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660"/>
  </p:normalViewPr>
  <p:slideViewPr>
    <p:cSldViewPr snapToGrid="0">
      <p:cViewPr varScale="1">
        <p:scale>
          <a:sx n="80" d="100"/>
          <a:sy n="80" d="100"/>
        </p:scale>
        <p:origin x="216"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hyperlink" Target="NUL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hyperlink" Target="https://my.generalassemb.ly/activities/219?from=assignment&amp;wvideo=h62v6yil4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hyperlink" Target="https://my.generalassemb.ly/activities/219?from=assignment&amp;wvideo=qn7lsl37n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Introduction to JavaScript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00D87-9CD2-4958-AA62-262322DC6F26}"/>
              </a:ext>
            </a:extLst>
          </p:cNvPr>
          <p:cNvSpPr>
            <a:spLocks noGrp="1"/>
          </p:cNvSpPr>
          <p:nvPr>
            <p:ph type="title"/>
          </p:nvPr>
        </p:nvSpPr>
        <p:spPr/>
        <p:txBody>
          <a:bodyPr/>
          <a:lstStyle/>
          <a:p>
            <a:r>
              <a:rPr lang="en-US" b="1" dirty="0"/>
              <a:t>Tip 4: Don't Be Afraid to Use Resources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xmlns="" id="{A52707E8-CE90-47E1-A074-1BC9447EC78C}"/>
              </a:ext>
            </a:extLst>
          </p:cNvPr>
          <p:cNvSpPr>
            <a:spLocks noGrp="1"/>
          </p:cNvSpPr>
          <p:nvPr>
            <p:ph idx="1"/>
          </p:nvPr>
        </p:nvSpPr>
        <p:spPr/>
        <p:txBody>
          <a:bodyPr vert="horz" lIns="91440" tIns="45720" rIns="91440" bIns="45720" rtlCol="0" anchor="t">
            <a:normAutofit/>
          </a:bodyPr>
          <a:lstStyle/>
          <a:p>
            <a:r>
              <a:rPr lang="en-US" dirty="0">
                <a:cs typeface="Calibri"/>
              </a:rPr>
              <a:t>A big part of becoming a programmer is learning to be self-reliant, but it's also important to know where to get help when you need it.</a:t>
            </a:r>
          </a:p>
          <a:p>
            <a:pPr marL="0"/>
            <a:r>
              <a:rPr lang="en-US" dirty="0">
                <a:cs typeface="Calibri"/>
              </a:rPr>
              <a:t>No developer knows how to do everything.</a:t>
            </a:r>
            <a:endParaRPr lang="en-US" dirty="0"/>
          </a:p>
          <a:p>
            <a:pPr marL="0"/>
            <a:r>
              <a:rPr lang="en-US" dirty="0">
                <a:cs typeface="Calibri"/>
              </a:rPr>
              <a:t>The world of development is vast and can seem overwhelming when you're a beginner. Focus on the immediate task at hand and the skills that are necessary to solve THAT problem. Learn as you go, and pretty soon new technologies won't feel daunting.</a:t>
            </a:r>
            <a:endParaRPr lang="en-US" dirty="0"/>
          </a:p>
          <a:p>
            <a:endParaRPr lang="en-US" dirty="0">
              <a:cs typeface="Calibri"/>
            </a:endParaRPr>
          </a:p>
        </p:txBody>
      </p:sp>
    </p:spTree>
    <p:extLst>
      <p:ext uri="{BB962C8B-B14F-4D97-AF65-F5344CB8AC3E}">
        <p14:creationId xmlns:p14="http://schemas.microsoft.com/office/powerpoint/2010/main" val="1774234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6A755E-A673-42F0-9B58-5F272548D67F}"/>
              </a:ext>
            </a:extLst>
          </p:cNvPr>
          <p:cNvSpPr>
            <a:spLocks noGrp="1"/>
          </p:cNvSpPr>
          <p:nvPr>
            <p:ph type="title"/>
          </p:nvPr>
        </p:nvSpPr>
        <p:spPr/>
        <p:txBody>
          <a:bodyPr/>
          <a:lstStyle/>
          <a:p>
            <a:r>
              <a:rPr lang="en-US" b="1" dirty="0"/>
              <a:t>JavaScript</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xmlns="" id="{1B88749B-401D-4087-BA95-67D1AA29725E}"/>
              </a:ext>
            </a:extLst>
          </p:cNvPr>
          <p:cNvSpPr>
            <a:spLocks noGrp="1"/>
          </p:cNvSpPr>
          <p:nvPr>
            <p:ph idx="1"/>
          </p:nvPr>
        </p:nvSpPr>
        <p:spPr/>
        <p:txBody>
          <a:bodyPr vert="horz" lIns="91440" tIns="45720" rIns="91440" bIns="45720" rtlCol="0" anchor="t">
            <a:normAutofit/>
          </a:bodyPr>
          <a:lstStyle/>
          <a:p>
            <a:r>
              <a:rPr lang="en-US" dirty="0">
                <a:cs typeface="Calibri"/>
              </a:rPr>
              <a:t>Throughout this unit, we'll be exploring some of the more common tools and concepts available to programmers.</a:t>
            </a:r>
          </a:p>
          <a:p>
            <a:pPr marL="0"/>
            <a:r>
              <a:rPr lang="en-US" dirty="0">
                <a:cs typeface="Calibri"/>
              </a:rPr>
              <a:t>Although we'll be specifically looking at these concepts in the context of </a:t>
            </a:r>
            <a:r>
              <a:rPr lang="en-US" b="1" dirty="0">
                <a:cs typeface="Calibri"/>
              </a:rPr>
              <a:t>JavaScript</a:t>
            </a:r>
            <a:r>
              <a:rPr lang="en-US" dirty="0">
                <a:cs typeface="Calibri"/>
              </a:rPr>
              <a:t>, they (or similar ones) are present in nearly every modern programming language.</a:t>
            </a:r>
            <a:endParaRPr lang="en-US" dirty="0"/>
          </a:p>
          <a:p>
            <a:pPr marL="0"/>
            <a:r>
              <a:rPr lang="en-US" dirty="0">
                <a:cs typeface="Calibri"/>
              </a:rPr>
              <a:t>Having a strong understanding of the basics is essential and will translate to your future work, whether you end up programming in JavaScript, Ruby, Python, or any other language.</a:t>
            </a:r>
            <a:endParaRPr lang="en-US" dirty="0"/>
          </a:p>
          <a:p>
            <a:endParaRPr lang="en-US" dirty="0">
              <a:cs typeface="Calibri"/>
            </a:endParaRPr>
          </a:p>
        </p:txBody>
      </p:sp>
    </p:spTree>
    <p:extLst>
      <p:ext uri="{BB962C8B-B14F-4D97-AF65-F5344CB8AC3E}">
        <p14:creationId xmlns:p14="http://schemas.microsoft.com/office/powerpoint/2010/main" val="2720121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B9267E-96CF-410C-A1A6-9AECA8F0DB57}"/>
              </a:ext>
            </a:extLst>
          </p:cNvPr>
          <p:cNvSpPr>
            <a:spLocks noGrp="1"/>
          </p:cNvSpPr>
          <p:nvPr>
            <p:ph type="title"/>
          </p:nvPr>
        </p:nvSpPr>
        <p:spPr/>
        <p:txBody>
          <a:bodyPr/>
          <a:lstStyle/>
          <a:p>
            <a:r>
              <a:rPr lang="en-US" b="1" dirty="0"/>
              <a:t>JavaScript in JS Bin</a:t>
            </a:r>
            <a:endParaRPr lang="en-US" dirty="0"/>
          </a:p>
          <a:p>
            <a:endParaRPr lang="en-US" dirty="0">
              <a:cs typeface="Calibri Light"/>
            </a:endParaRPr>
          </a:p>
        </p:txBody>
      </p:sp>
      <p:pic>
        <p:nvPicPr>
          <p:cNvPr id="4" name="Picture 4" descr="A screenshot of a cell phone&#10;&#10;Description generated with very high confidence">
            <a:extLst>
              <a:ext uri="{FF2B5EF4-FFF2-40B4-BE49-F238E27FC236}">
                <a16:creationId xmlns:a16="http://schemas.microsoft.com/office/drawing/2014/main" xmlns="" id="{1C8F3C4F-896E-47C5-9DDA-6A867D83F1C7}"/>
              </a:ext>
            </a:extLst>
          </p:cNvPr>
          <p:cNvPicPr>
            <a:picLocks noGrp="1" noChangeAspect="1"/>
          </p:cNvPicPr>
          <p:nvPr>
            <p:ph idx="1"/>
          </p:nvPr>
        </p:nvPicPr>
        <p:blipFill>
          <a:blip r:embed="rId2"/>
          <a:stretch>
            <a:fillRect/>
          </a:stretch>
        </p:blipFill>
        <p:spPr>
          <a:xfrm>
            <a:off x="1096543" y="1254590"/>
            <a:ext cx="7324725" cy="2847975"/>
          </a:xfrm>
          <a:prstGeom prst="rect">
            <a:avLst/>
          </a:prstGeom>
        </p:spPr>
      </p:pic>
      <p:sp>
        <p:nvSpPr>
          <p:cNvPr id="6" name="TextBox 5">
            <a:extLst>
              <a:ext uri="{FF2B5EF4-FFF2-40B4-BE49-F238E27FC236}">
                <a16:creationId xmlns:a16="http://schemas.microsoft.com/office/drawing/2014/main" xmlns="" id="{1807F26E-1C12-4970-AF5A-6537B5762F43}"/>
              </a:ext>
            </a:extLst>
          </p:cNvPr>
          <p:cNvSpPr txBox="1"/>
          <p:nvPr/>
        </p:nvSpPr>
        <p:spPr>
          <a:xfrm>
            <a:off x="1092680" y="4249947"/>
            <a:ext cx="8051320" cy="236677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E2E2E"/>
                </a:solidFill>
                <a:latin typeface="News 706"/>
              </a:rPr>
              <a:t>As you can see in the screenshot above, JS Bin features different window panes.</a:t>
            </a:r>
          </a:p>
          <a:p>
            <a:r>
              <a:rPr lang="en-US">
                <a:solidFill>
                  <a:srgbClr val="2E2E2E"/>
                </a:solidFill>
                <a:latin typeface="News 706"/>
              </a:rPr>
              <a:t>On the left is the editor, or "JavaScript" panel. This is where you'll be writing your JavaScript code.</a:t>
            </a:r>
          </a:p>
          <a:p>
            <a:r>
              <a:rPr lang="en-US">
                <a:solidFill>
                  <a:srgbClr val="2E2E2E"/>
                </a:solidFill>
                <a:latin typeface="News 706"/>
              </a:rPr>
              <a:t>On the right is the "Console" panel. To execute the code in your editor, click the "Run" button here. This is where you'll see the output of your script.</a:t>
            </a:r>
          </a:p>
          <a:p>
            <a:r>
              <a:rPr lang="en-US">
                <a:solidFill>
                  <a:srgbClr val="2E2E2E"/>
                </a:solidFill>
                <a:latin typeface="News 706"/>
              </a:rPr>
              <a:t>After writing your JavaScript in the "JavaScript" panel and clicking the "Run" button, you can test values for different variables (which we will cover shortly) by typing the variable name into the right panel, the "Console," and then hitting the "return" key.</a:t>
            </a:r>
          </a:p>
        </p:txBody>
      </p:sp>
    </p:spTree>
    <p:extLst>
      <p:ext uri="{BB962C8B-B14F-4D97-AF65-F5344CB8AC3E}">
        <p14:creationId xmlns:p14="http://schemas.microsoft.com/office/powerpoint/2010/main" val="7311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14B2A-4B66-476F-96A3-D81E3EA03187}"/>
              </a:ext>
            </a:extLst>
          </p:cNvPr>
          <p:cNvSpPr>
            <a:spLocks noGrp="1"/>
          </p:cNvSpPr>
          <p:nvPr>
            <p:ph type="title"/>
          </p:nvPr>
        </p:nvSpPr>
        <p:spPr/>
        <p:txBody>
          <a:bodyPr/>
          <a:lstStyle/>
          <a:p>
            <a:r>
              <a:rPr lang="en-US" b="1" dirty="0"/>
              <a:t>Saving with JS Bin</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xmlns="" id="{5B5C0A75-5306-409D-A1B2-4463A5079D51}"/>
              </a:ext>
            </a:extLst>
          </p:cNvPr>
          <p:cNvSpPr>
            <a:spLocks noGrp="1"/>
          </p:cNvSpPr>
          <p:nvPr>
            <p:ph idx="1"/>
          </p:nvPr>
        </p:nvSpPr>
        <p:spPr/>
        <p:txBody>
          <a:bodyPr vert="horz" lIns="91440" tIns="45720" rIns="91440" bIns="45720" rtlCol="0" anchor="t">
            <a:normAutofit/>
          </a:bodyPr>
          <a:lstStyle/>
          <a:p>
            <a:r>
              <a:rPr lang="en-US" dirty="0">
                <a:cs typeface="Calibri"/>
              </a:rPr>
              <a:t>To save your JS Bin session, click "Login or Register" at the top of the screen, and log in with GitHub. When you select "File," followed by "New," you'll open a blank workspace.</a:t>
            </a:r>
          </a:p>
          <a:p>
            <a:pPr marL="0"/>
            <a:r>
              <a:rPr lang="en-US" dirty="0">
                <a:cs typeface="Calibri"/>
              </a:rPr>
              <a:t>The moment you begin writing code, JS Bin will generate a URL that you can bookmark and come back to at any time.</a:t>
            </a:r>
            <a:endParaRPr lang="en-US" dirty="0"/>
          </a:p>
          <a:p>
            <a:pPr marL="0"/>
            <a:r>
              <a:rPr lang="en-US" dirty="0">
                <a:cs typeface="Calibri"/>
              </a:rPr>
              <a:t>You can hide or display any panels (HTML, CSS, JavaScript, or Console) as needed by clicking on the tabs at the top of the editor.</a:t>
            </a:r>
            <a:endParaRPr lang="en-US" dirty="0"/>
          </a:p>
          <a:p>
            <a:r>
              <a:rPr lang="en-US" dirty="0">
                <a:solidFill>
                  <a:srgbClr val="2E75B5"/>
                </a:solidFill>
                <a:ea typeface="+mn-lt"/>
                <a:cs typeface="+mn-lt"/>
                <a:hlinkClick r:id="rId2" invalidUrl="http://"/>
              </a:rPr>
              <a:t>https://ga-instruction.s3.amazonaws.com/json/WDI-Fundamentals/assets/unit-7/account.gif</a:t>
            </a:r>
            <a:r>
              <a:rPr lang="en-US" dirty="0">
                <a:solidFill>
                  <a:srgbClr val="2E75B5"/>
                </a:solidFill>
                <a:ea typeface="+mn-lt"/>
                <a:cs typeface="+mn-lt"/>
                <a:hlinkClick r:id="rId3" invalidUrl="http://"/>
              </a:rPr>
              <a:t/>
            </a:r>
            <a:br>
              <a:rPr lang="en-US" dirty="0">
                <a:solidFill>
                  <a:srgbClr val="2E75B5"/>
                </a:solidFill>
                <a:ea typeface="+mn-lt"/>
                <a:cs typeface="+mn-lt"/>
                <a:hlinkClick r:id="rId4" invalidUrl="http://"/>
              </a:rPr>
            </a:br>
            <a:endParaRPr lang="en-US" dirty="0"/>
          </a:p>
        </p:txBody>
      </p:sp>
    </p:spTree>
    <p:extLst>
      <p:ext uri="{BB962C8B-B14F-4D97-AF65-F5344CB8AC3E}">
        <p14:creationId xmlns:p14="http://schemas.microsoft.com/office/powerpoint/2010/main" val="2268229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14487-3794-4743-AACA-1D977D7BEDDC}"/>
              </a:ext>
            </a:extLst>
          </p:cNvPr>
          <p:cNvSpPr>
            <a:spLocks noGrp="1"/>
          </p:cNvSpPr>
          <p:nvPr>
            <p:ph type="title"/>
          </p:nvPr>
        </p:nvSpPr>
        <p:spPr/>
        <p:txBody>
          <a:bodyPr/>
          <a:lstStyle/>
          <a:p>
            <a:r>
              <a:rPr lang="en-US" b="1" dirty="0"/>
              <a:t>Conclusion</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xmlns="" id="{57066CFD-98B7-406E-859C-5E025DD2F53C}"/>
              </a:ext>
            </a:extLst>
          </p:cNvPr>
          <p:cNvSpPr>
            <a:spLocks noGrp="1"/>
          </p:cNvSpPr>
          <p:nvPr>
            <p:ph idx="1"/>
          </p:nvPr>
        </p:nvSpPr>
        <p:spPr/>
        <p:txBody>
          <a:bodyPr vert="horz" lIns="91440" tIns="45720" rIns="91440" bIns="45720" rtlCol="0" anchor="t">
            <a:normAutofit/>
          </a:bodyPr>
          <a:lstStyle/>
          <a:p>
            <a:r>
              <a:rPr lang="en-US" dirty="0">
                <a:cs typeface="Calibri"/>
              </a:rPr>
              <a:t>In this lesson we discussed programming and programmatic thinking (and also a bit about cake baking). We also got acquainted with a new programming sandbox — JS Bin. But, our biggest takeaway is we're now prepared to start coding with JavaScript.</a:t>
            </a:r>
          </a:p>
          <a:p>
            <a:pPr marL="0"/>
            <a:r>
              <a:rPr lang="en-US" dirty="0">
                <a:cs typeface="Calibri"/>
              </a:rPr>
              <a:t>If you're feeling ready, move on to the next lesson. Otherwise, consider going back and reviewing this material.</a:t>
            </a:r>
            <a:endParaRPr lang="en-US" dirty="0"/>
          </a:p>
          <a:p>
            <a:endParaRPr lang="en-US" dirty="0">
              <a:cs typeface="Calibri"/>
            </a:endParaRPr>
          </a:p>
        </p:txBody>
      </p:sp>
    </p:spTree>
    <p:extLst>
      <p:ext uri="{BB962C8B-B14F-4D97-AF65-F5344CB8AC3E}">
        <p14:creationId xmlns:p14="http://schemas.microsoft.com/office/powerpoint/2010/main" val="553779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144D1C1-8074-49BC-B1AD-5353325143EF}"/>
              </a:ext>
            </a:extLst>
          </p:cNvPr>
          <p:cNvSpPr txBox="1"/>
          <p:nvPr/>
        </p:nvSpPr>
        <p:spPr>
          <a:xfrm>
            <a:off x="1135811" y="1086928"/>
            <a:ext cx="9460301" cy="507831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E2E2E"/>
                </a:solidFill>
                <a:latin typeface="Circular"/>
              </a:rPr>
              <a:t>Programmatic Thinking</a:t>
            </a:r>
          </a:p>
          <a:p>
            <a:r>
              <a:rPr lang="en-US">
                <a:solidFill>
                  <a:srgbClr val="2E2E2E"/>
                </a:solidFill>
                <a:latin typeface="inherit"/>
              </a:rPr>
              <a:t>Think back to a time when you tried to give the “perfect” gift. Maybe your thought process was something along these lines:</a:t>
            </a:r>
          </a:p>
          <a:p>
            <a:r>
              <a:rPr lang="en-US">
                <a:solidFill>
                  <a:srgbClr val="2E2E2E"/>
                </a:solidFill>
                <a:latin typeface="inherit"/>
              </a:rPr>
              <a:t/>
            </a:r>
            <a:br>
              <a:rPr lang="en-US">
                <a:solidFill>
                  <a:srgbClr val="2E2E2E"/>
                </a:solidFill>
                <a:latin typeface="inherit"/>
              </a:rPr>
            </a:br>
            <a:r>
              <a:rPr lang="en-US" i="1">
                <a:solidFill>
                  <a:srgbClr val="2E2E2E"/>
                </a:solidFill>
                <a:latin typeface="News 706"/>
              </a:rPr>
              <a:t>What would they think of this shirt? No, that's too bold to wear to the office. How about these headphones? No, the earbuds would fall out when they exercise.</a:t>
            </a:r>
            <a:r>
              <a:rPr lang="en-US">
                <a:solidFill>
                  <a:srgbClr val="2E2E2E"/>
                </a:solidFill>
                <a:latin typeface="inherit"/>
              </a:rPr>
              <a:t/>
            </a:r>
            <a:br>
              <a:rPr lang="en-US">
                <a:solidFill>
                  <a:srgbClr val="2E2E2E"/>
                </a:solidFill>
                <a:latin typeface="inherit"/>
              </a:rPr>
            </a:br>
            <a:r>
              <a:rPr lang="en-US">
                <a:solidFill>
                  <a:srgbClr val="2E2E2E"/>
                </a:solidFill>
                <a:latin typeface="inherit"/>
              </a:rPr>
              <a:t/>
            </a:r>
            <a:br>
              <a:rPr lang="en-US">
                <a:solidFill>
                  <a:srgbClr val="2E2E2E"/>
                </a:solidFill>
                <a:latin typeface="inherit"/>
              </a:rPr>
            </a:br>
            <a:r>
              <a:rPr lang="en-US">
                <a:solidFill>
                  <a:srgbClr val="2E2E2E"/>
                </a:solidFill>
                <a:latin typeface="inherit"/>
              </a:rPr>
              <a:t>And so on. To give that perfect gift, you have to think about the person who's getting it. </a:t>
            </a:r>
            <a:br>
              <a:rPr lang="en-US">
                <a:solidFill>
                  <a:srgbClr val="2E2E2E"/>
                </a:solidFill>
                <a:latin typeface="inherit"/>
              </a:rPr>
            </a:br>
            <a:r>
              <a:rPr lang="en-US">
                <a:solidFill>
                  <a:srgbClr val="2E2E2E"/>
                </a:solidFill>
                <a:latin typeface="inherit"/>
              </a:rPr>
              <a:t>Similarly, to be an effective programmer, we have to understand how a computer thinks. The good news is that computers are a lot more predictable than people.</a:t>
            </a:r>
          </a:p>
          <a:p>
            <a:r>
              <a:rPr lang="en-US">
                <a:solidFill>
                  <a:srgbClr val="2E2E2E"/>
                </a:solidFill>
                <a:latin typeface="inherit"/>
              </a:rPr>
              <a:t>So, what do we mean when we say "programmatic thinking"? And what about just "programming"? Let's watch the following pair of videos and find out.</a:t>
            </a:r>
          </a:p>
          <a:p>
            <a:endParaRPr lang="en-US">
              <a:solidFill>
                <a:srgbClr val="2E2E2E"/>
              </a:solidFill>
              <a:latin typeface="inherit"/>
            </a:endParaRPr>
          </a:p>
          <a:p>
            <a:endParaRPr lang="en-US">
              <a:solidFill>
                <a:srgbClr val="2E2E2E"/>
              </a:solidFill>
              <a:latin typeface="News 706"/>
            </a:endParaRPr>
          </a:p>
          <a:p>
            <a:endParaRPr lang="en-US">
              <a:solidFill>
                <a:srgbClr val="2E2E2E"/>
              </a:solidFill>
              <a:latin typeface="inherit"/>
            </a:endParaRPr>
          </a:p>
          <a:p>
            <a:endParaRPr lang="en-US">
              <a:solidFill>
                <a:srgbClr val="2E2E2E"/>
              </a:solidFill>
              <a:latin typeface="inherit"/>
            </a:endParaRPr>
          </a:p>
          <a:p>
            <a:endParaRPr lang="en-US">
              <a:solidFill>
                <a:srgbClr val="2E2E2E"/>
              </a:solidFill>
              <a:latin typeface="Circular"/>
            </a:endParaRPr>
          </a:p>
          <a:p>
            <a:endParaRPr lang="en-US"/>
          </a:p>
        </p:txBody>
      </p:sp>
    </p:spTree>
    <p:extLst>
      <p:ext uri="{BB962C8B-B14F-4D97-AF65-F5344CB8AC3E}">
        <p14:creationId xmlns:p14="http://schemas.microsoft.com/office/powerpoint/2010/main" val="362054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5E4D7787-B9F8-4561-AA2D-3A3CA674859A}"/>
              </a:ext>
            </a:extLst>
          </p:cNvPr>
          <p:cNvPicPr>
            <a:picLocks noChangeAspect="1"/>
          </p:cNvPicPr>
          <p:nvPr/>
        </p:nvPicPr>
        <p:blipFill>
          <a:blip r:embed="rId2"/>
          <a:stretch>
            <a:fillRect/>
          </a:stretch>
        </p:blipFill>
        <p:spPr>
          <a:xfrm>
            <a:off x="3673415" y="2271173"/>
            <a:ext cx="3810000" cy="2143125"/>
          </a:xfrm>
          <a:prstGeom prst="rect">
            <a:avLst/>
          </a:prstGeom>
        </p:spPr>
      </p:pic>
      <p:sp>
        <p:nvSpPr>
          <p:cNvPr id="6" name="TextBox 5">
            <a:extLst>
              <a:ext uri="{FF2B5EF4-FFF2-40B4-BE49-F238E27FC236}">
                <a16:creationId xmlns:a16="http://schemas.microsoft.com/office/drawing/2014/main" xmlns="" id="{7FC8A5EF-A266-4FB0-B815-6A8FD779B47A}"/>
              </a:ext>
            </a:extLst>
          </p:cNvPr>
          <p:cNvSpPr txBox="1"/>
          <p:nvPr/>
        </p:nvSpPr>
        <p:spPr>
          <a:xfrm>
            <a:off x="4198189" y="1288211"/>
            <a:ext cx="60960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a:hlinkClick r:id="rId3"/>
              </a:rPr>
              <a:t>MyGA | General Assembly</a:t>
            </a:r>
          </a:p>
        </p:txBody>
      </p:sp>
    </p:spTree>
    <p:extLst>
      <p:ext uri="{BB962C8B-B14F-4D97-AF65-F5344CB8AC3E}">
        <p14:creationId xmlns:p14="http://schemas.microsoft.com/office/powerpoint/2010/main" val="414793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AAEC54C4-72ED-4F4C-A05B-2B3ADBE81E74}"/>
              </a:ext>
            </a:extLst>
          </p:cNvPr>
          <p:cNvPicPr>
            <a:picLocks noChangeAspect="1"/>
          </p:cNvPicPr>
          <p:nvPr/>
        </p:nvPicPr>
        <p:blipFill>
          <a:blip r:embed="rId2"/>
          <a:stretch>
            <a:fillRect/>
          </a:stretch>
        </p:blipFill>
        <p:spPr>
          <a:xfrm>
            <a:off x="3198967" y="2414947"/>
            <a:ext cx="4931433" cy="2775728"/>
          </a:xfrm>
          <a:prstGeom prst="rect">
            <a:avLst/>
          </a:prstGeom>
        </p:spPr>
      </p:pic>
      <p:sp>
        <p:nvSpPr>
          <p:cNvPr id="4" name="TextBox 3">
            <a:extLst>
              <a:ext uri="{FF2B5EF4-FFF2-40B4-BE49-F238E27FC236}">
                <a16:creationId xmlns:a16="http://schemas.microsoft.com/office/drawing/2014/main" xmlns="" id="{0E907C4E-0B99-4757-80A3-1827FD867292}"/>
              </a:ext>
            </a:extLst>
          </p:cNvPr>
          <p:cNvSpPr txBox="1"/>
          <p:nvPr/>
        </p:nvSpPr>
        <p:spPr>
          <a:xfrm>
            <a:off x="4586377" y="1015041"/>
            <a:ext cx="60960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a:hlinkClick r:id="rId3"/>
              </a:rPr>
              <a:t>MyGA | General Assembly</a:t>
            </a:r>
          </a:p>
        </p:txBody>
      </p:sp>
    </p:spTree>
    <p:extLst>
      <p:ext uri="{BB962C8B-B14F-4D97-AF65-F5344CB8AC3E}">
        <p14:creationId xmlns:p14="http://schemas.microsoft.com/office/powerpoint/2010/main" val="3993368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48F691A-F62A-431B-8796-3DF8CFFCD63E}"/>
              </a:ext>
            </a:extLst>
          </p:cNvPr>
          <p:cNvSpPr txBox="1"/>
          <p:nvPr/>
        </p:nvSpPr>
        <p:spPr>
          <a:xfrm>
            <a:off x="1768416" y="741872"/>
            <a:ext cx="9503433"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E2E2E"/>
                </a:solidFill>
                <a:latin typeface="Circular"/>
              </a:rPr>
              <a:t>Programming vs. Programmatic Thinking</a:t>
            </a:r>
          </a:p>
          <a:p>
            <a:r>
              <a:rPr lang="en-US">
                <a:solidFill>
                  <a:srgbClr val="2E2E2E"/>
                </a:solidFill>
                <a:latin typeface="inherit"/>
              </a:rPr>
              <a:t>Programmatic thinking is the kind of critical thinking that helps you overcome problems you may face as a programmer. It allows you to address issues efficiently, learn on your own, and problem-solve on the fly.</a:t>
            </a:r>
          </a:p>
          <a:p>
            <a:r>
              <a:rPr lang="en-US">
                <a:solidFill>
                  <a:srgbClr val="2E2E2E"/>
                </a:solidFill>
                <a:latin typeface="inherit"/>
              </a:rPr>
              <a:t>Programming refers to the the writing of computer programs. The amount of decision-making required in programming varies — if you’re working with a pre-existing framework, it can be minimal, whereas if you're starting with a blank slate, it can be large. Think of the difference between baking a cake from a box versus baking one from scratch.</a:t>
            </a:r>
          </a:p>
          <a:p>
            <a:r>
              <a:rPr lang="en-US">
                <a:solidFill>
                  <a:srgbClr val="2E2E2E"/>
                </a:solidFill>
                <a:latin typeface="inherit"/>
              </a:rPr>
              <a:t>And, just as there is no right or wrong way to bake a cake, there is no right or wrong way to write a program.</a:t>
            </a:r>
          </a:p>
          <a:p>
            <a:endParaRPr lang="en-US">
              <a:solidFill>
                <a:srgbClr val="2E2E2E"/>
              </a:solidFill>
              <a:latin typeface="inherit"/>
            </a:endParaRPr>
          </a:p>
          <a:p>
            <a:endParaRPr lang="en-US">
              <a:solidFill>
                <a:srgbClr val="2E2E2E"/>
              </a:solidFill>
              <a:latin typeface="News 706"/>
            </a:endParaRPr>
          </a:p>
        </p:txBody>
      </p:sp>
    </p:spTree>
    <p:extLst>
      <p:ext uri="{BB962C8B-B14F-4D97-AF65-F5344CB8AC3E}">
        <p14:creationId xmlns:p14="http://schemas.microsoft.com/office/powerpoint/2010/main" val="366346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9BB1E37-38B3-416C-8B44-7C02DD79F2B7}"/>
              </a:ext>
            </a:extLst>
          </p:cNvPr>
          <p:cNvSpPr txBox="1"/>
          <p:nvPr/>
        </p:nvSpPr>
        <p:spPr>
          <a:xfrm>
            <a:off x="2602303" y="2438401"/>
            <a:ext cx="7591244" cy="203132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E2E2E"/>
                </a:solidFill>
                <a:latin typeface="Circular"/>
              </a:rPr>
              <a:t>Thinking Like a Programmer</a:t>
            </a:r>
          </a:p>
          <a:p>
            <a:r>
              <a:rPr lang="en-US">
                <a:solidFill>
                  <a:srgbClr val="2E2E2E"/>
                </a:solidFill>
                <a:latin typeface="inherit"/>
              </a:rPr>
              <a:t>Whether you're making that out-of-the-box cake or a multi-tiered custom creation, you'll eventually run into issues that require effective programmatic thinking.</a:t>
            </a:r>
          </a:p>
          <a:p>
            <a:r>
              <a:rPr lang="en-US">
                <a:solidFill>
                  <a:srgbClr val="2E2E2E"/>
                </a:solidFill>
                <a:latin typeface="inherit"/>
              </a:rPr>
              <a:t>Let's take a look at four tips for thinking like a programmer.</a:t>
            </a:r>
          </a:p>
          <a:p>
            <a:endParaRPr lang="en-US">
              <a:solidFill>
                <a:srgbClr val="2E2E2E"/>
              </a:solidFill>
              <a:latin typeface="inherit"/>
            </a:endParaRPr>
          </a:p>
          <a:p>
            <a:endParaRPr lang="en-US">
              <a:solidFill>
                <a:srgbClr val="2E2E2E"/>
              </a:solidFill>
              <a:latin typeface="News 706"/>
            </a:endParaRPr>
          </a:p>
        </p:txBody>
      </p:sp>
    </p:spTree>
    <p:extLst>
      <p:ext uri="{BB962C8B-B14F-4D97-AF65-F5344CB8AC3E}">
        <p14:creationId xmlns:p14="http://schemas.microsoft.com/office/powerpoint/2010/main" val="3893420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A98CED-829F-4387-8ABD-44DBAAE9B797}"/>
              </a:ext>
            </a:extLst>
          </p:cNvPr>
          <p:cNvSpPr>
            <a:spLocks noGrp="1"/>
          </p:cNvSpPr>
          <p:nvPr>
            <p:ph type="title"/>
          </p:nvPr>
        </p:nvSpPr>
        <p:spPr/>
        <p:txBody>
          <a:bodyPr/>
          <a:lstStyle/>
          <a:p>
            <a:r>
              <a:rPr lang="en-US" b="1" dirty="0">
                <a:cs typeface="Calibri Light"/>
              </a:rPr>
              <a:t>Tip 1: Remember How to Problem-Solve</a:t>
            </a:r>
            <a:endParaRPr lang="en-US" dirty="0"/>
          </a:p>
        </p:txBody>
      </p:sp>
      <p:sp>
        <p:nvSpPr>
          <p:cNvPr id="3" name="Content Placeholder 2">
            <a:extLst>
              <a:ext uri="{FF2B5EF4-FFF2-40B4-BE49-F238E27FC236}">
                <a16:creationId xmlns:a16="http://schemas.microsoft.com/office/drawing/2014/main" xmlns="" id="{51AD6CBF-56CE-44A1-9A01-C19071F8D336}"/>
              </a:ext>
            </a:extLst>
          </p:cNvPr>
          <p:cNvSpPr>
            <a:spLocks noGrp="1"/>
          </p:cNvSpPr>
          <p:nvPr>
            <p:ph idx="1"/>
          </p:nvPr>
        </p:nvSpPr>
        <p:spPr/>
        <p:txBody>
          <a:bodyPr vert="horz" lIns="91440" tIns="45720" rIns="91440" bIns="45720" rtlCol="0" anchor="t">
            <a:normAutofit/>
          </a:bodyPr>
          <a:lstStyle/>
          <a:p>
            <a:endParaRPr lang="en-US" b="1" dirty="0">
              <a:cs typeface="Calibri"/>
            </a:endParaRPr>
          </a:p>
          <a:p>
            <a:pPr marL="0"/>
            <a:r>
              <a:rPr lang="en-US" dirty="0">
                <a:cs typeface="Calibri"/>
              </a:rPr>
              <a:t>Some of the problems you'll encounter as a programmer will have multiple solutions and require creative and critical thinking.</a:t>
            </a:r>
            <a:endParaRPr lang="en-US" dirty="0"/>
          </a:p>
          <a:p>
            <a:pPr marL="0"/>
            <a:r>
              <a:rPr lang="en-US" dirty="0">
                <a:cs typeface="Calibri"/>
              </a:rPr>
              <a:t>The path forward won't always be obvious. Sometimes, you'll have to take a step back and analyze the problem before moving forward. Be flexible and learn from mistakes in the process, too.</a:t>
            </a:r>
            <a:endParaRPr lang="en-US" dirty="0"/>
          </a:p>
          <a:p>
            <a:pPr marL="0"/>
            <a:r>
              <a:rPr lang="en-US" dirty="0">
                <a:cs typeface="Calibri"/>
              </a:rPr>
              <a:t>Break the problem into as many solvable pieces as possible. Start with the easiest piece and work up to the hardest one.</a:t>
            </a:r>
            <a:endParaRPr lang="en-US" dirty="0"/>
          </a:p>
          <a:p>
            <a:endParaRPr lang="en-US" dirty="0">
              <a:cs typeface="Calibri"/>
            </a:endParaRPr>
          </a:p>
        </p:txBody>
      </p:sp>
    </p:spTree>
    <p:extLst>
      <p:ext uri="{BB962C8B-B14F-4D97-AF65-F5344CB8AC3E}">
        <p14:creationId xmlns:p14="http://schemas.microsoft.com/office/powerpoint/2010/main" val="3774389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17043A-0C8E-4048-8D5F-B6B300703424}"/>
              </a:ext>
            </a:extLst>
          </p:cNvPr>
          <p:cNvSpPr>
            <a:spLocks noGrp="1"/>
          </p:cNvSpPr>
          <p:nvPr>
            <p:ph type="title"/>
          </p:nvPr>
        </p:nvSpPr>
        <p:spPr/>
        <p:txBody>
          <a:bodyPr/>
          <a:lstStyle/>
          <a:p>
            <a:r>
              <a:rPr lang="en-US" b="1" dirty="0"/>
              <a:t>Tip 2: Remember How to Break Down Your Code</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xmlns="" id="{B3B6A4CE-0317-42C5-B8AE-F31DCAD45177}"/>
              </a:ext>
            </a:extLst>
          </p:cNvPr>
          <p:cNvSpPr>
            <a:spLocks noGrp="1"/>
          </p:cNvSpPr>
          <p:nvPr>
            <p:ph idx="1"/>
          </p:nvPr>
        </p:nvSpPr>
        <p:spPr/>
        <p:txBody>
          <a:bodyPr vert="horz" lIns="91440" tIns="45720" rIns="91440" bIns="45720" rtlCol="0" anchor="t">
            <a:normAutofit/>
          </a:bodyPr>
          <a:lstStyle/>
          <a:p>
            <a:r>
              <a:rPr lang="en-US" dirty="0">
                <a:cs typeface="Calibri"/>
              </a:rPr>
              <a:t>A computer is only as smart and efficient as the programmer who writes its code. You have to know how to break big ideas down into small steps and prepare the computer to handle failures before they occur.</a:t>
            </a:r>
          </a:p>
          <a:p>
            <a:pPr marL="0"/>
            <a:r>
              <a:rPr lang="en-US" dirty="0">
                <a:cs typeface="Calibri"/>
              </a:rPr>
              <a:t>Develop strategies for identifying errors early on. The smallest programming error can keep your computer from running correctly. Such errors are usually easy to fix, just hard to spot.</a:t>
            </a:r>
            <a:endParaRPr lang="en-US" dirty="0"/>
          </a:p>
          <a:p>
            <a:endParaRPr lang="en-US" dirty="0">
              <a:cs typeface="Calibri"/>
            </a:endParaRPr>
          </a:p>
        </p:txBody>
      </p:sp>
    </p:spTree>
    <p:extLst>
      <p:ext uri="{BB962C8B-B14F-4D97-AF65-F5344CB8AC3E}">
        <p14:creationId xmlns:p14="http://schemas.microsoft.com/office/powerpoint/2010/main" val="3004714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2DC5B-B1EF-424B-B166-80322779AFF8}"/>
              </a:ext>
            </a:extLst>
          </p:cNvPr>
          <p:cNvSpPr>
            <a:spLocks noGrp="1"/>
          </p:cNvSpPr>
          <p:nvPr>
            <p:ph type="title"/>
          </p:nvPr>
        </p:nvSpPr>
        <p:spPr/>
        <p:txBody>
          <a:bodyPr/>
          <a:lstStyle/>
          <a:p>
            <a:r>
              <a:rPr lang="en-US" b="1" dirty="0"/>
              <a:t>Tip 3: Remember What You Are Trying to Do</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xmlns="" id="{3DCB3465-2583-462A-95C2-5522C2A176EE}"/>
              </a:ext>
            </a:extLst>
          </p:cNvPr>
          <p:cNvSpPr>
            <a:spLocks noGrp="1"/>
          </p:cNvSpPr>
          <p:nvPr>
            <p:ph idx="1"/>
          </p:nvPr>
        </p:nvSpPr>
        <p:spPr/>
        <p:txBody>
          <a:bodyPr vert="horz" lIns="91440" tIns="45720" rIns="91440" bIns="45720" rtlCol="0" anchor="t">
            <a:normAutofit/>
          </a:bodyPr>
          <a:lstStyle/>
          <a:p>
            <a:r>
              <a:rPr lang="en-US" dirty="0">
                <a:cs typeface="Calibri"/>
              </a:rPr>
              <a:t>You have to know what you're doing with the code you're writing before you write it.</a:t>
            </a:r>
          </a:p>
          <a:p>
            <a:pPr marL="0"/>
            <a:r>
              <a:rPr lang="en-US" dirty="0">
                <a:cs typeface="Calibri"/>
              </a:rPr>
              <a:t>Remember, programming isn't just about creating perfect code, it's also about what you're trying to do with the program you are writing.</a:t>
            </a:r>
            <a:endParaRPr lang="en-US" dirty="0"/>
          </a:p>
          <a:p>
            <a:pPr marL="0"/>
            <a:r>
              <a:rPr lang="en-US" b="1" dirty="0">
                <a:cs typeface="Calibri"/>
              </a:rPr>
              <a:t>Pseudocode</a:t>
            </a:r>
            <a:r>
              <a:rPr lang="en-US" dirty="0">
                <a:cs typeface="Calibri"/>
              </a:rPr>
              <a:t>, which we will cover in the next lesson, is an essential tool for planning the big picture.</a:t>
            </a:r>
            <a:endParaRPr lang="en-US" dirty="0"/>
          </a:p>
          <a:p>
            <a:endParaRPr lang="en-US" dirty="0">
              <a:cs typeface="Calibri"/>
            </a:endParaRPr>
          </a:p>
        </p:txBody>
      </p:sp>
    </p:spTree>
    <p:extLst>
      <p:ext uri="{BB962C8B-B14F-4D97-AF65-F5344CB8AC3E}">
        <p14:creationId xmlns:p14="http://schemas.microsoft.com/office/powerpoint/2010/main" val="18644073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892</Words>
  <Application>Microsoft Macintosh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Circular</vt:lpstr>
      <vt:lpstr>inherit</vt:lpstr>
      <vt:lpstr>News 706</vt:lpstr>
      <vt:lpstr>office theme</vt:lpstr>
      <vt:lpstr>Introduction to JavaScript</vt:lpstr>
      <vt:lpstr>PowerPoint Presentation</vt:lpstr>
      <vt:lpstr>PowerPoint Presentation</vt:lpstr>
      <vt:lpstr>PowerPoint Presentation</vt:lpstr>
      <vt:lpstr>PowerPoint Presentation</vt:lpstr>
      <vt:lpstr>PowerPoint Presentation</vt:lpstr>
      <vt:lpstr>Tip 1: Remember How to Problem-Solve</vt:lpstr>
      <vt:lpstr>Tip 2: Remember How to Break Down Your Code </vt:lpstr>
      <vt:lpstr>Tip 3: Remember What You Are Trying to Do </vt:lpstr>
      <vt:lpstr>Tip 4: Don't Be Afraid to Use Resources </vt:lpstr>
      <vt:lpstr>JavaScript </vt:lpstr>
      <vt:lpstr>JavaScript in JS Bin </vt:lpstr>
      <vt:lpstr>Saving with JS Bin </vt:lpstr>
      <vt:lpstr>Conclusion </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Shoaib Ahamed</cp:lastModifiedBy>
  <cp:revision>3</cp:revision>
  <dcterms:created xsi:type="dcterms:W3CDTF">2013-07-15T20:26:40Z</dcterms:created>
  <dcterms:modified xsi:type="dcterms:W3CDTF">2018-06-05T17:33:31Z</dcterms:modified>
</cp:coreProperties>
</file>