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tableStyles" Target="tableStyle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theme" Target="theme/theme1.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viewProps" Target="viewProps.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presProps" Target="presProps.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y.generalassemb.ly/activities/220?from=assignment&amp;wvideo=8axbgun2i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Pseudocode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BF59-EADC-4F0F-8858-53EA3C9A6519}"/>
              </a:ext>
            </a:extLst>
          </p:cNvPr>
          <p:cNvSpPr>
            <a:spLocks noGrp="1"/>
          </p:cNvSpPr>
          <p:nvPr>
            <p:ph type="title"/>
          </p:nvPr>
        </p:nvSpPr>
        <p:spPr/>
        <p:txBody>
          <a:bodyPr/>
          <a:lstStyle/>
          <a:p>
            <a:r>
              <a:rPr lang="en-US" b="1" dirty="0"/>
              <a:t>What Role Does Pseudocode Play in Development?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EE61320-E156-4732-AB24-E938E30FE9DA}"/>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Pseudocode is helpful during the initial design or planning stages, especially when you are working with a team.</a:t>
            </a:r>
          </a:p>
          <a:p>
            <a:pPr marL="0"/>
            <a:r>
              <a:rPr lang="en-US" dirty="0">
                <a:cs typeface="Calibri"/>
              </a:rPr>
              <a:t>It helps you break problems apart before you begin worrying about the syntax. It also gives you a step-by-step process to follow for solving the problem at hand. This is helpful to both your teammates AND future-you, when you revisit your code!</a:t>
            </a:r>
            <a:endParaRPr lang="en-US" dirty="0"/>
          </a:p>
          <a:p>
            <a:pPr marL="0"/>
            <a:r>
              <a:rPr lang="en-US" dirty="0">
                <a:cs typeface="Calibri"/>
              </a:rPr>
              <a:t>It allows you to clearly explain concepts and lines of code, even when speaking with non-developers.</a:t>
            </a:r>
            <a:endParaRPr lang="en-US" dirty="0"/>
          </a:p>
          <a:p>
            <a:pPr marL="0"/>
            <a:r>
              <a:rPr lang="en-US" dirty="0">
                <a:cs typeface="Calibri"/>
              </a:rPr>
              <a:t>It's also easier to identify problems early on if you use pseudocode as your first step.</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94076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06F3-D5A4-489D-A528-793F4C23F8A8}"/>
              </a:ext>
            </a:extLst>
          </p:cNvPr>
          <p:cNvSpPr>
            <a:spLocks noGrp="1"/>
          </p:cNvSpPr>
          <p:nvPr>
            <p:ph type="title"/>
          </p:nvPr>
        </p:nvSpPr>
        <p:spPr/>
        <p:txBody>
          <a:bodyPr/>
          <a:lstStyle/>
          <a:p>
            <a:r>
              <a:rPr lang="en-US" b="1" dirty="0"/>
              <a:t>What Role Does Pseudocode Play in Development?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87ACCC8-ECC2-4F36-A843-03D2FF538305}"/>
              </a:ext>
            </a:extLst>
          </p:cNvPr>
          <p:cNvSpPr>
            <a:spLocks noGrp="1"/>
          </p:cNvSpPr>
          <p:nvPr>
            <p:ph idx="1"/>
          </p:nvPr>
        </p:nvSpPr>
        <p:spPr/>
        <p:txBody>
          <a:bodyPr vert="horz" lIns="91440" tIns="45720" rIns="91440" bIns="45720" rtlCol="0" anchor="t">
            <a:normAutofit/>
          </a:bodyPr>
          <a:lstStyle/>
          <a:p>
            <a:r>
              <a:rPr lang="en-US" dirty="0">
                <a:cs typeface="Calibri"/>
              </a:rPr>
              <a:t>As tempting as it may be to jump right into a problem and start writing code, you'll find that taking a few minutes to plan will save you valuable time in the future.</a:t>
            </a:r>
          </a:p>
          <a:p>
            <a:pPr marL="0"/>
            <a:r>
              <a:rPr lang="en-US" dirty="0">
                <a:cs typeface="Calibri"/>
              </a:rPr>
              <a:t>You'll often find that during the planning process, you or your team member will come up with additional functions or design changes. Starting with pseudocode allows you to incorporate these new ideas without having to rewrite a lot of code.</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321624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3908-9481-4DFA-8302-380B146C946F}"/>
              </a:ext>
            </a:extLst>
          </p:cNvPr>
          <p:cNvSpPr>
            <a:spLocks noGrp="1"/>
          </p:cNvSpPr>
          <p:nvPr>
            <p:ph type="title"/>
          </p:nvPr>
        </p:nvSpPr>
        <p:spPr/>
        <p:txBody>
          <a:bodyPr/>
          <a:lstStyle/>
          <a:p>
            <a:r>
              <a:rPr lang="en-US" b="1" dirty="0"/>
              <a:t>Pseudo Code: Example 1</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731EA7FA-7686-4DF1-B2F2-F4D64010468C}"/>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Let's take a look at an example of pseudocode. Sticking with the </a:t>
            </a:r>
            <a:r>
              <a:rPr lang="en-US" i="1" dirty="0">
                <a:cs typeface="Calibri"/>
              </a:rPr>
              <a:t>Lord of the Rings </a:t>
            </a:r>
            <a:r>
              <a:rPr lang="en-US" dirty="0">
                <a:cs typeface="Calibri"/>
              </a:rPr>
              <a:t>theme...</a:t>
            </a:r>
          </a:p>
          <a:p>
            <a:pPr marL="0"/>
            <a:r>
              <a:rPr lang="en-US" dirty="0">
                <a:cs typeface="Calibri"/>
              </a:rPr>
              <a:t>Suppose you were given the following assignment:</a:t>
            </a:r>
            <a:endParaRPr lang="en-US" dirty="0"/>
          </a:p>
          <a:p>
            <a:pPr marL="0"/>
            <a:r>
              <a:rPr lang="en-US" dirty="0">
                <a:cs typeface="Calibri"/>
              </a:rPr>
              <a:t>Create a button. Every time users click on the button, the Ring of Power gets put on Frodo's finger. This action makes Frodo disappear. If users click on the button again, the Ring of Power gets taken off of Frodo's finger, and Frodo reappears.</a:t>
            </a:r>
            <a:endParaRPr lang="en-US" dirty="0"/>
          </a:p>
          <a:p>
            <a:pPr marL="0"/>
            <a:r>
              <a:rPr lang="en-US" dirty="0">
                <a:cs typeface="Calibri"/>
              </a:rPr>
              <a:t>Your pseudocode for the assignment might look like this:</a:t>
            </a:r>
            <a:endParaRPr lang="en-US" dirty="0"/>
          </a:p>
          <a:p>
            <a:pPr marL="0"/>
            <a:r>
              <a:rPr lang="en-US" dirty="0">
                <a:latin typeface="Consolas"/>
              </a:rPr>
              <a:t>// When the button is clicked
// If ring is not on Frodo's finger
// Put ring on Frodo.
// Make Frodo disappear.
// If ring is on Frodo's finger
// Take ring off of Frodo.
// Make Frodo appear.
</a:t>
            </a:r>
            <a:endParaRPr lang="en-US" dirty="0"/>
          </a:p>
          <a:p>
            <a:pPr marL="0"/>
            <a:r>
              <a:rPr lang="en-US" dirty="0">
                <a:cs typeface="Calibri"/>
              </a:rPr>
              <a:t>As you can see, you don't need to know any JavaScript to write pseudocode. You can write out the steps in plain language.</a:t>
            </a:r>
            <a:endParaRPr lang="en-US" dirty="0"/>
          </a:p>
          <a:p>
            <a:endParaRPr lang="en-US" dirty="0">
              <a:cs typeface="Calibri"/>
            </a:endParaRPr>
          </a:p>
        </p:txBody>
      </p:sp>
    </p:spTree>
    <p:extLst>
      <p:ext uri="{BB962C8B-B14F-4D97-AF65-F5344CB8AC3E}">
        <p14:creationId xmlns:p14="http://schemas.microsoft.com/office/powerpoint/2010/main" val="175273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F16A-F753-448C-A567-122ED86868FA}"/>
              </a:ext>
            </a:extLst>
          </p:cNvPr>
          <p:cNvSpPr>
            <a:spLocks noGrp="1"/>
          </p:cNvSpPr>
          <p:nvPr>
            <p:ph type="title"/>
          </p:nvPr>
        </p:nvSpPr>
        <p:spPr/>
        <p:txBody>
          <a:bodyPr/>
          <a:lstStyle/>
          <a:p>
            <a:r>
              <a:rPr lang="en-US" b="1" dirty="0"/>
              <a:t>Pseudo Code: Example 2</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1FED7036-9ED6-464F-A6D4-FF7DEEED8D25}"/>
              </a:ext>
            </a:extLst>
          </p:cNvPr>
          <p:cNvSpPr>
            <a:spLocks noGrp="1"/>
          </p:cNvSpPr>
          <p:nvPr>
            <p:ph idx="1"/>
          </p:nvPr>
        </p:nvSpPr>
        <p:spPr/>
        <p:txBody>
          <a:bodyPr vert="horz" lIns="91440" tIns="45720" rIns="91440" bIns="45720" rtlCol="0" anchor="t">
            <a:normAutofit/>
          </a:bodyPr>
          <a:lstStyle/>
          <a:p>
            <a:r>
              <a:rPr lang="en-US" dirty="0">
                <a:cs typeface="Calibri"/>
              </a:rPr>
              <a:t>Let's take a look at another example. Suppose you were given the following assignment:</a:t>
            </a:r>
          </a:p>
          <a:p>
            <a:pPr marL="0"/>
            <a:r>
              <a:rPr lang="en-US" dirty="0">
                <a:cs typeface="Calibri"/>
              </a:rPr>
              <a:t>Create a website with a pop-up survey that appears when the homepage loads. The user must check off the box "I love </a:t>
            </a:r>
            <a:r>
              <a:rPr lang="en-US" i="1" dirty="0">
                <a:cs typeface="Calibri"/>
              </a:rPr>
              <a:t>Lord of the Rings</a:t>
            </a:r>
            <a:r>
              <a:rPr lang="en-US" dirty="0">
                <a:cs typeface="Calibri"/>
              </a:rPr>
              <a:t>!" and click "Submit" in order to move on to the next page.</a:t>
            </a:r>
            <a:endParaRPr lang="en-US" dirty="0"/>
          </a:p>
          <a:p>
            <a:pPr marL="0"/>
            <a:r>
              <a:rPr lang="en-US" dirty="0">
                <a:cs typeface="Calibri"/>
              </a:rPr>
              <a:t>How would you write the pseudocode for this assignment?</a:t>
            </a:r>
            <a:endParaRPr lang="en-US" dirty="0"/>
          </a:p>
          <a:p>
            <a:pPr marL="0"/>
            <a:r>
              <a:rPr lang="en-US" dirty="0">
                <a:cs typeface="Calibri"/>
              </a:rPr>
              <a:t>Take out a piece of paper, and write down your own pseudocode. Continue reading this lesson when you're done.</a:t>
            </a:r>
            <a:endParaRPr lang="en-US" dirty="0"/>
          </a:p>
          <a:p>
            <a:endParaRPr lang="en-US" dirty="0">
              <a:cs typeface="Calibri"/>
            </a:endParaRPr>
          </a:p>
        </p:txBody>
      </p:sp>
    </p:spTree>
    <p:extLst>
      <p:ext uri="{BB962C8B-B14F-4D97-AF65-F5344CB8AC3E}">
        <p14:creationId xmlns:p14="http://schemas.microsoft.com/office/powerpoint/2010/main" val="169777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CAF6-EDD1-4E13-ABB7-18CCECE7A96F}"/>
              </a:ext>
            </a:extLst>
          </p:cNvPr>
          <p:cNvSpPr>
            <a:spLocks noGrp="1"/>
          </p:cNvSpPr>
          <p:nvPr>
            <p:ph type="title"/>
          </p:nvPr>
        </p:nvSpPr>
        <p:spPr/>
        <p:txBody>
          <a:bodyPr/>
          <a:lstStyle/>
          <a:p>
            <a:r>
              <a:rPr lang="en-US" b="1" dirty="0"/>
              <a:t>Pseudo Code: Example 2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7E4858B-84AE-4693-B131-5E572F0ADC99}"/>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Your pseudocode for the assignment might look like this:</a:t>
            </a:r>
          </a:p>
          <a:p>
            <a:pPr marL="0"/>
            <a:r>
              <a:rPr lang="en-US" dirty="0">
                <a:latin typeface="Consolas"/>
              </a:rPr>
              <a:t>// When user enters website
// Pop up survey.
// When user clicks the check box
// Highlight SUBMIT button.
// When user clicks SUBMIT
// IF the check box has been clicked, close the survey.
// otherwise, prompt them to answer the survey
</a:t>
            </a:r>
            <a:endParaRPr lang="en-US" dirty="0"/>
          </a:p>
          <a:p>
            <a:pPr marL="0"/>
            <a:r>
              <a:rPr lang="en-US" dirty="0">
                <a:cs typeface="Calibri"/>
              </a:rPr>
              <a:t>Your pseudocode may have looked different, but that's totally fine as long as you covered all the steps required for the computer to understand the task.</a:t>
            </a:r>
            <a:endParaRPr lang="en-US" dirty="0"/>
          </a:p>
          <a:p>
            <a:pPr marL="0"/>
            <a:r>
              <a:rPr lang="en-US" dirty="0">
                <a:cs typeface="Calibri"/>
              </a:rPr>
              <a:t>JavaScript is a language with a different syntax than other languages you may have previously used to code. This means there is a lot of room for error, so utilizing pseudocode can be especially helpful when it's your first time coding in JS.</a:t>
            </a:r>
            <a:endParaRPr lang="en-US" dirty="0"/>
          </a:p>
          <a:p>
            <a:endParaRPr lang="en-US" dirty="0">
              <a:cs typeface="Calibri"/>
            </a:endParaRPr>
          </a:p>
        </p:txBody>
      </p:sp>
    </p:spTree>
    <p:extLst>
      <p:ext uri="{BB962C8B-B14F-4D97-AF65-F5344CB8AC3E}">
        <p14:creationId xmlns:p14="http://schemas.microsoft.com/office/powerpoint/2010/main" val="154683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3A7D-67C7-4EDF-9113-4544A323D2F3}"/>
              </a:ext>
            </a:extLst>
          </p:cNvPr>
          <p:cNvSpPr>
            <a:spLocks noGrp="1"/>
          </p:cNvSpPr>
          <p:nvPr>
            <p:ph type="title"/>
          </p:nvPr>
        </p:nvSpPr>
        <p:spPr/>
        <p:txBody>
          <a:bodyPr/>
          <a:lstStyle/>
          <a:p>
            <a:r>
              <a:rPr lang="en-US" b="1" dirty="0"/>
              <a:t>Pseudo Code: Example 3</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99FF044-32F8-447B-A3D0-BF96199022F5}"/>
              </a:ext>
            </a:extLst>
          </p:cNvPr>
          <p:cNvSpPr>
            <a:spLocks noGrp="1"/>
          </p:cNvSpPr>
          <p:nvPr>
            <p:ph idx="1"/>
          </p:nvPr>
        </p:nvSpPr>
        <p:spPr/>
        <p:txBody>
          <a:bodyPr vert="horz" lIns="91440" tIns="45720" rIns="91440" bIns="45720" rtlCol="0" anchor="t">
            <a:normAutofit/>
          </a:bodyPr>
          <a:lstStyle/>
          <a:p>
            <a:r>
              <a:rPr lang="en-US" dirty="0">
                <a:cs typeface="Calibri"/>
              </a:rPr>
              <a:t>Let's take a look at one final example. Suppose you were given the following assignment:</a:t>
            </a:r>
          </a:p>
          <a:p>
            <a:pPr marL="0"/>
            <a:r>
              <a:rPr lang="en-US" dirty="0">
                <a:cs typeface="Calibri"/>
              </a:rPr>
              <a:t>Create a program that lets a player know whether or not he or she has passed the current level in a game. In order to pass the level, the player must have a score of 150 or higher.</a:t>
            </a:r>
            <a:endParaRPr lang="en-US" dirty="0"/>
          </a:p>
          <a:p>
            <a:pPr marL="0"/>
            <a:r>
              <a:rPr lang="en-US" dirty="0">
                <a:cs typeface="Calibri"/>
              </a:rPr>
              <a:t>How would you write the pseudocode for this assignment?</a:t>
            </a:r>
            <a:endParaRPr lang="en-US" dirty="0"/>
          </a:p>
          <a:p>
            <a:pPr marL="0"/>
            <a:r>
              <a:rPr lang="en-US" dirty="0">
                <a:cs typeface="Calibri"/>
              </a:rPr>
              <a:t>Take out a piece of paper, and write down your own pseudocode. Continue reading this lesson when you are done.</a:t>
            </a:r>
            <a:endParaRPr lang="en-US" dirty="0"/>
          </a:p>
          <a:p>
            <a:endParaRPr lang="en-US" dirty="0">
              <a:cs typeface="Calibri"/>
            </a:endParaRPr>
          </a:p>
        </p:txBody>
      </p:sp>
    </p:spTree>
    <p:extLst>
      <p:ext uri="{BB962C8B-B14F-4D97-AF65-F5344CB8AC3E}">
        <p14:creationId xmlns:p14="http://schemas.microsoft.com/office/powerpoint/2010/main" val="6660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D95-4728-4C74-9EE4-EA5620357B46}"/>
              </a:ext>
            </a:extLst>
          </p:cNvPr>
          <p:cNvSpPr>
            <a:spLocks noGrp="1"/>
          </p:cNvSpPr>
          <p:nvPr>
            <p:ph type="title"/>
          </p:nvPr>
        </p:nvSpPr>
        <p:spPr/>
        <p:txBody>
          <a:bodyPr/>
          <a:lstStyle/>
          <a:p>
            <a:r>
              <a:rPr lang="en-US" b="1" dirty="0"/>
              <a:t>Pseudo Code: Example 3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AA3E309-3E89-4C05-8AE6-26B61BCA45BF}"/>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Your pseudocode for the assignment might look like this:</a:t>
            </a:r>
          </a:p>
          <a:p>
            <a:pPr marL="0"/>
            <a:r>
              <a:rPr lang="en-US" dirty="0">
                <a:latin typeface="Consolas"/>
              </a:rPr>
              <a:t>// Passing score = 150 points
// Get the player's score
// If the player's score is greater than or equal to the passing score
// Display message "Current level: Passed"
// Otherwise
// Display message "Current level: Failed"
</a:t>
            </a:r>
            <a:endParaRPr lang="en-US" dirty="0"/>
          </a:p>
          <a:p>
            <a:pPr marL="0"/>
            <a:r>
              <a:rPr lang="en-US" dirty="0">
                <a:cs typeface="Calibri"/>
              </a:rPr>
              <a:t>Again, it's okay if your pseudocode looks different from the sample code above. Just make sure you've covered all of the conditions.</a:t>
            </a:r>
            <a:endParaRPr lang="en-US" dirty="0"/>
          </a:p>
          <a:p>
            <a:endParaRPr lang="en-US" dirty="0">
              <a:cs typeface="Calibri"/>
            </a:endParaRPr>
          </a:p>
        </p:txBody>
      </p:sp>
    </p:spTree>
    <p:extLst>
      <p:ext uri="{BB962C8B-B14F-4D97-AF65-F5344CB8AC3E}">
        <p14:creationId xmlns:p14="http://schemas.microsoft.com/office/powerpoint/2010/main" val="302583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E619-0F2C-405D-A5C6-AC3240CFC7E2}"/>
              </a:ext>
            </a:extLst>
          </p:cNvPr>
          <p:cNvSpPr>
            <a:spLocks noGrp="1"/>
          </p:cNvSpPr>
          <p:nvPr>
            <p:ph type="title"/>
          </p:nvPr>
        </p:nvSpPr>
        <p:spPr/>
        <p:txBody>
          <a:bodyPr/>
          <a:lstStyle/>
          <a:p>
            <a:r>
              <a:rPr lang="en-US" b="1" dirty="0"/>
              <a:t>Summary</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DBBF786-0542-443A-88FA-930881B934F8}"/>
              </a:ext>
            </a:extLst>
          </p:cNvPr>
          <p:cNvSpPr>
            <a:spLocks noGrp="1"/>
          </p:cNvSpPr>
          <p:nvPr>
            <p:ph idx="1"/>
          </p:nvPr>
        </p:nvSpPr>
        <p:spPr/>
        <p:txBody>
          <a:bodyPr vert="horz" lIns="91440" tIns="45720" rIns="91440" bIns="45720" rtlCol="0" anchor="t">
            <a:normAutofit/>
          </a:bodyPr>
          <a:lstStyle/>
          <a:p>
            <a:r>
              <a:rPr lang="en-US" dirty="0">
                <a:cs typeface="Calibri"/>
              </a:rPr>
              <a:t>Breaking down problems in this fashion might take a bit of time at first. But once you gain some practice, it'll become second nature.</a:t>
            </a:r>
          </a:p>
          <a:p>
            <a:pPr marL="0"/>
            <a:r>
              <a:rPr lang="en-US" dirty="0">
                <a:cs typeface="Calibri"/>
              </a:rPr>
              <a:t>Many of the programs you'll be working on in the following chapters are challenging. Instead of trying to tackle a problem all at once, take a few minutes to </a:t>
            </a:r>
            <a:r>
              <a:rPr lang="en-US" b="1" dirty="0">
                <a:cs typeface="Calibri"/>
              </a:rPr>
              <a:t>think about the overall goal of the program, and then break that answer down into series of short instructions.</a:t>
            </a:r>
            <a:r>
              <a:rPr lang="en-US" dirty="0">
                <a:cs typeface="Calibri"/>
              </a:rPr>
              <a:t> It'll be time well spent.</a:t>
            </a:r>
            <a:endParaRPr lang="en-US" dirty="0"/>
          </a:p>
          <a:p>
            <a:pPr marL="0"/>
            <a:r>
              <a:rPr lang="en-US" dirty="0">
                <a:cs typeface="Calibri"/>
              </a:rPr>
              <a:t>Watch the video on the next slide to hear developers talk about the importance pseudocode plays in their workflow.</a:t>
            </a:r>
            <a:endParaRPr lang="en-US" dirty="0"/>
          </a:p>
          <a:p>
            <a:endParaRPr lang="en-US" dirty="0">
              <a:cs typeface="Calibri"/>
            </a:endParaRPr>
          </a:p>
        </p:txBody>
      </p:sp>
    </p:spTree>
    <p:extLst>
      <p:ext uri="{BB962C8B-B14F-4D97-AF65-F5344CB8AC3E}">
        <p14:creationId xmlns:p14="http://schemas.microsoft.com/office/powerpoint/2010/main" val="288709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46C5-B057-48F2-8701-8D21C5C7E064}"/>
              </a:ext>
            </a:extLst>
          </p:cNvPr>
          <p:cNvSpPr>
            <a:spLocks noGrp="1"/>
          </p:cNvSpPr>
          <p:nvPr>
            <p:ph type="title"/>
          </p:nvPr>
        </p:nvSpPr>
        <p:spPr/>
        <p:txBody>
          <a:bodyPr/>
          <a:lstStyle/>
          <a:p>
            <a:r>
              <a:rPr lang="en-US" b="1" dirty="0"/>
              <a:t>Video: How Do You Use Pseudocode?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2D5BCFD-B076-4AA3-9CAB-5391E868EB45}"/>
              </a:ext>
            </a:extLst>
          </p:cNvPr>
          <p:cNvSpPr>
            <a:spLocks noGrp="1"/>
          </p:cNvSpPr>
          <p:nvPr>
            <p:ph idx="1"/>
          </p:nvPr>
        </p:nvSpPr>
        <p:spPr/>
        <p:txBody>
          <a:bodyPr vert="horz" lIns="91440" tIns="45720" rIns="91440" bIns="45720" rtlCol="0" anchor="t">
            <a:normAutofit/>
          </a:bodyPr>
          <a:lstStyle/>
          <a:p>
            <a:r>
              <a:rPr lang="en-US" dirty="0">
                <a:cs typeface="Calibri"/>
                <a:hlinkClick r:id="rId2"/>
              </a:rPr>
              <a:t>MyGA | General Assembly</a:t>
            </a:r>
            <a:endParaRPr lang="en-US">
              <a:cs typeface="Calibri"/>
            </a:endParaRPr>
          </a:p>
          <a:p>
            <a:endParaRPr lang="en-US" dirty="0">
              <a:cs typeface="Calibri"/>
            </a:endParaRPr>
          </a:p>
        </p:txBody>
      </p:sp>
    </p:spTree>
    <p:extLst>
      <p:ext uri="{BB962C8B-B14F-4D97-AF65-F5344CB8AC3E}">
        <p14:creationId xmlns:p14="http://schemas.microsoft.com/office/powerpoint/2010/main" val="3251763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2EDC-6F5B-46A8-99D5-EE007A2B365F}"/>
              </a:ext>
            </a:extLst>
          </p:cNvPr>
          <p:cNvSpPr>
            <a:spLocks noGrp="1"/>
          </p:cNvSpPr>
          <p:nvPr>
            <p:ph type="title"/>
          </p:nvPr>
        </p:nvSpPr>
        <p:spPr/>
        <p:txBody>
          <a:bodyPr/>
          <a:lstStyle/>
          <a:p>
            <a:r>
              <a:rPr lang="en-US" b="1" dirty="0"/>
              <a:t>Exercise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101A5A3C-9714-49EA-A406-3BD97026CE04}"/>
              </a:ext>
            </a:extLst>
          </p:cNvPr>
          <p:cNvSpPr>
            <a:spLocks noGrp="1"/>
          </p:cNvSpPr>
          <p:nvPr>
            <p:ph idx="1"/>
          </p:nvPr>
        </p:nvSpPr>
        <p:spPr/>
        <p:txBody>
          <a:bodyPr vert="horz" lIns="91440" tIns="45720" rIns="91440" bIns="45720" rtlCol="0" anchor="t">
            <a:normAutofit/>
          </a:bodyPr>
          <a:lstStyle/>
          <a:p>
            <a:r>
              <a:rPr lang="en-US" dirty="0">
                <a:cs typeface="Calibri"/>
              </a:rPr>
              <a:t>Now it's your turn to practice writing pseudocode!</a:t>
            </a:r>
          </a:p>
          <a:p>
            <a:pPr marL="0"/>
            <a:r>
              <a:rPr lang="en-US" dirty="0">
                <a:cs typeface="Calibri"/>
              </a:rPr>
              <a:t>Try your hand at writing pseudocode for this program. Remember, the goal is to think through the problem and break it down into simple steps.</a:t>
            </a:r>
            <a:endParaRPr lang="en-US" dirty="0"/>
          </a:p>
          <a:p>
            <a:pPr marL="0"/>
            <a:r>
              <a:rPr lang="en-US" dirty="0">
                <a:cs typeface="Calibri"/>
              </a:rPr>
              <a:t>You can use a pen and paper or a text editor to complete this exercise.</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49693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B33E-1D23-4857-B303-32879545A8A4}"/>
              </a:ext>
            </a:extLst>
          </p:cNvPr>
          <p:cNvSpPr>
            <a:spLocks noGrp="1"/>
          </p:cNvSpPr>
          <p:nvPr>
            <p:ph type="title"/>
          </p:nvPr>
        </p:nvSpPr>
        <p:spPr/>
        <p:txBody>
          <a:bodyPr/>
          <a:lstStyle/>
          <a:p>
            <a:r>
              <a:rPr lang="en-US" b="1" dirty="0"/>
              <a:t>Think Programmatically</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73FBD5B-5065-43D2-A31D-B00B00358672}"/>
              </a:ext>
            </a:extLst>
          </p:cNvPr>
          <p:cNvSpPr>
            <a:spLocks noGrp="1"/>
          </p:cNvSpPr>
          <p:nvPr>
            <p:ph idx="1"/>
          </p:nvPr>
        </p:nvSpPr>
        <p:spPr/>
        <p:txBody>
          <a:bodyPr vert="horz" lIns="91440" tIns="45720" rIns="91440" bIns="45720" rtlCol="0" anchor="t">
            <a:normAutofit/>
          </a:bodyPr>
          <a:lstStyle/>
          <a:p>
            <a:r>
              <a:rPr lang="en-US" dirty="0">
                <a:cs typeface="Calibri"/>
              </a:rPr>
              <a:t>Let's take a look at how thinking programmatically helps you tell a computer exactly what to do.</a:t>
            </a:r>
          </a:p>
          <a:p>
            <a:pPr marL="0"/>
            <a:r>
              <a:rPr lang="en-US" dirty="0">
                <a:cs typeface="Calibri"/>
              </a:rPr>
              <a:t>If you asked people to identify the shortest character in the </a:t>
            </a:r>
            <a:r>
              <a:rPr lang="en-US" i="1" dirty="0">
                <a:cs typeface="Calibri"/>
              </a:rPr>
              <a:t>Lord of the Rings</a:t>
            </a:r>
            <a:r>
              <a:rPr lang="en-US" dirty="0">
                <a:cs typeface="Calibri"/>
              </a:rPr>
              <a:t> series by looking at the lineup below, they would simply compare the characters' heights and pick Frodo, the little Hobbit on the right.</a:t>
            </a:r>
            <a:endParaRPr lang="en-US" dirty="0"/>
          </a:p>
          <a:p>
            <a:br>
              <a:rPr lang="en-US" dirty="0">
                <a:ea typeface="+mn-lt"/>
                <a:cs typeface="+mn-lt"/>
              </a:rPr>
            </a:br>
            <a:endParaRPr lang="en-US" dirty="0"/>
          </a:p>
        </p:txBody>
      </p:sp>
      <p:pic>
        <p:nvPicPr>
          <p:cNvPr id="4" name="Picture 4">
            <a:extLst>
              <a:ext uri="{FF2B5EF4-FFF2-40B4-BE49-F238E27FC236}">
                <a16:creationId xmlns:a16="http://schemas.microsoft.com/office/drawing/2014/main" id="{E458C0C0-3C59-41BF-977C-A3ABD99573B9}"/>
              </a:ext>
            </a:extLst>
          </p:cNvPr>
          <p:cNvPicPr>
            <a:picLocks noChangeAspect="1"/>
          </p:cNvPicPr>
          <p:nvPr/>
        </p:nvPicPr>
        <p:blipFill>
          <a:blip r:embed="rId2"/>
          <a:stretch>
            <a:fillRect/>
          </a:stretch>
        </p:blipFill>
        <p:spPr>
          <a:xfrm>
            <a:off x="2050210" y="3912885"/>
            <a:ext cx="7257690" cy="2626570"/>
          </a:xfrm>
          <a:prstGeom prst="rect">
            <a:avLst/>
          </a:prstGeom>
        </p:spPr>
      </p:pic>
    </p:spTree>
    <p:extLst>
      <p:ext uri="{BB962C8B-B14F-4D97-AF65-F5344CB8AC3E}">
        <p14:creationId xmlns:p14="http://schemas.microsoft.com/office/powerpoint/2010/main" val="133256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1E83-DF9B-4501-BB76-75772093436C}"/>
              </a:ext>
            </a:extLst>
          </p:cNvPr>
          <p:cNvSpPr>
            <a:spLocks noGrp="1"/>
          </p:cNvSpPr>
          <p:nvPr>
            <p:ph type="title"/>
          </p:nvPr>
        </p:nvSpPr>
        <p:spPr/>
        <p:txBody>
          <a:bodyPr/>
          <a:lstStyle/>
          <a:p>
            <a:r>
              <a:rPr lang="en-US" b="1" dirty="0"/>
              <a:t>Exercise Instructions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2087899-19D1-4739-BE04-59C88E633AAF}"/>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We'd like to create a program that checks to see whether or not movie patrons are eligible for a discount and then displays the appropriate ticket price.</a:t>
            </a:r>
          </a:p>
          <a:p>
            <a:pPr marL="0"/>
            <a:r>
              <a:rPr lang="en-US" dirty="0">
                <a:cs typeface="Calibri"/>
              </a:rPr>
              <a:t>Here is the pricing structure:</a:t>
            </a:r>
            <a:endParaRPr lang="en-US" dirty="0"/>
          </a:p>
          <a:p>
            <a:pPr marL="0"/>
            <a:r>
              <a:rPr lang="en-US" dirty="0">
                <a:cs typeface="Calibri"/>
              </a:rPr>
              <a:t>1) If patrons are 65 or older, they are eligible for senior discounts. The ticket price for seniors is $6.00.</a:t>
            </a:r>
            <a:endParaRPr lang="en-US" dirty="0"/>
          </a:p>
          <a:p>
            <a:pPr marL="0"/>
            <a:r>
              <a:rPr lang="en-US" dirty="0">
                <a:cs typeface="Calibri"/>
              </a:rPr>
              <a:t>2) If patrons are 25 or younger, they are eligible for student discounts. The ticket price for students is $8.00.</a:t>
            </a:r>
            <a:endParaRPr lang="en-US" dirty="0"/>
          </a:p>
          <a:p>
            <a:pPr marL="0"/>
            <a:r>
              <a:rPr lang="en-US" dirty="0">
                <a:cs typeface="Calibri"/>
              </a:rPr>
              <a:t>3) All other tickets cost $10.00.</a:t>
            </a:r>
            <a:endParaRPr lang="en-US" dirty="0"/>
          </a:p>
          <a:p>
            <a:pPr marL="0"/>
            <a:r>
              <a:rPr lang="en-US" dirty="0">
                <a:cs typeface="Calibri"/>
              </a:rPr>
              <a:t>Stuck? Check out the solutions in the Study Guide at the end of this lesson. Not stuck? Look at you – a certified </a:t>
            </a:r>
            <a:r>
              <a:rPr lang="en-US" dirty="0" err="1">
                <a:cs typeface="Calibri"/>
              </a:rPr>
              <a:t>pseudocoding</a:t>
            </a:r>
            <a:r>
              <a:rPr lang="en-US" dirty="0">
                <a:cs typeface="Calibri"/>
              </a:rPr>
              <a:t> wizard! Nicely done. See you in the next lesson.</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129670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CD4E-0E4D-46E0-BDF2-2125E1E25AC1}"/>
              </a:ext>
            </a:extLst>
          </p:cNvPr>
          <p:cNvSpPr>
            <a:spLocks noGrp="1"/>
          </p:cNvSpPr>
          <p:nvPr>
            <p:ph type="title"/>
          </p:nvPr>
        </p:nvSpPr>
        <p:spPr/>
        <p:txBody>
          <a:bodyPr/>
          <a:lstStyle/>
          <a:p>
            <a:r>
              <a:rPr lang="en-US" b="1" dirty="0"/>
              <a:t>Think Programmatically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73D0B71-E2D1-4A6B-8D0D-B0376BBEAA1A}"/>
              </a:ext>
            </a:extLst>
          </p:cNvPr>
          <p:cNvSpPr>
            <a:spLocks noGrp="1"/>
          </p:cNvSpPr>
          <p:nvPr>
            <p:ph idx="1"/>
          </p:nvPr>
        </p:nvSpPr>
        <p:spPr/>
        <p:txBody>
          <a:bodyPr vert="horz" lIns="91440" tIns="45720" rIns="91440" bIns="45720" rtlCol="0" anchor="t">
            <a:normAutofit/>
          </a:bodyPr>
          <a:lstStyle/>
          <a:p>
            <a:r>
              <a:rPr lang="en-US" dirty="0">
                <a:cs typeface="Calibri"/>
              </a:rPr>
              <a:t>Computers work a little differently — they break things down into more specific steps.</a:t>
            </a:r>
          </a:p>
          <a:p>
            <a:pPr marL="0"/>
            <a:r>
              <a:rPr lang="en-US" dirty="0">
                <a:cs typeface="Calibri"/>
              </a:rPr>
              <a:t>So how might you instruct a computer to pick the shortest character from </a:t>
            </a:r>
            <a:r>
              <a:rPr lang="en-US" i="1" dirty="0">
                <a:cs typeface="Calibri"/>
              </a:rPr>
              <a:t>Lord of the Rings?</a:t>
            </a:r>
            <a:endParaRPr lang="en-US" dirty="0"/>
          </a:p>
          <a:p>
            <a:pPr marL="0"/>
            <a:r>
              <a:rPr lang="en-US" dirty="0">
                <a:cs typeface="Calibri"/>
              </a:rPr>
              <a:t>Your first step might be:</a:t>
            </a:r>
            <a:endParaRPr lang="en-US" dirty="0"/>
          </a:p>
          <a:p>
            <a:pPr marL="0">
              <a:buAutoNum type="arabicPeriod"/>
            </a:pPr>
            <a:r>
              <a:rPr lang="en-US" dirty="0">
                <a:cs typeface="Calibri"/>
              </a:rPr>
              <a:t>"Find the height of character A."</a:t>
            </a:r>
            <a:endParaRPr lang="en-US" dirty="0"/>
          </a:p>
          <a:p>
            <a:pPr marL="0">
              <a:buAutoNum type="arabicPeriod"/>
            </a:pPr>
            <a:r>
              <a:rPr lang="en-US" dirty="0">
                <a:cs typeface="Calibri"/>
              </a:rPr>
              <a:t>What might the next step be?</a:t>
            </a:r>
            <a:endParaRPr lang="en-US" dirty="0"/>
          </a:p>
          <a:p>
            <a:endParaRPr lang="en-US" dirty="0">
              <a:cs typeface="Calibri"/>
            </a:endParaRPr>
          </a:p>
        </p:txBody>
      </p:sp>
    </p:spTree>
    <p:extLst>
      <p:ext uri="{BB962C8B-B14F-4D97-AF65-F5344CB8AC3E}">
        <p14:creationId xmlns:p14="http://schemas.microsoft.com/office/powerpoint/2010/main" val="372683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851C-7B83-4E66-B778-C55E1E6D8AB4}"/>
              </a:ext>
            </a:extLst>
          </p:cNvPr>
          <p:cNvSpPr>
            <a:spLocks noGrp="1"/>
          </p:cNvSpPr>
          <p:nvPr>
            <p:ph type="title"/>
          </p:nvPr>
        </p:nvSpPr>
        <p:spPr/>
        <p:txBody>
          <a:bodyPr/>
          <a:lstStyle/>
          <a:p>
            <a:r>
              <a:rPr lang="en-US" b="1" dirty="0"/>
              <a:t>Think Programmatically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4A240FE-B5B1-4DBE-9F27-7BCC6A13D27E}"/>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Here are some possible instructions you could give a computer to complete this task:</a:t>
            </a:r>
          </a:p>
          <a:p>
            <a:pPr marL="0">
              <a:buAutoNum type="arabicPeriod"/>
            </a:pPr>
            <a:r>
              <a:rPr lang="en-US" dirty="0">
                <a:cs typeface="Calibri"/>
              </a:rPr>
              <a:t>Find the height of character A.</a:t>
            </a:r>
            <a:endParaRPr lang="en-US" dirty="0"/>
          </a:p>
          <a:p>
            <a:pPr marL="0">
              <a:buAutoNum type="arabicPeriod"/>
            </a:pPr>
            <a:r>
              <a:rPr lang="en-US" dirty="0">
                <a:cs typeface="Calibri"/>
              </a:rPr>
              <a:t>Find the height of character B.</a:t>
            </a:r>
            <a:endParaRPr lang="en-US" dirty="0"/>
          </a:p>
          <a:p>
            <a:pPr marL="0">
              <a:buAutoNum type="arabicPeriod"/>
            </a:pPr>
            <a:r>
              <a:rPr lang="en-US" dirty="0">
                <a:cs typeface="Calibri"/>
              </a:rPr>
              <a:t>Compare height of character A to character B.</a:t>
            </a:r>
            <a:endParaRPr lang="en-US" dirty="0"/>
          </a:p>
          <a:p>
            <a:pPr marL="0">
              <a:buAutoNum type="arabicPeriod"/>
            </a:pPr>
            <a:r>
              <a:rPr lang="en-US" dirty="0">
                <a:cs typeface="Calibri"/>
              </a:rPr>
              <a:t>Choose the character with shorter height.</a:t>
            </a:r>
            <a:endParaRPr lang="en-US" dirty="0"/>
          </a:p>
          <a:p>
            <a:pPr marL="0">
              <a:buAutoNum type="arabicPeriod"/>
            </a:pPr>
            <a:r>
              <a:rPr lang="en-US" dirty="0">
                <a:cs typeface="Calibri"/>
              </a:rPr>
              <a:t>Find the height of character C.</a:t>
            </a:r>
            <a:endParaRPr lang="en-US" dirty="0"/>
          </a:p>
          <a:p>
            <a:pPr marL="0">
              <a:buAutoNum type="arabicPeriod"/>
            </a:pPr>
            <a:r>
              <a:rPr lang="en-US" dirty="0">
                <a:cs typeface="Calibri"/>
              </a:rPr>
              <a:t>Compare the height of character C to answer from Step 4.</a:t>
            </a:r>
            <a:endParaRPr lang="en-US" dirty="0"/>
          </a:p>
          <a:p>
            <a:pPr marL="0">
              <a:buAutoNum type="arabicPeriod"/>
            </a:pPr>
            <a:r>
              <a:rPr lang="en-US" dirty="0">
                <a:cs typeface="Calibri"/>
              </a:rPr>
              <a:t>Choose the character with the shorter height.</a:t>
            </a:r>
            <a:endParaRPr lang="en-US" dirty="0"/>
          </a:p>
          <a:p>
            <a:pPr marL="0">
              <a:buAutoNum type="arabicPeriod"/>
            </a:pPr>
            <a:r>
              <a:rPr lang="en-US" dirty="0">
                <a:cs typeface="Calibri"/>
              </a:rPr>
              <a:t>Repeat steps 5-7 for all remaining characters.</a:t>
            </a:r>
            <a:endParaRPr lang="en-US" dirty="0"/>
          </a:p>
          <a:p>
            <a:pPr marL="0">
              <a:buAutoNum type="arabicPeriod"/>
            </a:pPr>
            <a:r>
              <a:rPr lang="en-US" dirty="0">
                <a:cs typeface="Calibri"/>
              </a:rPr>
              <a:t>Label the last character who is determined to be shorter "shortest."</a:t>
            </a:r>
            <a:endParaRPr lang="en-US" dirty="0"/>
          </a:p>
          <a:p>
            <a:endParaRPr lang="en-US" dirty="0">
              <a:cs typeface="Calibri"/>
            </a:endParaRPr>
          </a:p>
        </p:txBody>
      </p:sp>
    </p:spTree>
    <p:extLst>
      <p:ext uri="{BB962C8B-B14F-4D97-AF65-F5344CB8AC3E}">
        <p14:creationId xmlns:p14="http://schemas.microsoft.com/office/powerpoint/2010/main" val="148895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DEB9-D4C2-4801-AEAA-B7E72F415079}"/>
              </a:ext>
            </a:extLst>
          </p:cNvPr>
          <p:cNvSpPr>
            <a:spLocks noGrp="1"/>
          </p:cNvSpPr>
          <p:nvPr>
            <p:ph type="title"/>
          </p:nvPr>
        </p:nvSpPr>
        <p:spPr/>
        <p:txBody>
          <a:bodyPr/>
          <a:lstStyle/>
          <a:p>
            <a:r>
              <a:rPr lang="en-US" b="1" dirty="0"/>
              <a:t>Think Programmatically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238E492C-3FAA-4A7F-A658-B65701D9D432}"/>
              </a:ext>
            </a:extLst>
          </p:cNvPr>
          <p:cNvSpPr>
            <a:spLocks noGrp="1"/>
          </p:cNvSpPr>
          <p:nvPr>
            <p:ph idx="1"/>
          </p:nvPr>
        </p:nvSpPr>
        <p:spPr/>
        <p:txBody>
          <a:bodyPr vert="horz" lIns="91440" tIns="45720" rIns="91440" bIns="45720" rtlCol="0" anchor="t">
            <a:normAutofit/>
          </a:bodyPr>
          <a:lstStyle/>
          <a:p>
            <a:r>
              <a:rPr lang="en-US" dirty="0">
                <a:cs typeface="Calibri"/>
              </a:rPr>
              <a:t>As you can see, it takes a computer many more steps to do what humans do intuitively.</a:t>
            </a:r>
          </a:p>
          <a:p>
            <a:pPr marL="0"/>
            <a:r>
              <a:rPr lang="en-US" dirty="0">
                <a:cs typeface="Calibri"/>
              </a:rPr>
              <a:t>As we begin to write our JavaScript code, we need to continuously think like a programmer so we can make fewer mistakes and identify errors before they become a problem.</a:t>
            </a:r>
            <a:endParaRPr lang="en-US" dirty="0"/>
          </a:p>
          <a:p>
            <a:pPr marL="0"/>
            <a:r>
              <a:rPr lang="en-US" dirty="0">
                <a:cs typeface="Calibri"/>
              </a:rPr>
              <a:t>One way to do this is through the use of </a:t>
            </a:r>
            <a:r>
              <a:rPr lang="en-US" b="1" dirty="0">
                <a:cs typeface="Calibri"/>
              </a:rPr>
              <a:t>pseudocode</a:t>
            </a:r>
            <a:r>
              <a:rPr lang="en-US" dirty="0">
                <a:cs typeface="Calibri"/>
              </a:rPr>
              <a:t>.</a:t>
            </a:r>
            <a:endParaRPr lang="en-US" dirty="0"/>
          </a:p>
          <a:p>
            <a:endParaRPr lang="en-US" dirty="0">
              <a:cs typeface="Calibri"/>
            </a:endParaRPr>
          </a:p>
        </p:txBody>
      </p:sp>
    </p:spTree>
    <p:extLst>
      <p:ext uri="{BB962C8B-B14F-4D97-AF65-F5344CB8AC3E}">
        <p14:creationId xmlns:p14="http://schemas.microsoft.com/office/powerpoint/2010/main" val="163104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F942-BA15-40B4-A009-5B0F0CBC79B3}"/>
              </a:ext>
            </a:extLst>
          </p:cNvPr>
          <p:cNvSpPr>
            <a:spLocks noGrp="1"/>
          </p:cNvSpPr>
          <p:nvPr>
            <p:ph type="title"/>
          </p:nvPr>
        </p:nvSpPr>
        <p:spPr/>
        <p:txBody>
          <a:bodyPr/>
          <a:lstStyle/>
          <a:p>
            <a:r>
              <a:rPr lang="en-US" b="1" dirty="0"/>
              <a:t>What is Pseudocode?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0E4007B-ABCE-4A9C-A9A3-DC30B5150A73}"/>
              </a:ext>
            </a:extLst>
          </p:cNvPr>
          <p:cNvSpPr>
            <a:spLocks noGrp="1"/>
          </p:cNvSpPr>
          <p:nvPr>
            <p:ph idx="1"/>
          </p:nvPr>
        </p:nvSpPr>
        <p:spPr/>
        <p:txBody>
          <a:bodyPr vert="horz" lIns="91440" tIns="45720" rIns="91440" bIns="45720" rtlCol="0" anchor="t">
            <a:normAutofit/>
          </a:bodyPr>
          <a:lstStyle/>
          <a:p>
            <a:r>
              <a:rPr lang="en-US" dirty="0">
                <a:cs typeface="Calibri"/>
              </a:rPr>
              <a:t>Pseudocode is a technique that lets you write out your program in simple, step-by-step instructions using plain English rather than a programming language.</a:t>
            </a:r>
          </a:p>
          <a:p>
            <a:pPr marL="0"/>
            <a:r>
              <a:rPr lang="en-US" dirty="0">
                <a:cs typeface="Calibri"/>
              </a:rPr>
              <a:t>There are no special commands, so errors and omissions are easy to identify.</a:t>
            </a:r>
            <a:endParaRPr lang="en-US" dirty="0"/>
          </a:p>
          <a:p>
            <a:pPr marL="0"/>
            <a:r>
              <a:rPr lang="en-US" dirty="0">
                <a:cs typeface="Calibri"/>
              </a:rPr>
              <a:t>It allows you to break down a program into simple steps, like a computer would, without getting caught up or distracted by syntax.</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108857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26A3-55EB-4AC4-8E4A-74A5156C6386}"/>
              </a:ext>
            </a:extLst>
          </p:cNvPr>
          <p:cNvSpPr>
            <a:spLocks noGrp="1"/>
          </p:cNvSpPr>
          <p:nvPr>
            <p:ph type="title"/>
          </p:nvPr>
        </p:nvSpPr>
        <p:spPr/>
        <p:txBody>
          <a:bodyPr/>
          <a:lstStyle/>
          <a:p>
            <a:r>
              <a:rPr lang="en-US" b="1" dirty="0"/>
              <a:t>Using Pseudocode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45F0128-D2AE-409A-B2BD-E3656367B36C}"/>
              </a:ext>
            </a:extLst>
          </p:cNvPr>
          <p:cNvSpPr>
            <a:spLocks noGrp="1"/>
          </p:cNvSpPr>
          <p:nvPr>
            <p:ph idx="1"/>
          </p:nvPr>
        </p:nvSpPr>
        <p:spPr/>
        <p:txBody>
          <a:bodyPr vert="horz" lIns="91440" tIns="45720" rIns="91440" bIns="45720" rtlCol="0" anchor="t">
            <a:normAutofit/>
          </a:bodyPr>
          <a:lstStyle/>
          <a:p>
            <a:r>
              <a:rPr lang="en-US" dirty="0">
                <a:cs typeface="Calibri"/>
              </a:rPr>
              <a:t>The goal when using pseudocode is to think through the problem and break it down into simple steps, which can then be written out in code.</a:t>
            </a:r>
          </a:p>
          <a:p>
            <a:pPr marL="0"/>
            <a:r>
              <a:rPr lang="en-US" dirty="0">
                <a:cs typeface="Calibri"/>
              </a:rPr>
              <a:t>As there are no formal rules for writing pseudocode, each programmer's version will vary slightly.</a:t>
            </a:r>
            <a:endParaRPr lang="en-US" dirty="0"/>
          </a:p>
          <a:p>
            <a:pPr marL="0"/>
            <a:r>
              <a:rPr lang="en-US" dirty="0">
                <a:cs typeface="Calibri"/>
              </a:rPr>
              <a:t>When writing pseudocode, organize thoughts into ideas that relate to one another.</a:t>
            </a:r>
            <a:endParaRPr lang="en-US" dirty="0"/>
          </a:p>
          <a:p>
            <a:endParaRPr lang="en-US" dirty="0">
              <a:cs typeface="Calibri"/>
            </a:endParaRPr>
          </a:p>
        </p:txBody>
      </p:sp>
    </p:spTree>
    <p:extLst>
      <p:ext uri="{BB962C8B-B14F-4D97-AF65-F5344CB8AC3E}">
        <p14:creationId xmlns:p14="http://schemas.microsoft.com/office/powerpoint/2010/main" val="243044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DDA7-E30F-4D99-A679-1DF54DDEE6ED}"/>
              </a:ext>
            </a:extLst>
          </p:cNvPr>
          <p:cNvSpPr>
            <a:spLocks noGrp="1"/>
          </p:cNvSpPr>
          <p:nvPr>
            <p:ph type="title"/>
          </p:nvPr>
        </p:nvSpPr>
        <p:spPr/>
        <p:txBody>
          <a:bodyPr/>
          <a:lstStyle/>
          <a:p>
            <a:r>
              <a:rPr lang="en-US" b="1" dirty="0"/>
              <a:t>Writing Pseudocode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97D668CE-E1CE-425B-8908-46013DAA08B8}"/>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Let's take a look at the pseudocode for a program that lets a player know whether or not he or she has passed the current level in a game:</a:t>
            </a:r>
          </a:p>
          <a:p>
            <a:r>
              <a:rPr lang="en-US" dirty="0">
                <a:latin typeface="Consolas"/>
                <a:cs typeface="Calibri"/>
              </a:rPr>
              <a:t>// Passing score = 150 points
// Get the player's score
// If the player's score is greater than or equal to the passing score
// Display message "Current level: Passed"
// Otherwise
// Display message "Current level: Failed"</a:t>
            </a:r>
          </a:p>
          <a:p>
            <a:pPr marL="0">
              <a:buNone/>
            </a:pPr>
            <a:r>
              <a:rPr lang="en-US" dirty="0">
                <a:latin typeface="Consolas"/>
                <a:cs typeface="Calibri"/>
              </a:rPr>
              <a:t>You'll notice in the example above that each line starts with //.</a:t>
            </a:r>
            <a:endParaRPr lang="en-US" dirty="0"/>
          </a:p>
          <a:p>
            <a:pPr marL="0">
              <a:buNone/>
            </a:pPr>
            <a:r>
              <a:rPr lang="en-US" dirty="0">
                <a:latin typeface="Consolas"/>
                <a:cs typeface="Calibri"/>
              </a:rPr>
              <a:t>There may be times when we'll want to write "notes," or </a:t>
            </a:r>
            <a:r>
              <a:rPr lang="en-US" b="1" dirty="0">
                <a:latin typeface="Consolas"/>
                <a:cs typeface="Calibri"/>
              </a:rPr>
              <a:t>comments</a:t>
            </a:r>
            <a:r>
              <a:rPr lang="en-US" dirty="0">
                <a:latin typeface="Consolas"/>
                <a:cs typeface="Calibri"/>
              </a:rPr>
              <a:t>, in our code.</a:t>
            </a:r>
            <a:endParaRPr lang="en-US" dirty="0"/>
          </a:p>
          <a:p>
            <a:pPr marL="0">
              <a:buNone/>
            </a:pPr>
            <a:r>
              <a:rPr lang="en-US" dirty="0">
                <a:latin typeface="Consolas"/>
                <a:cs typeface="Calibri"/>
              </a:rPr>
              <a:t>Comments tell a computer to completely ignore that line (or lines) in the JavaScript file so that they will not be interpreted.</a:t>
            </a:r>
            <a:endParaRPr lang="en-US" dirty="0"/>
          </a:p>
          <a:p>
            <a:pPr marL="0">
              <a:buNone/>
            </a:pPr>
            <a:r>
              <a:rPr lang="en-US" dirty="0">
                <a:latin typeface="Consolas"/>
                <a:cs typeface="Calibri"/>
              </a:rPr>
              <a:t>Putting // at the beginning of the line when writing pseudocode allows the pseudocode to be in the same location as the actual code but to be ignored during processing of the source code.</a:t>
            </a:r>
            <a:endParaRPr lang="en-US" dirty="0"/>
          </a:p>
          <a:p>
            <a:pPr marL="0" indent="0">
              <a:buNone/>
            </a:pPr>
            <a:endParaRPr lang="en-US" dirty="0">
              <a:latin typeface="Consolas"/>
              <a:cs typeface="Calibri"/>
            </a:endParaRPr>
          </a:p>
        </p:txBody>
      </p:sp>
    </p:spTree>
    <p:extLst>
      <p:ext uri="{BB962C8B-B14F-4D97-AF65-F5344CB8AC3E}">
        <p14:creationId xmlns:p14="http://schemas.microsoft.com/office/powerpoint/2010/main" val="394816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305E-193C-4023-9853-9B2159E797F9}"/>
              </a:ext>
            </a:extLst>
          </p:cNvPr>
          <p:cNvSpPr>
            <a:spLocks noGrp="1"/>
          </p:cNvSpPr>
          <p:nvPr>
            <p:ph type="title"/>
          </p:nvPr>
        </p:nvSpPr>
        <p:spPr/>
        <p:txBody>
          <a:bodyPr/>
          <a:lstStyle/>
          <a:p>
            <a:r>
              <a:rPr lang="en-US" b="1" dirty="0"/>
              <a:t>Comments in JavaScript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A7C8A0A-4B89-4B9E-AF48-F7947788FA64}"/>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There are two kinds of comments in JavaScript:</a:t>
            </a:r>
          </a:p>
          <a:p>
            <a:pPr marL="0"/>
            <a:r>
              <a:rPr lang="en-US" b="1" dirty="0">
                <a:cs typeface="Calibri"/>
              </a:rPr>
              <a:t>multi-line</a:t>
            </a:r>
            <a:r>
              <a:rPr lang="en-US" dirty="0">
                <a:cs typeface="Calibri"/>
              </a:rPr>
              <a:t> comments (</a:t>
            </a:r>
            <a:r>
              <a:rPr lang="en-US" dirty="0">
                <a:latin typeface="Consolas"/>
              </a:rPr>
              <a:t>/* comment */</a:t>
            </a:r>
            <a:r>
              <a:rPr lang="en-US" dirty="0">
                <a:cs typeface="Calibri"/>
              </a:rPr>
              <a:t>), which can run across multiple lines</a:t>
            </a:r>
            <a:endParaRPr lang="en-US" dirty="0"/>
          </a:p>
          <a:p>
            <a:pPr marL="0"/>
            <a:r>
              <a:rPr lang="en-US" dirty="0">
                <a:latin typeface="Consolas"/>
              </a:rPr>
              <a:t>/*
Here is a multi-line comment.
This is for longer comments or notes.
*/
</a:t>
            </a:r>
            <a:endParaRPr lang="en-US" dirty="0"/>
          </a:p>
          <a:p>
            <a:pPr marL="0"/>
            <a:r>
              <a:rPr lang="en-US" b="1" dirty="0">
                <a:cs typeface="Calibri"/>
              </a:rPr>
              <a:t>single-line</a:t>
            </a:r>
            <a:r>
              <a:rPr lang="en-US" dirty="0">
                <a:cs typeface="Calibri"/>
              </a:rPr>
              <a:t> comments (</a:t>
            </a:r>
            <a:r>
              <a:rPr lang="en-US" dirty="0">
                <a:latin typeface="Consolas"/>
              </a:rPr>
              <a:t>// comment</a:t>
            </a:r>
            <a:r>
              <a:rPr lang="en-US" dirty="0">
                <a:cs typeface="Calibri"/>
              </a:rPr>
              <a:t>), which only comment out everything following it on the current line.</a:t>
            </a:r>
            <a:endParaRPr lang="en-US" dirty="0"/>
          </a:p>
          <a:p>
            <a:pPr marL="457200" indent="-457200"/>
            <a:r>
              <a:rPr lang="en-US" dirty="0">
                <a:latin typeface="Consolas"/>
              </a:rPr>
              <a:t>// Here is a single line comment</a:t>
            </a:r>
            <a:endParaRPr lang="en-US" dirty="0"/>
          </a:p>
        </p:txBody>
      </p:sp>
    </p:spTree>
    <p:extLst>
      <p:ext uri="{BB962C8B-B14F-4D97-AF65-F5344CB8AC3E}">
        <p14:creationId xmlns:p14="http://schemas.microsoft.com/office/powerpoint/2010/main" val="3683446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Pseudocode</vt:lpstr>
      <vt:lpstr>Think Programmatically </vt:lpstr>
      <vt:lpstr>Think Programmatically (Continued) </vt:lpstr>
      <vt:lpstr>Think Programmatically (Continued) </vt:lpstr>
      <vt:lpstr>Think Programmatically (Continued) </vt:lpstr>
      <vt:lpstr>What is Pseudocode? </vt:lpstr>
      <vt:lpstr>Using Pseudocode </vt:lpstr>
      <vt:lpstr>Writing Pseudocode </vt:lpstr>
      <vt:lpstr>Comments in JavaScript </vt:lpstr>
      <vt:lpstr>What Role Does Pseudocode Play in Development? </vt:lpstr>
      <vt:lpstr>What Role Does Pseudocode Play in Development? (Continued) </vt:lpstr>
      <vt:lpstr>Pseudo Code: Example 1 </vt:lpstr>
      <vt:lpstr>Pseudo Code: Example 2 </vt:lpstr>
      <vt:lpstr>Pseudo Code: Example 2 (Continued) </vt:lpstr>
      <vt:lpstr>Pseudo Code: Example 3 </vt:lpstr>
      <vt:lpstr>Pseudo Code: Example 3 (Continued) </vt:lpstr>
      <vt:lpstr>Summary </vt:lpstr>
      <vt:lpstr>Video: How Do You Use Pseudocode? </vt:lpstr>
      <vt:lpstr>Exercise </vt:lpstr>
      <vt:lpstr>Exercise Instructions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cp:revision>
  <dcterms:created xsi:type="dcterms:W3CDTF">2013-07-15T20:26:40Z</dcterms:created>
  <dcterms:modified xsi:type="dcterms:W3CDTF">2018-06-03T23:54:26Z</dcterms:modified>
</cp:coreProperties>
</file>