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slide" Target="slides/slide12.xml" Id="rId13" /><Relationship Type="http://schemas.openxmlformats.org/officeDocument/2006/relationships/slide" Target="slides/slide17.xml" Id="rId18" /><Relationship Type="http://schemas.openxmlformats.org/officeDocument/2006/relationships/presProps" Target="presProps.xml" Id="rId26" /><Relationship Type="http://schemas.openxmlformats.org/officeDocument/2006/relationships/slide" Target="slides/slide2.xml" Id="rId3" /><Relationship Type="http://schemas.openxmlformats.org/officeDocument/2006/relationships/slide" Target="slides/slide20.xml" Id="rId21" /><Relationship Type="http://schemas.openxmlformats.org/officeDocument/2006/relationships/slide" Target="slides/slide6.xml" Id="rId7" /><Relationship Type="http://schemas.openxmlformats.org/officeDocument/2006/relationships/slide" Target="slides/slide11.xml" Id="rId12" /><Relationship Type="http://schemas.openxmlformats.org/officeDocument/2006/relationships/slide" Target="slides/slide16.xml" Id="rId17" /><Relationship Type="http://schemas.openxmlformats.org/officeDocument/2006/relationships/slide" Target="slides/slide24.xml" Id="rId25" /><Relationship Type="http://schemas.openxmlformats.org/officeDocument/2006/relationships/slide" Target="slides/slide1.xml" Id="rId2" /><Relationship Type="http://schemas.openxmlformats.org/officeDocument/2006/relationships/slide" Target="slides/slide15.xml" Id="rId16" /><Relationship Type="http://schemas.openxmlformats.org/officeDocument/2006/relationships/slide" Target="slides/slide19.xml" Id="rId20" /><Relationship Type="http://schemas.openxmlformats.org/officeDocument/2006/relationships/tableStyles" Target="tableStyles.xml" Id="rId29"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slide" Target="slides/slide23.xml" Id="rId24" /><Relationship Type="http://schemas.openxmlformats.org/officeDocument/2006/relationships/slide" Target="slides/slide4.xml" Id="rId5" /><Relationship Type="http://schemas.openxmlformats.org/officeDocument/2006/relationships/slide" Target="slides/slide14.xml" Id="rId15" /><Relationship Type="http://schemas.openxmlformats.org/officeDocument/2006/relationships/slide" Target="slides/slide22.xml" Id="rId23" /><Relationship Type="http://schemas.openxmlformats.org/officeDocument/2006/relationships/theme" Target="theme/theme1.xml" Id="rId28" /><Relationship Type="http://schemas.openxmlformats.org/officeDocument/2006/relationships/slide" Target="slides/slide9.xml" Id="rId10" /><Relationship Type="http://schemas.openxmlformats.org/officeDocument/2006/relationships/slide" Target="slides/slide18.xml" Id="rId19"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slide" Target="slides/slide13.xml" Id="rId14" /><Relationship Type="http://schemas.openxmlformats.org/officeDocument/2006/relationships/slide" Target="slides/slide21.xml" Id="rId22" /><Relationship Type="http://schemas.openxmlformats.org/officeDocument/2006/relationships/viewProps" Target="viewProps.xml" Id="rId27"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my.generalassemb.ly/activities/221?from=assignment&amp;wvideo=66kaqbwoc1"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jsbin.com/qiqufo/edit?js,console,output,outpu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8741434" cy="1323676"/>
          </a:xfrm>
        </p:spPr>
        <p:txBody>
          <a:bodyPr/>
          <a:lstStyle/>
          <a:p>
            <a:r>
              <a:rPr lang="en-US" b="1" dirty="0"/>
              <a:t>Introduction to Variables</a:t>
            </a:r>
            <a:endParaRPr lang="en-US" dirty="0"/>
          </a:p>
          <a:p>
            <a:endParaRPr lang="en-US" dirty="0">
              <a:cs typeface="Calibri Light"/>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7A3AD-134C-4DEE-926D-7A45C4806A37}"/>
              </a:ext>
            </a:extLst>
          </p:cNvPr>
          <p:cNvSpPr>
            <a:spLocks noGrp="1"/>
          </p:cNvSpPr>
          <p:nvPr>
            <p:ph type="title"/>
          </p:nvPr>
        </p:nvSpPr>
        <p:spPr/>
        <p:txBody>
          <a:bodyPr/>
          <a:lstStyle/>
          <a:p>
            <a:r>
              <a:rPr lang="en-US" b="1" dirty="0"/>
              <a:t>Variable Syntax (Continued)</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E4BE7E5F-192C-40D8-AD58-1664FA5ED487}"/>
              </a:ext>
            </a:extLst>
          </p:cNvPr>
          <p:cNvSpPr>
            <a:spLocks noGrp="1"/>
          </p:cNvSpPr>
          <p:nvPr>
            <p:ph idx="1"/>
          </p:nvPr>
        </p:nvSpPr>
        <p:spPr/>
        <p:txBody>
          <a:bodyPr vert="horz" lIns="91440" tIns="45720" rIns="91440" bIns="45720" rtlCol="0" anchor="t">
            <a:normAutofit fontScale="92500" lnSpcReduction="10000"/>
          </a:bodyPr>
          <a:lstStyle/>
          <a:p>
            <a:r>
              <a:rPr lang="en-US" dirty="0">
                <a:cs typeface="Calibri"/>
              </a:rPr>
              <a:t>JS is a programming language, and like any language, it has its own grammar and rules of operation. Let's look at four rules of thumb:</a:t>
            </a:r>
          </a:p>
          <a:p>
            <a:pPr marL="0">
              <a:buAutoNum type="arabicPeriod"/>
            </a:pPr>
            <a:r>
              <a:rPr lang="en-US" dirty="0">
                <a:cs typeface="Calibri"/>
              </a:rPr>
              <a:t>When creating/declaring a variable for the first time, use the </a:t>
            </a:r>
            <a:r>
              <a:rPr lang="en-US" dirty="0" err="1">
                <a:latin typeface="Consolas"/>
              </a:rPr>
              <a:t>var</a:t>
            </a:r>
            <a:r>
              <a:rPr lang="en-US" dirty="0">
                <a:cs typeface="Calibri"/>
              </a:rPr>
              <a:t> keyword.</a:t>
            </a:r>
            <a:endParaRPr lang="en-US" dirty="0"/>
          </a:p>
          <a:p>
            <a:pPr marL="0">
              <a:buAutoNum type="arabicPeriod"/>
            </a:pPr>
            <a:r>
              <a:rPr lang="en-US" dirty="0">
                <a:cs typeface="Calibri"/>
              </a:rPr>
              <a:t>Variable names should be written in camelCase</a:t>
            </a:r>
            <a:endParaRPr lang="en-US" dirty="0"/>
          </a:p>
          <a:p>
            <a:pPr marL="0" lvl="1"/>
            <a:r>
              <a:rPr lang="en-US" dirty="0">
                <a:cs typeface="Calibri"/>
              </a:rPr>
              <a:t>The first letter of the first word should be lowercase and the first letter of any subsequent words should be uppercase.</a:t>
            </a:r>
            <a:endParaRPr lang="en-US" dirty="0"/>
          </a:p>
          <a:p>
            <a:pPr marL="0">
              <a:buAutoNum type="arabicPeriod"/>
            </a:pPr>
            <a:r>
              <a:rPr lang="en-US" dirty="0">
                <a:cs typeface="Calibri"/>
              </a:rPr>
              <a:t>Add a space before and after the equals sign </a:t>
            </a:r>
            <a:r>
              <a:rPr lang="en-US" dirty="0">
                <a:latin typeface="Consolas"/>
              </a:rPr>
              <a:t>=</a:t>
            </a:r>
            <a:r>
              <a:rPr lang="en-US" dirty="0">
                <a:cs typeface="Calibri"/>
              </a:rPr>
              <a:t> .</a:t>
            </a:r>
            <a:endParaRPr lang="en-US" dirty="0"/>
          </a:p>
          <a:p>
            <a:pPr marL="0">
              <a:buAutoNum type="arabicPeriod"/>
            </a:pPr>
            <a:r>
              <a:rPr lang="en-US" dirty="0">
                <a:cs typeface="Calibri"/>
              </a:rPr>
              <a:t>Statements need to end with a semicolon </a:t>
            </a:r>
            <a:r>
              <a:rPr lang="en-US" dirty="0">
                <a:latin typeface="Consolas"/>
              </a:rPr>
              <a:t>;</a:t>
            </a:r>
            <a:r>
              <a:rPr lang="en-US" dirty="0">
                <a:cs typeface="Calibri"/>
              </a:rPr>
              <a:t>.</a:t>
            </a:r>
            <a:endParaRPr lang="en-US" dirty="0"/>
          </a:p>
          <a:p>
            <a:pPr marL="0">
              <a:buAutoNum type="arabicPeriod"/>
            </a:pPr>
            <a:r>
              <a:rPr lang="en-US" dirty="0">
                <a:cs typeface="Calibri"/>
              </a:rPr>
              <a:t>Note that in JavaScript, the equals sign doesn't evaluate things the way it does in math. Rather, it </a:t>
            </a:r>
            <a:r>
              <a:rPr lang="en-US" i="1" dirty="0">
                <a:cs typeface="Calibri"/>
              </a:rPr>
              <a:t>assigns values</a:t>
            </a:r>
            <a:r>
              <a:rPr lang="en-US" dirty="0">
                <a:cs typeface="Calibri"/>
              </a:rPr>
              <a:t> to elements, like variables.</a:t>
            </a:r>
            <a:endParaRPr lang="en-US" dirty="0"/>
          </a:p>
          <a:p>
            <a:pPr marL="0">
              <a:buAutoNum type="arabicPeriod"/>
            </a:pPr>
            <a:r>
              <a:rPr lang="en-US" dirty="0">
                <a:cs typeface="Calibri"/>
              </a:rPr>
              <a:t>We call this an </a:t>
            </a:r>
            <a:r>
              <a:rPr lang="en-US" i="1" dirty="0">
                <a:cs typeface="Calibri"/>
              </a:rPr>
              <a:t>assignment operator</a:t>
            </a:r>
            <a:r>
              <a:rPr lang="en-US" dirty="0">
                <a:cs typeface="Calibri"/>
              </a:rPr>
              <a:t>.</a:t>
            </a:r>
            <a:endParaRPr lang="en-US" dirty="0"/>
          </a:p>
          <a:p>
            <a:endParaRPr lang="en-US" dirty="0">
              <a:cs typeface="Calibri"/>
            </a:endParaRPr>
          </a:p>
        </p:txBody>
      </p:sp>
    </p:spTree>
    <p:extLst>
      <p:ext uri="{BB962C8B-B14F-4D97-AF65-F5344CB8AC3E}">
        <p14:creationId xmlns:p14="http://schemas.microsoft.com/office/powerpoint/2010/main" val="2518648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8BE9B-FF4E-497B-9AD9-09A0058AC1B4}"/>
              </a:ext>
            </a:extLst>
          </p:cNvPr>
          <p:cNvSpPr>
            <a:spLocks noGrp="1"/>
          </p:cNvSpPr>
          <p:nvPr>
            <p:ph type="title"/>
          </p:nvPr>
        </p:nvSpPr>
        <p:spPr/>
        <p:txBody>
          <a:bodyPr/>
          <a:lstStyle/>
          <a:p>
            <a:r>
              <a:rPr lang="en-US" b="1" dirty="0"/>
              <a:t>Reassigning Variables</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FCC75EA0-3A2E-434F-B0FD-89F2D4AFF5E0}"/>
              </a:ext>
            </a:extLst>
          </p:cNvPr>
          <p:cNvSpPr>
            <a:spLocks noGrp="1"/>
          </p:cNvSpPr>
          <p:nvPr>
            <p:ph idx="1"/>
          </p:nvPr>
        </p:nvSpPr>
        <p:spPr/>
        <p:txBody>
          <a:bodyPr vert="horz" lIns="91440" tIns="45720" rIns="91440" bIns="45720" rtlCol="0" anchor="t">
            <a:normAutofit/>
          </a:bodyPr>
          <a:lstStyle/>
          <a:p>
            <a:r>
              <a:rPr lang="en-US" dirty="0">
                <a:cs typeface="Calibri"/>
              </a:rPr>
              <a:t>JavaScript runs synchronously and top-down, meaning it updates itself with the latest information given (on the bottom).</a:t>
            </a:r>
          </a:p>
          <a:p>
            <a:pPr marL="0"/>
            <a:r>
              <a:rPr lang="en-US" dirty="0">
                <a:cs typeface="Calibri"/>
              </a:rPr>
              <a:t>So, the values we give our variables furthest down will overwrite any that have been previously given.</a:t>
            </a:r>
            <a:endParaRPr lang="en-US" dirty="0"/>
          </a:p>
          <a:p>
            <a:pPr marL="0"/>
            <a:r>
              <a:rPr lang="en-US" dirty="0">
                <a:cs typeface="Calibri"/>
              </a:rPr>
              <a:t>Let's take a look at a brief example. Say we want to create variables for a character's name, age, and location.</a:t>
            </a:r>
            <a:endParaRPr lang="en-US" dirty="0"/>
          </a:p>
          <a:p>
            <a:pPr marL="457200" indent="-457200"/>
            <a:r>
              <a:rPr lang="en-US" dirty="0">
                <a:latin typeface="Consolas"/>
              </a:rPr>
              <a:t>var name = "Marty McFly";
var age = 16;
</a:t>
            </a:r>
            <a:r>
              <a:rPr lang="en-US" dirty="0" err="1">
                <a:latin typeface="Consolas"/>
              </a:rPr>
              <a:t>var</a:t>
            </a:r>
            <a:r>
              <a:rPr lang="en-US" dirty="0">
                <a:latin typeface="Consolas"/>
              </a:rPr>
              <a:t> location = "Hill Valley";</a:t>
            </a:r>
            <a:endParaRPr lang="en-US" dirty="0"/>
          </a:p>
        </p:txBody>
      </p:sp>
    </p:spTree>
    <p:extLst>
      <p:ext uri="{BB962C8B-B14F-4D97-AF65-F5344CB8AC3E}">
        <p14:creationId xmlns:p14="http://schemas.microsoft.com/office/powerpoint/2010/main" val="1791321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EA0BA-8781-4B64-9489-90C2F75A6701}"/>
              </a:ext>
            </a:extLst>
          </p:cNvPr>
          <p:cNvSpPr>
            <a:spLocks noGrp="1"/>
          </p:cNvSpPr>
          <p:nvPr>
            <p:ph type="title"/>
          </p:nvPr>
        </p:nvSpPr>
        <p:spPr/>
        <p:txBody>
          <a:bodyPr/>
          <a:lstStyle/>
          <a:p>
            <a:r>
              <a:rPr lang="en-US" b="1" dirty="0"/>
              <a:t>Reassigning Variables (Continued)</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F8F24705-E0E0-4619-AA15-38B43605DFA2}"/>
              </a:ext>
            </a:extLst>
          </p:cNvPr>
          <p:cNvSpPr>
            <a:spLocks noGrp="1"/>
          </p:cNvSpPr>
          <p:nvPr>
            <p:ph idx="1"/>
          </p:nvPr>
        </p:nvSpPr>
        <p:spPr/>
        <p:txBody>
          <a:bodyPr vert="horz" lIns="91440" tIns="45720" rIns="91440" bIns="45720" rtlCol="0" anchor="t">
            <a:normAutofit fontScale="77500" lnSpcReduction="20000"/>
          </a:bodyPr>
          <a:lstStyle/>
          <a:p>
            <a:r>
              <a:rPr lang="en-US" dirty="0">
                <a:cs typeface="Calibri"/>
              </a:rPr>
              <a:t>We can later replace, or reassign, the values of these variables like so:</a:t>
            </a:r>
          </a:p>
          <a:p>
            <a:pPr marL="0"/>
            <a:r>
              <a:rPr lang="en-US" dirty="0">
                <a:latin typeface="Consolas"/>
              </a:rPr>
              <a:t>var name = "Marty McFly";
var age = 16;
var location = "Hill Valley";
name = "Doc Brown";
age = 65;
location = "Future Town";
</a:t>
            </a:r>
            <a:endParaRPr lang="en-US" dirty="0"/>
          </a:p>
          <a:p>
            <a:pPr marL="0"/>
            <a:r>
              <a:rPr lang="en-US" dirty="0">
                <a:cs typeface="Calibri"/>
              </a:rPr>
              <a:t>On the next slide, you’ll find a brief video summarizing how to assign and reassign variables.</a:t>
            </a:r>
            <a:endParaRPr lang="en-US" dirty="0"/>
          </a:p>
          <a:p>
            <a:endParaRPr lang="en-US" dirty="0">
              <a:cs typeface="Calibri"/>
            </a:endParaRPr>
          </a:p>
        </p:txBody>
      </p:sp>
    </p:spTree>
    <p:extLst>
      <p:ext uri="{BB962C8B-B14F-4D97-AF65-F5344CB8AC3E}">
        <p14:creationId xmlns:p14="http://schemas.microsoft.com/office/powerpoint/2010/main" val="2495057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3BA33-6E80-4DE6-B4FB-7249E02C869E}"/>
              </a:ext>
            </a:extLst>
          </p:cNvPr>
          <p:cNvSpPr>
            <a:spLocks noGrp="1"/>
          </p:cNvSpPr>
          <p:nvPr>
            <p:ph type="title"/>
          </p:nvPr>
        </p:nvSpPr>
        <p:spPr/>
        <p:txBody>
          <a:bodyPr/>
          <a:lstStyle/>
          <a:p>
            <a:r>
              <a:rPr lang="en-US" b="1" dirty="0"/>
              <a:t>Video: Assigning Variables</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C49AAB13-AF14-4370-A0BF-A5414075B664}"/>
              </a:ext>
            </a:extLst>
          </p:cNvPr>
          <p:cNvSpPr>
            <a:spLocks noGrp="1"/>
          </p:cNvSpPr>
          <p:nvPr>
            <p:ph idx="1"/>
          </p:nvPr>
        </p:nvSpPr>
        <p:spPr/>
        <p:txBody>
          <a:bodyPr vert="horz" lIns="91440" tIns="45720" rIns="91440" bIns="45720" rtlCol="0" anchor="t">
            <a:normAutofit/>
          </a:bodyPr>
          <a:lstStyle/>
          <a:p>
            <a:r>
              <a:rPr lang="en-US" dirty="0">
                <a:cs typeface="Calibri"/>
                <a:hlinkClick r:id="rId2"/>
              </a:rPr>
              <a:t>MyGA | General Assembly</a:t>
            </a:r>
            <a:endParaRPr lang="en-US">
              <a:cs typeface="Calibri"/>
            </a:endParaRPr>
          </a:p>
          <a:p>
            <a:endParaRPr lang="en-US" dirty="0">
              <a:cs typeface="Calibri"/>
            </a:endParaRPr>
          </a:p>
        </p:txBody>
      </p:sp>
    </p:spTree>
    <p:extLst>
      <p:ext uri="{BB962C8B-B14F-4D97-AF65-F5344CB8AC3E}">
        <p14:creationId xmlns:p14="http://schemas.microsoft.com/office/powerpoint/2010/main" val="504594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73EA5-29AD-40EA-8E33-C0DF25F75984}"/>
              </a:ext>
            </a:extLst>
          </p:cNvPr>
          <p:cNvSpPr>
            <a:spLocks noGrp="1"/>
          </p:cNvSpPr>
          <p:nvPr>
            <p:ph type="title"/>
          </p:nvPr>
        </p:nvSpPr>
        <p:spPr/>
        <p:txBody>
          <a:bodyPr/>
          <a:lstStyle/>
          <a:p>
            <a:r>
              <a:rPr lang="en-US" b="1" dirty="0"/>
              <a:t>Syntax Guidelines</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277FBBAF-47D8-49F5-A97D-6BFA92C7FABA}"/>
              </a:ext>
            </a:extLst>
          </p:cNvPr>
          <p:cNvSpPr>
            <a:spLocks noGrp="1"/>
          </p:cNvSpPr>
          <p:nvPr>
            <p:ph idx="1"/>
          </p:nvPr>
        </p:nvSpPr>
        <p:spPr/>
        <p:txBody>
          <a:bodyPr vert="horz" lIns="91440" tIns="45720" rIns="91440" bIns="45720" rtlCol="0" anchor="t">
            <a:normAutofit fontScale="85000" lnSpcReduction="20000"/>
          </a:bodyPr>
          <a:lstStyle/>
          <a:p>
            <a:r>
              <a:rPr lang="en-US" dirty="0">
                <a:cs typeface="Calibri"/>
              </a:rPr>
              <a:t>A good habit to help you avoid coding headaches: Mind your syntax.</a:t>
            </a:r>
          </a:p>
          <a:p>
            <a:pPr marL="0"/>
            <a:r>
              <a:rPr lang="en-US" dirty="0">
                <a:cs typeface="Calibri"/>
              </a:rPr>
              <a:t>Here are some syntax rules that are crucial to remember:</a:t>
            </a:r>
            <a:endParaRPr lang="en-US" dirty="0"/>
          </a:p>
          <a:p>
            <a:pPr marL="0"/>
            <a:r>
              <a:rPr lang="en-US" b="1" dirty="0">
                <a:cs typeface="Calibri"/>
              </a:rPr>
              <a:t>JS is case-sensitive</a:t>
            </a:r>
            <a:endParaRPr lang="en-US" dirty="0"/>
          </a:p>
          <a:p>
            <a:pPr marL="0"/>
            <a:r>
              <a:rPr lang="en-US" dirty="0">
                <a:cs typeface="Calibri"/>
              </a:rPr>
              <a:t>For example: </a:t>
            </a:r>
            <a:r>
              <a:rPr lang="en-US" dirty="0" err="1">
                <a:latin typeface="Consolas"/>
              </a:rPr>
              <a:t>numberofstudents</a:t>
            </a:r>
            <a:r>
              <a:rPr lang="en-US" dirty="0">
                <a:cs typeface="Calibri"/>
              </a:rPr>
              <a:t> is not the same as </a:t>
            </a:r>
            <a:r>
              <a:rPr lang="en-US" dirty="0" err="1">
                <a:latin typeface="Consolas"/>
              </a:rPr>
              <a:t>numberOfStudents</a:t>
            </a:r>
            <a:r>
              <a:rPr lang="en-US" dirty="0">
                <a:cs typeface="Calibri"/>
              </a:rPr>
              <a:t>, which is not the same as </a:t>
            </a:r>
            <a:r>
              <a:rPr lang="en-US" dirty="0" err="1">
                <a:latin typeface="Consolas"/>
              </a:rPr>
              <a:t>NuMbErOfStUdEnTs</a:t>
            </a:r>
            <a:r>
              <a:rPr lang="en-US" dirty="0">
                <a:cs typeface="Calibri"/>
              </a:rPr>
              <a:t>.</a:t>
            </a:r>
            <a:endParaRPr lang="en-US" dirty="0"/>
          </a:p>
          <a:p>
            <a:pPr marL="0"/>
            <a:r>
              <a:rPr lang="en-US" dirty="0">
                <a:cs typeface="Calibri"/>
              </a:rPr>
              <a:t>When you want to use a variable name consisting of several words, you'll get an error if you have spaces between the words. Instead, you can combine all of the words together into one long variable name. The first letter in this variable name should be lowercase, and the first letter in each word that follows should be uppercase. This is called camelCase. (See how it resembles a camel with humps?)</a:t>
            </a:r>
            <a:endParaRPr lang="en-US" dirty="0"/>
          </a:p>
          <a:p>
            <a:pPr marL="0"/>
            <a:r>
              <a:rPr lang="en-US" dirty="0">
                <a:cs typeface="Calibri"/>
              </a:rPr>
              <a:t>Here's another example:</a:t>
            </a:r>
            <a:endParaRPr lang="en-US" dirty="0"/>
          </a:p>
          <a:p>
            <a:pPr marL="0"/>
            <a:r>
              <a:rPr lang="en-US" dirty="0" err="1">
                <a:latin typeface="Consolas"/>
              </a:rPr>
              <a:t>var</a:t>
            </a:r>
            <a:r>
              <a:rPr lang="en-US" dirty="0">
                <a:latin typeface="Consolas"/>
              </a:rPr>
              <a:t> </a:t>
            </a:r>
            <a:r>
              <a:rPr lang="en-US" dirty="0" err="1">
                <a:latin typeface="Consolas"/>
              </a:rPr>
              <a:t>camelsAreAwesome</a:t>
            </a:r>
            <a:r>
              <a:rPr lang="en-US" dirty="0">
                <a:latin typeface="Consolas"/>
              </a:rPr>
              <a:t> = true;</a:t>
            </a:r>
            <a:endParaRPr lang="en-US" dirty="0"/>
          </a:p>
          <a:p>
            <a:endParaRPr lang="en-US" dirty="0">
              <a:cs typeface="Calibri"/>
            </a:endParaRPr>
          </a:p>
        </p:txBody>
      </p:sp>
    </p:spTree>
    <p:extLst>
      <p:ext uri="{BB962C8B-B14F-4D97-AF65-F5344CB8AC3E}">
        <p14:creationId xmlns:p14="http://schemas.microsoft.com/office/powerpoint/2010/main" val="3943032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98FF-7A49-45C5-95F5-1500851B6E1B}"/>
              </a:ext>
            </a:extLst>
          </p:cNvPr>
          <p:cNvSpPr>
            <a:spLocks noGrp="1"/>
          </p:cNvSpPr>
          <p:nvPr>
            <p:ph type="title"/>
          </p:nvPr>
        </p:nvSpPr>
        <p:spPr/>
        <p:txBody>
          <a:bodyPr/>
          <a:lstStyle/>
          <a:p>
            <a:r>
              <a:rPr lang="en-US" b="1" dirty="0"/>
              <a:t>Syntax Guidelines (Continued)</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E60CD7DE-EFE9-4CD7-8E18-9985513A0E4C}"/>
              </a:ext>
            </a:extLst>
          </p:cNvPr>
          <p:cNvSpPr>
            <a:spLocks noGrp="1"/>
          </p:cNvSpPr>
          <p:nvPr>
            <p:ph idx="1"/>
          </p:nvPr>
        </p:nvSpPr>
        <p:spPr/>
        <p:txBody>
          <a:bodyPr vert="horz" lIns="91440" tIns="45720" rIns="91440" bIns="45720" rtlCol="0" anchor="t">
            <a:normAutofit/>
          </a:bodyPr>
          <a:lstStyle/>
          <a:p>
            <a:r>
              <a:rPr lang="en-US" b="1" dirty="0">
                <a:cs typeface="Calibri"/>
              </a:rPr>
              <a:t>End statements with a semicolon (;).</a:t>
            </a:r>
            <a:endParaRPr lang="en-US" dirty="0">
              <a:cs typeface="Calibri"/>
            </a:endParaRPr>
          </a:p>
          <a:p>
            <a:pPr marL="0"/>
            <a:r>
              <a:rPr lang="en-US" dirty="0">
                <a:latin typeface="Consolas"/>
              </a:rPr>
              <a:t>x = x + 1;</a:t>
            </a:r>
            <a:endParaRPr lang="en-US" dirty="0"/>
          </a:p>
          <a:p>
            <a:pPr marL="0"/>
            <a:r>
              <a:rPr lang="en-US" dirty="0">
                <a:cs typeface="Calibri"/>
              </a:rPr>
              <a:t>After each line of instruction, be sure to use a semicolon. Although you may be able to get away without using semicolons in some browsers, JavaScript often does crazy things when it guesses where to put semicolons itself. It's better to be explicit and tell the interpreter exactly where a statement should end.</a:t>
            </a:r>
            <a:endParaRPr lang="en-US" dirty="0"/>
          </a:p>
          <a:p>
            <a:endParaRPr lang="en-US" dirty="0">
              <a:cs typeface="Calibri"/>
            </a:endParaRPr>
          </a:p>
        </p:txBody>
      </p:sp>
    </p:spTree>
    <p:extLst>
      <p:ext uri="{BB962C8B-B14F-4D97-AF65-F5344CB8AC3E}">
        <p14:creationId xmlns:p14="http://schemas.microsoft.com/office/powerpoint/2010/main" val="3666434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579A9-B223-4F80-840B-9644AE6EEF7C}"/>
              </a:ext>
            </a:extLst>
          </p:cNvPr>
          <p:cNvSpPr>
            <a:spLocks noGrp="1"/>
          </p:cNvSpPr>
          <p:nvPr>
            <p:ph type="title"/>
          </p:nvPr>
        </p:nvSpPr>
        <p:spPr/>
        <p:txBody>
          <a:bodyPr/>
          <a:lstStyle/>
          <a:p>
            <a:r>
              <a:rPr lang="en-US" b="1" dirty="0"/>
              <a:t>Exercise</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6B4263E4-C92D-439E-A0A6-E5F7F8D3F06E}"/>
              </a:ext>
            </a:extLst>
          </p:cNvPr>
          <p:cNvSpPr>
            <a:spLocks noGrp="1"/>
          </p:cNvSpPr>
          <p:nvPr>
            <p:ph idx="1"/>
          </p:nvPr>
        </p:nvSpPr>
        <p:spPr/>
        <p:txBody>
          <a:bodyPr vert="horz" lIns="91440" tIns="45720" rIns="91440" bIns="45720" rtlCol="0" anchor="t">
            <a:normAutofit/>
          </a:bodyPr>
          <a:lstStyle/>
          <a:p>
            <a:r>
              <a:rPr lang="en-US" dirty="0">
                <a:cs typeface="Calibri"/>
              </a:rPr>
              <a:t>Ready for some hands-on practice? Here's what to do for each step of this exercise:</a:t>
            </a:r>
          </a:p>
          <a:p>
            <a:pPr marL="0"/>
            <a:r>
              <a:rPr lang="en-US" dirty="0">
                <a:cs typeface="Calibri"/>
              </a:rPr>
              <a:t>Open the </a:t>
            </a:r>
            <a:r>
              <a:rPr lang="en-US" dirty="0">
                <a:cs typeface="Calibri"/>
                <a:hlinkClick r:id="rId2"/>
              </a:rPr>
              <a:t>JS Bin Console</a:t>
            </a:r>
            <a:r>
              <a:rPr lang="en-US" dirty="0">
                <a:cs typeface="Calibri"/>
              </a:rPr>
              <a:t> in Chrome.</a:t>
            </a:r>
            <a:endParaRPr lang="en-US" dirty="0"/>
          </a:p>
          <a:p>
            <a:pPr marL="0"/>
            <a:r>
              <a:rPr lang="en-US" dirty="0">
                <a:cs typeface="Calibri"/>
              </a:rPr>
              <a:t>Type your JavaScript into the "Console" tab.</a:t>
            </a:r>
            <a:endParaRPr lang="en-US" dirty="0"/>
          </a:p>
          <a:p>
            <a:pPr marL="0"/>
            <a:r>
              <a:rPr lang="en-US" dirty="0">
                <a:cs typeface="Calibri"/>
              </a:rPr>
              <a:t>Hit the "return" key to run that line of code.</a:t>
            </a:r>
            <a:endParaRPr lang="en-US" dirty="0"/>
          </a:p>
          <a:p>
            <a:pPr marL="0"/>
            <a:r>
              <a:rPr lang="en-US" dirty="0">
                <a:cs typeface="Calibri"/>
              </a:rPr>
              <a:t>You can click the "Clear" button to clear the console when you want a clean slate.</a:t>
            </a:r>
            <a:endParaRPr lang="en-US" dirty="0"/>
          </a:p>
          <a:p>
            <a:br>
              <a:rPr lang="en-US" dirty="0">
                <a:ea typeface="+mn-lt"/>
                <a:cs typeface="+mn-lt"/>
              </a:rPr>
            </a:br>
            <a:endParaRPr lang="en-US" dirty="0"/>
          </a:p>
        </p:txBody>
      </p:sp>
    </p:spTree>
    <p:extLst>
      <p:ext uri="{BB962C8B-B14F-4D97-AF65-F5344CB8AC3E}">
        <p14:creationId xmlns:p14="http://schemas.microsoft.com/office/powerpoint/2010/main" val="2198361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DB470-8920-4834-8AF8-72C9E0E08EFB}"/>
              </a:ext>
            </a:extLst>
          </p:cNvPr>
          <p:cNvSpPr>
            <a:spLocks noGrp="1"/>
          </p:cNvSpPr>
          <p:nvPr>
            <p:ph type="title"/>
          </p:nvPr>
        </p:nvSpPr>
        <p:spPr/>
        <p:txBody>
          <a:bodyPr/>
          <a:lstStyle/>
          <a:p>
            <a:r>
              <a:rPr lang="en-US" b="1" dirty="0"/>
              <a:t>Step 1</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E4F763D0-0FFE-4060-B823-D6FD7837194F}"/>
              </a:ext>
            </a:extLst>
          </p:cNvPr>
          <p:cNvSpPr>
            <a:spLocks noGrp="1"/>
          </p:cNvSpPr>
          <p:nvPr>
            <p:ph idx="1"/>
          </p:nvPr>
        </p:nvSpPr>
        <p:spPr/>
        <p:txBody>
          <a:bodyPr vert="horz" lIns="91440" tIns="45720" rIns="91440" bIns="45720" rtlCol="0" anchor="t">
            <a:normAutofit/>
          </a:bodyPr>
          <a:lstStyle/>
          <a:p>
            <a:r>
              <a:rPr lang="en-US" dirty="0">
                <a:cs typeface="Calibri"/>
              </a:rPr>
              <a:t>Create the following variables (resist the urge to copy/paste and practice typing these out!):</a:t>
            </a:r>
          </a:p>
          <a:p>
            <a:pPr marL="457200" indent="-457200"/>
            <a:r>
              <a:rPr lang="en-US" dirty="0">
                <a:latin typeface="Consolas"/>
              </a:rPr>
              <a:t>var name = 'Susan Smith';
var age = 20;
</a:t>
            </a:r>
            <a:r>
              <a:rPr lang="en-US" dirty="0" err="1">
                <a:latin typeface="Consolas"/>
              </a:rPr>
              <a:t>var</a:t>
            </a:r>
            <a:r>
              <a:rPr lang="en-US" dirty="0">
                <a:latin typeface="Consolas"/>
              </a:rPr>
              <a:t> hometown = "Hawaii";</a:t>
            </a:r>
            <a:endParaRPr lang="en-US" dirty="0"/>
          </a:p>
        </p:txBody>
      </p:sp>
    </p:spTree>
    <p:extLst>
      <p:ext uri="{BB962C8B-B14F-4D97-AF65-F5344CB8AC3E}">
        <p14:creationId xmlns:p14="http://schemas.microsoft.com/office/powerpoint/2010/main" val="466297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FE26C-43F7-4041-BEAF-92484008A445}"/>
              </a:ext>
            </a:extLst>
          </p:cNvPr>
          <p:cNvSpPr>
            <a:spLocks noGrp="1"/>
          </p:cNvSpPr>
          <p:nvPr>
            <p:ph type="title"/>
          </p:nvPr>
        </p:nvSpPr>
        <p:spPr/>
        <p:txBody>
          <a:bodyPr/>
          <a:lstStyle/>
          <a:p>
            <a:r>
              <a:rPr lang="en-US" b="1" dirty="0"/>
              <a:t>Step 1 (Continued)</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4D676194-EE0A-4476-9F5C-23FC6802A9B9}"/>
              </a:ext>
            </a:extLst>
          </p:cNvPr>
          <p:cNvSpPr>
            <a:spLocks noGrp="1"/>
          </p:cNvSpPr>
          <p:nvPr>
            <p:ph idx="1"/>
          </p:nvPr>
        </p:nvSpPr>
        <p:spPr/>
        <p:txBody>
          <a:bodyPr vert="horz" lIns="91440" tIns="45720" rIns="91440" bIns="45720" rtlCol="0" anchor="t">
            <a:normAutofit fontScale="92500" lnSpcReduction="20000"/>
          </a:bodyPr>
          <a:lstStyle/>
          <a:p>
            <a:r>
              <a:rPr lang="en-US" dirty="0">
                <a:cs typeface="Calibri"/>
              </a:rPr>
              <a:t>You may see </a:t>
            </a:r>
            <a:r>
              <a:rPr lang="en-US" dirty="0">
                <a:latin typeface="Consolas"/>
              </a:rPr>
              <a:t>undefined</a:t>
            </a:r>
            <a:r>
              <a:rPr lang="en-US" dirty="0">
                <a:cs typeface="Calibri"/>
              </a:rPr>
              <a:t> displayed in the console after declaring each variable and hitting the "return" key:</a:t>
            </a:r>
          </a:p>
          <a:p>
            <a:pPr marL="0"/>
            <a:r>
              <a:rPr lang="en-US" dirty="0">
                <a:latin typeface="Consolas"/>
              </a:rPr>
              <a:t>var name = 'Susan Smith';
// =&gt; undefined
</a:t>
            </a:r>
            <a:endParaRPr lang="en-US" dirty="0"/>
          </a:p>
          <a:p>
            <a:pPr marL="0"/>
            <a:r>
              <a:rPr lang="en-US" dirty="0">
                <a:cs typeface="Calibri"/>
              </a:rPr>
              <a:t>Don't worry too much about this for now, but be aware that this is the expected behavior.</a:t>
            </a:r>
            <a:endParaRPr lang="en-US" dirty="0"/>
          </a:p>
          <a:p>
            <a:pPr marL="0"/>
            <a:r>
              <a:rPr lang="en-US" b="1" dirty="0">
                <a:cs typeface="Calibri"/>
              </a:rPr>
              <a:t>Hint: </a:t>
            </a:r>
            <a:r>
              <a:rPr lang="en-US" dirty="0">
                <a:cs typeface="Calibri"/>
              </a:rPr>
              <a:t>You may have noticed that each of those lines ended in a </a:t>
            </a:r>
            <a:r>
              <a:rPr lang="en-US" dirty="0">
                <a:latin typeface="Consolas"/>
              </a:rPr>
              <a:t>;</a:t>
            </a:r>
            <a:r>
              <a:rPr lang="en-US" dirty="0">
                <a:cs typeface="Calibri"/>
              </a:rPr>
              <a:t> — in JavaScript, a semicolon is used to denote the end of a line. Although your code may execute without them, there may be cases in which a missing semicolon could cause unexpected results. It's best to just get in the habit of using them.</a:t>
            </a:r>
            <a:endParaRPr lang="en-US" dirty="0"/>
          </a:p>
          <a:p>
            <a:endParaRPr lang="en-US" dirty="0">
              <a:cs typeface="Calibri"/>
            </a:endParaRPr>
          </a:p>
        </p:txBody>
      </p:sp>
    </p:spTree>
    <p:extLst>
      <p:ext uri="{BB962C8B-B14F-4D97-AF65-F5344CB8AC3E}">
        <p14:creationId xmlns:p14="http://schemas.microsoft.com/office/powerpoint/2010/main" val="985555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12495-7472-4BC2-ACF1-90B97081D33D}"/>
              </a:ext>
            </a:extLst>
          </p:cNvPr>
          <p:cNvSpPr>
            <a:spLocks noGrp="1"/>
          </p:cNvSpPr>
          <p:nvPr>
            <p:ph type="title"/>
          </p:nvPr>
        </p:nvSpPr>
        <p:spPr/>
        <p:txBody>
          <a:bodyPr/>
          <a:lstStyle/>
          <a:p>
            <a:r>
              <a:rPr lang="en-US" b="1" dirty="0"/>
              <a:t>Step 2</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AE844A39-0AA4-4487-8172-105D1D72051B}"/>
              </a:ext>
            </a:extLst>
          </p:cNvPr>
          <p:cNvSpPr>
            <a:spLocks noGrp="1"/>
          </p:cNvSpPr>
          <p:nvPr>
            <p:ph idx="1"/>
          </p:nvPr>
        </p:nvSpPr>
        <p:spPr/>
        <p:txBody>
          <a:bodyPr vert="horz" lIns="91440" tIns="45720" rIns="91440" bIns="45720" rtlCol="0" anchor="t">
            <a:normAutofit/>
          </a:bodyPr>
          <a:lstStyle/>
          <a:p>
            <a:r>
              <a:rPr lang="en-US" dirty="0">
                <a:cs typeface="Calibri"/>
              </a:rPr>
              <a:t>Now try checking, or accessing, the values of the three variables by typing each variable name and hitting "enter:"</a:t>
            </a:r>
          </a:p>
          <a:p>
            <a:pPr marL="457200" indent="-457200"/>
            <a:r>
              <a:rPr lang="en-US" dirty="0">
                <a:latin typeface="Consolas"/>
              </a:rPr>
              <a:t>name;
age;
hometown;</a:t>
            </a:r>
            <a:endParaRPr lang="en-US" dirty="0"/>
          </a:p>
        </p:txBody>
      </p:sp>
    </p:spTree>
    <p:extLst>
      <p:ext uri="{BB962C8B-B14F-4D97-AF65-F5344CB8AC3E}">
        <p14:creationId xmlns:p14="http://schemas.microsoft.com/office/powerpoint/2010/main" val="3404653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D63E4-5242-4744-9ED8-2F8B4ACD3136}"/>
              </a:ext>
            </a:extLst>
          </p:cNvPr>
          <p:cNvSpPr>
            <a:spLocks noGrp="1"/>
          </p:cNvSpPr>
          <p:nvPr>
            <p:ph type="title"/>
          </p:nvPr>
        </p:nvSpPr>
        <p:spPr/>
        <p:txBody>
          <a:bodyPr/>
          <a:lstStyle/>
          <a:p>
            <a:r>
              <a:rPr lang="en-US" dirty="0">
                <a:cs typeface="Calibri Light"/>
              </a:rPr>
              <a:t>Check out this code (left side) and its rendering (right side): </a:t>
            </a:r>
            <a:endParaRPr lang="en-US" dirty="0"/>
          </a:p>
        </p:txBody>
      </p:sp>
      <p:pic>
        <p:nvPicPr>
          <p:cNvPr id="5" name="Picture 5" descr="A screenshot of a cell phone&#10;&#10;Description generated with very high confidence">
            <a:extLst>
              <a:ext uri="{FF2B5EF4-FFF2-40B4-BE49-F238E27FC236}">
                <a16:creationId xmlns:a16="http://schemas.microsoft.com/office/drawing/2014/main" id="{54BAF661-58F8-4747-B580-F8A01B500700}"/>
              </a:ext>
            </a:extLst>
          </p:cNvPr>
          <p:cNvPicPr>
            <a:picLocks noGrp="1" noChangeAspect="1"/>
          </p:cNvPicPr>
          <p:nvPr>
            <p:ph sz="half" idx="1"/>
          </p:nvPr>
        </p:nvPicPr>
        <p:blipFill>
          <a:blip r:embed="rId2"/>
          <a:stretch>
            <a:fillRect/>
          </a:stretch>
        </p:blipFill>
        <p:spPr>
          <a:xfrm>
            <a:off x="895710" y="1777793"/>
            <a:ext cx="11291975" cy="5223380"/>
          </a:xfrm>
          <a:prstGeom prst="rect">
            <a:avLst/>
          </a:prstGeom>
        </p:spPr>
      </p:pic>
    </p:spTree>
    <p:extLst>
      <p:ext uri="{BB962C8B-B14F-4D97-AF65-F5344CB8AC3E}">
        <p14:creationId xmlns:p14="http://schemas.microsoft.com/office/powerpoint/2010/main" val="15190705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E6FFF-7993-44A7-97C9-43A33A434E5A}"/>
              </a:ext>
            </a:extLst>
          </p:cNvPr>
          <p:cNvSpPr>
            <a:spLocks noGrp="1"/>
          </p:cNvSpPr>
          <p:nvPr>
            <p:ph type="title"/>
          </p:nvPr>
        </p:nvSpPr>
        <p:spPr/>
        <p:txBody>
          <a:bodyPr/>
          <a:lstStyle/>
          <a:p>
            <a:r>
              <a:rPr lang="en-US" b="1" dirty="0"/>
              <a:t>Step 3</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5C765633-A468-434D-BAF7-43E384DCC9A7}"/>
              </a:ext>
            </a:extLst>
          </p:cNvPr>
          <p:cNvSpPr>
            <a:spLocks noGrp="1"/>
          </p:cNvSpPr>
          <p:nvPr>
            <p:ph idx="1"/>
          </p:nvPr>
        </p:nvSpPr>
        <p:spPr/>
        <p:txBody>
          <a:bodyPr vert="horz" lIns="91440" tIns="45720" rIns="91440" bIns="45720" rtlCol="0" anchor="t">
            <a:normAutofit/>
          </a:bodyPr>
          <a:lstStyle/>
          <a:p>
            <a:r>
              <a:rPr lang="en-US" dirty="0">
                <a:cs typeface="Calibri"/>
              </a:rPr>
              <a:t>Then, update (reassign) the value of each variable to your own first and last name, your own age, and your own location.</a:t>
            </a:r>
          </a:p>
          <a:p>
            <a:pPr marL="0"/>
            <a:r>
              <a:rPr lang="en-US" dirty="0">
                <a:cs typeface="Calibri"/>
              </a:rPr>
              <a:t>For example:</a:t>
            </a:r>
            <a:endParaRPr lang="en-US" dirty="0"/>
          </a:p>
          <a:p>
            <a:pPr marL="457200" indent="-457200"/>
            <a:r>
              <a:rPr lang="en-US" dirty="0">
                <a:latin typeface="Consolas"/>
              </a:rPr>
              <a:t>name = 'Amy Hill';
age = 25;
hometown = "San Francisco";</a:t>
            </a:r>
            <a:endParaRPr lang="en-US" dirty="0"/>
          </a:p>
        </p:txBody>
      </p:sp>
    </p:spTree>
    <p:extLst>
      <p:ext uri="{BB962C8B-B14F-4D97-AF65-F5344CB8AC3E}">
        <p14:creationId xmlns:p14="http://schemas.microsoft.com/office/powerpoint/2010/main" val="184521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2A103-FD36-4AC7-ADA4-66F51C3E2890}"/>
              </a:ext>
            </a:extLst>
          </p:cNvPr>
          <p:cNvSpPr>
            <a:spLocks noGrp="1"/>
          </p:cNvSpPr>
          <p:nvPr>
            <p:ph type="title"/>
          </p:nvPr>
        </p:nvSpPr>
        <p:spPr/>
        <p:txBody>
          <a:bodyPr/>
          <a:lstStyle/>
          <a:p>
            <a:r>
              <a:rPr lang="en-US" b="1" dirty="0"/>
              <a:t>Step 4</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3D4564DE-2E53-4C68-846C-47654D21AE3E}"/>
              </a:ext>
            </a:extLst>
          </p:cNvPr>
          <p:cNvSpPr>
            <a:spLocks noGrp="1"/>
          </p:cNvSpPr>
          <p:nvPr>
            <p:ph idx="1"/>
          </p:nvPr>
        </p:nvSpPr>
        <p:spPr/>
        <p:txBody>
          <a:bodyPr vert="horz" lIns="91440" tIns="45720" rIns="91440" bIns="45720" rtlCol="0" anchor="t">
            <a:normAutofit/>
          </a:bodyPr>
          <a:lstStyle/>
          <a:p>
            <a:r>
              <a:rPr lang="en-US" dirty="0">
                <a:cs typeface="Calibri"/>
              </a:rPr>
              <a:t>Again, try checking, or accessing, the values of the three variables by typing each variable name and hitting "enter:"</a:t>
            </a:r>
          </a:p>
          <a:p>
            <a:pPr marL="457200" indent="-457200"/>
            <a:r>
              <a:rPr lang="en-US" dirty="0">
                <a:latin typeface="Consolas"/>
              </a:rPr>
              <a:t>name;
age;
hometown;</a:t>
            </a:r>
            <a:endParaRPr lang="en-US" dirty="0"/>
          </a:p>
        </p:txBody>
      </p:sp>
    </p:spTree>
    <p:extLst>
      <p:ext uri="{BB962C8B-B14F-4D97-AF65-F5344CB8AC3E}">
        <p14:creationId xmlns:p14="http://schemas.microsoft.com/office/powerpoint/2010/main" val="4279618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6C820-A98B-4BFC-B42D-116C367A968A}"/>
              </a:ext>
            </a:extLst>
          </p:cNvPr>
          <p:cNvSpPr>
            <a:spLocks noGrp="1"/>
          </p:cNvSpPr>
          <p:nvPr>
            <p:ph type="title"/>
          </p:nvPr>
        </p:nvSpPr>
        <p:spPr/>
        <p:txBody>
          <a:bodyPr/>
          <a:lstStyle/>
          <a:p>
            <a:r>
              <a:rPr lang="en-US" b="1" dirty="0"/>
              <a:t>Summary</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4AF7D4FF-BADD-49A9-B0E2-8382776E2E56}"/>
              </a:ext>
            </a:extLst>
          </p:cNvPr>
          <p:cNvSpPr>
            <a:spLocks noGrp="1"/>
          </p:cNvSpPr>
          <p:nvPr>
            <p:ph idx="1"/>
          </p:nvPr>
        </p:nvSpPr>
        <p:spPr/>
        <p:txBody>
          <a:bodyPr vert="horz" lIns="91440" tIns="45720" rIns="91440" bIns="45720" rtlCol="0" anchor="t">
            <a:normAutofit fontScale="55000" lnSpcReduction="20000"/>
          </a:bodyPr>
          <a:lstStyle/>
          <a:p>
            <a:r>
              <a:rPr lang="en-US" dirty="0">
                <a:cs typeface="Calibri"/>
              </a:rPr>
              <a:t>We can redefine our variables </a:t>
            </a:r>
            <a:r>
              <a:rPr lang="en-US" dirty="0">
                <a:latin typeface="Consolas"/>
              </a:rPr>
              <a:t>name</a:t>
            </a:r>
            <a:r>
              <a:rPr lang="en-US" dirty="0">
                <a:cs typeface="Calibri"/>
              </a:rPr>
              <a:t>, </a:t>
            </a:r>
            <a:r>
              <a:rPr lang="en-US" dirty="0">
                <a:latin typeface="Consolas"/>
              </a:rPr>
              <a:t>age</a:t>
            </a:r>
            <a:r>
              <a:rPr lang="en-US" dirty="0">
                <a:cs typeface="Calibri"/>
              </a:rPr>
              <a:t>, and </a:t>
            </a:r>
            <a:r>
              <a:rPr lang="en-US" dirty="0">
                <a:latin typeface="Consolas"/>
              </a:rPr>
              <a:t>hometown</a:t>
            </a:r>
            <a:r>
              <a:rPr lang="en-US" dirty="0">
                <a:cs typeface="Calibri"/>
              </a:rPr>
              <a:t> as many times as we want. However, </a:t>
            </a:r>
            <a:r>
              <a:rPr lang="en-US" b="1" i="1" dirty="0">
                <a:cs typeface="Calibri"/>
              </a:rPr>
              <a:t>only the most recent value of each variable is retained</a:t>
            </a:r>
            <a:r>
              <a:rPr lang="en-US" dirty="0">
                <a:cs typeface="Calibri"/>
              </a:rPr>
              <a:t> Once a variable is redefined, its original value is lost forever.</a:t>
            </a:r>
          </a:p>
          <a:p>
            <a:pPr marL="0"/>
            <a:r>
              <a:rPr lang="en-US" dirty="0">
                <a:cs typeface="Calibri"/>
              </a:rPr>
              <a:t>Consider the following JavaScript code:</a:t>
            </a:r>
            <a:endParaRPr lang="en-US" dirty="0"/>
          </a:p>
          <a:p>
            <a:pPr marL="0"/>
            <a:r>
              <a:rPr lang="en-US" dirty="0">
                <a:latin typeface="Consolas"/>
              </a:rPr>
              <a:t>var x = 1;
x;
// =&gt; 1
x = 2 + x;
// =&gt; 3
x;
// =&gt; 3
</a:t>
            </a:r>
            <a:endParaRPr lang="en-US" dirty="0"/>
          </a:p>
          <a:p>
            <a:pPr marL="0"/>
            <a:r>
              <a:rPr lang="en-US" dirty="0">
                <a:cs typeface="Calibri"/>
              </a:rPr>
              <a:t>On the first line, we are </a:t>
            </a:r>
            <a:r>
              <a:rPr lang="en-US" i="1" dirty="0">
                <a:cs typeface="Calibri"/>
              </a:rPr>
              <a:t>assigning</a:t>
            </a:r>
            <a:r>
              <a:rPr lang="en-US" dirty="0">
                <a:cs typeface="Calibri"/>
              </a:rPr>
              <a:t> the variable </a:t>
            </a:r>
            <a:r>
              <a:rPr lang="en-US" dirty="0">
                <a:latin typeface="Consolas"/>
              </a:rPr>
              <a:t>x</a:t>
            </a:r>
            <a:r>
              <a:rPr lang="en-US" dirty="0">
                <a:cs typeface="Calibri"/>
              </a:rPr>
              <a:t>, setting it equal to the integer </a:t>
            </a:r>
            <a:r>
              <a:rPr lang="en-US" dirty="0">
                <a:latin typeface="Consolas"/>
              </a:rPr>
              <a:t>1</a:t>
            </a:r>
            <a:r>
              <a:rPr lang="en-US" dirty="0">
                <a:cs typeface="Calibri"/>
              </a:rPr>
              <a:t>.</a:t>
            </a:r>
            <a:endParaRPr lang="en-US" dirty="0"/>
          </a:p>
          <a:p>
            <a:pPr marL="0"/>
            <a:r>
              <a:rPr lang="en-US" dirty="0">
                <a:cs typeface="Calibri"/>
              </a:rPr>
              <a:t>Then, on the next line, we are </a:t>
            </a:r>
            <a:r>
              <a:rPr lang="en-US" i="1" dirty="0">
                <a:cs typeface="Calibri"/>
              </a:rPr>
              <a:t>reassigning</a:t>
            </a:r>
            <a:r>
              <a:rPr lang="en-US" dirty="0">
                <a:cs typeface="Calibri"/>
              </a:rPr>
              <a:t> the variable </a:t>
            </a:r>
            <a:r>
              <a:rPr lang="en-US" dirty="0">
                <a:latin typeface="Consolas"/>
              </a:rPr>
              <a:t>x</a:t>
            </a:r>
            <a:r>
              <a:rPr lang="en-US" dirty="0">
                <a:cs typeface="Calibri"/>
              </a:rPr>
              <a:t>, setting it equal to: </a:t>
            </a:r>
            <a:r>
              <a:rPr lang="en-US" dirty="0">
                <a:latin typeface="Consolas"/>
              </a:rPr>
              <a:t>2</a:t>
            </a:r>
            <a:r>
              <a:rPr lang="en-US" dirty="0">
                <a:cs typeface="Calibri"/>
              </a:rPr>
              <a:t>plus the most recent value of x (in this case, </a:t>
            </a:r>
            <a:r>
              <a:rPr lang="en-US" dirty="0">
                <a:latin typeface="Consolas"/>
              </a:rPr>
              <a:t>1</a:t>
            </a:r>
            <a:r>
              <a:rPr lang="en-US" dirty="0">
                <a:cs typeface="Calibri"/>
              </a:rPr>
              <a:t>).</a:t>
            </a:r>
            <a:endParaRPr lang="en-US" dirty="0"/>
          </a:p>
          <a:p>
            <a:pPr marL="0"/>
            <a:r>
              <a:rPr lang="en-US" dirty="0">
                <a:latin typeface="Consolas"/>
              </a:rPr>
              <a:t>x</a:t>
            </a:r>
            <a:r>
              <a:rPr lang="en-US" dirty="0">
                <a:cs typeface="Calibri"/>
              </a:rPr>
              <a:t> would now be equal to the integer </a:t>
            </a:r>
            <a:r>
              <a:rPr lang="en-US" dirty="0">
                <a:latin typeface="Consolas"/>
              </a:rPr>
              <a:t>3</a:t>
            </a:r>
            <a:r>
              <a:rPr lang="en-US" dirty="0">
                <a:cs typeface="Calibri"/>
              </a:rPr>
              <a:t>.</a:t>
            </a:r>
            <a:endParaRPr lang="en-US" dirty="0"/>
          </a:p>
          <a:p>
            <a:br>
              <a:rPr lang="en-US" dirty="0">
                <a:ea typeface="+mn-lt"/>
                <a:cs typeface="+mn-lt"/>
              </a:rPr>
            </a:br>
            <a:endParaRPr lang="en-US" dirty="0"/>
          </a:p>
        </p:txBody>
      </p:sp>
    </p:spTree>
    <p:extLst>
      <p:ext uri="{BB962C8B-B14F-4D97-AF65-F5344CB8AC3E}">
        <p14:creationId xmlns:p14="http://schemas.microsoft.com/office/powerpoint/2010/main" val="2432069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918CD-3521-49DA-A39C-44C94292FF2A}"/>
              </a:ext>
            </a:extLst>
          </p:cNvPr>
          <p:cNvSpPr>
            <a:spLocks noGrp="1"/>
          </p:cNvSpPr>
          <p:nvPr>
            <p:ph type="title"/>
          </p:nvPr>
        </p:nvSpPr>
        <p:spPr/>
        <p:txBody>
          <a:bodyPr/>
          <a:lstStyle/>
          <a:p>
            <a:r>
              <a:rPr lang="en-US" b="1" dirty="0"/>
              <a:t>Summary (Continued)</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72D012AC-0F87-400B-87B8-5AAD80B3B6B4}"/>
              </a:ext>
            </a:extLst>
          </p:cNvPr>
          <p:cNvSpPr>
            <a:spLocks noGrp="1"/>
          </p:cNvSpPr>
          <p:nvPr>
            <p:ph idx="1"/>
          </p:nvPr>
        </p:nvSpPr>
        <p:spPr/>
        <p:txBody>
          <a:bodyPr vert="horz" lIns="91440" tIns="45720" rIns="91440" bIns="45720" rtlCol="0" anchor="t">
            <a:normAutofit fontScale="77500" lnSpcReduction="20000"/>
          </a:bodyPr>
          <a:lstStyle/>
          <a:p>
            <a:r>
              <a:rPr lang="en-US" dirty="0">
                <a:cs typeface="Calibri"/>
              </a:rPr>
              <a:t>Suppose we ran the following lines of code in order, one by one.</a:t>
            </a:r>
          </a:p>
          <a:p>
            <a:pPr marL="0"/>
            <a:r>
              <a:rPr lang="en-US" dirty="0">
                <a:latin typeface="Consolas"/>
              </a:rPr>
              <a:t>var x = 10;
x = 1;
x = 5;
x = 15;
x + 2;
</a:t>
            </a:r>
            <a:endParaRPr lang="en-US" dirty="0"/>
          </a:p>
          <a:p>
            <a:pPr marL="0"/>
            <a:r>
              <a:rPr lang="en-US" dirty="0">
                <a:cs typeface="Calibri"/>
              </a:rPr>
              <a:t>What does that last line evaluate to? Or, put differently, what is the most recent value of </a:t>
            </a:r>
            <a:r>
              <a:rPr lang="en-US" dirty="0">
                <a:latin typeface="Consolas"/>
              </a:rPr>
              <a:t>x</a:t>
            </a:r>
            <a:r>
              <a:rPr lang="en-US" dirty="0">
                <a:cs typeface="Calibri"/>
              </a:rPr>
              <a:t> (as of line 4) + </a:t>
            </a:r>
            <a:r>
              <a:rPr lang="en-US" dirty="0">
                <a:latin typeface="Consolas"/>
              </a:rPr>
              <a:t>2</a:t>
            </a:r>
            <a:r>
              <a:rPr lang="en-US" dirty="0">
                <a:cs typeface="Calibri"/>
              </a:rPr>
              <a:t>?</a:t>
            </a:r>
            <a:endParaRPr lang="en-US" dirty="0"/>
          </a:p>
          <a:p>
            <a:pPr marL="0"/>
            <a:r>
              <a:rPr lang="en-US" dirty="0">
                <a:cs typeface="Calibri"/>
              </a:rPr>
              <a:t>If you guessed 17, you're correct!</a:t>
            </a:r>
            <a:endParaRPr lang="en-US" dirty="0"/>
          </a:p>
          <a:p>
            <a:pPr marL="0"/>
            <a:r>
              <a:rPr lang="en-US" dirty="0">
                <a:cs typeface="Calibri"/>
              </a:rPr>
              <a:t>Is </a:t>
            </a:r>
            <a:r>
              <a:rPr lang="en-US" dirty="0">
                <a:latin typeface="Consolas"/>
              </a:rPr>
              <a:t>x</a:t>
            </a:r>
            <a:r>
              <a:rPr lang="en-US" dirty="0">
                <a:cs typeface="Calibri"/>
              </a:rPr>
              <a:t>'s value now </a:t>
            </a:r>
            <a:r>
              <a:rPr lang="en-US" dirty="0">
                <a:latin typeface="Consolas"/>
              </a:rPr>
              <a:t>17</a:t>
            </a:r>
            <a:r>
              <a:rPr lang="en-US" dirty="0">
                <a:cs typeface="Calibri"/>
              </a:rPr>
              <a:t>?</a:t>
            </a:r>
            <a:endParaRPr lang="en-US" dirty="0"/>
          </a:p>
          <a:p>
            <a:pPr marL="0"/>
            <a:r>
              <a:rPr lang="en-US" dirty="0">
                <a:cs typeface="Calibri"/>
              </a:rPr>
              <a:t>Not so fast! The last time a value was assigned to </a:t>
            </a:r>
            <a:r>
              <a:rPr lang="en-US" dirty="0">
                <a:latin typeface="Consolas"/>
              </a:rPr>
              <a:t>x</a:t>
            </a:r>
            <a:r>
              <a:rPr lang="en-US" dirty="0">
                <a:cs typeface="Calibri"/>
              </a:rPr>
              <a:t> was on line 4, so </a:t>
            </a:r>
            <a:r>
              <a:rPr lang="en-US" dirty="0">
                <a:latin typeface="Consolas"/>
              </a:rPr>
              <a:t>x</a:t>
            </a:r>
            <a:r>
              <a:rPr lang="en-US" dirty="0">
                <a:cs typeface="Calibri"/>
              </a:rPr>
              <a:t> is still </a:t>
            </a:r>
            <a:r>
              <a:rPr lang="en-US" dirty="0">
                <a:latin typeface="Consolas"/>
              </a:rPr>
              <a:t>15</a:t>
            </a:r>
            <a:r>
              <a:rPr lang="en-US" dirty="0">
                <a:cs typeface="Calibri"/>
              </a:rPr>
              <a:t>.</a:t>
            </a:r>
            <a:endParaRPr lang="en-US" dirty="0"/>
          </a:p>
          <a:p>
            <a:endParaRPr lang="en-US" dirty="0">
              <a:cs typeface="Calibri"/>
            </a:endParaRPr>
          </a:p>
        </p:txBody>
      </p:sp>
    </p:spTree>
    <p:extLst>
      <p:ext uri="{BB962C8B-B14F-4D97-AF65-F5344CB8AC3E}">
        <p14:creationId xmlns:p14="http://schemas.microsoft.com/office/powerpoint/2010/main" val="329159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E68BA-7A5D-42A2-A7AB-151EC750EE61}"/>
              </a:ext>
            </a:extLst>
          </p:cNvPr>
          <p:cNvSpPr>
            <a:spLocks noGrp="1"/>
          </p:cNvSpPr>
          <p:nvPr>
            <p:ph type="title"/>
          </p:nvPr>
        </p:nvSpPr>
        <p:spPr/>
        <p:txBody>
          <a:bodyPr/>
          <a:lstStyle/>
          <a:p>
            <a:r>
              <a:rPr lang="en-US" b="1" dirty="0"/>
              <a:t>Conclusion</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98EADF3C-051E-40ED-93B4-69239ACEB3D2}"/>
              </a:ext>
            </a:extLst>
          </p:cNvPr>
          <p:cNvSpPr>
            <a:spLocks noGrp="1"/>
          </p:cNvSpPr>
          <p:nvPr>
            <p:ph idx="1"/>
          </p:nvPr>
        </p:nvSpPr>
        <p:spPr/>
        <p:txBody>
          <a:bodyPr vert="horz" lIns="91440" tIns="45720" rIns="91440" bIns="45720" rtlCol="0" anchor="t">
            <a:normAutofit/>
          </a:bodyPr>
          <a:lstStyle/>
          <a:p>
            <a:r>
              <a:rPr lang="en-US" dirty="0">
                <a:cs typeface="Calibri"/>
              </a:rPr>
              <a:t>Phew, we covered a lot in this lesson! We defined variables, learned variable syntax, discussed how to assign and reassign variables, and reviewed syntax guidelines.</a:t>
            </a:r>
          </a:p>
          <a:p>
            <a:pPr marL="0"/>
            <a:r>
              <a:rPr lang="en-US" dirty="0">
                <a:cs typeface="Calibri"/>
              </a:rPr>
              <a:t>Feel free to go back and review this material as necessary.</a:t>
            </a:r>
            <a:endParaRPr lang="en-US" dirty="0"/>
          </a:p>
          <a:p>
            <a:endParaRPr lang="en-US" dirty="0">
              <a:cs typeface="Calibri"/>
            </a:endParaRPr>
          </a:p>
        </p:txBody>
      </p:sp>
    </p:spTree>
    <p:extLst>
      <p:ext uri="{BB962C8B-B14F-4D97-AF65-F5344CB8AC3E}">
        <p14:creationId xmlns:p14="http://schemas.microsoft.com/office/powerpoint/2010/main" val="635946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4A814-55E5-484E-96C5-4018860D3F5F}"/>
              </a:ext>
            </a:extLst>
          </p:cNvPr>
          <p:cNvSpPr>
            <a:spLocks noGrp="1"/>
          </p:cNvSpPr>
          <p:nvPr>
            <p:ph type="title"/>
          </p:nvPr>
        </p:nvSpPr>
        <p:spPr/>
        <p:txBody>
          <a:bodyPr/>
          <a:lstStyle/>
          <a:p>
            <a:r>
              <a:rPr lang="en-US" b="1" dirty="0"/>
              <a:t>Introduction to Variables (Continued)</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567D35DA-3095-4E17-B9C4-22558C163DD2}"/>
              </a:ext>
            </a:extLst>
          </p:cNvPr>
          <p:cNvSpPr>
            <a:spLocks noGrp="1"/>
          </p:cNvSpPr>
          <p:nvPr>
            <p:ph idx="1"/>
          </p:nvPr>
        </p:nvSpPr>
        <p:spPr/>
        <p:txBody>
          <a:bodyPr vert="horz" lIns="91440" tIns="45720" rIns="91440" bIns="45720" rtlCol="0" anchor="t">
            <a:normAutofit/>
          </a:bodyPr>
          <a:lstStyle/>
          <a:p>
            <a:r>
              <a:rPr lang="en-US" dirty="0">
                <a:cs typeface="Calibri"/>
              </a:rPr>
              <a:t>See the </a:t>
            </a:r>
            <a:r>
              <a:rPr lang="en-US" dirty="0" err="1">
                <a:latin typeface="Consolas"/>
              </a:rPr>
              <a:t>var</a:t>
            </a:r>
            <a:r>
              <a:rPr lang="en-US" dirty="0" err="1">
                <a:cs typeface="Calibri"/>
              </a:rPr>
              <a:t>s</a:t>
            </a:r>
            <a:r>
              <a:rPr lang="en-US" dirty="0">
                <a:cs typeface="Calibri"/>
              </a:rPr>
              <a:t> in the code? Those are announcements. They're saying: "I hereby name the following variables: 1) </a:t>
            </a:r>
            <a:r>
              <a:rPr lang="en-US" b="1" dirty="0">
                <a:cs typeface="Calibri"/>
              </a:rPr>
              <a:t>animal1</a:t>
            </a:r>
            <a:r>
              <a:rPr lang="en-US" dirty="0">
                <a:cs typeface="Calibri"/>
              </a:rPr>
              <a:t>, 2) </a:t>
            </a:r>
            <a:r>
              <a:rPr lang="en-US" b="1" dirty="0">
                <a:cs typeface="Calibri"/>
              </a:rPr>
              <a:t>animal2</a:t>
            </a:r>
            <a:r>
              <a:rPr lang="en-US" dirty="0">
                <a:cs typeface="Calibri"/>
              </a:rPr>
              <a:t>, and 3) </a:t>
            </a:r>
            <a:r>
              <a:rPr lang="en-US" b="1" dirty="0">
                <a:cs typeface="Calibri"/>
              </a:rPr>
              <a:t>cross</a:t>
            </a:r>
            <a:r>
              <a:rPr lang="en-US" dirty="0">
                <a:cs typeface="Calibri"/>
              </a:rPr>
              <a:t>.</a:t>
            </a:r>
          </a:p>
          <a:p>
            <a:pPr marL="0"/>
            <a:r>
              <a:rPr lang="en-US" dirty="0">
                <a:cs typeface="Calibri"/>
              </a:rPr>
              <a:t>Later, the code calls upon those variables and they render as the values they were assigned (</a:t>
            </a:r>
            <a:r>
              <a:rPr lang="en-US" i="1" dirty="0">
                <a:cs typeface="Calibri"/>
              </a:rPr>
              <a:t>two fish, two elephants,</a:t>
            </a:r>
            <a:r>
              <a:rPr lang="en-US" dirty="0">
                <a:cs typeface="Calibri"/>
              </a:rPr>
              <a:t> and </a:t>
            </a:r>
            <a:r>
              <a:rPr lang="en-US" i="1" dirty="0">
                <a:cs typeface="Calibri"/>
              </a:rPr>
              <a:t>a pair of </a:t>
            </a:r>
            <a:r>
              <a:rPr lang="en-US" i="1" dirty="0" err="1">
                <a:cs typeface="Calibri"/>
              </a:rPr>
              <a:t>swimtrunks</a:t>
            </a:r>
            <a:r>
              <a:rPr lang="en-US" i="1" dirty="0">
                <a:cs typeface="Calibri"/>
              </a:rPr>
              <a:t>!</a:t>
            </a:r>
            <a:r>
              <a:rPr lang="en-US" dirty="0">
                <a:cs typeface="Calibri"/>
              </a:rPr>
              <a:t>)</a:t>
            </a:r>
            <a:endParaRPr lang="en-US" dirty="0"/>
          </a:p>
          <a:p>
            <a:endParaRPr lang="en-US" dirty="0">
              <a:cs typeface="Calibri"/>
            </a:endParaRPr>
          </a:p>
        </p:txBody>
      </p:sp>
    </p:spTree>
    <p:extLst>
      <p:ext uri="{BB962C8B-B14F-4D97-AF65-F5344CB8AC3E}">
        <p14:creationId xmlns:p14="http://schemas.microsoft.com/office/powerpoint/2010/main" val="3088308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ell phone&#10;&#10;Description generated with very high confidence">
            <a:extLst>
              <a:ext uri="{FF2B5EF4-FFF2-40B4-BE49-F238E27FC236}">
                <a16:creationId xmlns:a16="http://schemas.microsoft.com/office/drawing/2014/main" id="{2E12E51F-F319-475A-A7A4-499B09E7AA7F}"/>
              </a:ext>
            </a:extLst>
          </p:cNvPr>
          <p:cNvPicPr>
            <a:picLocks noChangeAspect="1"/>
          </p:cNvPicPr>
          <p:nvPr/>
        </p:nvPicPr>
        <p:blipFill>
          <a:blip r:embed="rId2"/>
          <a:stretch>
            <a:fillRect/>
          </a:stretch>
        </p:blipFill>
        <p:spPr>
          <a:xfrm>
            <a:off x="-1000125" y="-152400"/>
            <a:ext cx="14192250" cy="7162800"/>
          </a:xfrm>
          <a:prstGeom prst="rect">
            <a:avLst/>
          </a:prstGeom>
        </p:spPr>
      </p:pic>
    </p:spTree>
    <p:extLst>
      <p:ext uri="{BB962C8B-B14F-4D97-AF65-F5344CB8AC3E}">
        <p14:creationId xmlns:p14="http://schemas.microsoft.com/office/powerpoint/2010/main" val="3281314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14AC4-768E-4CDD-9838-F75CABD4ABF7}"/>
              </a:ext>
            </a:extLst>
          </p:cNvPr>
          <p:cNvSpPr>
            <a:spLocks noGrp="1"/>
          </p:cNvSpPr>
          <p:nvPr>
            <p:ph type="title"/>
          </p:nvPr>
        </p:nvSpPr>
        <p:spPr/>
        <p:txBody>
          <a:bodyPr/>
          <a:lstStyle/>
          <a:p>
            <a:r>
              <a:rPr lang="en-US" b="1" dirty="0"/>
              <a:t>Introduction to Variables (Continued)</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0CAEA549-D652-4579-8D7D-3318FBCAD9AD}"/>
              </a:ext>
            </a:extLst>
          </p:cNvPr>
          <p:cNvSpPr>
            <a:spLocks noGrp="1"/>
          </p:cNvSpPr>
          <p:nvPr>
            <p:ph idx="1"/>
          </p:nvPr>
        </p:nvSpPr>
        <p:spPr/>
        <p:txBody>
          <a:bodyPr vert="horz" lIns="91440" tIns="45720" rIns="91440" bIns="45720" rtlCol="0" anchor="t">
            <a:normAutofit/>
          </a:bodyPr>
          <a:lstStyle/>
          <a:p>
            <a:r>
              <a:rPr lang="en-US" dirty="0">
                <a:cs typeface="Calibri"/>
              </a:rPr>
              <a:t>So, what exactly do variables do? Well, they store data types into the memory of the computer so that they can be referenced later.</a:t>
            </a:r>
          </a:p>
          <a:p>
            <a:pPr marL="0"/>
            <a:r>
              <a:rPr lang="en-US" dirty="0">
                <a:cs typeface="Calibri"/>
              </a:rPr>
              <a:t>Think of them as special containers that can hold information for you.</a:t>
            </a:r>
            <a:endParaRPr lang="en-US" dirty="0"/>
          </a:p>
          <a:p>
            <a:endParaRPr lang="en-US" dirty="0">
              <a:cs typeface="Calibri"/>
            </a:endParaRPr>
          </a:p>
        </p:txBody>
      </p:sp>
      <p:pic>
        <p:nvPicPr>
          <p:cNvPr id="4" name="Picture 4" descr="A close up of a logo&#10;&#10;Description generated with high confidence">
            <a:extLst>
              <a:ext uri="{FF2B5EF4-FFF2-40B4-BE49-F238E27FC236}">
                <a16:creationId xmlns:a16="http://schemas.microsoft.com/office/drawing/2014/main" id="{0FEF6238-3D85-4728-B23E-14FB4A31DE48}"/>
              </a:ext>
            </a:extLst>
          </p:cNvPr>
          <p:cNvPicPr>
            <a:picLocks noChangeAspect="1"/>
          </p:cNvPicPr>
          <p:nvPr/>
        </p:nvPicPr>
        <p:blipFill>
          <a:blip r:embed="rId2"/>
          <a:stretch>
            <a:fillRect/>
          </a:stretch>
        </p:blipFill>
        <p:spPr>
          <a:xfrm>
            <a:off x="4199716" y="3336985"/>
            <a:ext cx="3533775" cy="4267200"/>
          </a:xfrm>
          <a:prstGeom prst="rect">
            <a:avLst/>
          </a:prstGeom>
        </p:spPr>
      </p:pic>
    </p:spTree>
    <p:extLst>
      <p:ext uri="{BB962C8B-B14F-4D97-AF65-F5344CB8AC3E}">
        <p14:creationId xmlns:p14="http://schemas.microsoft.com/office/powerpoint/2010/main" val="3802852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941F9-EB41-46DC-87C4-B20236FA0260}"/>
              </a:ext>
            </a:extLst>
          </p:cNvPr>
          <p:cNvSpPr>
            <a:spLocks noGrp="1"/>
          </p:cNvSpPr>
          <p:nvPr>
            <p:ph type="title"/>
          </p:nvPr>
        </p:nvSpPr>
        <p:spPr/>
        <p:txBody>
          <a:bodyPr/>
          <a:lstStyle/>
          <a:p>
            <a:r>
              <a:rPr lang="en-US" b="1" dirty="0"/>
              <a:t>Announcing Variables</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FD9DF2C0-385B-4BC6-9E3C-162D1B2400B2}"/>
              </a:ext>
            </a:extLst>
          </p:cNvPr>
          <p:cNvSpPr>
            <a:spLocks noGrp="1"/>
          </p:cNvSpPr>
          <p:nvPr>
            <p:ph idx="1"/>
          </p:nvPr>
        </p:nvSpPr>
        <p:spPr/>
        <p:txBody>
          <a:bodyPr vert="horz" lIns="91440" tIns="45720" rIns="91440" bIns="45720" rtlCol="0" anchor="t">
            <a:normAutofit/>
          </a:bodyPr>
          <a:lstStyle/>
          <a:p>
            <a:r>
              <a:rPr lang="en-US" dirty="0">
                <a:cs typeface="Calibri"/>
              </a:rPr>
              <a:t>To use a variable in JavaScript, you simply announce that you want to use it. How? Recall our "swim trunks" example.</a:t>
            </a:r>
          </a:p>
          <a:p>
            <a:pPr marL="0"/>
            <a:r>
              <a:rPr lang="en-US" dirty="0">
                <a:cs typeface="Calibri"/>
              </a:rPr>
              <a:t>We made the announcement by using the keyword </a:t>
            </a:r>
            <a:r>
              <a:rPr lang="en-US" dirty="0" err="1">
                <a:latin typeface="Consolas"/>
              </a:rPr>
              <a:t>var</a:t>
            </a:r>
            <a:r>
              <a:rPr lang="en-US" dirty="0">
                <a:cs typeface="Calibri"/>
              </a:rPr>
              <a:t> and declaring a variable name next to it.</a:t>
            </a:r>
            <a:endParaRPr lang="en-US" dirty="0"/>
          </a:p>
          <a:p>
            <a:pPr marL="0"/>
            <a:r>
              <a:rPr lang="en-US" b="1" dirty="0">
                <a:cs typeface="Calibri"/>
              </a:rPr>
              <a:t>Note:</a:t>
            </a:r>
            <a:r>
              <a:rPr lang="en-US" dirty="0">
                <a:cs typeface="Calibri"/>
              </a:rPr>
              <a:t> There must be a space after the keyword var.</a:t>
            </a:r>
            <a:endParaRPr lang="en-US" dirty="0"/>
          </a:p>
          <a:p>
            <a:br>
              <a:rPr lang="en-US" dirty="0">
                <a:ea typeface="+mn-lt"/>
                <a:cs typeface="+mn-lt"/>
              </a:rPr>
            </a:br>
            <a:endParaRPr lang="en-US" dirty="0"/>
          </a:p>
        </p:txBody>
      </p:sp>
    </p:spTree>
    <p:extLst>
      <p:ext uri="{BB962C8B-B14F-4D97-AF65-F5344CB8AC3E}">
        <p14:creationId xmlns:p14="http://schemas.microsoft.com/office/powerpoint/2010/main" val="2392469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8BC7B235-C931-4CA7-B15E-AAA44F99566A}"/>
              </a:ext>
            </a:extLst>
          </p:cNvPr>
          <p:cNvPicPr>
            <a:picLocks noChangeAspect="1"/>
          </p:cNvPicPr>
          <p:nvPr/>
        </p:nvPicPr>
        <p:blipFill>
          <a:blip r:embed="rId2"/>
          <a:stretch>
            <a:fillRect/>
          </a:stretch>
        </p:blipFill>
        <p:spPr>
          <a:xfrm>
            <a:off x="1524000" y="809625"/>
            <a:ext cx="9144000" cy="5238750"/>
          </a:xfrm>
          <a:prstGeom prst="rect">
            <a:avLst/>
          </a:prstGeom>
        </p:spPr>
      </p:pic>
    </p:spTree>
    <p:extLst>
      <p:ext uri="{BB962C8B-B14F-4D97-AF65-F5344CB8AC3E}">
        <p14:creationId xmlns:p14="http://schemas.microsoft.com/office/powerpoint/2010/main" val="1377483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FE5E-49E5-42E8-B9B2-29173D304032}"/>
              </a:ext>
            </a:extLst>
          </p:cNvPr>
          <p:cNvSpPr>
            <a:spLocks noGrp="1"/>
          </p:cNvSpPr>
          <p:nvPr>
            <p:ph type="title"/>
          </p:nvPr>
        </p:nvSpPr>
        <p:spPr/>
        <p:txBody>
          <a:bodyPr/>
          <a:lstStyle/>
          <a:p>
            <a:r>
              <a:rPr lang="en-US" b="1" dirty="0"/>
              <a:t>Assigning Values to Variables</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C805C436-A740-40CF-9BF2-2D51F87133F0}"/>
              </a:ext>
            </a:extLst>
          </p:cNvPr>
          <p:cNvSpPr>
            <a:spLocks noGrp="1"/>
          </p:cNvSpPr>
          <p:nvPr>
            <p:ph idx="1"/>
          </p:nvPr>
        </p:nvSpPr>
        <p:spPr>
          <a:xfrm>
            <a:off x="838200" y="1379927"/>
            <a:ext cx="10515600" cy="4797036"/>
          </a:xfrm>
        </p:spPr>
        <p:txBody>
          <a:bodyPr vert="horz" lIns="91440" tIns="45720" rIns="91440" bIns="45720" rtlCol="0" anchor="t">
            <a:normAutofit fontScale="55000" lnSpcReduction="20000"/>
          </a:bodyPr>
          <a:lstStyle/>
          <a:p>
            <a:r>
              <a:rPr lang="en-US" dirty="0">
                <a:cs typeface="Calibri"/>
              </a:rPr>
              <a:t>Now that we've declared our variable names, we need to give them values.</a:t>
            </a:r>
          </a:p>
          <a:p>
            <a:pPr marL="0"/>
            <a:r>
              <a:rPr lang="en-US" dirty="0">
                <a:cs typeface="Calibri"/>
              </a:rPr>
              <a:t>If you declare a variable without assigning any value to it, its value is </a:t>
            </a:r>
            <a:r>
              <a:rPr lang="en-US" dirty="0">
                <a:latin typeface="Consolas"/>
              </a:rPr>
              <a:t>undefined</a:t>
            </a:r>
            <a:r>
              <a:rPr lang="en-US" dirty="0">
                <a:cs typeface="Calibri"/>
              </a:rPr>
              <a:t>.</a:t>
            </a:r>
            <a:endParaRPr lang="en-US" dirty="0"/>
          </a:p>
          <a:p>
            <a:pPr marL="0"/>
            <a:r>
              <a:rPr lang="en-US" dirty="0">
                <a:latin typeface="Consolas"/>
              </a:rPr>
              <a:t>var name;
// =&gt; undefined
</a:t>
            </a:r>
            <a:endParaRPr lang="en-US" dirty="0"/>
          </a:p>
          <a:p>
            <a:pPr marL="0"/>
            <a:r>
              <a:rPr lang="en-US" dirty="0">
                <a:cs typeface="Calibri"/>
              </a:rPr>
              <a:t>So, let's try assigning a value to a variable:</a:t>
            </a:r>
            <a:endParaRPr lang="en-US" dirty="0"/>
          </a:p>
          <a:p>
            <a:pPr marL="0"/>
            <a:r>
              <a:rPr lang="en-US" dirty="0">
                <a:latin typeface="Consolas"/>
              </a:rPr>
              <a:t>var name = 'Bill'; // the variable "name" gets assigned the string 'Bill'
name;
=&gt; 'Bill' // the variable "name" now is the same as writing the string 'Bill'
</a:t>
            </a:r>
            <a:endParaRPr lang="en-US" dirty="0"/>
          </a:p>
          <a:p>
            <a:pPr marL="0"/>
            <a:r>
              <a:rPr lang="en-US" dirty="0">
                <a:cs typeface="Calibri"/>
              </a:rPr>
              <a:t>Notice that the value is a word (not a number), so we put single quotation marks around it.</a:t>
            </a:r>
            <a:endParaRPr lang="en-US" dirty="0"/>
          </a:p>
          <a:p>
            <a:pPr marL="0"/>
            <a:r>
              <a:rPr lang="en-US" dirty="0">
                <a:cs typeface="Calibri"/>
              </a:rPr>
              <a:t>We always put quotation marks around strings (values that consists of letters and/or other characters). We'll be talking more about strings later in this lesson.</a:t>
            </a:r>
            <a:endParaRPr lang="en-US" dirty="0"/>
          </a:p>
          <a:p>
            <a:r>
              <a:rPr lang="en-US" b="1" dirty="0">
                <a:solidFill>
                  <a:srgbClr val="2E2E2E"/>
                </a:solidFill>
                <a:latin typeface="Georgia"/>
                <a:cs typeface="Calibri"/>
              </a:rPr>
              <a:t>Note:</a:t>
            </a:r>
            <a:r>
              <a:rPr lang="en-US" dirty="0">
                <a:cs typeface="Calibri"/>
              </a:rPr>
              <a:t> The </a:t>
            </a:r>
            <a:r>
              <a:rPr lang="en-US" dirty="0">
                <a:latin typeface="Consolas"/>
                <a:cs typeface="Calibri"/>
              </a:rPr>
              <a:t>// =&gt;</a:t>
            </a:r>
            <a:r>
              <a:rPr lang="en-US" dirty="0">
                <a:cs typeface="Calibri"/>
              </a:rPr>
              <a:t> the example above shows what the output will be when you type the preceding line into the console and hit "enter." For exercises and checkpoints, you will never have to actually type out any lines with </a:t>
            </a:r>
            <a:r>
              <a:rPr lang="en-US" dirty="0">
                <a:latin typeface="Consolas"/>
                <a:cs typeface="Calibri"/>
              </a:rPr>
              <a:t>// =&gt;</a:t>
            </a:r>
            <a:r>
              <a:rPr lang="en-US" dirty="0">
                <a:cs typeface="Calibri"/>
              </a:rPr>
              <a:t> in the console.</a:t>
            </a:r>
          </a:p>
        </p:txBody>
      </p:sp>
    </p:spTree>
    <p:extLst>
      <p:ext uri="{BB962C8B-B14F-4D97-AF65-F5344CB8AC3E}">
        <p14:creationId xmlns:p14="http://schemas.microsoft.com/office/powerpoint/2010/main" val="2220733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288B0-F18B-4770-9B75-7D8A08E2C950}"/>
              </a:ext>
            </a:extLst>
          </p:cNvPr>
          <p:cNvSpPr>
            <a:spLocks noGrp="1"/>
          </p:cNvSpPr>
          <p:nvPr>
            <p:ph type="title"/>
          </p:nvPr>
        </p:nvSpPr>
        <p:spPr/>
        <p:txBody>
          <a:bodyPr/>
          <a:lstStyle/>
          <a:p>
            <a:r>
              <a:rPr lang="en-US" b="1" dirty="0"/>
              <a:t>Variable Syntax</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00E5B8A7-7AA9-49A1-8371-CB77E00E9F16}"/>
              </a:ext>
            </a:extLst>
          </p:cNvPr>
          <p:cNvSpPr>
            <a:spLocks noGrp="1"/>
          </p:cNvSpPr>
          <p:nvPr>
            <p:ph idx="1"/>
          </p:nvPr>
        </p:nvSpPr>
        <p:spPr/>
        <p:txBody>
          <a:bodyPr vert="horz" lIns="91440" tIns="45720" rIns="91440" bIns="45720" rtlCol="0" anchor="t">
            <a:normAutofit/>
          </a:bodyPr>
          <a:lstStyle/>
          <a:p>
            <a:r>
              <a:rPr lang="en-US" dirty="0">
                <a:latin typeface="Consolas"/>
              </a:rPr>
              <a:t>var name = "Bill";
</a:t>
            </a:r>
            <a:endParaRPr lang="en-US" dirty="0">
              <a:cs typeface="Calibri"/>
            </a:endParaRPr>
          </a:p>
          <a:p>
            <a:pPr marL="0"/>
            <a:r>
              <a:rPr lang="en-US" dirty="0">
                <a:cs typeface="Calibri"/>
              </a:rPr>
              <a:t>Notice the space before and after the </a:t>
            </a:r>
            <a:r>
              <a:rPr lang="en-US" dirty="0">
                <a:latin typeface="Consolas"/>
              </a:rPr>
              <a:t>=</a:t>
            </a:r>
            <a:r>
              <a:rPr lang="en-US" dirty="0">
                <a:cs typeface="Calibri"/>
              </a:rPr>
              <a:t> sign and the semicolon after the string.</a:t>
            </a:r>
            <a:endParaRPr lang="en-US" dirty="0"/>
          </a:p>
          <a:p>
            <a:pPr marL="0"/>
            <a:r>
              <a:rPr lang="en-US" dirty="0">
                <a:cs typeface="Calibri"/>
              </a:rPr>
              <a:t>Making sure these are in place is a good habit to develop and will be important when your code gets more complicated later on.</a:t>
            </a:r>
            <a:endParaRPr lang="en-US" dirty="0"/>
          </a:p>
          <a:p>
            <a:endParaRPr lang="en-US" dirty="0">
              <a:cs typeface="Calibri"/>
            </a:endParaRPr>
          </a:p>
        </p:txBody>
      </p:sp>
    </p:spTree>
    <p:extLst>
      <p:ext uri="{BB962C8B-B14F-4D97-AF65-F5344CB8AC3E}">
        <p14:creationId xmlns:p14="http://schemas.microsoft.com/office/powerpoint/2010/main" val="30686741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Introduction to Variables </vt:lpstr>
      <vt:lpstr>Check out this code (left side) and its rendering (right side): </vt:lpstr>
      <vt:lpstr>Introduction to Variables (Continued) </vt:lpstr>
      <vt:lpstr>PowerPoint Presentation</vt:lpstr>
      <vt:lpstr>Introduction to Variables (Continued) </vt:lpstr>
      <vt:lpstr>Announcing Variables </vt:lpstr>
      <vt:lpstr>PowerPoint Presentation</vt:lpstr>
      <vt:lpstr>Assigning Values to Variables </vt:lpstr>
      <vt:lpstr>Variable Syntax </vt:lpstr>
      <vt:lpstr>Variable Syntax (Continued) </vt:lpstr>
      <vt:lpstr>Reassigning Variables </vt:lpstr>
      <vt:lpstr>Reassigning Variables (Continued) </vt:lpstr>
      <vt:lpstr>Video: Assigning Variables </vt:lpstr>
      <vt:lpstr>Syntax Guidelines </vt:lpstr>
      <vt:lpstr>Syntax Guidelines (Continued) </vt:lpstr>
      <vt:lpstr>Exercise </vt:lpstr>
      <vt:lpstr>Step 1 </vt:lpstr>
      <vt:lpstr>Step 1 (Continued) </vt:lpstr>
      <vt:lpstr>Step 2 </vt:lpstr>
      <vt:lpstr>Step 3 </vt:lpstr>
      <vt:lpstr>Step 4 </vt:lpstr>
      <vt:lpstr>Summary </vt:lpstr>
      <vt:lpstr>Summary (Continued)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3</cp:revision>
  <dcterms:created xsi:type="dcterms:W3CDTF">2013-07-15T20:26:40Z</dcterms:created>
  <dcterms:modified xsi:type="dcterms:W3CDTF">2018-06-04T00:15:33Z</dcterms:modified>
</cp:coreProperties>
</file>