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27"/>
  </p:normalViewPr>
  <p:slideViewPr>
    <p:cSldViewPr snapToGrid="0" snapToObjects="1">
      <p:cViewPr varScale="1">
        <p:scale>
          <a:sx n="85" d="100"/>
          <a:sy n="85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3FE-550B-694C-AFE7-12E6AF1DF959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8BECB-F399-8B4B-AF3C-9B3A36419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3FE-550B-694C-AFE7-12E6AF1DF959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8BECB-F399-8B4B-AF3C-9B3A36419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9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3FE-550B-694C-AFE7-12E6AF1DF959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8BECB-F399-8B4B-AF3C-9B3A36419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8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3FE-550B-694C-AFE7-12E6AF1DF959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8BECB-F399-8B4B-AF3C-9B3A36419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0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3FE-550B-694C-AFE7-12E6AF1DF959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8BECB-F399-8B4B-AF3C-9B3A36419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8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3FE-550B-694C-AFE7-12E6AF1DF959}" type="datetimeFigureOut">
              <a:rPr lang="en-US" smtClean="0"/>
              <a:t>2/25/18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8BECB-F399-8B4B-AF3C-9B3A36419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7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3FE-550B-694C-AFE7-12E6AF1DF959}" type="datetimeFigureOut">
              <a:rPr lang="en-US" smtClean="0"/>
              <a:t>2/25/18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8BECB-F399-8B4B-AF3C-9B3A36419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6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3FE-550B-694C-AFE7-12E6AF1DF959}" type="datetimeFigureOut">
              <a:rPr lang="en-US" smtClean="0"/>
              <a:t>2/25/18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8BECB-F399-8B4B-AF3C-9B3A36419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1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3FE-550B-694C-AFE7-12E6AF1DF959}" type="datetimeFigureOut">
              <a:rPr lang="en-US" smtClean="0"/>
              <a:t>2/25/18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8BECB-F399-8B4B-AF3C-9B3A36419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7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3FE-550B-694C-AFE7-12E6AF1DF959}" type="datetimeFigureOut">
              <a:rPr lang="en-US" smtClean="0"/>
              <a:t>2/25/18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8BECB-F399-8B4B-AF3C-9B3A36419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8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3FE-550B-694C-AFE7-12E6AF1DF959}" type="datetimeFigureOut">
              <a:rPr lang="en-US" smtClean="0"/>
              <a:t>2/25/18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8BECB-F399-8B4B-AF3C-9B3A36419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643FE-550B-694C-AFE7-12E6AF1DF959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8BECB-F399-8B4B-AF3C-9B3A36419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3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sbin.com/qiqufo/edit?js,console,output,outpu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sbin.com/qiqufo/edit?js,console,output,outpu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sbin.com/ravahul/edit?html,css,js,outpu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sbin.com/qiqufo/edit?js,console,output,outpu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42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764" y="224852"/>
            <a:ext cx="10994036" cy="5952111"/>
          </a:xfrm>
        </p:spPr>
        <p:txBody>
          <a:bodyPr>
            <a:normAutofit/>
          </a:bodyPr>
          <a:lstStyle/>
          <a:p>
            <a:pPr fontAlgn="base"/>
            <a:r>
              <a:rPr lang="en-US" b="1" dirty="0"/>
              <a:t>String </a:t>
            </a:r>
            <a:r>
              <a:rPr lang="en-US" b="1" dirty="0" err="1"/>
              <a:t>Concatentation</a:t>
            </a:r>
            <a:r>
              <a:rPr lang="en-US" b="1" dirty="0"/>
              <a:t> and Coercion</a:t>
            </a:r>
          </a:p>
          <a:p>
            <a:pPr fontAlgn="base"/>
            <a:r>
              <a:rPr lang="en-US" dirty="0"/>
              <a:t>As you can see, putting single or double quotation marks around a value turns it into a string.</a:t>
            </a:r>
          </a:p>
          <a:p>
            <a:pPr fontAlgn="base"/>
            <a:r>
              <a:rPr lang="en-US" dirty="0"/>
              <a:t>So, even though both "6" and "8" look like numbers to us humans, JS sees that they're in quotation marks and therefore treats them as strings</a:t>
            </a:r>
            <a:r>
              <a:rPr lang="en-US" dirty="0" smtClean="0"/>
              <a:t>.</a:t>
            </a:r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r>
              <a:rPr lang="en-US" dirty="0"/>
              <a:t>Using the </a:t>
            </a:r>
            <a:r>
              <a:rPr lang="en-US" dirty="0">
                <a:solidFill>
                  <a:srgbClr val="FF0000"/>
                </a:solidFill>
              </a:rPr>
              <a:t>+ </a:t>
            </a:r>
            <a:r>
              <a:rPr lang="en-US" dirty="0"/>
              <a:t>operator to put the two strings together literally puts them next to each other, instead of evaluating their total.</a:t>
            </a:r>
          </a:p>
          <a:p>
            <a:pPr fontAlgn="base"/>
            <a:r>
              <a:rPr lang="en-US" dirty="0"/>
              <a:t>This is called concatenation (when strings are glued together).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643" y="2458895"/>
            <a:ext cx="74676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6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89" y="344774"/>
            <a:ext cx="10574311" cy="583218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dirty="0"/>
              <a:t>String </a:t>
            </a:r>
            <a:r>
              <a:rPr lang="en-US" b="1" dirty="0" err="1"/>
              <a:t>Concatentation</a:t>
            </a:r>
            <a:r>
              <a:rPr lang="en-US" b="1" dirty="0"/>
              <a:t> and Coercion</a:t>
            </a:r>
          </a:p>
          <a:p>
            <a:pPr marL="0" indent="0" fontAlgn="base">
              <a:buNone/>
            </a:pPr>
            <a:r>
              <a:rPr lang="en-US" dirty="0"/>
              <a:t>Here's another example of concatenation.</a:t>
            </a:r>
          </a:p>
          <a:p>
            <a:pPr marL="0" indent="0" fontAlgn="base">
              <a:buNone/>
            </a:pPr>
            <a:r>
              <a:rPr lang="en-US" dirty="0"/>
              <a:t>JS glued the two strings together, but do you notice anything wrong</a:t>
            </a:r>
            <a:r>
              <a:rPr lang="en-US" dirty="0" smtClean="0"/>
              <a:t>?</a:t>
            </a:r>
          </a:p>
          <a:p>
            <a:pPr marL="0" indent="0" fontAlgn="base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781" y="2146908"/>
            <a:ext cx="6237157" cy="313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25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508" y="509666"/>
            <a:ext cx="10604292" cy="5667297"/>
          </a:xfrm>
        </p:spPr>
        <p:txBody>
          <a:bodyPr/>
          <a:lstStyle/>
          <a:p>
            <a:pPr marL="0" indent="0" fontAlgn="base">
              <a:buNone/>
            </a:pPr>
            <a:r>
              <a:rPr lang="en-US" b="1" dirty="0"/>
              <a:t>String </a:t>
            </a:r>
            <a:r>
              <a:rPr lang="en-US" b="1" dirty="0" err="1"/>
              <a:t>Concatentation</a:t>
            </a:r>
            <a:r>
              <a:rPr lang="en-US" b="1" dirty="0"/>
              <a:t> and Coercion</a:t>
            </a:r>
          </a:p>
          <a:p>
            <a:pPr marL="0" indent="0" fontAlgn="base">
              <a:buNone/>
            </a:pPr>
            <a:r>
              <a:rPr lang="en-US" dirty="0"/>
              <a:t>There is no space between the two words!</a:t>
            </a:r>
          </a:p>
          <a:p>
            <a:pPr marL="0" indent="0" fontAlgn="base">
              <a:buNone/>
            </a:pPr>
            <a:r>
              <a:rPr lang="en-US" dirty="0"/>
              <a:t>This is because we didn't add the spaces in ourselves. It's just one of many reasons why we have to carefully watch our spacing and grammar.</a:t>
            </a:r>
          </a:p>
          <a:p>
            <a:pPr marL="0" indent="0" fontAlgn="base">
              <a:buNone/>
            </a:pPr>
            <a:r>
              <a:rPr lang="en-US" dirty="0"/>
              <a:t>To fix this, we'll have to add in the space ourselves.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charset="0"/>
              <a:ea typeface="Calibri" charset="0"/>
              <a:cs typeface="Vrind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10" y="3171937"/>
            <a:ext cx="10867797" cy="300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81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793" y="134911"/>
            <a:ext cx="11527437" cy="6565692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/>
              <a:t>Assignment Operators</a:t>
            </a:r>
          </a:p>
          <a:p>
            <a:pPr fontAlgn="base"/>
            <a:r>
              <a:rPr lang="en-US" sz="2400" dirty="0"/>
              <a:t>Now, let's get back to some math and look at assignment operators.</a:t>
            </a:r>
          </a:p>
          <a:p>
            <a:pPr fontAlgn="base"/>
            <a:r>
              <a:rPr lang="en-US" sz="2400" dirty="0"/>
              <a:t>You're already familiar with the = assignment operator, but there are also ones we can use to add or subtract value from a variable. Take a look</a:t>
            </a:r>
            <a:r>
              <a:rPr lang="en-US" sz="2400" dirty="0" smtClean="0"/>
              <a:t>:</a:t>
            </a:r>
          </a:p>
          <a:p>
            <a:pPr fontAlgn="base"/>
            <a:endParaRPr lang="en-US" sz="2400" dirty="0"/>
          </a:p>
          <a:p>
            <a:pPr fontAlgn="base"/>
            <a:endParaRPr lang="en-US" sz="2400" dirty="0" smtClean="0"/>
          </a:p>
          <a:p>
            <a:pPr fontAlgn="base"/>
            <a:endParaRPr lang="en-US" sz="2400" dirty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/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/>
              <a:t>The </a:t>
            </a:r>
            <a:r>
              <a:rPr lang="en-US" sz="2400" dirty="0">
                <a:solidFill>
                  <a:srgbClr val="FF0000"/>
                </a:solidFill>
              </a:rPr>
              <a:t>+=</a:t>
            </a:r>
            <a:r>
              <a:rPr lang="en-US" sz="2400" dirty="0"/>
              <a:t> operator adds a value to an existing variable.</a:t>
            </a:r>
          </a:p>
          <a:p>
            <a:pPr fontAlgn="base"/>
            <a:r>
              <a:rPr lang="en-US" sz="2400" dirty="0"/>
              <a:t>The </a:t>
            </a:r>
            <a:r>
              <a:rPr lang="en-US" sz="2400" dirty="0">
                <a:solidFill>
                  <a:srgbClr val="FF0000"/>
                </a:solidFill>
              </a:rPr>
              <a:t>-=</a:t>
            </a:r>
            <a:r>
              <a:rPr lang="en-US" sz="2400" dirty="0"/>
              <a:t> operator subtracts a value from an existing variable.</a:t>
            </a:r>
          </a:p>
          <a:p>
            <a:pPr fontAlgn="base"/>
            <a:r>
              <a:rPr lang="en-US" sz="2400" dirty="0"/>
              <a:t>Note: Keep in mind that we'll always need an </a:t>
            </a:r>
            <a:r>
              <a:rPr lang="en-US" sz="2400" dirty="0">
                <a:solidFill>
                  <a:srgbClr val="FF0000"/>
                </a:solidFill>
              </a:rPr>
              <a:t>=</a:t>
            </a:r>
            <a:r>
              <a:rPr lang="en-US" sz="2400" dirty="0"/>
              <a:t> somewhere in the line of code when we want to either assign or update the value of a variable, as in the above chart.</a:t>
            </a:r>
          </a:p>
          <a:p>
            <a:pPr fontAlgn="base"/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60" y="1791012"/>
            <a:ext cx="8118265" cy="289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36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567" y="449705"/>
            <a:ext cx="10694233" cy="5727258"/>
          </a:xfrm>
        </p:spPr>
        <p:txBody>
          <a:bodyPr/>
          <a:lstStyle/>
          <a:p>
            <a:pPr fontAlgn="base"/>
            <a:r>
              <a:rPr lang="en-US" b="1" dirty="0"/>
              <a:t>Test </a:t>
            </a:r>
            <a:r>
              <a:rPr lang="en-US" b="1" dirty="0" smtClean="0"/>
              <a:t>Yourself</a:t>
            </a:r>
          </a:p>
          <a:p>
            <a:pPr fontAlgn="base"/>
            <a:endParaRPr lang="en-US" b="1" dirty="0"/>
          </a:p>
          <a:p>
            <a:pPr fontAlgn="base"/>
            <a:r>
              <a:rPr lang="en-US" dirty="0"/>
              <a:t>Type each of the following lines of code in </a:t>
            </a:r>
            <a:r>
              <a:rPr lang="en-US" dirty="0" smtClean="0"/>
              <a:t>the </a:t>
            </a:r>
            <a:r>
              <a:rPr lang="en-US" dirty="0" err="1" smtClean="0"/>
              <a:t>DevTools</a:t>
            </a:r>
            <a:r>
              <a:rPr lang="en-US" dirty="0" smtClean="0"/>
              <a:t> console /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JS Bin Console</a:t>
            </a:r>
            <a:r>
              <a:rPr lang="en-US" dirty="0"/>
              <a:t> and hit return to run each line of code.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myNumber</a:t>
            </a:r>
            <a:r>
              <a:rPr lang="en-US" dirty="0">
                <a:solidFill>
                  <a:srgbClr val="FF0000"/>
                </a:solidFill>
              </a:rPr>
              <a:t> = 8;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myNumber</a:t>
            </a:r>
            <a:r>
              <a:rPr lang="en-US" dirty="0">
                <a:solidFill>
                  <a:srgbClr val="FF0000"/>
                </a:solidFill>
              </a:rPr>
              <a:t> += 3;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myNumber</a:t>
            </a:r>
            <a:r>
              <a:rPr lang="en-US" dirty="0">
                <a:solidFill>
                  <a:srgbClr val="FF0000"/>
                </a:solidFill>
              </a:rPr>
              <a:t> -= 5;</a:t>
            </a:r>
          </a:p>
          <a:p>
            <a:pPr fontAlgn="base"/>
            <a:r>
              <a:rPr lang="en-US" dirty="0"/>
              <a:t>What is the final value of </a:t>
            </a:r>
            <a:r>
              <a:rPr lang="en-US" dirty="0" err="1">
                <a:solidFill>
                  <a:srgbClr val="FF0000"/>
                </a:solidFill>
              </a:rPr>
              <a:t>myNumber</a:t>
            </a:r>
            <a:r>
              <a:rPr lang="en-US" dirty="0"/>
              <a:t>?</a:t>
            </a:r>
          </a:p>
          <a:p>
            <a:pPr fontAlgn="base"/>
            <a:r>
              <a:rPr lang="en-US" dirty="0"/>
              <a:t>Type </a:t>
            </a:r>
            <a:r>
              <a:rPr lang="en-US" dirty="0" err="1">
                <a:solidFill>
                  <a:srgbClr val="FF0000"/>
                </a:solidFill>
              </a:rPr>
              <a:t>myNumber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/>
              <a:t> into the console and hit return to check!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53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Yourself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Answer: The final value of </a:t>
            </a:r>
            <a:r>
              <a:rPr lang="en-US" dirty="0" err="1">
                <a:solidFill>
                  <a:srgbClr val="FF0000"/>
                </a:solidFill>
              </a:rPr>
              <a:t>myNumber</a:t>
            </a:r>
            <a:r>
              <a:rPr lang="en-US" dirty="0"/>
              <a:t> should be 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While we've covered what seems like a lot of math in this section, don't worry — you're not going to be doing calculus in this course. It's important that we review these concepts, because there will be many times when you'll solve a problem by using one of their basic principles.</a:t>
            </a:r>
          </a:p>
          <a:p>
            <a:pPr fontAlgn="base"/>
            <a:r>
              <a:rPr lang="en-US" dirty="0"/>
              <a:t>When it comes down to it, computers operate with a simple, straightforward logic.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13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715" y="359764"/>
            <a:ext cx="10919085" cy="5817199"/>
          </a:xfrm>
        </p:spPr>
        <p:txBody>
          <a:bodyPr/>
          <a:lstStyle/>
          <a:p>
            <a:pPr marL="0" indent="0" fontAlgn="base">
              <a:buNone/>
            </a:pPr>
            <a:r>
              <a:rPr lang="en-US" b="1" dirty="0" smtClean="0"/>
              <a:t>Working with Multiple Variables</a:t>
            </a:r>
          </a:p>
          <a:p>
            <a:pPr marL="0" indent="0" fontAlgn="base">
              <a:buNone/>
            </a:pPr>
            <a:r>
              <a:rPr lang="en-US" dirty="0" smtClean="0"/>
              <a:t>Sometimes, we find variables on both sides of the =. Suppose we have two variables, x and y, like the example below: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What happens in that third line?</a:t>
            </a:r>
          </a:p>
          <a:p>
            <a:pPr marL="0" indent="0" fontAlgn="base">
              <a:buNone/>
            </a:pPr>
            <a:r>
              <a:rPr lang="en-US" dirty="0"/>
              <a:t>For starters, everything to the right of the</a:t>
            </a:r>
            <a:r>
              <a:rPr lang="en-US" dirty="0">
                <a:solidFill>
                  <a:srgbClr val="FF0000"/>
                </a:solidFill>
              </a:rPr>
              <a:t> = </a:t>
            </a:r>
            <a:r>
              <a:rPr lang="en-US" dirty="0"/>
              <a:t>must be evaluated before any kind of assignment can happen. This is why we like to use the phrase "assignment always happens right to left!"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FF0000"/>
                </a:solidFill>
              </a:rPr>
              <a:t>y + 10;</a:t>
            </a:r>
            <a:r>
              <a:rPr lang="en-US" dirty="0"/>
              <a:t> evaluates to 20, so what we're left with is the expression</a:t>
            </a:r>
            <a:r>
              <a:rPr lang="en-US" dirty="0">
                <a:solidFill>
                  <a:srgbClr val="FF0000"/>
                </a:solidFill>
              </a:rPr>
              <a:t> x = 20</a:t>
            </a:r>
            <a:r>
              <a:rPr lang="en-US" dirty="0"/>
              <a:t>;. This assigns the value 20 to 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, and the entire expression evaluates to 20.</a:t>
            </a:r>
          </a:p>
          <a:p>
            <a:pPr marL="0" indent="0" fontAlgn="base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717" y="1998363"/>
            <a:ext cx="82423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33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538" y="494675"/>
            <a:ext cx="10649262" cy="5682288"/>
          </a:xfrm>
        </p:spPr>
        <p:txBody>
          <a:bodyPr/>
          <a:lstStyle/>
          <a:p>
            <a:pPr fontAlgn="base"/>
            <a:r>
              <a:rPr lang="en-US" b="1" dirty="0"/>
              <a:t>Working with Multiple Variables</a:t>
            </a:r>
          </a:p>
          <a:p>
            <a:pPr fontAlgn="base"/>
            <a:r>
              <a:rPr lang="en-US" dirty="0"/>
              <a:t>Let's look at one more example using the same two variables, x and y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  <a:p>
            <a:pPr fontAlgn="base"/>
            <a:endParaRPr lang="en-US" dirty="0" smtClean="0"/>
          </a:p>
          <a:p>
            <a:pPr fontAlgn="base"/>
            <a:r>
              <a:rPr lang="en-US" dirty="0"/>
              <a:t>Feeling dizzy? Don't worry, we'll step through this one together.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045" y="1706173"/>
            <a:ext cx="78486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75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755" y="299803"/>
            <a:ext cx="10979046" cy="6415789"/>
          </a:xfrm>
        </p:spPr>
        <p:txBody>
          <a:bodyPr/>
          <a:lstStyle/>
          <a:p>
            <a:pPr fontAlgn="base"/>
            <a:r>
              <a:rPr lang="en-US" b="1" dirty="0"/>
              <a:t>Line 1</a:t>
            </a:r>
            <a:r>
              <a:rPr lang="en-US" dirty="0"/>
              <a:t>: We declare a new variable 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 and assign it the value 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.</a:t>
            </a:r>
          </a:p>
          <a:p>
            <a:pPr fontAlgn="base"/>
            <a:r>
              <a:rPr lang="en-US" b="1" dirty="0"/>
              <a:t>Line 2</a:t>
            </a:r>
            <a:r>
              <a:rPr lang="en-US" dirty="0"/>
              <a:t>: We declare another new variable </a:t>
            </a:r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dirty="0"/>
              <a:t> and assign it the value 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.</a:t>
            </a:r>
          </a:p>
          <a:p>
            <a:pPr fontAlgn="base"/>
            <a:r>
              <a:rPr lang="en-US" b="1" dirty="0"/>
              <a:t>Line 3</a:t>
            </a:r>
            <a:r>
              <a:rPr lang="en-US" dirty="0"/>
              <a:t>: As of this point in the code,</a:t>
            </a:r>
            <a:r>
              <a:rPr lang="en-US" dirty="0">
                <a:solidFill>
                  <a:srgbClr val="FF0000"/>
                </a:solidFill>
              </a:rPr>
              <a:t> y </a:t>
            </a:r>
            <a:r>
              <a:rPr lang="en-US" dirty="0"/>
              <a:t>has a value of 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. We multiply that by 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,resulting in </a:t>
            </a:r>
            <a:r>
              <a:rPr lang="en-US" dirty="0">
                <a:solidFill>
                  <a:srgbClr val="FF0000"/>
                </a:solidFill>
              </a:rPr>
              <a:t>20</a:t>
            </a:r>
            <a:r>
              <a:rPr lang="en-US" dirty="0"/>
              <a:t>. We assign that resulting value to 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, so 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 now has a value of </a:t>
            </a:r>
            <a:r>
              <a:rPr lang="en-US" dirty="0">
                <a:solidFill>
                  <a:srgbClr val="FF0000"/>
                </a:solidFill>
              </a:rPr>
              <a:t>20</a:t>
            </a:r>
            <a:r>
              <a:rPr lang="en-US" dirty="0"/>
              <a:t>.</a:t>
            </a:r>
          </a:p>
          <a:p>
            <a:pPr fontAlgn="base"/>
            <a:r>
              <a:rPr lang="en-US" b="1" dirty="0"/>
              <a:t>Line 4</a:t>
            </a:r>
            <a:r>
              <a:rPr lang="en-US" dirty="0"/>
              <a:t>: </a:t>
            </a:r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dirty="0"/>
              <a:t> then gets assigned a new value of </a:t>
            </a:r>
            <a:r>
              <a:rPr lang="en-US" dirty="0">
                <a:solidFill>
                  <a:srgbClr val="FF0000"/>
                </a:solidFill>
              </a:rPr>
              <a:t>21 (20 + 1).</a:t>
            </a:r>
          </a:p>
          <a:p>
            <a:pPr fontAlgn="base"/>
            <a:r>
              <a:rPr lang="en-US" b="1" dirty="0"/>
              <a:t>Line 5</a:t>
            </a:r>
            <a:r>
              <a:rPr lang="en-US" dirty="0"/>
              <a:t>: </a:t>
            </a:r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dirty="0"/>
              <a:t> was just changed to </a:t>
            </a:r>
            <a:r>
              <a:rPr lang="en-US" dirty="0">
                <a:solidFill>
                  <a:srgbClr val="FF0000"/>
                </a:solidFill>
              </a:rPr>
              <a:t>21</a:t>
            </a:r>
            <a:r>
              <a:rPr lang="en-US" dirty="0"/>
              <a:t>, so x becomes </a:t>
            </a:r>
            <a:r>
              <a:rPr lang="en-US" dirty="0">
                <a:solidFill>
                  <a:srgbClr val="FF0000"/>
                </a:solidFill>
              </a:rPr>
              <a:t>22 (21 + 1</a:t>
            </a:r>
            <a:r>
              <a:rPr lang="en-US" dirty="0"/>
              <a:t>).</a:t>
            </a:r>
          </a:p>
          <a:p>
            <a:pPr fontAlgn="base"/>
            <a:r>
              <a:rPr lang="en-US" b="1" dirty="0"/>
              <a:t>Line 6</a:t>
            </a:r>
            <a:r>
              <a:rPr lang="en-US" dirty="0"/>
              <a:t>: </a:t>
            </a:r>
            <a:r>
              <a:rPr lang="en-US" dirty="0">
                <a:solidFill>
                  <a:srgbClr val="FF0000"/>
                </a:solidFill>
              </a:rPr>
              <a:t>x </a:t>
            </a:r>
            <a:r>
              <a:rPr lang="en-US" dirty="0"/>
              <a:t>is now </a:t>
            </a:r>
            <a:r>
              <a:rPr lang="en-US" dirty="0">
                <a:solidFill>
                  <a:srgbClr val="FF0000"/>
                </a:solidFill>
              </a:rPr>
              <a:t>22</a:t>
            </a:r>
            <a:r>
              <a:rPr lang="en-US" dirty="0"/>
              <a:t>, so y becomes </a:t>
            </a:r>
            <a:r>
              <a:rPr lang="en-US" dirty="0">
                <a:solidFill>
                  <a:srgbClr val="FF0000"/>
                </a:solidFill>
              </a:rPr>
              <a:t>2 * 22</a:t>
            </a:r>
            <a:r>
              <a:rPr lang="en-US" dirty="0"/>
              <a:t>, or</a:t>
            </a:r>
            <a:r>
              <a:rPr lang="en-US" dirty="0">
                <a:solidFill>
                  <a:srgbClr val="FF0000"/>
                </a:solidFill>
              </a:rPr>
              <a:t> 44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One important thing to mention here is that </a:t>
            </a:r>
            <a:r>
              <a:rPr lang="en-US" b="1" dirty="0"/>
              <a:t>at no point is any lasting relationship established between </a:t>
            </a:r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en-US" b="1" dirty="0"/>
              <a:t> and </a:t>
            </a:r>
            <a:r>
              <a:rPr lang="en-US" b="1" dirty="0">
                <a:solidFill>
                  <a:srgbClr val="FF0000"/>
                </a:solidFill>
              </a:rPr>
              <a:t>y</a:t>
            </a:r>
            <a:r>
              <a:rPr lang="en-US" dirty="0"/>
              <a:t> (unlike math equations). We are simply evaluating the expression on the right and assigning the result to the variable on the left.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975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616" y="389744"/>
            <a:ext cx="10769184" cy="5787219"/>
          </a:xfrm>
        </p:spPr>
        <p:txBody>
          <a:bodyPr/>
          <a:lstStyle/>
          <a:p>
            <a:pPr fontAlgn="base"/>
            <a:r>
              <a:rPr lang="en-US" b="1" dirty="0"/>
              <a:t>Test Yourself</a:t>
            </a:r>
          </a:p>
          <a:p>
            <a:pPr fontAlgn="base"/>
            <a:r>
              <a:rPr lang="en-US" dirty="0"/>
              <a:t>Give the following challenges a try — see if you can predict the final values of 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, </a:t>
            </a:r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dirty="0"/>
              <a:t>, and</a:t>
            </a:r>
            <a:r>
              <a:rPr lang="en-US" dirty="0">
                <a:solidFill>
                  <a:srgbClr val="FF0000"/>
                </a:solidFill>
              </a:rPr>
              <a:t> z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Check your answers </a:t>
            </a:r>
            <a:r>
              <a:rPr lang="en-US" dirty="0" smtClean="0"/>
              <a:t> </a:t>
            </a:r>
            <a:r>
              <a:rPr lang="en-US" dirty="0" err="1" smtClean="0"/>
              <a:t>DevTools</a:t>
            </a:r>
            <a:r>
              <a:rPr lang="en-US" dirty="0" smtClean="0"/>
              <a:t> console or </a:t>
            </a:r>
            <a:r>
              <a:rPr lang="en-US" dirty="0" smtClean="0">
                <a:hlinkClick r:id="rId2"/>
              </a:rPr>
              <a:t>in </a:t>
            </a:r>
            <a:r>
              <a:rPr lang="en-US" dirty="0">
                <a:hlinkClick r:id="rId2"/>
              </a:rPr>
              <a:t>JS Bin</a:t>
            </a:r>
            <a:r>
              <a:rPr lang="en-US" dirty="0"/>
              <a:t> by copying the entire chunk of code into the editor window, running it, and then checking 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dirty="0" err="1"/>
              <a:t>,</a:t>
            </a:r>
            <a:r>
              <a:rPr lang="en-US" dirty="0" err="1">
                <a:solidFill>
                  <a:srgbClr val="FF0000"/>
                </a:solidFill>
              </a:rPr>
              <a:t>y</a:t>
            </a:r>
            <a:r>
              <a:rPr lang="en-US" dirty="0"/>
              <a:t>, and </a:t>
            </a:r>
            <a:r>
              <a:rPr lang="en-US" dirty="0">
                <a:solidFill>
                  <a:srgbClr val="FF0000"/>
                </a:solidFill>
              </a:rPr>
              <a:t>z</a:t>
            </a:r>
            <a:r>
              <a:rPr lang="en-US" dirty="0"/>
              <a:t> in the JS Bin console by typing out each variable name and hitting the return key.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54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538" y="359764"/>
            <a:ext cx="10649262" cy="5817199"/>
          </a:xfrm>
        </p:spPr>
        <p:txBody>
          <a:bodyPr/>
          <a:lstStyle/>
          <a:p>
            <a:pPr fontAlgn="base"/>
            <a:r>
              <a:rPr lang="en-US" b="1" dirty="0"/>
              <a:t>Expressions and Evaluations</a:t>
            </a:r>
          </a:p>
          <a:p>
            <a:pPr fontAlgn="base"/>
            <a:r>
              <a:rPr lang="en-US" dirty="0"/>
              <a:t>Chances are, you've probably played around with a scientific calculator at some point in the past. You punch in a big number (for example, 9876435), then x, and then another big number (say, 373848221), and hit the = button.</a:t>
            </a:r>
          </a:p>
          <a:p>
            <a:pPr fontAlgn="base"/>
            <a:r>
              <a:rPr lang="en-US" dirty="0"/>
              <a:t>Then, the calculator spits back a result (in this case, 3692287654572135).</a:t>
            </a:r>
          </a:p>
          <a:p>
            <a:pPr fontAlgn="base"/>
            <a:r>
              <a:rPr lang="en-US" dirty="0"/>
              <a:t>That information we type into the calculator is called an </a:t>
            </a:r>
            <a:r>
              <a:rPr lang="en-US" b="1" dirty="0"/>
              <a:t>expression</a:t>
            </a:r>
            <a:r>
              <a:rPr lang="en-US" dirty="0"/>
              <a:t>: a collection of values (</a:t>
            </a:r>
            <a:r>
              <a:rPr lang="en-US" i="1" dirty="0"/>
              <a:t>12345</a:t>
            </a:r>
            <a:r>
              <a:rPr lang="en-US" dirty="0"/>
              <a:t>) and operators (like + or x).</a:t>
            </a:r>
          </a:p>
          <a:p>
            <a:pPr fontAlgn="base"/>
            <a:r>
              <a:rPr lang="en-US" dirty="0"/>
              <a:t>The process of reducing this expression down to a single value is called </a:t>
            </a:r>
            <a:r>
              <a:rPr lang="en-US" b="1" dirty="0"/>
              <a:t>evaluation</a:t>
            </a:r>
            <a:r>
              <a:rPr lang="en-US" dirty="0"/>
              <a:t>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430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498" y="644577"/>
            <a:ext cx="10589302" cy="5532386"/>
          </a:xfrm>
        </p:spPr>
        <p:txBody>
          <a:bodyPr/>
          <a:lstStyle/>
          <a:p>
            <a:pPr marL="0" indent="0" fontAlgn="base">
              <a:buNone/>
            </a:pPr>
            <a:r>
              <a:rPr lang="en-US" b="1" dirty="0"/>
              <a:t>Test Yourself</a:t>
            </a:r>
          </a:p>
          <a:p>
            <a:pPr marL="0" indent="0" fontAlgn="base">
              <a:buNone/>
            </a:pPr>
            <a:r>
              <a:rPr lang="en-US" b="1" dirty="0"/>
              <a:t>Challenge 1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98" y="2065937"/>
            <a:ext cx="78486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02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587" y="404734"/>
            <a:ext cx="10724213" cy="5772229"/>
          </a:xfrm>
        </p:spPr>
        <p:txBody>
          <a:bodyPr/>
          <a:lstStyle/>
          <a:p>
            <a:pPr marL="0" indent="0" fontAlgn="base">
              <a:buNone/>
            </a:pPr>
            <a:r>
              <a:rPr lang="en-US" b="1" dirty="0"/>
              <a:t>Test Yourself</a:t>
            </a:r>
          </a:p>
          <a:p>
            <a:pPr marL="0" indent="0" fontAlgn="base">
              <a:buNone/>
            </a:pPr>
            <a:r>
              <a:rPr lang="en-US" b="1" dirty="0"/>
              <a:t>Challenge 2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15" y="1672236"/>
            <a:ext cx="58293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20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Do you think the last one is pretty weird?— </a:t>
            </a:r>
            <a:r>
              <a:rPr lang="en-US" dirty="0"/>
              <a:t>how can </a:t>
            </a:r>
            <a:r>
              <a:rPr lang="en-US" dirty="0">
                <a:solidFill>
                  <a:srgbClr val="FF0000"/>
                </a:solidFill>
              </a:rPr>
              <a:t>z</a:t>
            </a:r>
            <a:r>
              <a:rPr lang="en-US" dirty="0"/>
              <a:t> be on both sides of the 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? What do you think happens there?</a:t>
            </a:r>
          </a:p>
          <a:p>
            <a:pPr fontAlgn="base"/>
            <a:r>
              <a:rPr lang="en-US" dirty="0"/>
              <a:t>The key is remembering how the 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 operator works. Before it assigns anything to the variable on the left, </a:t>
            </a:r>
            <a:r>
              <a:rPr lang="en-US" i="1" dirty="0"/>
              <a:t>it first evaluates the expression on the right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This means that, if we have any expression like </a:t>
            </a:r>
            <a:r>
              <a:rPr lang="en-US" dirty="0">
                <a:solidFill>
                  <a:srgbClr val="FF0000"/>
                </a:solidFill>
              </a:rPr>
              <a:t>x = x + 1</a:t>
            </a:r>
            <a:r>
              <a:rPr lang="en-US" dirty="0"/>
              <a:t>;, what we are doing is taking the old value of 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, adding 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 to it, and storing this new result back in 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. In short, we are "incrementing" 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: increasing its value by 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, no matter its original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289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538" y="629588"/>
            <a:ext cx="10649262" cy="5547376"/>
          </a:xfrm>
        </p:spPr>
        <p:txBody>
          <a:bodyPr>
            <a:normAutofit fontScale="70000" lnSpcReduction="20000"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dirty="0" smtClean="0"/>
              <a:t>Exercise: </a:t>
            </a:r>
          </a:p>
          <a:p>
            <a:pPr marL="514350" indent="-514350" fontAlgn="base">
              <a:buFont typeface="+mj-lt"/>
              <a:buAutoNum type="arabicPeriod"/>
            </a:pPr>
            <a:endParaRPr lang="en-US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dirty="0" smtClean="0"/>
              <a:t>Write </a:t>
            </a:r>
            <a:r>
              <a:rPr lang="en-US" dirty="0"/>
              <a:t>the code to perform the actions listed below in the </a:t>
            </a:r>
            <a:r>
              <a:rPr lang="en-US" b="1" dirty="0"/>
              <a:t>JavaScript</a:t>
            </a:r>
            <a:r>
              <a:rPr lang="en-US" dirty="0"/>
              <a:t> panel in </a:t>
            </a:r>
            <a:r>
              <a:rPr lang="en-US" dirty="0" smtClean="0"/>
              <a:t>the  </a:t>
            </a:r>
            <a:r>
              <a:rPr lang="en-US" dirty="0" err="1" smtClean="0"/>
              <a:t>DevsTools</a:t>
            </a:r>
            <a:r>
              <a:rPr lang="en-US" dirty="0" smtClean="0"/>
              <a:t> console</a:t>
            </a:r>
            <a:r>
              <a:rPr lang="en-US" dirty="0"/>
              <a:t> </a:t>
            </a:r>
            <a:r>
              <a:rPr lang="en-US" dirty="0" smtClean="0"/>
              <a:t>or </a:t>
            </a:r>
            <a:r>
              <a:rPr lang="en-US" dirty="0" smtClean="0">
                <a:hlinkClick r:id="rId2"/>
              </a:rPr>
              <a:t>JS </a:t>
            </a:r>
            <a:r>
              <a:rPr lang="en-US" dirty="0">
                <a:hlinkClick r:id="rId2"/>
              </a:rPr>
              <a:t>Bin editor</a:t>
            </a:r>
            <a:r>
              <a:rPr lang="en-US" dirty="0"/>
              <a:t>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In the "JavaScript" panel, declare (create) a variable </a:t>
            </a:r>
            <a:r>
              <a:rPr lang="en-US" dirty="0" err="1"/>
              <a:t>myNumber</a:t>
            </a:r>
            <a:r>
              <a:rPr lang="en-US" dirty="0"/>
              <a:t>. Assign it the value 30.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After declaring the </a:t>
            </a:r>
            <a:r>
              <a:rPr lang="en-US" dirty="0" err="1"/>
              <a:t>myNumber</a:t>
            </a:r>
            <a:r>
              <a:rPr lang="en-US" dirty="0"/>
              <a:t> variable in the "JavaScript" panel, be sure to check to make sure you've done things correctly by hitting "Run" in the "Console" panel and then typing </a:t>
            </a:r>
            <a:r>
              <a:rPr lang="en-US" dirty="0" err="1"/>
              <a:t>myNumber</a:t>
            </a:r>
            <a:r>
              <a:rPr lang="en-US" dirty="0"/>
              <a:t>; in the "Console" panel and hitting the return/enter key to check its value. You'll want to do this after each step.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Note: Ensure the </a:t>
            </a:r>
            <a:r>
              <a:rPr lang="en-US" i="1" dirty="0"/>
              <a:t>type</a:t>
            </a:r>
            <a:r>
              <a:rPr lang="en-US" dirty="0"/>
              <a:t> of this value is correct — Remember 30 and '30' are not the same! Here we want to store a number, so make sure that there are no quotes around the value.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Reassign (update) the </a:t>
            </a:r>
            <a:r>
              <a:rPr lang="en-US" dirty="0" err="1"/>
              <a:t>myNumber</a:t>
            </a:r>
            <a:r>
              <a:rPr lang="en-US" dirty="0"/>
              <a:t> variable to 20.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Use the += operator to add 5 to the current value of </a:t>
            </a:r>
            <a:r>
              <a:rPr lang="en-US" dirty="0" err="1"/>
              <a:t>myNumber</a:t>
            </a:r>
            <a:r>
              <a:rPr lang="en-US" dirty="0"/>
              <a:t>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Now create a second variable greeting and assign (give) it the value "Hello".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Create a third variable name and assign it the value "Margaret".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Create a fourth variable </a:t>
            </a:r>
            <a:r>
              <a:rPr lang="en-US" dirty="0" err="1"/>
              <a:t>sayHello</a:t>
            </a:r>
            <a:r>
              <a:rPr lang="en-US" dirty="0"/>
              <a:t>. We want the variable to hold the value "Hello Margaret". Use the variables greeting and name along with the + to create this value (referred to as string concatenation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823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568" y="1094283"/>
            <a:ext cx="10238282" cy="4407108"/>
          </a:xfrm>
        </p:spPr>
        <p:txBody>
          <a:bodyPr/>
          <a:lstStyle/>
          <a:p>
            <a:pPr fontAlgn="base"/>
            <a:r>
              <a:rPr lang="en-US" b="1" dirty="0"/>
              <a:t>Expressions and Evaluations</a:t>
            </a:r>
          </a:p>
          <a:p>
            <a:pPr fontAlgn="base"/>
            <a:r>
              <a:rPr lang="en-US" dirty="0"/>
              <a:t>The JS Bin console you used for the exercises in the previous lesson is similar in many ways to a scientific calculator. It accepts an expression (in JavaScript) from its user and attempts to evaluate that expression, yielding a single value.</a:t>
            </a:r>
          </a:p>
          <a:p>
            <a:pPr fontAlgn="base"/>
            <a:r>
              <a:rPr lang="en-US" dirty="0"/>
              <a:t>Before we tackle fully fledged JavaScript expressions, let's take a look at some operators we can use.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02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518" y="329784"/>
            <a:ext cx="10619282" cy="6385809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/>
              <a:t>How do we combine numbers and operators to come up with more complex expressions in JS?</a:t>
            </a:r>
          </a:p>
          <a:p>
            <a:pPr fontAlgn="base"/>
            <a:r>
              <a:rPr lang="en-US" sz="2000" dirty="0"/>
              <a:t>It's simple — we use </a:t>
            </a:r>
            <a:r>
              <a:rPr lang="en-US" sz="2000" i="1" dirty="0"/>
              <a:t>arithmetic operators</a:t>
            </a:r>
            <a:r>
              <a:rPr lang="en-US" sz="2000" dirty="0" smtClean="0"/>
              <a:t>.</a:t>
            </a:r>
          </a:p>
          <a:p>
            <a:pPr fontAlgn="base"/>
            <a:endParaRPr lang="en-US" sz="2000" dirty="0"/>
          </a:p>
          <a:p>
            <a:pPr fontAlgn="base"/>
            <a:endParaRPr lang="en-US" sz="2000" dirty="0" smtClean="0"/>
          </a:p>
          <a:p>
            <a:pPr fontAlgn="base"/>
            <a:endParaRPr lang="en-US" sz="2000" dirty="0"/>
          </a:p>
          <a:p>
            <a:pPr fontAlgn="base"/>
            <a:endParaRPr lang="en-US" sz="2000" dirty="0" smtClean="0"/>
          </a:p>
          <a:p>
            <a:pPr fontAlgn="base"/>
            <a:endParaRPr lang="en-US" sz="2000" dirty="0"/>
          </a:p>
          <a:p>
            <a:pPr fontAlgn="base"/>
            <a:endParaRPr lang="en-US" sz="2000" dirty="0" smtClean="0"/>
          </a:p>
          <a:p>
            <a:pPr fontAlgn="base"/>
            <a:endParaRPr lang="en-US" sz="2000" dirty="0"/>
          </a:p>
          <a:p>
            <a:pPr fontAlgn="base"/>
            <a:endParaRPr lang="en-US" sz="2000" dirty="0" smtClean="0"/>
          </a:p>
          <a:p>
            <a:pPr fontAlgn="base"/>
            <a:endParaRPr lang="en-US" sz="2000" dirty="0"/>
          </a:p>
          <a:p>
            <a:pPr fontAlgn="base"/>
            <a:endParaRPr lang="en-US" sz="2000" dirty="0" smtClean="0"/>
          </a:p>
          <a:p>
            <a:pPr fontAlgn="base"/>
            <a:r>
              <a:rPr lang="en-US" sz="2000" dirty="0"/>
              <a:t>All of the standard arithmetic operators learned in grade school (addition, subtraction, division, and multiplication) are supported in JS. These should look familiar.</a:t>
            </a:r>
          </a:p>
          <a:p>
            <a:pPr fontAlgn="base"/>
            <a:r>
              <a:rPr lang="en-US" sz="2000" dirty="0"/>
              <a:t>But if you don't have a background in programming, that last operator — the modulus operator — might be new.</a:t>
            </a:r>
          </a:p>
          <a:p>
            <a:pPr fontAlgn="base"/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812" y="1175790"/>
            <a:ext cx="8525656" cy="400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576" y="704538"/>
            <a:ext cx="11272603" cy="4661941"/>
          </a:xfrm>
        </p:spPr>
        <p:txBody>
          <a:bodyPr/>
          <a:lstStyle/>
          <a:p>
            <a:pPr marL="0" indent="0" fontAlgn="base">
              <a:buNone/>
            </a:pPr>
            <a:r>
              <a:rPr lang="en-US" b="1" dirty="0"/>
              <a:t>Modulus</a:t>
            </a:r>
          </a:p>
          <a:p>
            <a:pPr marL="0" indent="0" fontAlgn="base">
              <a:buNone/>
            </a:pPr>
            <a:r>
              <a:rPr lang="en-US" dirty="0"/>
              <a:t>The modulus operator shows the remainder of a division problem.</a:t>
            </a:r>
          </a:p>
          <a:p>
            <a:pPr marL="0" indent="0" fontAlgn="base">
              <a:buNone/>
            </a:pPr>
            <a:r>
              <a:rPr lang="en-US" dirty="0"/>
              <a:t>For example, 9 divided by 4 equals 2 with a remainder of 1. The modulus operator takes two numbers as inputs and returns what's leftover from the division.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843" y="2694874"/>
            <a:ext cx="7021661" cy="373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56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89" y="524656"/>
            <a:ext cx="10574311" cy="5652307"/>
          </a:xfrm>
        </p:spPr>
        <p:txBody>
          <a:bodyPr/>
          <a:lstStyle/>
          <a:p>
            <a:pPr marL="0" indent="0" fontAlgn="base">
              <a:buNone/>
            </a:pPr>
            <a:r>
              <a:rPr lang="en-US" b="1" dirty="0"/>
              <a:t>Modulus</a:t>
            </a:r>
          </a:p>
          <a:p>
            <a:pPr marL="0" indent="0" fontAlgn="base">
              <a:buNone/>
            </a:pPr>
            <a:r>
              <a:rPr lang="en-US" dirty="0"/>
              <a:t>The modulus operator % is particularly useful in programming if we want to find out if a number is even or odd.</a:t>
            </a:r>
          </a:p>
          <a:p>
            <a:pPr marL="0" indent="0" fontAlgn="base">
              <a:buNone/>
            </a:pPr>
            <a:r>
              <a:rPr lang="en-US" dirty="0"/>
              <a:t>If we divide by 2 and have a remainder of 1, we know the number is odd. If we have a remainder of 0, then we know that the number is even. Let's look at some examples.</a:t>
            </a:r>
          </a:p>
          <a:p>
            <a:pPr marL="0" indent="0" fontAlgn="base">
              <a:buNone/>
            </a:pPr>
            <a:r>
              <a:rPr lang="en-US" dirty="0"/>
              <a:t>Odd numbers: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631" y="3802713"/>
            <a:ext cx="62738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7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Similarly for even number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it sounds strange and difficult for now, don’t worry. It will seem easy as the time goes and ask your instructor’s help if you need extra care.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93" y="2844383"/>
            <a:ext cx="71247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2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b="1" dirty="0"/>
              <a:t>Test Yourself</a:t>
            </a:r>
          </a:p>
          <a:p>
            <a:pPr marL="0" indent="0" fontAlgn="base">
              <a:buNone/>
            </a:pPr>
            <a:r>
              <a:rPr lang="en-US" dirty="0"/>
              <a:t>Look at the following five problems. Type each line of code into the </a:t>
            </a:r>
            <a:r>
              <a:rPr lang="en-US" dirty="0">
                <a:hlinkClick r:id="rId2"/>
              </a:rPr>
              <a:t>JS Bin </a:t>
            </a:r>
            <a:r>
              <a:rPr lang="en-US" dirty="0" err="1">
                <a:hlinkClick r:id="rId2"/>
              </a:rPr>
              <a:t>Console</a:t>
            </a:r>
            <a:r>
              <a:rPr lang="en-US" dirty="0" err="1"/>
              <a:t>and</a:t>
            </a:r>
            <a:r>
              <a:rPr lang="en-US" dirty="0"/>
              <a:t> see what is returned.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47 </a:t>
            </a:r>
            <a:r>
              <a:rPr lang="en-US" dirty="0">
                <a:solidFill>
                  <a:srgbClr val="FF0000"/>
                </a:solidFill>
              </a:rPr>
              <a:t>% 6;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10 - 20;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7 / 2;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9 </a:t>
            </a:r>
            <a:r>
              <a:rPr lang="en-US" dirty="0">
                <a:solidFill>
                  <a:srgbClr val="FF0000"/>
                </a:solidFill>
              </a:rPr>
              <a:t>* 2;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11 </a:t>
            </a:r>
            <a:r>
              <a:rPr lang="en-US" dirty="0">
                <a:solidFill>
                  <a:srgbClr val="FF0000"/>
                </a:solidFill>
              </a:rPr>
              <a:t>% 4;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465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b="1" dirty="0"/>
              <a:t>String </a:t>
            </a:r>
            <a:r>
              <a:rPr lang="en-US" b="1" dirty="0" err="1"/>
              <a:t>Concatentation</a:t>
            </a:r>
            <a:r>
              <a:rPr lang="en-US" b="1" dirty="0"/>
              <a:t> and Coercion</a:t>
            </a:r>
          </a:p>
          <a:p>
            <a:pPr fontAlgn="base"/>
            <a:r>
              <a:rPr lang="en-US" dirty="0"/>
              <a:t>Now, let's see how you can use string values (textual information) in JS.</a:t>
            </a:r>
          </a:p>
          <a:p>
            <a:pPr fontAlgn="base"/>
            <a:r>
              <a:rPr lang="en-US" dirty="0"/>
              <a:t>When given string values, the 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 operator actually behaves differently — it concatenates, or combines, two strings together to make one big string.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8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518</Words>
  <Application>Microsoft Macintosh PowerPoint</Application>
  <PresentationFormat>Widescreen</PresentationFormat>
  <Paragraphs>134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Calibri Light</vt:lpstr>
      <vt:lpstr>Mangal</vt:lpstr>
      <vt:lpstr>Vrinda</vt:lpstr>
      <vt:lpstr>Arial</vt:lpstr>
      <vt:lpstr>Office Theme</vt:lpstr>
      <vt:lpstr>Expressions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Yourself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Expressions</dc:title>
  <dc:creator>Shoaib Ahamed</dc:creator>
  <cp:lastModifiedBy>Shoaib Ahamed</cp:lastModifiedBy>
  <cp:revision>21</cp:revision>
  <dcterms:created xsi:type="dcterms:W3CDTF">2018-02-25T17:24:59Z</dcterms:created>
  <dcterms:modified xsi:type="dcterms:W3CDTF">2018-02-25T19:03:49Z</dcterms:modified>
</cp:coreProperties>
</file>