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5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60" r:id="rId6"/>
    <p:sldId id="263" r:id="rId7"/>
    <p:sldId id="265" r:id="rId8"/>
    <p:sldId id="268" r:id="rId9"/>
    <p:sldId id="266" r:id="rId10"/>
    <p:sldId id="269" r:id="rId11"/>
    <p:sldId id="267" r:id="rId12"/>
    <p:sldId id="270" r:id="rId13"/>
    <p:sldId id="277" r:id="rId14"/>
    <p:sldId id="273" r:id="rId15"/>
    <p:sldId id="275" r:id="rId16"/>
    <p:sldId id="272" r:id="rId17"/>
    <p:sldId id="274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54" autoAdjust="0"/>
    <p:restoredTop sz="94664" autoAdjust="0"/>
  </p:normalViewPr>
  <p:slideViewPr>
    <p:cSldViewPr snapToGrid="0">
      <p:cViewPr varScale="1">
        <p:scale>
          <a:sx n="74" d="100"/>
          <a:sy n="74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53CC3-974B-4BE7-B849-5E503323DBB0}" type="datetimeFigureOut">
              <a:rPr lang="en-PK" smtClean="0"/>
              <a:t>16/06/2021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D8DFE-BB33-4410-8918-F46579E14F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5214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D8DFE-BB33-4410-8918-F46579E14F08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3122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CDBF731-8CCB-4EC6-B201-B5A158885222}" type="datetimeFigureOut">
              <a:rPr lang="en-PK" smtClean="0"/>
              <a:t>16/06/2021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PK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C097A31-8C24-4C3F-AB2F-022E24BEF6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77496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F731-8CCB-4EC6-B201-B5A158885222}" type="datetimeFigureOut">
              <a:rPr lang="en-PK" smtClean="0"/>
              <a:t>16/06/2021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7A31-8C24-4C3F-AB2F-022E24BEF6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087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F731-8CCB-4EC6-B201-B5A158885222}" type="datetimeFigureOut">
              <a:rPr lang="en-PK" smtClean="0"/>
              <a:t>16/06/2021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7A31-8C24-4C3F-AB2F-022E24BEF6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8764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F731-8CCB-4EC6-B201-B5A158885222}" type="datetimeFigureOut">
              <a:rPr lang="en-PK" smtClean="0"/>
              <a:t>16/06/2021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7A31-8C24-4C3F-AB2F-022E24BEF6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14422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F731-8CCB-4EC6-B201-B5A158885222}" type="datetimeFigureOut">
              <a:rPr lang="en-PK" smtClean="0"/>
              <a:t>16/06/2021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7A31-8C24-4C3F-AB2F-022E24BEF6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9844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F731-8CCB-4EC6-B201-B5A158885222}" type="datetimeFigureOut">
              <a:rPr lang="en-PK" smtClean="0"/>
              <a:t>16/06/2021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7A31-8C24-4C3F-AB2F-022E24BEF6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8455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F731-8CCB-4EC6-B201-B5A158885222}" type="datetimeFigureOut">
              <a:rPr lang="en-PK" smtClean="0"/>
              <a:t>16/06/2021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7A31-8C24-4C3F-AB2F-022E24BEF6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2669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F731-8CCB-4EC6-B201-B5A158885222}" type="datetimeFigureOut">
              <a:rPr lang="en-PK" smtClean="0"/>
              <a:t>16/06/2021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7A31-8C24-4C3F-AB2F-022E24BEF6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37664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F731-8CCB-4EC6-B201-B5A158885222}" type="datetimeFigureOut">
              <a:rPr lang="en-PK" smtClean="0"/>
              <a:t>16/06/2021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7A31-8C24-4C3F-AB2F-022E24BEF6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88284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F731-8CCB-4EC6-B201-B5A158885222}" type="datetimeFigureOut">
              <a:rPr lang="en-PK" smtClean="0"/>
              <a:t>16/06/2021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7A31-8C24-4C3F-AB2F-022E24BEF6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7004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F731-8CCB-4EC6-B201-B5A158885222}" type="datetimeFigureOut">
              <a:rPr lang="en-PK" smtClean="0"/>
              <a:t>16/06/2021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7A31-8C24-4C3F-AB2F-022E24BEF6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4073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F731-8CCB-4EC6-B201-B5A158885222}" type="datetimeFigureOut">
              <a:rPr lang="en-PK" smtClean="0"/>
              <a:t>16/06/2021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7A31-8C24-4C3F-AB2F-022E24BEF6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2129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F731-8CCB-4EC6-B201-B5A158885222}" type="datetimeFigureOut">
              <a:rPr lang="en-PK" smtClean="0"/>
              <a:t>16/06/2021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7A31-8C24-4C3F-AB2F-022E24BEF6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361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F731-8CCB-4EC6-B201-B5A158885222}" type="datetimeFigureOut">
              <a:rPr lang="en-PK" smtClean="0"/>
              <a:t>16/06/2021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7A31-8C24-4C3F-AB2F-022E24BEF6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5366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F731-8CCB-4EC6-B201-B5A158885222}" type="datetimeFigureOut">
              <a:rPr lang="en-PK" smtClean="0"/>
              <a:t>16/06/2021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7A31-8C24-4C3F-AB2F-022E24BEF6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9728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F731-8CCB-4EC6-B201-B5A158885222}" type="datetimeFigureOut">
              <a:rPr lang="en-PK" smtClean="0"/>
              <a:t>16/06/2021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7A31-8C24-4C3F-AB2F-022E24BEF6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95155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F731-8CCB-4EC6-B201-B5A158885222}" type="datetimeFigureOut">
              <a:rPr lang="en-PK" smtClean="0"/>
              <a:t>16/06/2021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7A31-8C24-4C3F-AB2F-022E24BEF6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770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CDBF731-8CCB-4EC6-B201-B5A158885222}" type="datetimeFigureOut">
              <a:rPr lang="en-PK" smtClean="0"/>
              <a:t>16/06/2021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C097A31-8C24-4C3F-AB2F-022E24BEF6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9362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6" r:id="rId1"/>
    <p:sldLayoutId id="2147484367" r:id="rId2"/>
    <p:sldLayoutId id="2147484368" r:id="rId3"/>
    <p:sldLayoutId id="2147484369" r:id="rId4"/>
    <p:sldLayoutId id="2147484370" r:id="rId5"/>
    <p:sldLayoutId id="2147484371" r:id="rId6"/>
    <p:sldLayoutId id="2147484372" r:id="rId7"/>
    <p:sldLayoutId id="2147484373" r:id="rId8"/>
    <p:sldLayoutId id="2147484374" r:id="rId9"/>
    <p:sldLayoutId id="2147484375" r:id="rId10"/>
    <p:sldLayoutId id="2147484376" r:id="rId11"/>
    <p:sldLayoutId id="2147484377" r:id="rId12"/>
    <p:sldLayoutId id="2147484378" r:id="rId13"/>
    <p:sldLayoutId id="2147484379" r:id="rId14"/>
    <p:sldLayoutId id="2147484380" r:id="rId15"/>
    <p:sldLayoutId id="2147484381" r:id="rId16"/>
    <p:sldLayoutId id="21474843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dabbert/ultimate-ufc-dataset?select=ufc-master.cs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A9B1-7A1A-459F-B936-F483DF3D8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Visualization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E9326-2048-4E19-B18A-0FECB652D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Task-03: FINAL project presentation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1452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B6CBD6-51F5-432E-B348-52963C18E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994" b="3695"/>
          <a:stretch/>
        </p:blipFill>
        <p:spPr>
          <a:xfrm>
            <a:off x="5360416" y="450761"/>
            <a:ext cx="6024508" cy="62426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4C2EC-391C-49B9-B860-15C278186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155" y="974109"/>
            <a:ext cx="4192723" cy="5195989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Clarity: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purpose of the graph is shown by its title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axes convey the data being used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graph is simple and conveys one information i.e. frequency of weight class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Grouping by length adds to the readability of the graph</a:t>
            </a:r>
          </a:p>
          <a:p>
            <a:pPr algn="just"/>
            <a:r>
              <a:rPr lang="en-US" dirty="0"/>
              <a:t>Expressiveness: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Magnitude channels (length and horizontal position on aligned scale) are used for the quantitative data (frequency)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Identity channel (hue) is used for the categorical data (gender)</a:t>
            </a:r>
          </a:p>
          <a:p>
            <a:pPr algn="just"/>
            <a:r>
              <a:rPr lang="en-US" dirty="0"/>
              <a:t>Effectiveness: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Position, length, hue are the highest ranked channels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0D2EB6-F354-4309-8B6F-399C6F58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16" y="398290"/>
            <a:ext cx="2793159" cy="662683"/>
          </a:xfrm>
        </p:spPr>
        <p:txBody>
          <a:bodyPr/>
          <a:lstStyle/>
          <a:p>
            <a:r>
              <a:rPr lang="en-US" dirty="0"/>
              <a:t>Evaluation: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6487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F21D-EA39-40F6-9719-4CE6E18E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833121"/>
            <a:ext cx="2793159" cy="1600200"/>
          </a:xfrm>
        </p:spPr>
        <p:txBody>
          <a:bodyPr/>
          <a:lstStyle/>
          <a:p>
            <a:r>
              <a:rPr lang="en-US" dirty="0"/>
              <a:t>Visualization-03: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11E913-01D6-49D9-AFAB-6DD35FBB1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89" t="3460" r="2200" b="7067"/>
          <a:stretch/>
        </p:blipFill>
        <p:spPr>
          <a:xfrm>
            <a:off x="5215945" y="1331728"/>
            <a:ext cx="6555346" cy="47825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B402A-CE04-482C-9B44-FC2CF6F1B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This is a pie chart.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It shows the percentage of bouts that took place in a particular location.</a:t>
            </a:r>
            <a:endParaRPr lang="en-PK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17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F5F72FE-662A-4E55-8192-D5B95C9C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42" y="508571"/>
            <a:ext cx="2793159" cy="662683"/>
          </a:xfrm>
        </p:spPr>
        <p:txBody>
          <a:bodyPr/>
          <a:lstStyle/>
          <a:p>
            <a:r>
              <a:rPr lang="en-US" dirty="0"/>
              <a:t>Evaluation:</a:t>
            </a:r>
            <a:endParaRPr lang="en-PK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D92A7B2-FEEE-4BB0-A325-0ACB5D7B5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8242" y="1295400"/>
            <a:ext cx="4083331" cy="4912183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Clarity: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purpose of the graph is shown by its title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radial slices convey the data being used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graph is simple and conveys one information i.e. number of bouts per location</a:t>
            </a:r>
          </a:p>
          <a:p>
            <a:pPr algn="just"/>
            <a:r>
              <a:rPr lang="en-US" dirty="0"/>
              <a:t>Expressiveness: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Magnitude channel (size of slice) is used for displaying quantitative data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Identity channel (hue) is used for the categorical data (location)</a:t>
            </a:r>
          </a:p>
          <a:p>
            <a:pPr algn="just"/>
            <a:r>
              <a:rPr lang="en-US" dirty="0"/>
              <a:t>Effectiveness: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Size of radial slice and hue are the highest ranked channel</a:t>
            </a:r>
          </a:p>
          <a:p>
            <a:pPr lvl="1" algn="just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5565B-9B3D-41C5-B164-A338A8D3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F9B6884B-D22E-4812-888D-28E2A77886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89" t="3460" r="2200" b="7067"/>
          <a:stretch/>
        </p:blipFill>
        <p:spPr>
          <a:xfrm>
            <a:off x="5215945" y="1331728"/>
            <a:ext cx="6555346" cy="478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6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C213-6638-4459-8F58-B23F1056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741609"/>
            <a:ext cx="2793159" cy="1600200"/>
          </a:xfrm>
        </p:spPr>
        <p:txBody>
          <a:bodyPr/>
          <a:lstStyle/>
          <a:p>
            <a:r>
              <a:rPr lang="en-US" dirty="0"/>
              <a:t>Prediction model: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8A1B6-7282-4294-BAD6-8B2A6BBC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895600"/>
            <a:ext cx="2793158" cy="3129279"/>
          </a:xfrm>
        </p:spPr>
        <p:txBody>
          <a:bodyPr>
            <a:noAutofit/>
          </a:bodyPr>
          <a:lstStyle/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Xgboost</a:t>
            </a:r>
            <a:r>
              <a:rPr lang="en-US" sz="1600" dirty="0">
                <a:solidFill>
                  <a:schemeClr val="bg1"/>
                </a:solidFill>
              </a:rPr>
              <a:t> classifier user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Two players are from each team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Winning percentage of red corner and blue corner individually and percentage or draw is shown.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PK" sz="1600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C96DA0F-9C98-4C03-A62F-DEB8B82EC2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279" y="2180807"/>
            <a:ext cx="5922695" cy="3035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999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E024-81B6-46CD-A2C0-7903E639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5486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8280-E8D1-402F-8757-BC05AE40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9AB130-4202-41A9-A537-5B9A520A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603500"/>
            <a:ext cx="8761413" cy="34163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There are 4567 bouts and130+ features each.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Most bouts are won by the red team.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Very less number of bouts have ended in a draw.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There are more male weight classes.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Male weight classes have more number of players.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Most bouts have happened in UK.</a:t>
            </a:r>
          </a:p>
        </p:txBody>
      </p:sp>
    </p:spTree>
    <p:extLst>
      <p:ext uri="{BB962C8B-B14F-4D97-AF65-F5344CB8AC3E}">
        <p14:creationId xmlns:p14="http://schemas.microsoft.com/office/powerpoint/2010/main" val="2967680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0D0E-0D66-40D0-B462-574F390D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012E5A-9765-4269-BA10-EA136CCC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603500"/>
            <a:ext cx="8761413" cy="34163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used dataset data of every UFC bout from mid 2010 onwards.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The data can be used to predict the winners, compare players data against,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3 visualizations using Python:	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Bar chart to show number of bouts won by a team.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Bar chart to show shows the distribution of players into different weight classes.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Pie chart to show the number of bouts that took place in a particular location.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3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21CE-D136-4B23-BE26-22BE1FF4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EA5B07-2932-43A0-95E2-9EA1F61D6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10220"/>
              </p:ext>
            </p:extLst>
          </p:nvPr>
        </p:nvGraphicFramePr>
        <p:xfrm>
          <a:off x="1155700" y="2603500"/>
          <a:ext cx="8761412" cy="2123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80706">
                  <a:extLst>
                    <a:ext uri="{9D8B030D-6E8A-4147-A177-3AD203B41FA5}">
                      <a16:colId xmlns:a16="http://schemas.microsoft.com/office/drawing/2014/main" val="2966915346"/>
                    </a:ext>
                  </a:extLst>
                </a:gridCol>
                <a:gridCol w="4380706">
                  <a:extLst>
                    <a:ext uri="{9D8B030D-6E8A-4147-A177-3AD203B41FA5}">
                      <a16:colId xmlns:a16="http://schemas.microsoft.com/office/drawing/2014/main" val="364641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 member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 performed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38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Ishwa Obaid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Presentation, Report, Visualization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16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Rameesha</a:t>
                      </a:r>
                      <a:r>
                        <a:rPr lang="en-US" dirty="0"/>
                        <a:t> Gull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Presentation, Report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1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Muhammad Shoaib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Report, Visualizations, GitHub Repository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3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Urooj Fatima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Presentation, Report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06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851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B872-9DCB-4348-91B8-246A790F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8915-1DC4-42FD-B72A-E08D08939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6651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D16F-69E1-4EAC-8185-82EDFF26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CCEC-E75A-41B4-8354-46DED6FB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Group name: UFC Visualization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Ishwa Obaid 			(326869)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Rameesha</a:t>
            </a:r>
            <a:r>
              <a:rPr lang="en-US" dirty="0"/>
              <a:t> Gull		(327317)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Muhammad Shoaib	(320124)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Urooj Fatima			(329471)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90966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7B4B-7E21-4B0D-B9B9-529EBC8B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Ultimate UFC Dataset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BA7EE-1FDA-4EE1-9C0F-896D1E976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contains data of every UFC bout from mid 2010 onwards.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a quantitative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includes: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history of UFC fighter rankings.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gambling odds for each fights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has data of 4567 bouts and 137 features each.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dataset was taken from Kaggle: </a:t>
            </a:r>
            <a:r>
              <a:rPr lang="en-US" dirty="0">
                <a:hlinkClick r:id="rId3"/>
              </a:rPr>
              <a:t>https://www.kaggle.com/mdabbert/ultimate-ufc-dataset?select=ufc-master.csv</a:t>
            </a:r>
            <a:r>
              <a:rPr lang="en-US" dirty="0"/>
              <a:t> 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3096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C3B0-7E46-4F0E-807B-954A45EC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What-Why-How Framework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70C1AE-25FD-4ED4-8B9E-390BD39F0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995260"/>
              </p:ext>
            </p:extLst>
          </p:nvPr>
        </p:nvGraphicFramePr>
        <p:xfrm>
          <a:off x="1155699" y="2603500"/>
          <a:ext cx="10404930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17044">
                  <a:extLst>
                    <a:ext uri="{9D8B030D-6E8A-4147-A177-3AD203B41FA5}">
                      <a16:colId xmlns:a16="http://schemas.microsoft.com/office/drawing/2014/main" val="3861060541"/>
                    </a:ext>
                  </a:extLst>
                </a:gridCol>
                <a:gridCol w="6487886">
                  <a:extLst>
                    <a:ext uri="{9D8B030D-6E8A-4147-A177-3AD203B41FA5}">
                      <a16:colId xmlns:a16="http://schemas.microsoft.com/office/drawing/2014/main" val="2846418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What: Data</a:t>
                      </a:r>
                      <a:endParaRPr lang="en-P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Tabular data, quantitative data, rows represent items, columns show attributes, Quantitative attributes and categorical attributes</a:t>
                      </a:r>
                      <a:endParaRPr lang="en-P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39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Why: Tasks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Analyze data, find trends, predict winners, compare bout weights, identify outlier location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1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How: Encode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 chart layout, length shows quantitative attribute, hue represents categorical attribute.</a:t>
                      </a:r>
                    </a:p>
                    <a:p>
                      <a:r>
                        <a:rPr lang="en-US" dirty="0"/>
                        <a:t>Pie chart, size of sector shows quantitative data, hue represents categorical attribute.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07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11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E569-84F9-44F1-AD18-1B9AE996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and Interaction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68D6-C0CE-4DBB-8BED-9C7585AD3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470988" cy="3416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Data has more then 130 features so we can visualize most import features which are given below.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Bar charts </a:t>
            </a:r>
            <a:r>
              <a:rPr lang="en-US" dirty="0"/>
              <a:t>to visualize </a:t>
            </a:r>
            <a:r>
              <a:rPr lang="en-US" i="1" dirty="0"/>
              <a:t>winners teams for the bout.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Count plot or </a:t>
            </a:r>
            <a:r>
              <a:rPr lang="en-US" b="1" dirty="0"/>
              <a:t>bar plot </a:t>
            </a:r>
            <a:r>
              <a:rPr lang="en-US" dirty="0"/>
              <a:t>to visualize the </a:t>
            </a:r>
            <a:r>
              <a:rPr lang="en-US" i="1" dirty="0"/>
              <a:t>weight class feature </a:t>
            </a:r>
            <a:r>
              <a:rPr lang="en-US" dirty="0"/>
              <a:t>in the dataset.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Pie chart </a:t>
            </a:r>
            <a:r>
              <a:rPr lang="en-US" dirty="0"/>
              <a:t>to present </a:t>
            </a:r>
            <a:r>
              <a:rPr lang="en-US" i="1" dirty="0"/>
              <a:t>numbers of fights in particular locations</a:t>
            </a:r>
            <a:r>
              <a:rPr lang="en-US" dirty="0"/>
              <a:t>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3407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F71C-34C7-4B3C-81D2-AC2D3F29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Libraries</a:t>
            </a:r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D45530-FB39-42CF-B445-3600D878F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We used </a:t>
            </a:r>
            <a:r>
              <a:rPr lang="en-US" b="1" dirty="0"/>
              <a:t>python</a:t>
            </a:r>
            <a:r>
              <a:rPr lang="en-US" dirty="0"/>
              <a:t> code to make the visualizations for this dataset.</a:t>
            </a:r>
          </a:p>
          <a:p>
            <a:pPr marL="0" indent="0" algn="just">
              <a:buNone/>
            </a:pPr>
            <a:r>
              <a:rPr lang="en-US" dirty="0"/>
              <a:t> Following libraries were used: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Matplotlib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pyplot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patches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Pandas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167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C213-6638-4459-8F58-B23F1056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741609"/>
            <a:ext cx="2793159" cy="1600200"/>
          </a:xfrm>
        </p:spPr>
        <p:txBody>
          <a:bodyPr/>
          <a:lstStyle/>
          <a:p>
            <a:r>
              <a:rPr lang="en-US" dirty="0"/>
              <a:t>Visualtization-01: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1F5914-2940-45B6-AA71-853EDDF1E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4580" y="1442383"/>
            <a:ext cx="6243268" cy="45824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8A1B6-7282-4294-BAD6-8B2A6BBC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895600"/>
            <a:ext cx="2793158" cy="3129279"/>
          </a:xfrm>
        </p:spPr>
        <p:txBody>
          <a:bodyPr>
            <a:noAutofit/>
          </a:bodyPr>
          <a:lstStyle/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This is a bar graph that shows the overall winners of bouts.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Y-axis shows the number of bouts and X-axis shows the players (Red and Blue team).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length of the bar indicates the total frequency i.e. number of bout won by a team.</a:t>
            </a:r>
            <a:endParaRPr lang="en-PK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6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C213-6638-4459-8F58-B23F1056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53" y="538258"/>
            <a:ext cx="2793159" cy="662683"/>
          </a:xfrm>
        </p:spPr>
        <p:txBody>
          <a:bodyPr/>
          <a:lstStyle/>
          <a:p>
            <a:r>
              <a:rPr lang="en-US" dirty="0"/>
              <a:t>Evaluation: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1F5914-2940-45B6-AA71-853EDDF1E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4580" y="1442383"/>
            <a:ext cx="6243268" cy="45824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8A1B6-7282-4294-BAD6-8B2A6BBC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152" y="1221032"/>
            <a:ext cx="3816202" cy="5025198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Clarity: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purpose of the graph is shown by its title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axes convey the data being used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graph is simple and conveys one information i.e. frequency of wins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Grouping by length makes the graph easy to read</a:t>
            </a:r>
          </a:p>
          <a:p>
            <a:pPr algn="just"/>
            <a:r>
              <a:rPr lang="en-US" dirty="0"/>
              <a:t>Expressiveness: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Magnitude channels (length and horizontal position on aligned scale) are used because data is quantitative and ordinal</a:t>
            </a:r>
          </a:p>
          <a:p>
            <a:pPr algn="just"/>
            <a:r>
              <a:rPr lang="en-US" dirty="0"/>
              <a:t>Effectiveness: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Position and length are the top most important attributes and they are used first</a:t>
            </a:r>
            <a:r>
              <a:rPr lang="en-US" sz="1400" dirty="0"/>
              <a:t>  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255675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B6CBD6-51F5-432E-B348-52963C18E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994" b="3695"/>
          <a:stretch/>
        </p:blipFill>
        <p:spPr>
          <a:xfrm>
            <a:off x="5360416" y="450761"/>
            <a:ext cx="6024508" cy="624268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AE25C0-29DA-4B56-A741-2832BE9B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833121"/>
            <a:ext cx="2793159" cy="1600200"/>
          </a:xfrm>
        </p:spPr>
        <p:txBody>
          <a:bodyPr/>
          <a:lstStyle/>
          <a:p>
            <a:r>
              <a:rPr lang="en-US" dirty="0"/>
              <a:t>Visualization-02: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4C2EC-391C-49B9-B860-15C278186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This is a bar graph that shows the distribution of players into different weight classes.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length of the bar represents the number of players in a particular weight class.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color of the bar represents the gender to which the weight class belongs.</a:t>
            </a:r>
            <a:endParaRPr lang="en-PK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96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</TotalTime>
  <Words>783</Words>
  <Application>Microsoft Office PowerPoint</Application>
  <PresentationFormat>Widescreen</PresentationFormat>
  <Paragraphs>112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 Boardroom</vt:lpstr>
      <vt:lpstr>Information Visualization</vt:lpstr>
      <vt:lpstr>Group members</vt:lpstr>
      <vt:lpstr>Ultimate UFC Dataset</vt:lpstr>
      <vt:lpstr>What-Why-How Framework</vt:lpstr>
      <vt:lpstr>Visualization and Interaction</vt:lpstr>
      <vt:lpstr>Visualization Libraries</vt:lpstr>
      <vt:lpstr>Visualtization-01:</vt:lpstr>
      <vt:lpstr>Evaluation:</vt:lpstr>
      <vt:lpstr>Visualization-02:</vt:lpstr>
      <vt:lpstr>Evaluation:</vt:lpstr>
      <vt:lpstr>Visualization-03:</vt:lpstr>
      <vt:lpstr>Evaluation:</vt:lpstr>
      <vt:lpstr>Prediction model:</vt:lpstr>
      <vt:lpstr>DEMO</vt:lpstr>
      <vt:lpstr>Insights</vt:lpstr>
      <vt:lpstr>Conclusion</vt:lpstr>
      <vt:lpstr>Work Breakdown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Ishwa Obaid</dc:creator>
  <cp:lastModifiedBy>Ishwa Obaid</cp:lastModifiedBy>
  <cp:revision>60</cp:revision>
  <dcterms:created xsi:type="dcterms:W3CDTF">2021-04-24T09:19:00Z</dcterms:created>
  <dcterms:modified xsi:type="dcterms:W3CDTF">2021-06-16T11:16:18Z</dcterms:modified>
</cp:coreProperties>
</file>