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79" d="100"/>
          <a:sy n="79" d="100"/>
        </p:scale>
        <p:origin x="83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6E80-F1D0-9753-D24D-B68E530BE7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F3601B0F-EB2B-F3F8-601E-50F37637C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A88689A5-C0D1-B12B-8E38-2E363AE69940}"/>
              </a:ext>
            </a:extLst>
          </p:cNvPr>
          <p:cNvSpPr>
            <a:spLocks noGrp="1"/>
          </p:cNvSpPr>
          <p:nvPr>
            <p:ph type="dt" sz="half" idx="10"/>
          </p:nvPr>
        </p:nvSpPr>
        <p:spPr/>
        <p:txBody>
          <a:bodyPr/>
          <a:lstStyle/>
          <a:p>
            <a:fld id="{055E341C-7217-40B9-B4DD-0C486D733490}" type="datetimeFigureOut">
              <a:rPr lang="en-PK" smtClean="0"/>
              <a:t>22/12/2024</a:t>
            </a:fld>
            <a:endParaRPr lang="en-PK"/>
          </a:p>
        </p:txBody>
      </p:sp>
      <p:sp>
        <p:nvSpPr>
          <p:cNvPr id="5" name="Footer Placeholder 4">
            <a:extLst>
              <a:ext uri="{FF2B5EF4-FFF2-40B4-BE49-F238E27FC236}">
                <a16:creationId xmlns:a16="http://schemas.microsoft.com/office/drawing/2014/main" id="{77844245-0309-5328-DA97-1BE3A59DE0C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CCC3AE5-1D8C-38BB-F013-3E0CF8F05EF4}"/>
              </a:ext>
            </a:extLst>
          </p:cNvPr>
          <p:cNvSpPr>
            <a:spLocks noGrp="1"/>
          </p:cNvSpPr>
          <p:nvPr>
            <p:ph type="sldNum" sz="quarter" idx="12"/>
          </p:nvPr>
        </p:nvSpPr>
        <p:spPr/>
        <p:txBody>
          <a:bodyPr/>
          <a:lstStyle/>
          <a:p>
            <a:fld id="{56A0F6D3-DB00-4DDD-A585-72A41DD95114}" type="slidenum">
              <a:rPr lang="en-PK" smtClean="0"/>
              <a:t>‹#›</a:t>
            </a:fld>
            <a:endParaRPr lang="en-PK"/>
          </a:p>
        </p:txBody>
      </p:sp>
    </p:spTree>
    <p:extLst>
      <p:ext uri="{BB962C8B-B14F-4D97-AF65-F5344CB8AC3E}">
        <p14:creationId xmlns:p14="http://schemas.microsoft.com/office/powerpoint/2010/main" val="164777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20A0-3D27-C360-7528-2F0498886882}"/>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328AC32B-2EBC-6B5D-3DD2-86817E7511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B85D323-52AB-308E-730D-DBB4DF400AED}"/>
              </a:ext>
            </a:extLst>
          </p:cNvPr>
          <p:cNvSpPr>
            <a:spLocks noGrp="1"/>
          </p:cNvSpPr>
          <p:nvPr>
            <p:ph type="dt" sz="half" idx="10"/>
          </p:nvPr>
        </p:nvSpPr>
        <p:spPr/>
        <p:txBody>
          <a:bodyPr/>
          <a:lstStyle/>
          <a:p>
            <a:fld id="{055E341C-7217-40B9-B4DD-0C486D733490}" type="datetimeFigureOut">
              <a:rPr lang="en-PK" smtClean="0"/>
              <a:t>22/12/2024</a:t>
            </a:fld>
            <a:endParaRPr lang="en-PK"/>
          </a:p>
        </p:txBody>
      </p:sp>
      <p:sp>
        <p:nvSpPr>
          <p:cNvPr id="5" name="Footer Placeholder 4">
            <a:extLst>
              <a:ext uri="{FF2B5EF4-FFF2-40B4-BE49-F238E27FC236}">
                <a16:creationId xmlns:a16="http://schemas.microsoft.com/office/drawing/2014/main" id="{D4385B44-146D-24CC-B2A8-3195EA1FDE4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FF48B7C-28C5-FB2C-47CF-26C23C82A103}"/>
              </a:ext>
            </a:extLst>
          </p:cNvPr>
          <p:cNvSpPr>
            <a:spLocks noGrp="1"/>
          </p:cNvSpPr>
          <p:nvPr>
            <p:ph type="sldNum" sz="quarter" idx="12"/>
          </p:nvPr>
        </p:nvSpPr>
        <p:spPr/>
        <p:txBody>
          <a:bodyPr/>
          <a:lstStyle/>
          <a:p>
            <a:fld id="{56A0F6D3-DB00-4DDD-A585-72A41DD95114}" type="slidenum">
              <a:rPr lang="en-PK" smtClean="0"/>
              <a:t>‹#›</a:t>
            </a:fld>
            <a:endParaRPr lang="en-PK"/>
          </a:p>
        </p:txBody>
      </p:sp>
    </p:spTree>
    <p:extLst>
      <p:ext uri="{BB962C8B-B14F-4D97-AF65-F5344CB8AC3E}">
        <p14:creationId xmlns:p14="http://schemas.microsoft.com/office/powerpoint/2010/main" val="1346551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89451-49D9-7989-46B0-A9D8DADD23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758CE638-AF82-832F-D8D4-BA35268FD0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2662670-579A-FEDB-F709-35C42E4A1C93}"/>
              </a:ext>
            </a:extLst>
          </p:cNvPr>
          <p:cNvSpPr>
            <a:spLocks noGrp="1"/>
          </p:cNvSpPr>
          <p:nvPr>
            <p:ph type="dt" sz="half" idx="10"/>
          </p:nvPr>
        </p:nvSpPr>
        <p:spPr/>
        <p:txBody>
          <a:bodyPr/>
          <a:lstStyle/>
          <a:p>
            <a:fld id="{055E341C-7217-40B9-B4DD-0C486D733490}" type="datetimeFigureOut">
              <a:rPr lang="en-PK" smtClean="0"/>
              <a:t>22/12/2024</a:t>
            </a:fld>
            <a:endParaRPr lang="en-PK"/>
          </a:p>
        </p:txBody>
      </p:sp>
      <p:sp>
        <p:nvSpPr>
          <p:cNvPr id="5" name="Footer Placeholder 4">
            <a:extLst>
              <a:ext uri="{FF2B5EF4-FFF2-40B4-BE49-F238E27FC236}">
                <a16:creationId xmlns:a16="http://schemas.microsoft.com/office/drawing/2014/main" id="{AB03A442-99E4-2C3E-E055-B283B5394E4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3A46CA0-F2A5-FAFA-4DCA-B280989F2662}"/>
              </a:ext>
            </a:extLst>
          </p:cNvPr>
          <p:cNvSpPr>
            <a:spLocks noGrp="1"/>
          </p:cNvSpPr>
          <p:nvPr>
            <p:ph type="sldNum" sz="quarter" idx="12"/>
          </p:nvPr>
        </p:nvSpPr>
        <p:spPr/>
        <p:txBody>
          <a:bodyPr/>
          <a:lstStyle/>
          <a:p>
            <a:fld id="{56A0F6D3-DB00-4DDD-A585-72A41DD95114}" type="slidenum">
              <a:rPr lang="en-PK" smtClean="0"/>
              <a:t>‹#›</a:t>
            </a:fld>
            <a:endParaRPr lang="en-PK"/>
          </a:p>
        </p:txBody>
      </p:sp>
    </p:spTree>
    <p:extLst>
      <p:ext uri="{BB962C8B-B14F-4D97-AF65-F5344CB8AC3E}">
        <p14:creationId xmlns:p14="http://schemas.microsoft.com/office/powerpoint/2010/main" val="3353761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76BB-379A-4742-1008-C360C53ED8E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6CD2C92-869C-A98C-A926-DFD7AC2E46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092550A-CEB1-FCC7-ECE3-228BD249DE1C}"/>
              </a:ext>
            </a:extLst>
          </p:cNvPr>
          <p:cNvSpPr>
            <a:spLocks noGrp="1"/>
          </p:cNvSpPr>
          <p:nvPr>
            <p:ph type="dt" sz="half" idx="10"/>
          </p:nvPr>
        </p:nvSpPr>
        <p:spPr/>
        <p:txBody>
          <a:bodyPr/>
          <a:lstStyle/>
          <a:p>
            <a:fld id="{055E341C-7217-40B9-B4DD-0C486D733490}" type="datetimeFigureOut">
              <a:rPr lang="en-PK" smtClean="0"/>
              <a:t>22/12/2024</a:t>
            </a:fld>
            <a:endParaRPr lang="en-PK"/>
          </a:p>
        </p:txBody>
      </p:sp>
      <p:sp>
        <p:nvSpPr>
          <p:cNvPr id="5" name="Footer Placeholder 4">
            <a:extLst>
              <a:ext uri="{FF2B5EF4-FFF2-40B4-BE49-F238E27FC236}">
                <a16:creationId xmlns:a16="http://schemas.microsoft.com/office/drawing/2014/main" id="{519AB3AA-EF76-7EAB-B052-393E4AFDF91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E614193-C6EA-B2D4-41A9-8792EA573C4F}"/>
              </a:ext>
            </a:extLst>
          </p:cNvPr>
          <p:cNvSpPr>
            <a:spLocks noGrp="1"/>
          </p:cNvSpPr>
          <p:nvPr>
            <p:ph type="sldNum" sz="quarter" idx="12"/>
          </p:nvPr>
        </p:nvSpPr>
        <p:spPr/>
        <p:txBody>
          <a:bodyPr/>
          <a:lstStyle/>
          <a:p>
            <a:fld id="{56A0F6D3-DB00-4DDD-A585-72A41DD95114}" type="slidenum">
              <a:rPr lang="en-PK" smtClean="0"/>
              <a:t>‹#›</a:t>
            </a:fld>
            <a:endParaRPr lang="en-PK"/>
          </a:p>
        </p:txBody>
      </p:sp>
    </p:spTree>
    <p:extLst>
      <p:ext uri="{BB962C8B-B14F-4D97-AF65-F5344CB8AC3E}">
        <p14:creationId xmlns:p14="http://schemas.microsoft.com/office/powerpoint/2010/main" val="512576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E2B2-C986-F670-29FE-3717CE3A10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494E451A-F808-2144-E143-721B2F0BA5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C1BF1F-C6FD-60D6-4935-7DC21A63CCE3}"/>
              </a:ext>
            </a:extLst>
          </p:cNvPr>
          <p:cNvSpPr>
            <a:spLocks noGrp="1"/>
          </p:cNvSpPr>
          <p:nvPr>
            <p:ph type="dt" sz="half" idx="10"/>
          </p:nvPr>
        </p:nvSpPr>
        <p:spPr/>
        <p:txBody>
          <a:bodyPr/>
          <a:lstStyle/>
          <a:p>
            <a:fld id="{055E341C-7217-40B9-B4DD-0C486D733490}" type="datetimeFigureOut">
              <a:rPr lang="en-PK" smtClean="0"/>
              <a:t>22/12/2024</a:t>
            </a:fld>
            <a:endParaRPr lang="en-PK"/>
          </a:p>
        </p:txBody>
      </p:sp>
      <p:sp>
        <p:nvSpPr>
          <p:cNvPr id="5" name="Footer Placeholder 4">
            <a:extLst>
              <a:ext uri="{FF2B5EF4-FFF2-40B4-BE49-F238E27FC236}">
                <a16:creationId xmlns:a16="http://schemas.microsoft.com/office/drawing/2014/main" id="{DF194DEC-FD4A-F12F-39CE-69579D0B932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A1988CE-258D-1D67-06EE-B4EF861419CC}"/>
              </a:ext>
            </a:extLst>
          </p:cNvPr>
          <p:cNvSpPr>
            <a:spLocks noGrp="1"/>
          </p:cNvSpPr>
          <p:nvPr>
            <p:ph type="sldNum" sz="quarter" idx="12"/>
          </p:nvPr>
        </p:nvSpPr>
        <p:spPr/>
        <p:txBody>
          <a:bodyPr/>
          <a:lstStyle/>
          <a:p>
            <a:fld id="{56A0F6D3-DB00-4DDD-A585-72A41DD95114}" type="slidenum">
              <a:rPr lang="en-PK" smtClean="0"/>
              <a:t>‹#›</a:t>
            </a:fld>
            <a:endParaRPr lang="en-PK"/>
          </a:p>
        </p:txBody>
      </p:sp>
    </p:spTree>
    <p:extLst>
      <p:ext uri="{BB962C8B-B14F-4D97-AF65-F5344CB8AC3E}">
        <p14:creationId xmlns:p14="http://schemas.microsoft.com/office/powerpoint/2010/main" val="299140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14A8-53C5-A69F-E2BF-74935F139812}"/>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D3D33B7-384A-AC20-B9F5-0C9E06FAD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B76C40F3-DD9C-BE93-EB6F-393DE4483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DD41E8FE-FF9E-20BD-3D1E-C40E8CE2D9AA}"/>
              </a:ext>
            </a:extLst>
          </p:cNvPr>
          <p:cNvSpPr>
            <a:spLocks noGrp="1"/>
          </p:cNvSpPr>
          <p:nvPr>
            <p:ph type="dt" sz="half" idx="10"/>
          </p:nvPr>
        </p:nvSpPr>
        <p:spPr/>
        <p:txBody>
          <a:bodyPr/>
          <a:lstStyle/>
          <a:p>
            <a:fld id="{055E341C-7217-40B9-B4DD-0C486D733490}" type="datetimeFigureOut">
              <a:rPr lang="en-PK" smtClean="0"/>
              <a:t>22/12/2024</a:t>
            </a:fld>
            <a:endParaRPr lang="en-PK"/>
          </a:p>
        </p:txBody>
      </p:sp>
      <p:sp>
        <p:nvSpPr>
          <p:cNvPr id="6" name="Footer Placeholder 5">
            <a:extLst>
              <a:ext uri="{FF2B5EF4-FFF2-40B4-BE49-F238E27FC236}">
                <a16:creationId xmlns:a16="http://schemas.microsoft.com/office/drawing/2014/main" id="{11835970-3754-097D-C6D0-27CFC5D4BB9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5B53555-8BA3-7952-74B3-B6EF96E78C99}"/>
              </a:ext>
            </a:extLst>
          </p:cNvPr>
          <p:cNvSpPr>
            <a:spLocks noGrp="1"/>
          </p:cNvSpPr>
          <p:nvPr>
            <p:ph type="sldNum" sz="quarter" idx="12"/>
          </p:nvPr>
        </p:nvSpPr>
        <p:spPr/>
        <p:txBody>
          <a:bodyPr/>
          <a:lstStyle/>
          <a:p>
            <a:fld id="{56A0F6D3-DB00-4DDD-A585-72A41DD95114}" type="slidenum">
              <a:rPr lang="en-PK" smtClean="0"/>
              <a:t>‹#›</a:t>
            </a:fld>
            <a:endParaRPr lang="en-PK"/>
          </a:p>
        </p:txBody>
      </p:sp>
    </p:spTree>
    <p:extLst>
      <p:ext uri="{BB962C8B-B14F-4D97-AF65-F5344CB8AC3E}">
        <p14:creationId xmlns:p14="http://schemas.microsoft.com/office/powerpoint/2010/main" val="3141038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EDD1-CB2F-3684-E587-CDE5ADDAFD69}"/>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05FF488-786B-7A4A-7492-A30454898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8694DB-84A0-98EC-5D6C-3DD090F1AD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71443A09-6146-D641-3161-F18BD2910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146A23-C00B-2A01-A459-12DD76E448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1A123CE0-D133-AA7C-A15C-377EE2F2ED74}"/>
              </a:ext>
            </a:extLst>
          </p:cNvPr>
          <p:cNvSpPr>
            <a:spLocks noGrp="1"/>
          </p:cNvSpPr>
          <p:nvPr>
            <p:ph type="dt" sz="half" idx="10"/>
          </p:nvPr>
        </p:nvSpPr>
        <p:spPr/>
        <p:txBody>
          <a:bodyPr/>
          <a:lstStyle/>
          <a:p>
            <a:fld id="{055E341C-7217-40B9-B4DD-0C486D733490}" type="datetimeFigureOut">
              <a:rPr lang="en-PK" smtClean="0"/>
              <a:t>22/12/2024</a:t>
            </a:fld>
            <a:endParaRPr lang="en-PK"/>
          </a:p>
        </p:txBody>
      </p:sp>
      <p:sp>
        <p:nvSpPr>
          <p:cNvPr id="8" name="Footer Placeholder 7">
            <a:extLst>
              <a:ext uri="{FF2B5EF4-FFF2-40B4-BE49-F238E27FC236}">
                <a16:creationId xmlns:a16="http://schemas.microsoft.com/office/drawing/2014/main" id="{473940DA-CEF1-5134-0811-F9A4D0D94348}"/>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BA7AF7B-F967-4AA0-F76A-DB13D291DEE8}"/>
              </a:ext>
            </a:extLst>
          </p:cNvPr>
          <p:cNvSpPr>
            <a:spLocks noGrp="1"/>
          </p:cNvSpPr>
          <p:nvPr>
            <p:ph type="sldNum" sz="quarter" idx="12"/>
          </p:nvPr>
        </p:nvSpPr>
        <p:spPr/>
        <p:txBody>
          <a:bodyPr/>
          <a:lstStyle/>
          <a:p>
            <a:fld id="{56A0F6D3-DB00-4DDD-A585-72A41DD95114}" type="slidenum">
              <a:rPr lang="en-PK" smtClean="0"/>
              <a:t>‹#›</a:t>
            </a:fld>
            <a:endParaRPr lang="en-PK"/>
          </a:p>
        </p:txBody>
      </p:sp>
    </p:spTree>
    <p:extLst>
      <p:ext uri="{BB962C8B-B14F-4D97-AF65-F5344CB8AC3E}">
        <p14:creationId xmlns:p14="http://schemas.microsoft.com/office/powerpoint/2010/main" val="395158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2963B-8BA4-2B5D-574D-F14895D9655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791F52FE-0967-98B9-E758-F5529F3B098A}"/>
              </a:ext>
            </a:extLst>
          </p:cNvPr>
          <p:cNvSpPr>
            <a:spLocks noGrp="1"/>
          </p:cNvSpPr>
          <p:nvPr>
            <p:ph type="dt" sz="half" idx="10"/>
          </p:nvPr>
        </p:nvSpPr>
        <p:spPr/>
        <p:txBody>
          <a:bodyPr/>
          <a:lstStyle/>
          <a:p>
            <a:fld id="{055E341C-7217-40B9-B4DD-0C486D733490}" type="datetimeFigureOut">
              <a:rPr lang="en-PK" smtClean="0"/>
              <a:t>22/12/2024</a:t>
            </a:fld>
            <a:endParaRPr lang="en-PK"/>
          </a:p>
        </p:txBody>
      </p:sp>
      <p:sp>
        <p:nvSpPr>
          <p:cNvPr id="4" name="Footer Placeholder 3">
            <a:extLst>
              <a:ext uri="{FF2B5EF4-FFF2-40B4-BE49-F238E27FC236}">
                <a16:creationId xmlns:a16="http://schemas.microsoft.com/office/drawing/2014/main" id="{1525D6D5-4804-ABA1-9971-71A5C870EAF6}"/>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63112FB-7349-258F-A7C7-1B0355A7775F}"/>
              </a:ext>
            </a:extLst>
          </p:cNvPr>
          <p:cNvSpPr>
            <a:spLocks noGrp="1"/>
          </p:cNvSpPr>
          <p:nvPr>
            <p:ph type="sldNum" sz="quarter" idx="12"/>
          </p:nvPr>
        </p:nvSpPr>
        <p:spPr/>
        <p:txBody>
          <a:bodyPr/>
          <a:lstStyle/>
          <a:p>
            <a:fld id="{56A0F6D3-DB00-4DDD-A585-72A41DD95114}" type="slidenum">
              <a:rPr lang="en-PK" smtClean="0"/>
              <a:t>‹#›</a:t>
            </a:fld>
            <a:endParaRPr lang="en-PK"/>
          </a:p>
        </p:txBody>
      </p:sp>
    </p:spTree>
    <p:extLst>
      <p:ext uri="{BB962C8B-B14F-4D97-AF65-F5344CB8AC3E}">
        <p14:creationId xmlns:p14="http://schemas.microsoft.com/office/powerpoint/2010/main" val="388849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9A3D2-0DAA-D7B4-8F4F-AF77E85E4BFB}"/>
              </a:ext>
            </a:extLst>
          </p:cNvPr>
          <p:cNvSpPr>
            <a:spLocks noGrp="1"/>
          </p:cNvSpPr>
          <p:nvPr>
            <p:ph type="dt" sz="half" idx="10"/>
          </p:nvPr>
        </p:nvSpPr>
        <p:spPr/>
        <p:txBody>
          <a:bodyPr/>
          <a:lstStyle/>
          <a:p>
            <a:fld id="{055E341C-7217-40B9-B4DD-0C486D733490}" type="datetimeFigureOut">
              <a:rPr lang="en-PK" smtClean="0"/>
              <a:t>22/12/2024</a:t>
            </a:fld>
            <a:endParaRPr lang="en-PK"/>
          </a:p>
        </p:txBody>
      </p:sp>
      <p:sp>
        <p:nvSpPr>
          <p:cNvPr id="3" name="Footer Placeholder 2">
            <a:extLst>
              <a:ext uri="{FF2B5EF4-FFF2-40B4-BE49-F238E27FC236}">
                <a16:creationId xmlns:a16="http://schemas.microsoft.com/office/drawing/2014/main" id="{4E3513FA-DC86-B3CD-4A9C-5B18B699BD8F}"/>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6451207-73BA-FB14-6BCA-ACD1A853095E}"/>
              </a:ext>
            </a:extLst>
          </p:cNvPr>
          <p:cNvSpPr>
            <a:spLocks noGrp="1"/>
          </p:cNvSpPr>
          <p:nvPr>
            <p:ph type="sldNum" sz="quarter" idx="12"/>
          </p:nvPr>
        </p:nvSpPr>
        <p:spPr/>
        <p:txBody>
          <a:bodyPr/>
          <a:lstStyle/>
          <a:p>
            <a:fld id="{56A0F6D3-DB00-4DDD-A585-72A41DD95114}" type="slidenum">
              <a:rPr lang="en-PK" smtClean="0"/>
              <a:t>‹#›</a:t>
            </a:fld>
            <a:endParaRPr lang="en-PK"/>
          </a:p>
        </p:txBody>
      </p:sp>
    </p:spTree>
    <p:extLst>
      <p:ext uri="{BB962C8B-B14F-4D97-AF65-F5344CB8AC3E}">
        <p14:creationId xmlns:p14="http://schemas.microsoft.com/office/powerpoint/2010/main" val="579666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47C9-6548-635A-EE02-3D78DFF47B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6774C0D4-12E5-B056-2042-FBF4EE96E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B102EF2-F560-F8AE-6B53-F1B18CDD9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987712-1B44-FA52-8051-BDF65C67F2B0}"/>
              </a:ext>
            </a:extLst>
          </p:cNvPr>
          <p:cNvSpPr>
            <a:spLocks noGrp="1"/>
          </p:cNvSpPr>
          <p:nvPr>
            <p:ph type="dt" sz="half" idx="10"/>
          </p:nvPr>
        </p:nvSpPr>
        <p:spPr/>
        <p:txBody>
          <a:bodyPr/>
          <a:lstStyle/>
          <a:p>
            <a:fld id="{055E341C-7217-40B9-B4DD-0C486D733490}" type="datetimeFigureOut">
              <a:rPr lang="en-PK" smtClean="0"/>
              <a:t>22/12/2024</a:t>
            </a:fld>
            <a:endParaRPr lang="en-PK"/>
          </a:p>
        </p:txBody>
      </p:sp>
      <p:sp>
        <p:nvSpPr>
          <p:cNvPr id="6" name="Footer Placeholder 5">
            <a:extLst>
              <a:ext uri="{FF2B5EF4-FFF2-40B4-BE49-F238E27FC236}">
                <a16:creationId xmlns:a16="http://schemas.microsoft.com/office/drawing/2014/main" id="{36EF0C34-401F-1C8D-A300-E0B2BBFAECA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8C69353-62CB-0EBD-56AD-75F9D20212AD}"/>
              </a:ext>
            </a:extLst>
          </p:cNvPr>
          <p:cNvSpPr>
            <a:spLocks noGrp="1"/>
          </p:cNvSpPr>
          <p:nvPr>
            <p:ph type="sldNum" sz="quarter" idx="12"/>
          </p:nvPr>
        </p:nvSpPr>
        <p:spPr/>
        <p:txBody>
          <a:bodyPr/>
          <a:lstStyle/>
          <a:p>
            <a:fld id="{56A0F6D3-DB00-4DDD-A585-72A41DD95114}" type="slidenum">
              <a:rPr lang="en-PK" smtClean="0"/>
              <a:t>‹#›</a:t>
            </a:fld>
            <a:endParaRPr lang="en-PK"/>
          </a:p>
        </p:txBody>
      </p:sp>
    </p:spTree>
    <p:extLst>
      <p:ext uri="{BB962C8B-B14F-4D97-AF65-F5344CB8AC3E}">
        <p14:creationId xmlns:p14="http://schemas.microsoft.com/office/powerpoint/2010/main" val="19214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41C7-E6E9-FECA-4A86-E153AF4A7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3FA8ADEB-DA2F-D419-068B-1F611B7B0D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71D468F-3803-E785-237D-FDED2BAC0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AF2405-CC27-AA05-D956-E1E7CABC180A}"/>
              </a:ext>
            </a:extLst>
          </p:cNvPr>
          <p:cNvSpPr>
            <a:spLocks noGrp="1"/>
          </p:cNvSpPr>
          <p:nvPr>
            <p:ph type="dt" sz="half" idx="10"/>
          </p:nvPr>
        </p:nvSpPr>
        <p:spPr/>
        <p:txBody>
          <a:bodyPr/>
          <a:lstStyle/>
          <a:p>
            <a:fld id="{055E341C-7217-40B9-B4DD-0C486D733490}" type="datetimeFigureOut">
              <a:rPr lang="en-PK" smtClean="0"/>
              <a:t>22/12/2024</a:t>
            </a:fld>
            <a:endParaRPr lang="en-PK"/>
          </a:p>
        </p:txBody>
      </p:sp>
      <p:sp>
        <p:nvSpPr>
          <p:cNvPr id="6" name="Footer Placeholder 5">
            <a:extLst>
              <a:ext uri="{FF2B5EF4-FFF2-40B4-BE49-F238E27FC236}">
                <a16:creationId xmlns:a16="http://schemas.microsoft.com/office/drawing/2014/main" id="{FE68B63E-F756-3BB1-E612-75AA75E2B26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EAD44A0-5144-C6F7-5C2D-00D2892B4629}"/>
              </a:ext>
            </a:extLst>
          </p:cNvPr>
          <p:cNvSpPr>
            <a:spLocks noGrp="1"/>
          </p:cNvSpPr>
          <p:nvPr>
            <p:ph type="sldNum" sz="quarter" idx="12"/>
          </p:nvPr>
        </p:nvSpPr>
        <p:spPr/>
        <p:txBody>
          <a:bodyPr/>
          <a:lstStyle/>
          <a:p>
            <a:fld id="{56A0F6D3-DB00-4DDD-A585-72A41DD95114}" type="slidenum">
              <a:rPr lang="en-PK" smtClean="0"/>
              <a:t>‹#›</a:t>
            </a:fld>
            <a:endParaRPr lang="en-PK"/>
          </a:p>
        </p:txBody>
      </p:sp>
    </p:spTree>
    <p:extLst>
      <p:ext uri="{BB962C8B-B14F-4D97-AF65-F5344CB8AC3E}">
        <p14:creationId xmlns:p14="http://schemas.microsoft.com/office/powerpoint/2010/main" val="285631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6C5AAA-87AE-1C19-E379-62D55D5C0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F2567A09-A438-9BB2-1C07-F7EDEF8DD8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58EE02D-1F26-5FFE-66B6-0619A0CF7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5E341C-7217-40B9-B4DD-0C486D733490}" type="datetimeFigureOut">
              <a:rPr lang="en-PK" smtClean="0"/>
              <a:t>22/12/2024</a:t>
            </a:fld>
            <a:endParaRPr lang="en-PK"/>
          </a:p>
        </p:txBody>
      </p:sp>
      <p:sp>
        <p:nvSpPr>
          <p:cNvPr id="5" name="Footer Placeholder 4">
            <a:extLst>
              <a:ext uri="{FF2B5EF4-FFF2-40B4-BE49-F238E27FC236}">
                <a16:creationId xmlns:a16="http://schemas.microsoft.com/office/drawing/2014/main" id="{DCF52C61-1EB0-23D9-4C5B-ACC414CA34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F70F2324-BED2-3DEF-ABE7-624504DBF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A0F6D3-DB00-4DDD-A585-72A41DD95114}" type="slidenum">
              <a:rPr lang="en-PK" smtClean="0"/>
              <a:t>‹#›</a:t>
            </a:fld>
            <a:endParaRPr lang="en-PK"/>
          </a:p>
        </p:txBody>
      </p:sp>
    </p:spTree>
    <p:extLst>
      <p:ext uri="{BB962C8B-B14F-4D97-AF65-F5344CB8AC3E}">
        <p14:creationId xmlns:p14="http://schemas.microsoft.com/office/powerpoint/2010/main" val="799894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agnifying glass showing decling performance">
            <a:extLst>
              <a:ext uri="{FF2B5EF4-FFF2-40B4-BE49-F238E27FC236}">
                <a16:creationId xmlns:a16="http://schemas.microsoft.com/office/drawing/2014/main" id="{A75D59D3-23BD-A7E4-500B-78F776AE04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43543"/>
            <a:ext cx="12192000" cy="6901543"/>
          </a:xfrm>
          <a:prstGeom prst="rect">
            <a:avLst/>
          </a:prstGeom>
        </p:spPr>
      </p:pic>
      <p:sp>
        <p:nvSpPr>
          <p:cNvPr id="2" name="Title 1">
            <a:extLst>
              <a:ext uri="{FF2B5EF4-FFF2-40B4-BE49-F238E27FC236}">
                <a16:creationId xmlns:a16="http://schemas.microsoft.com/office/drawing/2014/main" id="{7795EC5A-C18A-D502-895B-060D4943F43E}"/>
              </a:ext>
            </a:extLst>
          </p:cNvPr>
          <p:cNvSpPr>
            <a:spLocks noGrp="1"/>
          </p:cNvSpPr>
          <p:nvPr>
            <p:ph type="title"/>
          </p:nvPr>
        </p:nvSpPr>
        <p:spPr>
          <a:xfrm>
            <a:off x="838200" y="365125"/>
            <a:ext cx="10515600" cy="5493808"/>
          </a:xfrm>
        </p:spPr>
        <p:txBody>
          <a:bodyPr>
            <a:normAutofit/>
          </a:bodyPr>
          <a:lstStyle/>
          <a:p>
            <a:pPr algn="ctr"/>
            <a:r>
              <a:rPr lang="en-US" sz="4800" dirty="0">
                <a:latin typeface="Times New Roman" panose="02020603050405020304" pitchFamily="18" charset="0"/>
                <a:cs typeface="Times New Roman" panose="02020603050405020304" pitchFamily="18" charset="0"/>
              </a:rPr>
              <a:t>EDA REPORT FOR</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DISCOUNT &amp;  PRODUCT </a:t>
            </a:r>
            <a:br>
              <a:rPr lang="en-US" sz="4800" dirty="0">
                <a:latin typeface="Times New Roman" panose="02020603050405020304" pitchFamily="18" charset="0"/>
                <a:cs typeface="Times New Roman" panose="02020603050405020304" pitchFamily="18" charset="0"/>
              </a:rPr>
            </a:b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CATEGORIES  ANALYSIS</a:t>
            </a:r>
            <a:endParaRPr lang="en-PK"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891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45DDF-B8DF-D114-89CA-543A7E7B8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EF79F8-AEC8-939A-3241-E034A642E566}"/>
              </a:ext>
            </a:extLst>
          </p:cNvPr>
          <p:cNvSpPr>
            <a:spLocks noGrp="1"/>
          </p:cNvSpPr>
          <p:nvPr>
            <p:ph type="title"/>
          </p:nvPr>
        </p:nvSpPr>
        <p:spPr>
          <a:xfrm>
            <a:off x="130629" y="261256"/>
            <a:ext cx="4852608" cy="585411"/>
          </a:xfrm>
        </p:spPr>
        <p:txBody>
          <a:bodyPr>
            <a:noAutofit/>
          </a:bodyPr>
          <a:lstStyle/>
          <a:p>
            <a:pPr algn="ctr"/>
            <a:r>
              <a:rPr lang="en-US" sz="4400" dirty="0"/>
              <a:t>Bivariate Analysis</a:t>
            </a:r>
            <a:endParaRPr lang="en-PK" sz="4400" dirty="0"/>
          </a:p>
        </p:txBody>
      </p:sp>
      <p:sp>
        <p:nvSpPr>
          <p:cNvPr id="6" name="Text Placeholder 5">
            <a:extLst>
              <a:ext uri="{FF2B5EF4-FFF2-40B4-BE49-F238E27FC236}">
                <a16:creationId xmlns:a16="http://schemas.microsoft.com/office/drawing/2014/main" id="{CB46B4CA-9A5B-A6FE-9740-F76303F616DA}"/>
              </a:ext>
            </a:extLst>
          </p:cNvPr>
          <p:cNvSpPr>
            <a:spLocks noGrp="1"/>
          </p:cNvSpPr>
          <p:nvPr>
            <p:ph type="body" sz="half" idx="2"/>
          </p:nvPr>
        </p:nvSpPr>
        <p:spPr>
          <a:xfrm>
            <a:off x="130629" y="778934"/>
            <a:ext cx="5109028" cy="5952518"/>
          </a:xfrm>
        </p:spPr>
        <p:txBody>
          <a:bodyPr>
            <a:normAutofit fontScale="92500" lnSpcReduction="10000"/>
          </a:bodyPr>
          <a:lstStyle/>
          <a:p>
            <a:r>
              <a:rPr lang="en-US" sz="2600" b="1" dirty="0">
                <a:latin typeface="Times New Roman" panose="02020603050405020304" pitchFamily="18" charset="0"/>
                <a:cs typeface="Times New Roman" panose="02020603050405020304" pitchFamily="18" charset="0"/>
              </a:rPr>
              <a:t>1. Overall Promo Code Usage</a:t>
            </a:r>
          </a:p>
          <a:p>
            <a:r>
              <a:rPr lang="en-US" b="1" dirty="0">
                <a:latin typeface="Times New Roman" panose="02020603050405020304" pitchFamily="18" charset="0"/>
                <a:cs typeface="Times New Roman" panose="02020603050405020304" pitchFamily="18" charset="0"/>
              </a:rPr>
              <a:t>Purchases where promo codes were not used are significantly higher than those where promo codes were applied, across all purchase amount groups.</a:t>
            </a:r>
          </a:p>
          <a:p>
            <a:r>
              <a:rPr lang="en-US" b="1" dirty="0">
                <a:latin typeface="Times New Roman" panose="02020603050405020304" pitchFamily="18" charset="0"/>
                <a:cs typeface="Times New Roman" panose="02020603050405020304" pitchFamily="18" charset="0"/>
              </a:rPr>
              <a:t>High Purchase Amounts</a:t>
            </a:r>
          </a:p>
          <a:p>
            <a:r>
              <a:rPr lang="en-US" b="1" dirty="0">
                <a:latin typeface="Times New Roman" panose="02020603050405020304" pitchFamily="18" charset="0"/>
                <a:cs typeface="Times New Roman" panose="02020603050405020304" pitchFamily="18" charset="0"/>
              </a:rPr>
              <a:t>In the higher purchase amount groups (e.g.,  90− 100), customers without promo codes dominate. This may indicate that customers making larger purchases are less inclined to use promo codes.</a:t>
            </a:r>
          </a:p>
          <a:p>
            <a:r>
              <a:rPr lang="en-US" b="1" dirty="0">
                <a:latin typeface="Times New Roman" panose="02020603050405020304" pitchFamily="18" charset="0"/>
                <a:cs typeface="Times New Roman" panose="02020603050405020304" pitchFamily="18" charset="0"/>
              </a:rPr>
              <a:t>Low Purchase Amounts</a:t>
            </a:r>
          </a:p>
          <a:p>
            <a:r>
              <a:rPr lang="en-US" b="1" dirty="0">
                <a:latin typeface="Times New Roman" panose="02020603050405020304" pitchFamily="18" charset="0"/>
                <a:cs typeface="Times New Roman" panose="02020603050405020304" pitchFamily="18" charset="0"/>
              </a:rPr>
              <a:t>For lower purchase amount groups (e.g.,  10− 20 and  20− 30), promo code usage is relatively lower compared to higher ranges, but the gap between users and non-users is still consistent.</a:t>
            </a:r>
          </a:p>
          <a:p>
            <a:r>
              <a:rPr lang="en-US" b="1" dirty="0">
                <a:latin typeface="Times New Roman" panose="02020603050405020304" pitchFamily="18" charset="0"/>
                <a:cs typeface="Times New Roman" panose="02020603050405020304" pitchFamily="18" charset="0"/>
              </a:rPr>
              <a:t>Steady Distribution</a:t>
            </a:r>
          </a:p>
          <a:p>
            <a:r>
              <a:rPr lang="en-US" b="1" dirty="0">
                <a:latin typeface="Times New Roman" panose="02020603050405020304" pitchFamily="18" charset="0"/>
                <a:cs typeface="Times New Roman" panose="02020603050405020304" pitchFamily="18" charset="0"/>
              </a:rPr>
              <a:t>The distribution of purchase amounts shows a steady count for non-promo code users across groups, with peaks around the  90− 100 range. In contrast, promo code usage remains more balanced but consistently lower.</a:t>
            </a:r>
          </a:p>
          <a:p>
            <a:r>
              <a:rPr lang="en-US" b="1" dirty="0">
                <a:latin typeface="Times New Roman" panose="02020603050405020304" pitchFamily="18" charset="0"/>
                <a:cs typeface="Times New Roman" panose="02020603050405020304" pitchFamily="18" charset="0"/>
              </a:rPr>
              <a:t>Potential Targeting Opportunity</a:t>
            </a:r>
          </a:p>
          <a:p>
            <a:r>
              <a:rPr lang="en-US" b="1" dirty="0">
                <a:latin typeface="Times New Roman" panose="02020603050405020304" pitchFamily="18" charset="0"/>
                <a:cs typeface="Times New Roman" panose="02020603050405020304" pitchFamily="18" charset="0"/>
              </a:rPr>
              <a:t>Promo code strategies might benefit from targeting higher purchase amount groups, where non-users are currently dominant, to encourage savings and boost loyalty.</a:t>
            </a:r>
          </a:p>
        </p:txBody>
      </p:sp>
      <p:pic>
        <p:nvPicPr>
          <p:cNvPr id="8194" name="Picture 2">
            <a:extLst>
              <a:ext uri="{FF2B5EF4-FFF2-40B4-BE49-F238E27FC236}">
                <a16:creationId xmlns:a16="http://schemas.microsoft.com/office/drawing/2014/main" id="{B90D267E-5460-DF62-B902-36654D8847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28149" y="1165091"/>
            <a:ext cx="6720725" cy="487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38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7C08C-395E-DE76-D62C-84E181A43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9DAE2-5220-3E25-7CB4-EB95902EDCFB}"/>
              </a:ext>
            </a:extLst>
          </p:cNvPr>
          <p:cNvSpPr>
            <a:spLocks noGrp="1"/>
          </p:cNvSpPr>
          <p:nvPr>
            <p:ph type="title"/>
          </p:nvPr>
        </p:nvSpPr>
        <p:spPr>
          <a:xfrm>
            <a:off x="717248" y="0"/>
            <a:ext cx="10515600" cy="844399"/>
          </a:xfrm>
        </p:spPr>
        <p:txBody>
          <a:bodyPr>
            <a:noAutofit/>
          </a:bodyPr>
          <a:lstStyle/>
          <a:p>
            <a:pPr algn="ctr"/>
            <a:r>
              <a:rPr lang="en-US" sz="3600" dirty="0"/>
              <a:t>Bivariate Analysis</a:t>
            </a:r>
            <a:endParaRPr lang="en-PK" sz="3600" dirty="0"/>
          </a:p>
        </p:txBody>
      </p:sp>
      <p:sp>
        <p:nvSpPr>
          <p:cNvPr id="6" name="Text Placeholder 5">
            <a:extLst>
              <a:ext uri="{FF2B5EF4-FFF2-40B4-BE49-F238E27FC236}">
                <a16:creationId xmlns:a16="http://schemas.microsoft.com/office/drawing/2014/main" id="{9F568CB9-231C-3DCA-4317-04A21F2E953E}"/>
              </a:ext>
            </a:extLst>
          </p:cNvPr>
          <p:cNvSpPr>
            <a:spLocks noGrp="1"/>
          </p:cNvSpPr>
          <p:nvPr>
            <p:ph idx="1"/>
          </p:nvPr>
        </p:nvSpPr>
        <p:spPr>
          <a:xfrm>
            <a:off x="82247" y="648304"/>
            <a:ext cx="12075885" cy="6134705"/>
          </a:xfrm>
        </p:spPr>
        <p:txBody>
          <a:bodyPr>
            <a:normAutofit fontScale="70000" lnSpcReduction="20000"/>
          </a:bodyPr>
          <a:lstStyle/>
          <a:p>
            <a:pPr marL="0" indent="0" algn="ctr">
              <a:buNone/>
            </a:pPr>
            <a:r>
              <a:rPr lang="en-US" sz="3500" b="1" dirty="0">
                <a:latin typeface="Times New Roman" panose="02020603050405020304" pitchFamily="18" charset="0"/>
                <a:cs typeface="Times New Roman" panose="02020603050405020304" pitchFamily="18" charset="0"/>
              </a:rPr>
              <a:t>2. Promo Code Used vs Purchase Amount Grouped</a:t>
            </a:r>
          </a:p>
          <a:p>
            <a:pPr marL="0" indent="0" algn="just">
              <a:buNone/>
            </a:pPr>
            <a:r>
              <a:rPr lang="en-US" sz="1600" b="1" dirty="0">
                <a:latin typeface="Times New Roman" panose="02020603050405020304" pitchFamily="18" charset="0"/>
                <a:cs typeface="Times New Roman" panose="02020603050405020304" pitchFamily="18" charset="0"/>
              </a:rPr>
              <a:t>Overall Promo Code Usage</a:t>
            </a:r>
          </a:p>
          <a:p>
            <a:pPr marL="0" indent="0" algn="just">
              <a:buNone/>
            </a:pPr>
            <a:r>
              <a:rPr lang="en-US" sz="1600" b="1" dirty="0">
                <a:latin typeface="Times New Roman" panose="02020603050405020304" pitchFamily="18" charset="0"/>
                <a:cs typeface="Times New Roman" panose="02020603050405020304" pitchFamily="18" charset="0"/>
              </a:rPr>
              <a:t>No Promo Code: Purchases without promo codes are significantly higher across all purchase amount groups. </a:t>
            </a:r>
          </a:p>
          <a:p>
            <a:pPr marL="0" indent="0" algn="just">
              <a:buNone/>
            </a:pPr>
            <a:r>
              <a:rPr lang="en-US" sz="1600" b="1" dirty="0">
                <a:latin typeface="Times New Roman" panose="02020603050405020304" pitchFamily="18" charset="0"/>
                <a:cs typeface="Times New Roman" panose="02020603050405020304" pitchFamily="18" charset="0"/>
              </a:rPr>
              <a:t>Promo Code Used: Purchases with promo codes are consistently lower in volume compared to non-users.</a:t>
            </a:r>
          </a:p>
          <a:p>
            <a:pPr marL="0" indent="0" algn="just">
              <a:buNone/>
            </a:pPr>
            <a:r>
              <a:rPr lang="en-US" sz="1600" b="1" dirty="0">
                <a:latin typeface="Times New Roman" panose="02020603050405020304" pitchFamily="18" charset="0"/>
                <a:cs typeface="Times New Roman" panose="02020603050405020304" pitchFamily="18" charset="0"/>
              </a:rPr>
              <a:t>Observation: The majority of customers do not rely on promo codes, regardless of the purchase amount.</a:t>
            </a:r>
          </a:p>
          <a:p>
            <a:pPr marL="0" indent="0" algn="just">
              <a:buNone/>
            </a:pPr>
            <a:r>
              <a:rPr lang="en-US" sz="1600" b="1" dirty="0">
                <a:latin typeface="Times New Roman" panose="02020603050405020304" pitchFamily="18" charset="0"/>
                <a:cs typeface="Times New Roman" panose="02020603050405020304" pitchFamily="18" charset="0"/>
              </a:rPr>
              <a:t>High Purchase Amounts</a:t>
            </a:r>
          </a:p>
          <a:p>
            <a:pPr marL="0" indent="0" algn="just">
              <a:buNone/>
            </a:pPr>
            <a:r>
              <a:rPr lang="en-US" sz="1600" b="1" dirty="0">
                <a:latin typeface="Times New Roman" panose="02020603050405020304" pitchFamily="18" charset="0"/>
                <a:cs typeface="Times New Roman" panose="02020603050405020304" pitchFamily="18" charset="0"/>
              </a:rPr>
              <a:t>No Promo Code: Dominates the  90− 100 range with the highest purchase </a:t>
            </a:r>
            <a:r>
              <a:rPr lang="en-US" sz="1600" b="1" dirty="0" err="1">
                <a:latin typeface="Times New Roman" panose="02020603050405020304" pitchFamily="18" charset="0"/>
                <a:cs typeface="Times New Roman" panose="02020603050405020304" pitchFamily="18" charset="0"/>
              </a:rPr>
              <a:t>count.Promo</a:t>
            </a:r>
            <a:r>
              <a:rPr lang="en-US" sz="1600" b="1" dirty="0">
                <a:latin typeface="Times New Roman" panose="02020603050405020304" pitchFamily="18" charset="0"/>
                <a:cs typeface="Times New Roman" panose="02020603050405020304" pitchFamily="18" charset="0"/>
              </a:rPr>
              <a:t> Code Used: Shows a decline in usage for higher purchase amounts.</a:t>
            </a:r>
          </a:p>
          <a:p>
            <a:pPr marL="0" indent="0" algn="just">
              <a:buNone/>
            </a:pPr>
            <a:r>
              <a:rPr lang="en-US" sz="1600" b="1" dirty="0">
                <a:latin typeface="Times New Roman" panose="02020603050405020304" pitchFamily="18" charset="0"/>
                <a:cs typeface="Times New Roman" panose="02020603050405020304" pitchFamily="18" charset="0"/>
              </a:rPr>
              <a:t>Observation: Customers making larger purchases are less inclined to use promo codes.</a:t>
            </a:r>
          </a:p>
          <a:p>
            <a:pPr marL="0" indent="0" algn="just">
              <a:buNone/>
            </a:pPr>
            <a:r>
              <a:rPr lang="en-US" sz="1600" b="1" dirty="0">
                <a:latin typeface="Times New Roman" panose="02020603050405020304" pitchFamily="18" charset="0"/>
                <a:cs typeface="Times New Roman" panose="02020603050405020304" pitchFamily="18" charset="0"/>
              </a:rPr>
              <a:t>Mid Purchase Amounts</a:t>
            </a:r>
          </a:p>
          <a:p>
            <a:pPr marL="0" indent="0" algn="just">
              <a:buNone/>
            </a:pPr>
            <a:r>
              <a:rPr lang="en-US" sz="1600" b="1" dirty="0">
                <a:latin typeface="Times New Roman" panose="02020603050405020304" pitchFamily="18" charset="0"/>
                <a:cs typeface="Times New Roman" panose="02020603050405020304" pitchFamily="18" charset="0"/>
              </a:rPr>
              <a:t>No Promo Code: Steady purchase counts in the  40− 70 range, remaining dominant.</a:t>
            </a:r>
          </a:p>
          <a:p>
            <a:pPr marL="0" indent="0" algn="just">
              <a:buNone/>
            </a:pPr>
            <a:r>
              <a:rPr lang="en-US" sz="1600" b="1" dirty="0">
                <a:latin typeface="Times New Roman" panose="02020603050405020304" pitchFamily="18" charset="0"/>
                <a:cs typeface="Times New Roman" panose="02020603050405020304" pitchFamily="18" charset="0"/>
              </a:rPr>
              <a:t>Promo Code Used: Relatively consistent usage but remains significantly lower than non-users.</a:t>
            </a:r>
          </a:p>
          <a:p>
            <a:pPr marL="0" indent="0" algn="just">
              <a:buNone/>
            </a:pPr>
            <a:r>
              <a:rPr lang="en-US" sz="1600" b="1" dirty="0">
                <a:latin typeface="Times New Roman" panose="02020603050405020304" pitchFamily="18" charset="0"/>
                <a:cs typeface="Times New Roman" panose="02020603050405020304" pitchFamily="18" charset="0"/>
              </a:rPr>
              <a:t>Observation: The gap between promo code users and non-users narrows slightly in this range.</a:t>
            </a:r>
          </a:p>
          <a:p>
            <a:pPr marL="0" indent="0" algn="just">
              <a:buNone/>
            </a:pPr>
            <a:r>
              <a:rPr lang="en-US" sz="1600" b="1" dirty="0">
                <a:latin typeface="Times New Roman" panose="02020603050405020304" pitchFamily="18" charset="0"/>
                <a:cs typeface="Times New Roman" panose="02020603050405020304" pitchFamily="18" charset="0"/>
              </a:rPr>
              <a:t>Low Purchase Amounts</a:t>
            </a:r>
          </a:p>
          <a:p>
            <a:pPr marL="0" indent="0" algn="just">
              <a:buNone/>
            </a:pPr>
            <a:r>
              <a:rPr lang="en-US" sz="1600" b="1" dirty="0">
                <a:latin typeface="Times New Roman" panose="02020603050405020304" pitchFamily="18" charset="0"/>
                <a:cs typeface="Times New Roman" panose="02020603050405020304" pitchFamily="18" charset="0"/>
              </a:rPr>
              <a:t>No Promo Code: Dominates the  10− 30 range but with lower counts compared to higher ranges.</a:t>
            </a:r>
          </a:p>
          <a:p>
            <a:pPr marL="0" indent="0" algn="just">
              <a:buNone/>
            </a:pPr>
            <a:r>
              <a:rPr lang="en-US" sz="1600" b="1" dirty="0">
                <a:latin typeface="Times New Roman" panose="02020603050405020304" pitchFamily="18" charset="0"/>
                <a:cs typeface="Times New Roman" panose="02020603050405020304" pitchFamily="18" charset="0"/>
              </a:rPr>
              <a:t>Promo Code Used: Relatively higher usage compared to other ranges, especially in the  10− 20 group.</a:t>
            </a:r>
          </a:p>
          <a:p>
            <a:pPr marL="0" indent="0" algn="just">
              <a:buNone/>
            </a:pPr>
            <a:r>
              <a:rPr lang="en-US" sz="1600" b="1" dirty="0">
                <a:latin typeface="Times New Roman" panose="02020603050405020304" pitchFamily="18" charset="0"/>
                <a:cs typeface="Times New Roman" panose="02020603050405020304" pitchFamily="18" charset="0"/>
              </a:rPr>
              <a:t>Observation: Customers making smaller purchases are more likely to use promo codes to maximize savings.</a:t>
            </a:r>
          </a:p>
          <a:p>
            <a:pPr marL="0" indent="0" algn="just">
              <a:buNone/>
            </a:pPr>
            <a:r>
              <a:rPr lang="en-US" sz="1600" b="1" dirty="0">
                <a:latin typeface="Times New Roman" panose="02020603050405020304" pitchFamily="18" charset="0"/>
                <a:cs typeface="Times New Roman" panose="02020603050405020304" pitchFamily="18" charset="0"/>
              </a:rPr>
              <a:t>Distribution Trends</a:t>
            </a:r>
          </a:p>
          <a:p>
            <a:pPr marL="0" indent="0" algn="just">
              <a:buNone/>
            </a:pPr>
            <a:r>
              <a:rPr lang="en-US" sz="1600" b="1" dirty="0">
                <a:latin typeface="Times New Roman" panose="02020603050405020304" pitchFamily="18" charset="0"/>
                <a:cs typeface="Times New Roman" panose="02020603050405020304" pitchFamily="18" charset="0"/>
              </a:rPr>
              <a:t>No Promo Code: Shows a steady increase in purchase counts across all groups, peaking in the  90− 100 range.</a:t>
            </a:r>
          </a:p>
          <a:p>
            <a:pPr marL="0" indent="0" algn="just">
              <a:buNone/>
            </a:pPr>
            <a:r>
              <a:rPr lang="en-US" sz="1600" b="1" dirty="0">
                <a:latin typeface="Times New Roman" panose="02020603050405020304" pitchFamily="18" charset="0"/>
                <a:cs typeface="Times New Roman" panose="02020603050405020304" pitchFamily="18" charset="0"/>
              </a:rPr>
              <a:t>Promo Code Used: Exhibits a more uniform distribution with no significant peaks.</a:t>
            </a:r>
          </a:p>
          <a:p>
            <a:pPr marL="0" indent="0" algn="just">
              <a:buNone/>
            </a:pPr>
            <a:r>
              <a:rPr lang="en-US" sz="1600" b="1" dirty="0">
                <a:latin typeface="Times New Roman" panose="02020603050405020304" pitchFamily="18" charset="0"/>
                <a:cs typeface="Times New Roman" panose="02020603050405020304" pitchFamily="18" charset="0"/>
              </a:rPr>
              <a:t>Observation: Non-promo code users show higher purchase amounts, while promo codes are not driving larger cart sizes.</a:t>
            </a:r>
          </a:p>
          <a:p>
            <a:pPr marL="0" indent="0" algn="just">
              <a:buNone/>
            </a:pPr>
            <a:r>
              <a:rPr lang="en-US" sz="1600" b="1" dirty="0">
                <a:latin typeface="Times New Roman" panose="02020603050405020304" pitchFamily="18" charset="0"/>
                <a:cs typeface="Times New Roman" panose="02020603050405020304" pitchFamily="18" charset="0"/>
              </a:rPr>
              <a:t>Potential Targeting Opportunities</a:t>
            </a:r>
          </a:p>
          <a:p>
            <a:pPr marL="0" indent="0" algn="just">
              <a:buNone/>
            </a:pPr>
            <a:r>
              <a:rPr lang="en-US" sz="1600" b="1" dirty="0">
                <a:latin typeface="Times New Roman" panose="02020603050405020304" pitchFamily="18" charset="0"/>
                <a:cs typeface="Times New Roman" panose="02020603050405020304" pitchFamily="18" charset="0"/>
              </a:rPr>
              <a:t>High Purchase Amounts: Target promo code campaigns at  70− 100 purchase groups to incentivize savings for larger carts.</a:t>
            </a:r>
          </a:p>
          <a:p>
            <a:pPr marL="0" indent="0" algn="just">
              <a:buNone/>
            </a:pPr>
            <a:r>
              <a:rPr lang="en-US" sz="1600" b="1" dirty="0">
                <a:latin typeface="Times New Roman" panose="02020603050405020304" pitchFamily="18" charset="0"/>
                <a:cs typeface="Times New Roman" panose="02020603050405020304" pitchFamily="18" charset="0"/>
              </a:rPr>
              <a:t>Low Purchase Amounts: Offer smaller, easily redeemable promo codes for budget-conscious customers in the  10− 30 range.</a:t>
            </a:r>
          </a:p>
          <a:p>
            <a:pPr marL="0" indent="0" algn="just">
              <a:buNone/>
            </a:pPr>
            <a:r>
              <a:rPr lang="en-US" sz="1600" b="1" dirty="0">
                <a:latin typeface="Times New Roman" panose="02020603050405020304" pitchFamily="18" charset="0"/>
                <a:cs typeface="Times New Roman" panose="02020603050405020304" pitchFamily="18" charset="0"/>
              </a:rPr>
              <a:t>General: Educate non-promo code users on the value of discounts to drive customer loyalty and repeat purchases.</a:t>
            </a: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67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29955-29B1-2915-46E4-A3BE139F3B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9BBED-FF47-7029-E129-95630109F859}"/>
              </a:ext>
            </a:extLst>
          </p:cNvPr>
          <p:cNvSpPr>
            <a:spLocks noGrp="1"/>
          </p:cNvSpPr>
          <p:nvPr>
            <p:ph type="title"/>
          </p:nvPr>
        </p:nvSpPr>
        <p:spPr>
          <a:xfrm>
            <a:off x="813405" y="0"/>
            <a:ext cx="10565190" cy="865371"/>
          </a:xfrm>
        </p:spPr>
        <p:txBody>
          <a:bodyPr>
            <a:noAutofit/>
          </a:bodyPr>
          <a:lstStyle/>
          <a:p>
            <a:pPr algn="ctr"/>
            <a:r>
              <a:rPr lang="en-US" sz="3600" dirty="0"/>
              <a:t>Bivariate Analysis</a:t>
            </a:r>
            <a:endParaRPr lang="en-PK" sz="3600" dirty="0"/>
          </a:p>
        </p:txBody>
      </p:sp>
      <p:pic>
        <p:nvPicPr>
          <p:cNvPr id="10242" name="Picture 2">
            <a:extLst>
              <a:ext uri="{FF2B5EF4-FFF2-40B4-BE49-F238E27FC236}">
                <a16:creationId xmlns:a16="http://schemas.microsoft.com/office/drawing/2014/main" id="{295B5794-A1AF-62E1-B262-BB4410C5F9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865371"/>
            <a:ext cx="7915123" cy="5795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22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145A5-8BF6-4769-ABDC-923531F65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928AEA-0A28-7055-1701-46FC84FD6F35}"/>
              </a:ext>
            </a:extLst>
          </p:cNvPr>
          <p:cNvSpPr>
            <a:spLocks noGrp="1"/>
          </p:cNvSpPr>
          <p:nvPr>
            <p:ph type="title"/>
          </p:nvPr>
        </p:nvSpPr>
        <p:spPr>
          <a:xfrm>
            <a:off x="3217334" y="0"/>
            <a:ext cx="4852608" cy="585411"/>
          </a:xfrm>
        </p:spPr>
        <p:txBody>
          <a:bodyPr>
            <a:noAutofit/>
          </a:bodyPr>
          <a:lstStyle/>
          <a:p>
            <a:pPr algn="ctr"/>
            <a:r>
              <a:rPr lang="en-US" sz="4400" dirty="0"/>
              <a:t>Bivariate Analysis</a:t>
            </a:r>
            <a:endParaRPr lang="en-PK" sz="4400" dirty="0"/>
          </a:p>
        </p:txBody>
      </p:sp>
      <p:sp>
        <p:nvSpPr>
          <p:cNvPr id="6" name="Text Placeholder 5">
            <a:extLst>
              <a:ext uri="{FF2B5EF4-FFF2-40B4-BE49-F238E27FC236}">
                <a16:creationId xmlns:a16="http://schemas.microsoft.com/office/drawing/2014/main" id="{4C94EADD-E50E-A99E-CB90-3282F2A6C65F}"/>
              </a:ext>
            </a:extLst>
          </p:cNvPr>
          <p:cNvSpPr>
            <a:spLocks noGrp="1"/>
          </p:cNvSpPr>
          <p:nvPr>
            <p:ph type="body" sz="half" idx="2"/>
          </p:nvPr>
        </p:nvSpPr>
        <p:spPr>
          <a:xfrm>
            <a:off x="1" y="532191"/>
            <a:ext cx="5931504" cy="6216952"/>
          </a:xfrm>
        </p:spPr>
        <p:txBody>
          <a:bodyPr>
            <a:normAutofit fontScale="47500" lnSpcReduction="20000"/>
          </a:bodyPr>
          <a:lstStyle/>
          <a:p>
            <a:r>
              <a:rPr lang="en-US" sz="7000" b="1" dirty="0">
                <a:latin typeface="Times New Roman" panose="02020603050405020304" pitchFamily="18" charset="0"/>
                <a:cs typeface="Times New Roman" panose="02020603050405020304" pitchFamily="18" charset="0"/>
              </a:rPr>
              <a:t>7. Season vs. Category</a:t>
            </a:r>
          </a:p>
          <a:p>
            <a:r>
              <a:rPr lang="en-US" sz="2400" b="1" dirty="0">
                <a:latin typeface="Times New Roman" panose="02020603050405020304" pitchFamily="18" charset="0"/>
                <a:cs typeface="Times New Roman" panose="02020603050405020304" pitchFamily="18" charset="0"/>
              </a:rPr>
              <a:t>Accessories</a:t>
            </a:r>
          </a:p>
          <a:p>
            <a:r>
              <a:rPr lang="en-US" sz="2400" b="1" dirty="0">
                <a:latin typeface="Times New Roman" panose="02020603050405020304" pitchFamily="18" charset="0"/>
                <a:cs typeface="Times New Roman" panose="02020603050405020304" pitchFamily="18" charset="0"/>
              </a:rPr>
              <a:t>Female: Accessories constitute 31.41% of purchases.</a:t>
            </a:r>
          </a:p>
          <a:p>
            <a:r>
              <a:rPr lang="en-US" sz="2400" b="1" dirty="0">
                <a:latin typeface="Times New Roman" panose="02020603050405020304" pitchFamily="18" charset="0"/>
                <a:cs typeface="Times New Roman" panose="02020603050405020304" pitchFamily="18" charset="0"/>
              </a:rPr>
              <a:t>Male: Accessories constitute 31.98% of purchases.</a:t>
            </a:r>
          </a:p>
          <a:p>
            <a:r>
              <a:rPr lang="en-US" sz="2400" b="1" dirty="0">
                <a:latin typeface="Times New Roman" panose="02020603050405020304" pitchFamily="18" charset="0"/>
                <a:cs typeface="Times New Roman" panose="02020603050405020304" pitchFamily="18" charset="0"/>
              </a:rPr>
              <a:t>Observation: Both genders show a similar preference for Accessories, with slightly higher purchases among males.</a:t>
            </a:r>
          </a:p>
          <a:p>
            <a:r>
              <a:rPr lang="en-US" sz="2400" b="1" dirty="0">
                <a:latin typeface="Times New Roman" panose="02020603050405020304" pitchFamily="18" charset="0"/>
                <a:cs typeface="Times New Roman" panose="02020603050405020304" pitchFamily="18" charset="0"/>
              </a:rPr>
              <a:t>Clothing</a:t>
            </a:r>
          </a:p>
          <a:p>
            <a:r>
              <a:rPr lang="en-US" sz="2400" b="1" dirty="0">
                <a:latin typeface="Times New Roman" panose="02020603050405020304" pitchFamily="18" charset="0"/>
                <a:cs typeface="Times New Roman" panose="02020603050405020304" pitchFamily="18" charset="0"/>
              </a:rPr>
              <a:t>Female: Clothing constitutes 44.55% of purchases.</a:t>
            </a:r>
          </a:p>
          <a:p>
            <a:r>
              <a:rPr lang="en-US" sz="2400" b="1" dirty="0">
                <a:latin typeface="Times New Roman" panose="02020603050405020304" pitchFamily="18" charset="0"/>
                <a:cs typeface="Times New Roman" panose="02020603050405020304" pitchFamily="18" charset="0"/>
              </a:rPr>
              <a:t>Male: Clothing constitutes 44.53% of purchases.</a:t>
            </a:r>
          </a:p>
          <a:p>
            <a:r>
              <a:rPr lang="en-US" sz="2400" b="1" dirty="0">
                <a:latin typeface="Times New Roman" panose="02020603050405020304" pitchFamily="18" charset="0"/>
                <a:cs typeface="Times New Roman" panose="02020603050405020304" pitchFamily="18" charset="0"/>
              </a:rPr>
              <a:t>Observation: Clothing is the most purchased category for both genders, with negligible differences in purchase percentages.</a:t>
            </a:r>
          </a:p>
          <a:p>
            <a:r>
              <a:rPr lang="en-US" sz="2400" b="1" dirty="0">
                <a:latin typeface="Times New Roman" panose="02020603050405020304" pitchFamily="18" charset="0"/>
                <a:cs typeface="Times New Roman" panose="02020603050405020304" pitchFamily="18" charset="0"/>
              </a:rPr>
              <a:t>Footwear</a:t>
            </a:r>
          </a:p>
          <a:p>
            <a:r>
              <a:rPr lang="en-US" sz="2400" b="1" dirty="0">
                <a:latin typeface="Times New Roman" panose="02020603050405020304" pitchFamily="18" charset="0"/>
                <a:cs typeface="Times New Roman" panose="02020603050405020304" pitchFamily="18" charset="0"/>
              </a:rPr>
              <a:t>Female: Footwear constitutes 15.95% of purchases.</a:t>
            </a:r>
          </a:p>
          <a:p>
            <a:r>
              <a:rPr lang="en-US" sz="2400" b="1" dirty="0">
                <a:latin typeface="Times New Roman" panose="02020603050405020304" pitchFamily="18" charset="0"/>
                <a:cs typeface="Times New Roman" panose="02020603050405020304" pitchFamily="18" charset="0"/>
              </a:rPr>
              <a:t>Male: Footwear constitutes 15.08% of purchases.</a:t>
            </a:r>
          </a:p>
          <a:p>
            <a:r>
              <a:rPr lang="en-US" sz="2400" b="1" dirty="0">
                <a:latin typeface="Times New Roman" panose="02020603050405020304" pitchFamily="18" charset="0"/>
                <a:cs typeface="Times New Roman" panose="02020603050405020304" pitchFamily="18" charset="0"/>
              </a:rPr>
              <a:t>Observation: Females purchase slightly more Footwear compared to males.</a:t>
            </a:r>
          </a:p>
          <a:p>
            <a:r>
              <a:rPr lang="en-US" sz="2400" b="1" dirty="0">
                <a:latin typeface="Times New Roman" panose="02020603050405020304" pitchFamily="18" charset="0"/>
                <a:cs typeface="Times New Roman" panose="02020603050405020304" pitchFamily="18" charset="0"/>
              </a:rPr>
              <a:t>Outerwear</a:t>
            </a:r>
          </a:p>
          <a:p>
            <a:r>
              <a:rPr lang="en-US" sz="2400" b="1" dirty="0">
                <a:latin typeface="Times New Roman" panose="02020603050405020304" pitchFamily="18" charset="0"/>
                <a:cs typeface="Times New Roman" panose="02020603050405020304" pitchFamily="18" charset="0"/>
              </a:rPr>
              <a:t>Female: Outerwear constitutes 8.09% of purchases.</a:t>
            </a:r>
          </a:p>
          <a:p>
            <a:r>
              <a:rPr lang="en-US" sz="2400" b="1" dirty="0">
                <a:latin typeface="Times New Roman" panose="02020603050405020304" pitchFamily="18" charset="0"/>
                <a:cs typeface="Times New Roman" panose="02020603050405020304" pitchFamily="18" charset="0"/>
              </a:rPr>
              <a:t>Male: Outerwear constitutes 8.41% of purchases.</a:t>
            </a:r>
          </a:p>
          <a:p>
            <a:r>
              <a:rPr lang="en-US" sz="2400" b="1" dirty="0">
                <a:latin typeface="Times New Roman" panose="02020603050405020304" pitchFamily="18" charset="0"/>
                <a:cs typeface="Times New Roman" panose="02020603050405020304" pitchFamily="18" charset="0"/>
              </a:rPr>
              <a:t>Observation: Males purchase slightly more Outerwear than females, though the difference is minimal.</a:t>
            </a:r>
          </a:p>
          <a:p>
            <a:r>
              <a:rPr lang="en-US" sz="2400" b="1" dirty="0">
                <a:latin typeface="Times New Roman" panose="02020603050405020304" pitchFamily="18" charset="0"/>
                <a:cs typeface="Times New Roman" panose="02020603050405020304" pitchFamily="18" charset="0"/>
              </a:rPr>
              <a:t>General Insights</a:t>
            </a:r>
          </a:p>
          <a:p>
            <a:r>
              <a:rPr lang="en-US" sz="2400" b="1" dirty="0">
                <a:latin typeface="Times New Roman" panose="02020603050405020304" pitchFamily="18" charset="0"/>
                <a:cs typeface="Times New Roman" panose="02020603050405020304" pitchFamily="18" charset="0"/>
              </a:rPr>
              <a:t>Clothing: The dominant category for both genders.</a:t>
            </a:r>
          </a:p>
          <a:p>
            <a:r>
              <a:rPr lang="en-US" sz="2400" b="1" dirty="0">
                <a:latin typeface="Times New Roman" panose="02020603050405020304" pitchFamily="18" charset="0"/>
                <a:cs typeface="Times New Roman" panose="02020603050405020304" pitchFamily="18" charset="0"/>
              </a:rPr>
              <a:t>Accessories: The second most popular category for both genders.</a:t>
            </a:r>
          </a:p>
          <a:p>
            <a:r>
              <a:rPr lang="en-US" sz="2400" b="1" dirty="0">
                <a:latin typeface="Times New Roman" panose="02020603050405020304" pitchFamily="18" charset="0"/>
                <a:cs typeface="Times New Roman" panose="02020603050405020304" pitchFamily="18" charset="0"/>
              </a:rPr>
              <a:t>Footwear &amp; Outerwear: Less popular overall but show minor gender-based variations.</a:t>
            </a:r>
          </a:p>
          <a:p>
            <a:r>
              <a:rPr lang="en-US" sz="2400" b="1" dirty="0">
                <a:latin typeface="Times New Roman" panose="02020603050405020304" pitchFamily="18" charset="0"/>
                <a:cs typeface="Times New Roman" panose="02020603050405020304" pitchFamily="18" charset="0"/>
              </a:rPr>
              <a:t>Purchasing Patterns: Relatively consistent between males and females, with slight differences in categories like Footwear and Outerwear.</a:t>
            </a:r>
          </a:p>
        </p:txBody>
      </p:sp>
      <p:pic>
        <p:nvPicPr>
          <p:cNvPr id="4" name="Content Placeholder 3">
            <a:extLst>
              <a:ext uri="{FF2B5EF4-FFF2-40B4-BE49-F238E27FC236}">
                <a16:creationId xmlns:a16="http://schemas.microsoft.com/office/drawing/2014/main" id="{260A8E3A-AC45-5622-C1AA-F86E77A65318}"/>
              </a:ext>
            </a:extLst>
          </p:cNvPr>
          <p:cNvPicPr>
            <a:picLocks noGrp="1" noChangeAspect="1"/>
          </p:cNvPicPr>
          <p:nvPr>
            <p:ph idx="1"/>
          </p:nvPr>
        </p:nvPicPr>
        <p:blipFill>
          <a:blip r:embed="rId2"/>
          <a:stretch>
            <a:fillRect/>
          </a:stretch>
        </p:blipFill>
        <p:spPr>
          <a:xfrm>
            <a:off x="5484373" y="831505"/>
            <a:ext cx="6563542" cy="3967885"/>
          </a:xfrm>
          <a:prstGeom prst="rect">
            <a:avLst/>
          </a:prstGeom>
        </p:spPr>
      </p:pic>
    </p:spTree>
    <p:extLst>
      <p:ext uri="{BB962C8B-B14F-4D97-AF65-F5344CB8AC3E}">
        <p14:creationId xmlns:p14="http://schemas.microsoft.com/office/powerpoint/2010/main" val="161531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7AB13-E2AD-C922-03F5-53BBCCF686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551384-2D11-59D3-C52C-7C879314E4EB}"/>
              </a:ext>
            </a:extLst>
          </p:cNvPr>
          <p:cNvSpPr>
            <a:spLocks noGrp="1"/>
          </p:cNvSpPr>
          <p:nvPr>
            <p:ph type="title"/>
          </p:nvPr>
        </p:nvSpPr>
        <p:spPr>
          <a:xfrm>
            <a:off x="3669696" y="0"/>
            <a:ext cx="4852608" cy="624873"/>
          </a:xfrm>
        </p:spPr>
        <p:txBody>
          <a:bodyPr>
            <a:noAutofit/>
          </a:bodyPr>
          <a:lstStyle/>
          <a:p>
            <a:pPr algn="ctr"/>
            <a:r>
              <a:rPr lang="en-US" sz="4400" dirty="0"/>
              <a:t>Conclusion</a:t>
            </a:r>
            <a:endParaRPr lang="en-PK" sz="4400" dirty="0"/>
          </a:p>
        </p:txBody>
      </p:sp>
      <p:sp>
        <p:nvSpPr>
          <p:cNvPr id="6" name="Text Placeholder 5">
            <a:extLst>
              <a:ext uri="{FF2B5EF4-FFF2-40B4-BE49-F238E27FC236}">
                <a16:creationId xmlns:a16="http://schemas.microsoft.com/office/drawing/2014/main" id="{37AB2648-3033-C50A-8D3C-D4CA5496762E}"/>
              </a:ext>
            </a:extLst>
          </p:cNvPr>
          <p:cNvSpPr>
            <a:spLocks noGrp="1"/>
          </p:cNvSpPr>
          <p:nvPr>
            <p:ph type="body" sz="half" idx="2"/>
          </p:nvPr>
        </p:nvSpPr>
        <p:spPr>
          <a:xfrm>
            <a:off x="130629" y="673254"/>
            <a:ext cx="5109028" cy="6058198"/>
          </a:xfrm>
        </p:spPr>
        <p:txBody>
          <a:bodyPr>
            <a:normAutofit/>
          </a:bodyPr>
          <a:lstStyle/>
          <a:p>
            <a:r>
              <a:rPr lang="en-US" sz="2800" b="1" dirty="0">
                <a:latin typeface="Times New Roman" panose="02020603050405020304" pitchFamily="18" charset="0"/>
                <a:cs typeface="Times New Roman" panose="02020603050405020304" pitchFamily="18" charset="0"/>
              </a:rPr>
              <a:t>Dominance of Clothing:</a:t>
            </a:r>
          </a:p>
          <a:p>
            <a:r>
              <a:rPr lang="en-US" sz="2000" b="1" dirty="0">
                <a:latin typeface="Times New Roman" panose="02020603050405020304" pitchFamily="18" charset="0"/>
                <a:cs typeface="Times New Roman" panose="02020603050405020304" pitchFamily="18" charset="0"/>
              </a:rPr>
              <a:t>Clothing is the most purchased category, accounting for 44.5% of all sales, while Outerwear accounts for only 8.3%, making it the least popular.</a:t>
            </a:r>
          </a:p>
          <a:p>
            <a:r>
              <a:rPr lang="en-US" sz="2000" b="1" dirty="0">
                <a:latin typeface="Times New Roman" panose="02020603050405020304" pitchFamily="18" charset="0"/>
                <a:cs typeface="Times New Roman" panose="02020603050405020304" pitchFamily="18" charset="0"/>
              </a:rPr>
              <a:t>Clothing is consistently purchased across all seasons, indicating year-round demand, whereas other categories like Footwear and Outerwear show seasonal variations:</a:t>
            </a:r>
          </a:p>
          <a:p>
            <a:r>
              <a:rPr lang="en-US" sz="2000" b="1" dirty="0">
                <a:latin typeface="Times New Roman" panose="02020603050405020304" pitchFamily="18" charset="0"/>
                <a:cs typeface="Times New Roman" panose="02020603050405020304" pitchFamily="18" charset="0"/>
              </a:rPr>
              <a:t>Footwear: Higher sales in Summer and Spring.</a:t>
            </a:r>
          </a:p>
          <a:p>
            <a:r>
              <a:rPr lang="en-US" sz="2000" b="1" dirty="0">
                <a:latin typeface="Times New Roman" panose="02020603050405020304" pitchFamily="18" charset="0"/>
                <a:cs typeface="Times New Roman" panose="02020603050405020304" pitchFamily="18" charset="0"/>
              </a:rPr>
              <a:t>Outerwear: Predominantly purchased in Winter.</a:t>
            </a:r>
          </a:p>
          <a:p>
            <a:r>
              <a:rPr lang="en-US" sz="2000" b="1" dirty="0">
                <a:latin typeface="Times New Roman" panose="02020603050405020304" pitchFamily="18" charset="0"/>
                <a:cs typeface="Times New Roman" panose="02020603050405020304" pitchFamily="18" charset="0"/>
              </a:rPr>
              <a:t>The age groups 20-29 and 30-39 drive the majority of purchases across all categories, with minimal contributions from the 0-19 and 60+ age groups.</a:t>
            </a:r>
          </a:p>
          <a:p>
            <a:endParaRPr lang="en-US" sz="2000" b="1" dirty="0">
              <a:latin typeface="Times New Roman" panose="02020603050405020304" pitchFamily="18" charset="0"/>
              <a:cs typeface="Times New Roman" panose="02020603050405020304" pitchFamily="18" charset="0"/>
            </a:endParaRPr>
          </a:p>
        </p:txBody>
      </p:sp>
      <p:pic>
        <p:nvPicPr>
          <p:cNvPr id="11266" name="Picture 2">
            <a:extLst>
              <a:ext uri="{FF2B5EF4-FFF2-40B4-BE49-F238E27FC236}">
                <a16:creationId xmlns:a16="http://schemas.microsoft.com/office/drawing/2014/main" id="{6F48546F-44B3-CAEB-09F2-6AA9156834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65742" y="1106582"/>
            <a:ext cx="6363817" cy="452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12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9B085-EF9E-451B-660B-A1A982B081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F4944-33D6-CABF-F560-31F88F832A5D}"/>
              </a:ext>
            </a:extLst>
          </p:cNvPr>
          <p:cNvSpPr>
            <a:spLocks noGrp="1"/>
          </p:cNvSpPr>
          <p:nvPr>
            <p:ph type="title"/>
          </p:nvPr>
        </p:nvSpPr>
        <p:spPr>
          <a:xfrm>
            <a:off x="3669696" y="0"/>
            <a:ext cx="4852608" cy="624873"/>
          </a:xfrm>
        </p:spPr>
        <p:txBody>
          <a:bodyPr>
            <a:noAutofit/>
          </a:bodyPr>
          <a:lstStyle/>
          <a:p>
            <a:pPr algn="ctr"/>
            <a:r>
              <a:rPr lang="en-US" sz="4400" dirty="0"/>
              <a:t>Conclusion</a:t>
            </a:r>
            <a:endParaRPr lang="en-PK" sz="4400" dirty="0"/>
          </a:p>
        </p:txBody>
      </p:sp>
      <p:sp>
        <p:nvSpPr>
          <p:cNvPr id="6" name="Text Placeholder 5">
            <a:extLst>
              <a:ext uri="{FF2B5EF4-FFF2-40B4-BE49-F238E27FC236}">
                <a16:creationId xmlns:a16="http://schemas.microsoft.com/office/drawing/2014/main" id="{157B6B70-D70D-87CA-045E-313BEED2CE68}"/>
              </a:ext>
            </a:extLst>
          </p:cNvPr>
          <p:cNvSpPr>
            <a:spLocks noGrp="1"/>
          </p:cNvSpPr>
          <p:nvPr>
            <p:ph type="body" sz="half" idx="2"/>
          </p:nvPr>
        </p:nvSpPr>
        <p:spPr>
          <a:xfrm>
            <a:off x="130629" y="673254"/>
            <a:ext cx="5109028" cy="6058198"/>
          </a:xfrm>
        </p:spPr>
        <p:txBody>
          <a:bodyPr>
            <a:normAutofit/>
          </a:bodyPr>
          <a:lstStyle/>
          <a:p>
            <a:r>
              <a:rPr lang="en-US" sz="2000" b="1" dirty="0">
                <a:latin typeface="Times New Roman" panose="02020603050405020304" pitchFamily="18" charset="0"/>
                <a:cs typeface="Times New Roman" panose="02020603050405020304" pitchFamily="18" charset="0"/>
              </a:rPr>
              <a:t>Spending Behavior:</a:t>
            </a:r>
          </a:p>
          <a:p>
            <a:r>
              <a:rPr lang="en-US" sz="2000" b="1" dirty="0">
                <a:latin typeface="Times New Roman" panose="02020603050405020304" pitchFamily="18" charset="0"/>
                <a:cs typeface="Times New Roman" panose="02020603050405020304" pitchFamily="18" charset="0"/>
              </a:rPr>
              <a:t>Most customers make purchases in the mid-range price groups (20-30 and 30-40), indicating a preference for moderately priced items.</a:t>
            </a:r>
          </a:p>
          <a:p>
            <a:r>
              <a:rPr lang="en-US" sz="2000" b="1" dirty="0">
                <a:latin typeface="Times New Roman" panose="02020603050405020304" pitchFamily="18" charset="0"/>
                <a:cs typeface="Times New Roman" panose="02020603050405020304" pitchFamily="18" charset="0"/>
              </a:rPr>
              <a:t>Higher price ranges (90-100) see significantly fewer sales, suggesting customers are less likely to buy expensive items.</a:t>
            </a:r>
          </a:p>
          <a:p>
            <a:r>
              <a:rPr lang="en-US" sz="2000" b="1" dirty="0">
                <a:latin typeface="Times New Roman" panose="02020603050405020304" pitchFamily="18" charset="0"/>
                <a:cs typeface="Times New Roman" panose="02020603050405020304" pitchFamily="18" charset="0"/>
              </a:rPr>
              <a:t>Gender Patterns:</a:t>
            </a:r>
          </a:p>
          <a:p>
            <a:r>
              <a:rPr lang="en-US" sz="2000" b="1" dirty="0">
                <a:latin typeface="Times New Roman" panose="02020603050405020304" pitchFamily="18" charset="0"/>
                <a:cs typeface="Times New Roman" panose="02020603050405020304" pitchFamily="18" charset="0"/>
              </a:rPr>
              <a:t>Purchasing behavior between genders is largely consistent, with minor variations:</a:t>
            </a:r>
          </a:p>
          <a:p>
            <a:r>
              <a:rPr lang="en-US" sz="2000" b="1" dirty="0">
                <a:latin typeface="Times New Roman" panose="02020603050405020304" pitchFamily="18" charset="0"/>
                <a:cs typeface="Times New Roman" panose="02020603050405020304" pitchFamily="18" charset="0"/>
              </a:rPr>
              <a:t>Both genders show a strong preference for Clothing and Accessories.</a:t>
            </a:r>
          </a:p>
          <a:p>
            <a:r>
              <a:rPr lang="en-US" sz="2000" b="1" dirty="0">
                <a:latin typeface="Times New Roman" panose="02020603050405020304" pitchFamily="18" charset="0"/>
                <a:cs typeface="Times New Roman" panose="02020603050405020304" pitchFamily="18" charset="0"/>
              </a:rPr>
              <a:t>Females purchase slightly more Footwear, while males purchase slightly more Outerwear.</a:t>
            </a:r>
          </a:p>
        </p:txBody>
      </p:sp>
      <p:pic>
        <p:nvPicPr>
          <p:cNvPr id="12290" name="Picture 2">
            <a:extLst>
              <a:ext uri="{FF2B5EF4-FFF2-40B4-BE49-F238E27FC236}">
                <a16:creationId xmlns:a16="http://schemas.microsoft.com/office/drawing/2014/main" id="{D4AE6FF8-85AD-40E7-B041-0B320B18AA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76762" y="1034011"/>
            <a:ext cx="6551160" cy="466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988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4191A-5CFC-CFFB-EBAE-28E6F6582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EBFDE-112B-E9E9-E7D4-F61E7FBDA47F}"/>
              </a:ext>
            </a:extLst>
          </p:cNvPr>
          <p:cNvSpPr>
            <a:spLocks noGrp="1"/>
          </p:cNvSpPr>
          <p:nvPr>
            <p:ph type="title"/>
          </p:nvPr>
        </p:nvSpPr>
        <p:spPr>
          <a:xfrm>
            <a:off x="3669696" y="0"/>
            <a:ext cx="4852608" cy="624873"/>
          </a:xfrm>
        </p:spPr>
        <p:txBody>
          <a:bodyPr>
            <a:noAutofit/>
          </a:bodyPr>
          <a:lstStyle/>
          <a:p>
            <a:pPr algn="ctr"/>
            <a:r>
              <a:rPr lang="en-US" sz="4400" dirty="0"/>
              <a:t>Conclusion</a:t>
            </a:r>
            <a:endParaRPr lang="en-PK" sz="4400" dirty="0"/>
          </a:p>
        </p:txBody>
      </p:sp>
      <p:sp>
        <p:nvSpPr>
          <p:cNvPr id="6" name="Text Placeholder 5">
            <a:extLst>
              <a:ext uri="{FF2B5EF4-FFF2-40B4-BE49-F238E27FC236}">
                <a16:creationId xmlns:a16="http://schemas.microsoft.com/office/drawing/2014/main" id="{CA90D617-DEC5-FC69-8974-B79497B055CB}"/>
              </a:ext>
            </a:extLst>
          </p:cNvPr>
          <p:cNvSpPr>
            <a:spLocks noGrp="1"/>
          </p:cNvSpPr>
          <p:nvPr>
            <p:ph type="body" sz="half" idx="2"/>
          </p:nvPr>
        </p:nvSpPr>
        <p:spPr>
          <a:xfrm>
            <a:off x="130629" y="673254"/>
            <a:ext cx="5109028" cy="6058198"/>
          </a:xfrm>
        </p:spPr>
        <p:txBody>
          <a:bodyPr>
            <a:normAutofit fontScale="92500" lnSpcReduction="20000"/>
          </a:bodyPr>
          <a:lstStyle/>
          <a:p>
            <a:r>
              <a:rPr lang="en-US" sz="2000" b="1" dirty="0">
                <a:latin typeface="Times New Roman" panose="02020603050405020304" pitchFamily="18" charset="0"/>
                <a:cs typeface="Times New Roman" panose="02020603050405020304" pitchFamily="18" charset="0"/>
              </a:rPr>
              <a:t>How Discounts Affect Sales Trends?</a:t>
            </a:r>
          </a:p>
          <a:p>
            <a:r>
              <a:rPr lang="en-US" sz="2000" b="1" dirty="0">
                <a:latin typeface="Times New Roman" panose="02020603050405020304" pitchFamily="18" charset="0"/>
                <a:cs typeface="Times New Roman" panose="02020603050405020304" pitchFamily="18" charset="0"/>
              </a:rPr>
              <a:t>Impact of Discounts:</a:t>
            </a:r>
          </a:p>
          <a:p>
            <a:r>
              <a:rPr lang="en-US" sz="2000" b="1" dirty="0">
                <a:latin typeface="Times New Roman" panose="02020603050405020304" pitchFamily="18" charset="0"/>
                <a:cs typeface="Times New Roman" panose="02020603050405020304" pitchFamily="18" charset="0"/>
              </a:rPr>
              <a:t>Discounts significantly boost sales, particularly in the Accessories and Clothing categories.</a:t>
            </a:r>
          </a:p>
          <a:p>
            <a:r>
              <a:rPr lang="en-US" sz="2000" b="1" dirty="0">
                <a:latin typeface="Times New Roman" panose="02020603050405020304" pitchFamily="18" charset="0"/>
                <a:cs typeface="Times New Roman" panose="02020603050405020304" pitchFamily="18" charset="0"/>
              </a:rPr>
              <a:t>Footwear and Outerwear also see increased sales due to discounts, but to a lesser extent.</a:t>
            </a:r>
          </a:p>
          <a:p>
            <a:r>
              <a:rPr lang="en-US" sz="2000" b="1" dirty="0">
                <a:latin typeface="Times New Roman" panose="02020603050405020304" pitchFamily="18" charset="0"/>
                <a:cs typeface="Times New Roman" panose="02020603050405020304" pitchFamily="18" charset="0"/>
              </a:rPr>
              <a:t>Promo Code Effectiveness:</a:t>
            </a:r>
          </a:p>
          <a:p>
            <a:r>
              <a:rPr lang="en-US" sz="2000" b="1" dirty="0">
                <a:latin typeface="Times New Roman" panose="02020603050405020304" pitchFamily="18" charset="0"/>
                <a:cs typeface="Times New Roman" panose="02020603050405020304" pitchFamily="18" charset="0"/>
              </a:rPr>
              <a:t>Promo codes drive sales more effectively in lower price ranges (10-30) but are underutilized in higher price ranges (90-100).</a:t>
            </a:r>
          </a:p>
          <a:p>
            <a:r>
              <a:rPr lang="en-US" sz="2000" b="1" dirty="0">
                <a:latin typeface="Times New Roman" panose="02020603050405020304" pitchFamily="18" charset="0"/>
                <a:cs typeface="Times New Roman" panose="02020603050405020304" pitchFamily="18" charset="0"/>
              </a:rPr>
              <a:t>Promo code usage is more balanced but consistently lower compared to non-promo code purchases across all price groups.</a:t>
            </a:r>
          </a:p>
          <a:p>
            <a:r>
              <a:rPr lang="en-US" sz="2000" b="1" dirty="0">
                <a:latin typeface="Times New Roman" panose="02020603050405020304" pitchFamily="18" charset="0"/>
                <a:cs typeface="Times New Roman" panose="02020603050405020304" pitchFamily="18" charset="0"/>
              </a:rPr>
              <a:t>Targeting Opportunity: Promo code strategies could be refined to attract customers in higher purchase ranges (70-100) to encourage savings on larger carts.</a:t>
            </a:r>
          </a:p>
          <a:p>
            <a:r>
              <a:rPr lang="en-US" sz="2000" b="1" dirty="0">
                <a:latin typeface="Times New Roman" panose="02020603050405020304" pitchFamily="18" charset="0"/>
                <a:cs typeface="Times New Roman" panose="02020603050405020304" pitchFamily="18" charset="0"/>
              </a:rPr>
              <a:t>Customer Segmentation for Discounts:</a:t>
            </a:r>
          </a:p>
          <a:p>
            <a:r>
              <a:rPr lang="en-US" sz="2000" b="1" dirty="0">
                <a:latin typeface="Times New Roman" panose="02020603050405020304" pitchFamily="18" charset="0"/>
                <a:cs typeface="Times New Roman" panose="02020603050405020304" pitchFamily="18" charset="0"/>
              </a:rPr>
              <a:t>Discounts and promo codes should target younger, highly engaged age groups (20-39) and moderately priced products (20-40 price range) to maximize their impact.</a:t>
            </a:r>
          </a:p>
        </p:txBody>
      </p:sp>
      <p:pic>
        <p:nvPicPr>
          <p:cNvPr id="13314" name="Picture 2">
            <a:extLst>
              <a:ext uri="{FF2B5EF4-FFF2-40B4-BE49-F238E27FC236}">
                <a16:creationId xmlns:a16="http://schemas.microsoft.com/office/drawing/2014/main" id="{0E98912C-B60B-DF4C-2D7D-F3DEB3B1AF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04439" y="1204686"/>
            <a:ext cx="6635730" cy="4689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44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846E8-3196-2A10-A46D-53C0EB420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FA5830-5834-B0FD-675E-6584FB34B58B}"/>
              </a:ext>
            </a:extLst>
          </p:cNvPr>
          <p:cNvSpPr>
            <a:spLocks noGrp="1"/>
          </p:cNvSpPr>
          <p:nvPr>
            <p:ph type="title"/>
          </p:nvPr>
        </p:nvSpPr>
        <p:spPr>
          <a:xfrm>
            <a:off x="838200" y="18255"/>
            <a:ext cx="10515600" cy="1325563"/>
          </a:xfrm>
        </p:spPr>
        <p:txBody>
          <a:bodyPr/>
          <a:lstStyle/>
          <a:p>
            <a:pPr algn="ctr"/>
            <a:r>
              <a:rPr lang="en-US" dirty="0"/>
              <a:t>Summary of Findings</a:t>
            </a:r>
          </a:p>
        </p:txBody>
      </p:sp>
      <p:sp>
        <p:nvSpPr>
          <p:cNvPr id="4" name="Rectangle 1">
            <a:extLst>
              <a:ext uri="{FF2B5EF4-FFF2-40B4-BE49-F238E27FC236}">
                <a16:creationId xmlns:a16="http://schemas.microsoft.com/office/drawing/2014/main" id="{8CC11B97-CF46-D019-D5E8-6A3798689E96}"/>
              </a:ext>
            </a:extLst>
          </p:cNvPr>
          <p:cNvSpPr>
            <a:spLocks noGrp="1" noChangeArrowheads="1"/>
          </p:cNvSpPr>
          <p:nvPr>
            <p:ph idx="1"/>
          </p:nvPr>
        </p:nvSpPr>
        <p:spPr bwMode="auto">
          <a:xfrm>
            <a:off x="1" y="1524696"/>
            <a:ext cx="1213394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Clothing is the most significant driver of sales, with Accessories as the second-most purchased category. Seasonal preferences strongly influence sales in categories like Footwear (warmer seasons) and Outerwear (Winter).</a:t>
            </a:r>
          </a:p>
          <a:p>
            <a:pPr eaLnBrk="0" fontAlgn="base" hangingPunct="0">
              <a:lnSpc>
                <a:spcPct val="100000"/>
              </a:lnSpc>
              <a:spcBef>
                <a:spcPct val="0"/>
              </a:spcBef>
              <a:spcAft>
                <a:spcPct val="0"/>
              </a:spcAft>
            </a:pPr>
            <a:r>
              <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Discounts and promo codes play a crucial role in increasing sales, especially for popular categories like Clothing and Accessories. However, they are less effective for high-priced items and categories like Outerwear.</a:t>
            </a:r>
          </a:p>
          <a:p>
            <a:pPr eaLnBrk="0" fontAlgn="base" hangingPunct="0">
              <a:lnSpc>
                <a:spcPct val="100000"/>
              </a:lnSpc>
              <a:spcBef>
                <a:spcPct val="0"/>
              </a:spcBef>
              <a:spcAft>
                <a:spcPct val="0"/>
              </a:spcAft>
            </a:pPr>
            <a:r>
              <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Targeted discount campaigns for specific price ranges and customer segments (e.g., younger age groups, higher purchase amounts) can help optimize sales further.</a:t>
            </a:r>
            <a:endPar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382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57473-2070-7F9C-ABF1-3FDDA1185C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105BB6-3CD0-A3B1-453D-4CFE0FD90CB4}"/>
              </a:ext>
            </a:extLst>
          </p:cNvPr>
          <p:cNvSpPr>
            <a:spLocks noGrp="1"/>
          </p:cNvSpPr>
          <p:nvPr>
            <p:ph type="title"/>
          </p:nvPr>
        </p:nvSpPr>
        <p:spPr>
          <a:xfrm>
            <a:off x="838200" y="18255"/>
            <a:ext cx="10515600" cy="1325563"/>
          </a:xfrm>
        </p:spPr>
        <p:txBody>
          <a:bodyPr/>
          <a:lstStyle/>
          <a:p>
            <a:pPr algn="ctr"/>
            <a:r>
              <a:rPr lang="en-US" dirty="0"/>
              <a:t>Recommendations</a:t>
            </a:r>
          </a:p>
        </p:txBody>
      </p:sp>
      <p:sp>
        <p:nvSpPr>
          <p:cNvPr id="4" name="Rectangle 1">
            <a:extLst>
              <a:ext uri="{FF2B5EF4-FFF2-40B4-BE49-F238E27FC236}">
                <a16:creationId xmlns:a16="http://schemas.microsoft.com/office/drawing/2014/main" id="{5181E8B9-B67D-F991-B21C-FB7C7590BCD0}"/>
              </a:ext>
            </a:extLst>
          </p:cNvPr>
          <p:cNvSpPr>
            <a:spLocks noGrp="1" noChangeArrowheads="1"/>
          </p:cNvSpPr>
          <p:nvPr>
            <p:ph idx="1"/>
          </p:nvPr>
        </p:nvSpPr>
        <p:spPr bwMode="auto">
          <a:xfrm>
            <a:off x="1" y="1155364"/>
            <a:ext cx="1213394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eaLnBrk="0" fontAlgn="base" hangingPunct="0">
              <a:lnSpc>
                <a:spcPct val="100000"/>
              </a:lnSpc>
              <a:spcBef>
                <a:spcPct val="0"/>
              </a:spcBef>
              <a:spcAft>
                <a:spcPct val="0"/>
              </a:spcAft>
              <a:buFont typeface="+mj-lt"/>
              <a:buAutoNum type="arabicPeriod"/>
            </a:pPr>
            <a:r>
              <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Promotions:</a:t>
            </a:r>
          </a:p>
          <a:p>
            <a:pPr eaLnBrk="0" fontAlgn="base" hangingPunct="0">
              <a:lnSpc>
                <a:spcPct val="100000"/>
              </a:lnSpc>
              <a:spcBef>
                <a:spcPct val="0"/>
              </a:spcBef>
              <a:spcAft>
                <a:spcPct val="0"/>
              </a:spcAft>
            </a:pPr>
            <a:r>
              <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Outerwear discounts during Winter and Footwear discounts during Spring and Summer.</a:t>
            </a:r>
          </a:p>
          <a:p>
            <a:pPr marL="0" indent="0" eaLnBrk="0" fontAlgn="base" hangingPunct="0">
              <a:lnSpc>
                <a:spcPct val="100000"/>
              </a:lnSpc>
              <a:spcBef>
                <a:spcPct val="0"/>
              </a:spcBef>
              <a:spcAft>
                <a:spcPct val="0"/>
              </a:spcAft>
              <a:buNone/>
            </a:pPr>
            <a:r>
              <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Promo Code Campaigns:</a:t>
            </a:r>
          </a:p>
          <a:p>
            <a:pPr eaLnBrk="0" fontAlgn="base" hangingPunct="0">
              <a:lnSpc>
                <a:spcPct val="100000"/>
              </a:lnSpc>
              <a:spcBef>
                <a:spcPct val="0"/>
              </a:spcBef>
              <a:spcAft>
                <a:spcPct val="0"/>
              </a:spcAft>
            </a:pPr>
            <a:r>
              <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Encourage promo code usage for higher-priced items (70-100 price range) to maximize sales.</a:t>
            </a:r>
          </a:p>
          <a:p>
            <a:pPr eaLnBrk="0" fontAlgn="base" hangingPunct="0">
              <a:lnSpc>
                <a:spcPct val="100000"/>
              </a:lnSpc>
              <a:spcBef>
                <a:spcPct val="0"/>
              </a:spcBef>
              <a:spcAft>
                <a:spcPct val="0"/>
              </a:spcAft>
            </a:pPr>
            <a:r>
              <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 smaller, easily redeemable promo codes for budget-conscious customers in lower price ranges (10-30).</a:t>
            </a:r>
          </a:p>
          <a:p>
            <a:pPr eaLnBrk="0" fontAlgn="base" hangingPunct="0">
              <a:lnSpc>
                <a:spcPct val="100000"/>
              </a:lnSpc>
              <a:spcBef>
                <a:spcPct val="0"/>
              </a:spcBef>
              <a:spcAft>
                <a:spcPct val="0"/>
              </a:spcAft>
            </a:pPr>
            <a:r>
              <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Segmentation:</a:t>
            </a:r>
          </a:p>
          <a:p>
            <a:pPr eaLnBrk="0" fontAlgn="base" hangingPunct="0">
              <a:lnSpc>
                <a:spcPct val="100000"/>
              </a:lnSpc>
              <a:spcBef>
                <a:spcPct val="0"/>
              </a:spcBef>
              <a:spcAft>
                <a:spcPct val="0"/>
              </a:spcAft>
            </a:pPr>
            <a:r>
              <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Prioritize marketing efforts for age groups 20-39, as they are the most active buyers.</a:t>
            </a:r>
          </a:p>
          <a:p>
            <a:pPr eaLnBrk="0" fontAlgn="base" hangingPunct="0">
              <a:lnSpc>
                <a:spcPct val="100000"/>
              </a:lnSpc>
              <a:spcBef>
                <a:spcPct val="0"/>
              </a:spcBef>
              <a:spcAft>
                <a:spcPct val="0"/>
              </a:spcAft>
            </a:pPr>
            <a:r>
              <a:rPr kumimoji="0" lang="en-US"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 consistent engagement for Clothing and Accessories, given their year-round demand.</a:t>
            </a:r>
            <a:endPar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45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B3F6-040F-865C-A592-6C54A08FA193}"/>
              </a:ext>
            </a:extLst>
          </p:cNvPr>
          <p:cNvSpPr>
            <a:spLocks noGrp="1"/>
          </p:cNvSpPr>
          <p:nvPr>
            <p:ph type="title"/>
          </p:nvPr>
        </p:nvSpPr>
        <p:spPr>
          <a:xfrm>
            <a:off x="838200" y="168275"/>
            <a:ext cx="10515600" cy="1325563"/>
          </a:xfrm>
        </p:spPr>
        <p:txBody>
          <a:bodyPr/>
          <a:lstStyle/>
          <a:p>
            <a:pPr algn="ctr"/>
            <a:r>
              <a:rPr lang="en-US" dirty="0"/>
              <a:t>Business Understanding &amp; Overview</a:t>
            </a:r>
            <a:endParaRPr lang="en-PK" dirty="0"/>
          </a:p>
        </p:txBody>
      </p:sp>
      <p:sp>
        <p:nvSpPr>
          <p:cNvPr id="3" name="Content Placeholder 2">
            <a:extLst>
              <a:ext uri="{FF2B5EF4-FFF2-40B4-BE49-F238E27FC236}">
                <a16:creationId xmlns:a16="http://schemas.microsoft.com/office/drawing/2014/main" id="{5A51EC2C-3B69-D91D-E824-2D358B5417E7}"/>
              </a:ext>
            </a:extLst>
          </p:cNvPr>
          <p:cNvSpPr>
            <a:spLocks noGrp="1"/>
          </p:cNvSpPr>
          <p:nvPr>
            <p:ph idx="1"/>
          </p:nvPr>
        </p:nvSpPr>
        <p:spPr>
          <a:xfrm>
            <a:off x="838200" y="1277257"/>
            <a:ext cx="10515600" cy="489970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today’s competitive e-commerce environment, understanding consumer behavior is critical for businesses to optimize their marketing strategies and enhance sales performance. This project explores the impact of discounts and product categories on sales trends. By analyzing consumer trends, businesses can tailor promotional campaigns to maximize revenue and customer satisfaction.</a:t>
            </a:r>
          </a:p>
          <a:p>
            <a:pPr marL="0" indent="0">
              <a:buNone/>
            </a:pPr>
            <a:r>
              <a:rPr lang="en-US" sz="2400" dirty="0">
                <a:latin typeface="Times New Roman" panose="02020603050405020304" pitchFamily="18" charset="0"/>
                <a:cs typeface="Times New Roman" panose="02020603050405020304" pitchFamily="18" charset="0"/>
              </a:rPr>
              <a:t>Key objectives include:</a:t>
            </a:r>
          </a:p>
          <a:p>
            <a:pPr marL="0" indent="0">
              <a:buNone/>
            </a:pPr>
            <a:r>
              <a:rPr lang="en-US" sz="2400" b="1" dirty="0">
                <a:latin typeface="Times New Roman" panose="02020603050405020304" pitchFamily="18" charset="0"/>
                <a:cs typeface="Times New Roman" panose="02020603050405020304" pitchFamily="18" charset="0"/>
              </a:rPr>
              <a:t>Primary Objective</a:t>
            </a:r>
            <a:r>
              <a:rPr lang="en-US" sz="2400" dirty="0">
                <a:latin typeface="Times New Roman" panose="02020603050405020304" pitchFamily="18" charset="0"/>
                <a:cs typeface="Times New Roman" panose="02020603050405020304" pitchFamily="18" charset="0"/>
              </a:rPr>
              <a:t>: Analyze how discounts and product categories influence sales trends.</a:t>
            </a:r>
          </a:p>
          <a:p>
            <a:pPr marL="0" indent="0">
              <a:buNone/>
            </a:pPr>
            <a:r>
              <a:rPr lang="en-US" sz="2400" b="1" dirty="0">
                <a:latin typeface="Times New Roman" panose="02020603050405020304" pitchFamily="18" charset="0"/>
                <a:cs typeface="Times New Roman" panose="02020603050405020304" pitchFamily="18" charset="0"/>
              </a:rPr>
              <a:t>Secondary Objectives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factors influencing customer ratings and reviews.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 patterns in customer sentiment from review content.</a:t>
            </a:r>
          </a:p>
          <a:p>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962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BA9C-99FE-ED1D-9141-78F4501B5170}"/>
              </a:ext>
            </a:extLst>
          </p:cNvPr>
          <p:cNvSpPr>
            <a:spLocks noGrp="1"/>
          </p:cNvSpPr>
          <p:nvPr>
            <p:ph type="title"/>
          </p:nvPr>
        </p:nvSpPr>
        <p:spPr>
          <a:xfrm>
            <a:off x="838200" y="18255"/>
            <a:ext cx="10515600" cy="1325563"/>
          </a:xfrm>
        </p:spPr>
        <p:txBody>
          <a:bodyPr/>
          <a:lstStyle/>
          <a:p>
            <a:pPr algn="ctr"/>
            <a:r>
              <a:rPr lang="en-US" dirty="0"/>
              <a:t>Understanding the Data</a:t>
            </a:r>
            <a:endParaRPr lang="en-PK" dirty="0"/>
          </a:p>
        </p:txBody>
      </p:sp>
      <p:sp>
        <p:nvSpPr>
          <p:cNvPr id="4" name="Rectangle 1">
            <a:extLst>
              <a:ext uri="{FF2B5EF4-FFF2-40B4-BE49-F238E27FC236}">
                <a16:creationId xmlns:a16="http://schemas.microsoft.com/office/drawing/2014/main" id="{6BFFBF60-8FA5-386B-AD7C-82A7F787B4E7}"/>
              </a:ext>
            </a:extLst>
          </p:cNvPr>
          <p:cNvSpPr>
            <a:spLocks noGrp="1" noChangeArrowheads="1"/>
          </p:cNvSpPr>
          <p:nvPr>
            <p:ph idx="1"/>
          </p:nvPr>
        </p:nvSpPr>
        <p:spPr bwMode="auto">
          <a:xfrm>
            <a:off x="58058" y="1343819"/>
            <a:ext cx="121339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consists of sales transaction records from an e-commerce platform. It includes the following key attributes:</a:t>
            </a:r>
          </a:p>
          <a:p>
            <a:pPr marL="457200" lvl="1" indent="0" eaLnBrk="0" fontAlgn="base" hangingPunct="0">
              <a:lnSpc>
                <a:spcPct val="100000"/>
              </a:lnSpc>
              <a:spcBef>
                <a:spcPct val="0"/>
              </a:spcBef>
              <a:spcAft>
                <a:spcPct val="0"/>
              </a:spcAft>
              <a:buFontTx/>
              <a:buChar char="•"/>
            </a:pPr>
            <a:r>
              <a:rPr kumimoji="0" lang="en-PK" altLang="en-PK"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Information</a:t>
            </a: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Age, gender, region.</a:t>
            </a:r>
          </a:p>
          <a:p>
            <a:pPr marL="457200" lvl="1" indent="0" eaLnBrk="0" fontAlgn="base" hangingPunct="0">
              <a:lnSpc>
                <a:spcPct val="100000"/>
              </a:lnSpc>
              <a:spcBef>
                <a:spcPct val="0"/>
              </a:spcBef>
              <a:spcAft>
                <a:spcPct val="0"/>
              </a:spcAft>
              <a:buFontTx/>
              <a:buChar char="•"/>
            </a:pPr>
            <a:r>
              <a:rPr kumimoji="0" lang="en-PK" altLang="en-PK"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Data</a:t>
            </a: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 category, purchase amount, discount applied, promo code usage.</a:t>
            </a:r>
          </a:p>
          <a:p>
            <a:pPr marL="457200" lvl="1" indent="0" eaLnBrk="0" fontAlgn="base" hangingPunct="0">
              <a:lnSpc>
                <a:spcPct val="100000"/>
              </a:lnSpc>
              <a:spcBef>
                <a:spcPct val="0"/>
              </a:spcBef>
              <a:spcAft>
                <a:spcPct val="0"/>
              </a:spcAft>
              <a:buFontTx/>
              <a:buChar char="•"/>
            </a:pPr>
            <a:r>
              <a:rPr kumimoji="0" lang="en-PK" altLang="en-PK"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Review Data</a:t>
            </a: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Ratings, review text.</a:t>
            </a:r>
          </a:p>
          <a:p>
            <a:pPr marL="457200" lvl="1" indent="0" eaLnBrk="0" fontAlgn="base" hangingPunct="0">
              <a:lnSpc>
                <a:spcPct val="100000"/>
              </a:lnSpc>
              <a:spcBef>
                <a:spcPct val="0"/>
              </a:spcBef>
              <a:spcAft>
                <a:spcPct val="0"/>
              </a:spcAft>
              <a:buFontTx/>
              <a:buChar char="•"/>
            </a:pPr>
            <a:r>
              <a:rPr kumimoji="0" lang="en-PK" altLang="en-PK"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Temporal Data</a:t>
            </a: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Purchase 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 steps:</a:t>
            </a:r>
          </a:p>
          <a:p>
            <a:pPr marL="457200" lvl="1" indent="0" eaLnBrk="0" fontAlgn="base" hangingPunct="0">
              <a:lnSpc>
                <a:spcPct val="100000"/>
              </a:lnSpc>
              <a:spcBef>
                <a:spcPct val="0"/>
              </a:spcBef>
              <a:spcAft>
                <a:spcPct val="0"/>
              </a:spcAft>
              <a:buFontTx/>
              <a:buChar char="•"/>
            </a:pP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unnecessary columns like Customer ID.</a:t>
            </a:r>
          </a:p>
          <a:p>
            <a:pPr marL="457200" lvl="1" indent="0" eaLnBrk="0" fontAlgn="base" hangingPunct="0">
              <a:lnSpc>
                <a:spcPct val="100000"/>
              </a:lnSpc>
              <a:spcBef>
                <a:spcPct val="0"/>
              </a:spcBef>
              <a:spcAft>
                <a:spcPct val="0"/>
              </a:spcAft>
              <a:buFontTx/>
              <a:buChar char="•"/>
            </a:pP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Standardized column names for consistency.</a:t>
            </a:r>
          </a:p>
          <a:p>
            <a:pPr marL="457200" lvl="1" indent="0" eaLnBrk="0" fontAlgn="base" hangingPunct="0">
              <a:lnSpc>
                <a:spcPct val="100000"/>
              </a:lnSpc>
              <a:spcBef>
                <a:spcPct val="0"/>
              </a:spcBef>
              <a:spcAft>
                <a:spcPct val="0"/>
              </a:spcAft>
              <a:buFontTx/>
              <a:buChar char="•"/>
            </a:pPr>
            <a:r>
              <a:rPr kumimoji="0" lang="en-PK" altLang="en-PK"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Categorized continuous variables (e.g., age and purchase amount) into bins for better interpretability.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148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688F-55BD-F205-FF52-8AFFA8330AE2}"/>
              </a:ext>
            </a:extLst>
          </p:cNvPr>
          <p:cNvSpPr>
            <a:spLocks noGrp="1"/>
          </p:cNvSpPr>
          <p:nvPr>
            <p:ph type="title"/>
          </p:nvPr>
        </p:nvSpPr>
        <p:spPr>
          <a:xfrm>
            <a:off x="198362" y="778932"/>
            <a:ext cx="4852608" cy="967619"/>
          </a:xfrm>
        </p:spPr>
        <p:txBody>
          <a:bodyPr>
            <a:noAutofit/>
          </a:bodyPr>
          <a:lstStyle/>
          <a:p>
            <a:pPr algn="ctr"/>
            <a:r>
              <a:rPr lang="en-US" sz="4400" dirty="0"/>
              <a:t>Univariate Analysis</a:t>
            </a:r>
            <a:endParaRPr lang="en-PK" sz="4400" dirty="0"/>
          </a:p>
        </p:txBody>
      </p:sp>
      <p:sp>
        <p:nvSpPr>
          <p:cNvPr id="6" name="Text Placeholder 5">
            <a:extLst>
              <a:ext uri="{FF2B5EF4-FFF2-40B4-BE49-F238E27FC236}">
                <a16:creationId xmlns:a16="http://schemas.microsoft.com/office/drawing/2014/main" id="{49226F9C-BE43-2016-A6AD-3315E36DFAD2}"/>
              </a:ext>
            </a:extLst>
          </p:cNvPr>
          <p:cNvSpPr>
            <a:spLocks noGrp="1"/>
          </p:cNvSpPr>
          <p:nvPr>
            <p:ph type="body" sz="half" idx="2"/>
          </p:nvPr>
        </p:nvSpPr>
        <p:spPr>
          <a:xfrm>
            <a:off x="130629" y="1857828"/>
            <a:ext cx="4920341" cy="4262361"/>
          </a:xfrm>
        </p:spPr>
        <p:txBody>
          <a:bodyPr/>
          <a:lstStyle/>
          <a:p>
            <a:pPr marL="342900" indent="-342900">
              <a:buAutoNum type="arabicPeriod"/>
            </a:pPr>
            <a:r>
              <a:rPr lang="en-US" sz="2800" b="1" dirty="0">
                <a:latin typeface="Times New Roman" panose="02020603050405020304" pitchFamily="18" charset="0"/>
                <a:cs typeface="Times New Roman" panose="02020603050405020304" pitchFamily="18" charset="0"/>
              </a:rPr>
              <a:t>Age Group Analysis</a:t>
            </a:r>
          </a:p>
          <a:p>
            <a:r>
              <a:rPr lang="en-US" b="1" dirty="0">
                <a:latin typeface="Times New Roman" panose="02020603050405020304" pitchFamily="18" charset="0"/>
                <a:cs typeface="Times New Roman" panose="02020603050405020304" pitchFamily="18" charset="0"/>
              </a:rPr>
              <a:t>This analysis highlights which age groups contribute the most to each category's sales.</a:t>
            </a:r>
          </a:p>
          <a:p>
            <a:r>
              <a:rPr lang="en-US" b="1" dirty="0">
                <a:latin typeface="Times New Roman" panose="02020603050405020304" pitchFamily="18" charset="0"/>
                <a:cs typeface="Times New Roman" panose="02020603050405020304" pitchFamily="18" charset="0"/>
              </a:rPr>
              <a:t>Key Findings:</a:t>
            </a:r>
          </a:p>
          <a:p>
            <a:r>
              <a:rPr lang="en-US" b="1" dirty="0">
                <a:latin typeface="Times New Roman" panose="02020603050405020304" pitchFamily="18" charset="0"/>
                <a:cs typeface="Times New Roman" panose="02020603050405020304" pitchFamily="18" charset="0"/>
              </a:rPr>
              <a:t>Age groups 20-29 and 30-39 are the most active buyers across all categories, showing high engagement in Accessories, Clothing, and Footwear.</a:t>
            </a:r>
          </a:p>
          <a:p>
            <a:r>
              <a:rPr lang="en-US" b="1" dirty="0">
                <a:latin typeface="Times New Roman" panose="02020603050405020304" pitchFamily="18" charset="0"/>
                <a:cs typeface="Times New Roman" panose="02020603050405020304" pitchFamily="18" charset="0"/>
              </a:rPr>
              <a:t>The 0-19 and 60+ age groups have significantly lower sales compared to other groups.</a:t>
            </a:r>
          </a:p>
          <a:p>
            <a:endParaRPr lang="en-PK" b="1" dirty="0">
              <a:latin typeface="Times New Roman" panose="02020603050405020304" pitchFamily="18" charset="0"/>
              <a:cs typeface="Times New Roman" panose="02020603050405020304" pitchFamily="18" charset="0"/>
            </a:endParaRPr>
          </a:p>
        </p:txBody>
      </p:sp>
      <p:pic>
        <p:nvPicPr>
          <p:cNvPr id="2055" name="Picture 7">
            <a:extLst>
              <a:ext uri="{FF2B5EF4-FFF2-40B4-BE49-F238E27FC236}">
                <a16:creationId xmlns:a16="http://schemas.microsoft.com/office/drawing/2014/main" id="{1669D15A-9B19-E783-EA41-ACD39AF22A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0970" y="1528838"/>
            <a:ext cx="6838616" cy="3933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32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48DCD-84DB-75B2-59FC-FA232404A6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43C1DC-C8EA-A9C1-2B43-F385F9E0A9B0}"/>
              </a:ext>
            </a:extLst>
          </p:cNvPr>
          <p:cNvSpPr>
            <a:spLocks noGrp="1"/>
          </p:cNvSpPr>
          <p:nvPr>
            <p:ph type="title"/>
          </p:nvPr>
        </p:nvSpPr>
        <p:spPr>
          <a:xfrm>
            <a:off x="198362" y="778932"/>
            <a:ext cx="4852608" cy="967619"/>
          </a:xfrm>
        </p:spPr>
        <p:txBody>
          <a:bodyPr>
            <a:noAutofit/>
          </a:bodyPr>
          <a:lstStyle/>
          <a:p>
            <a:pPr algn="ctr"/>
            <a:r>
              <a:rPr lang="en-US" sz="4400" dirty="0"/>
              <a:t>Univariate Analysis</a:t>
            </a:r>
            <a:endParaRPr lang="en-PK" sz="4400" dirty="0"/>
          </a:p>
        </p:txBody>
      </p:sp>
      <p:sp>
        <p:nvSpPr>
          <p:cNvPr id="6" name="Text Placeholder 5">
            <a:extLst>
              <a:ext uri="{FF2B5EF4-FFF2-40B4-BE49-F238E27FC236}">
                <a16:creationId xmlns:a16="http://schemas.microsoft.com/office/drawing/2014/main" id="{274C26C2-F2D9-45F1-1D7F-BF5E38ADFFEB}"/>
              </a:ext>
            </a:extLst>
          </p:cNvPr>
          <p:cNvSpPr>
            <a:spLocks noGrp="1"/>
          </p:cNvSpPr>
          <p:nvPr>
            <p:ph type="body" sz="half" idx="2"/>
          </p:nvPr>
        </p:nvSpPr>
        <p:spPr>
          <a:xfrm>
            <a:off x="130629" y="1857828"/>
            <a:ext cx="4920341" cy="4262361"/>
          </a:xfrm>
        </p:spPr>
        <p:txBody>
          <a:bodyPr/>
          <a:lstStyle/>
          <a:p>
            <a:r>
              <a:rPr lang="en-US" sz="2800" b="1" dirty="0">
                <a:latin typeface="Times New Roman" panose="02020603050405020304" pitchFamily="18" charset="0"/>
                <a:cs typeface="Times New Roman" panose="02020603050405020304" pitchFamily="18" charset="0"/>
              </a:rPr>
              <a:t>2. Purchase Amount Analysis</a:t>
            </a:r>
          </a:p>
          <a:p>
            <a:r>
              <a:rPr lang="en-US" b="1" dirty="0">
                <a:latin typeface="Times New Roman" panose="02020603050405020304" pitchFamily="18" charset="0"/>
                <a:cs typeface="Times New Roman" panose="02020603050405020304" pitchFamily="18" charset="0"/>
              </a:rPr>
              <a:t>Purchase amounts are grouped into ranges, revealing the spending </a:t>
            </a:r>
            <a:r>
              <a:rPr lang="en-US" b="1" dirty="0" err="1">
                <a:latin typeface="Times New Roman" panose="02020603050405020304" pitchFamily="18" charset="0"/>
                <a:cs typeface="Times New Roman" panose="02020603050405020304" pitchFamily="18" charset="0"/>
              </a:rPr>
              <a:t>behaviour</a:t>
            </a:r>
            <a:r>
              <a:rPr lang="en-US" b="1" dirty="0">
                <a:latin typeface="Times New Roman" panose="02020603050405020304" pitchFamily="18" charset="0"/>
                <a:cs typeface="Times New Roman" panose="02020603050405020304" pitchFamily="18" charset="0"/>
              </a:rPr>
              <a:t> of customers.</a:t>
            </a:r>
          </a:p>
          <a:p>
            <a:r>
              <a:rPr lang="en-US" b="1" dirty="0">
                <a:latin typeface="Times New Roman" panose="02020603050405020304" pitchFamily="18" charset="0"/>
                <a:cs typeface="Times New Roman" panose="02020603050405020304" pitchFamily="18" charset="0"/>
              </a:rPr>
              <a:t>Key Findings:</a:t>
            </a:r>
          </a:p>
          <a:p>
            <a:r>
              <a:rPr lang="en-US" b="1" dirty="0">
                <a:latin typeface="Times New Roman" panose="02020603050405020304" pitchFamily="18" charset="0"/>
                <a:cs typeface="Times New Roman" panose="02020603050405020304" pitchFamily="18" charset="0"/>
              </a:rPr>
              <a:t>Most purchases are concentrated in the  20− 30 and  30− 40 ranges across all categories.</a:t>
            </a:r>
          </a:p>
          <a:p>
            <a:r>
              <a:rPr lang="en-US" b="1" dirty="0">
                <a:latin typeface="Times New Roman" panose="02020603050405020304" pitchFamily="18" charset="0"/>
                <a:cs typeface="Times New Roman" panose="02020603050405020304" pitchFamily="18" charset="0"/>
              </a:rPr>
              <a:t>Higher purchase ranges ( 90− 100) have fewer sales, indicating that expensive items are less frequently bought.</a:t>
            </a:r>
            <a:endParaRPr lang="en-PK" b="1" dirty="0">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1239B46D-E7CA-49AA-8400-DDE9BFFA68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20933" y="1262743"/>
            <a:ext cx="7240437" cy="4562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416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7CDD4-22E7-99D8-3DE7-4EE590CA9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3E2242-D5C3-43E1-96E0-EC795BFB1247}"/>
              </a:ext>
            </a:extLst>
          </p:cNvPr>
          <p:cNvSpPr>
            <a:spLocks noGrp="1"/>
          </p:cNvSpPr>
          <p:nvPr>
            <p:ph type="title"/>
          </p:nvPr>
        </p:nvSpPr>
        <p:spPr>
          <a:xfrm>
            <a:off x="198362" y="778932"/>
            <a:ext cx="4852608" cy="967619"/>
          </a:xfrm>
        </p:spPr>
        <p:txBody>
          <a:bodyPr>
            <a:noAutofit/>
          </a:bodyPr>
          <a:lstStyle/>
          <a:p>
            <a:pPr algn="ctr"/>
            <a:r>
              <a:rPr lang="en-US" sz="4400" dirty="0"/>
              <a:t>Univariate Analysis</a:t>
            </a:r>
            <a:endParaRPr lang="en-PK" sz="4400" dirty="0"/>
          </a:p>
        </p:txBody>
      </p:sp>
      <p:sp>
        <p:nvSpPr>
          <p:cNvPr id="6" name="Text Placeholder 5">
            <a:extLst>
              <a:ext uri="{FF2B5EF4-FFF2-40B4-BE49-F238E27FC236}">
                <a16:creationId xmlns:a16="http://schemas.microsoft.com/office/drawing/2014/main" id="{26B24FC4-B700-CC92-01E5-C09443C59D20}"/>
              </a:ext>
            </a:extLst>
          </p:cNvPr>
          <p:cNvSpPr>
            <a:spLocks noGrp="1"/>
          </p:cNvSpPr>
          <p:nvPr>
            <p:ph type="body" sz="half" idx="2"/>
          </p:nvPr>
        </p:nvSpPr>
        <p:spPr>
          <a:xfrm>
            <a:off x="130629" y="1857828"/>
            <a:ext cx="4920341" cy="4262361"/>
          </a:xfrm>
        </p:spPr>
        <p:txBody>
          <a:bodyPr/>
          <a:lstStyle/>
          <a:p>
            <a:r>
              <a:rPr lang="en-US" sz="2800" b="1" dirty="0">
                <a:latin typeface="Times New Roman" panose="02020603050405020304" pitchFamily="18" charset="0"/>
                <a:cs typeface="Times New Roman" panose="02020603050405020304" pitchFamily="18" charset="0"/>
              </a:rPr>
              <a:t>3. Promo Code Usage Analysis</a:t>
            </a:r>
          </a:p>
          <a:p>
            <a:r>
              <a:rPr lang="en-US" b="1" dirty="0">
                <a:latin typeface="Times New Roman" panose="02020603050405020304" pitchFamily="18" charset="0"/>
                <a:cs typeface="Times New Roman" panose="02020603050405020304" pitchFamily="18" charset="0"/>
              </a:rPr>
              <a:t>Examines the impact of promo code usage on sales for different categories.</a:t>
            </a:r>
          </a:p>
          <a:p>
            <a:r>
              <a:rPr lang="en-US" b="1" dirty="0">
                <a:latin typeface="Times New Roman" panose="02020603050405020304" pitchFamily="18" charset="0"/>
                <a:cs typeface="Times New Roman" panose="02020603050405020304" pitchFamily="18" charset="0"/>
              </a:rPr>
              <a:t>Key Findings: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Promo codes have a noticeable impact on sales, especially for Accessories and Clothing.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Promo codes are less effective in driving sales for Outerwear compared to other categories.</a:t>
            </a:r>
          </a:p>
        </p:txBody>
      </p:sp>
      <p:pic>
        <p:nvPicPr>
          <p:cNvPr id="5122" name="Picture 2">
            <a:extLst>
              <a:ext uri="{FF2B5EF4-FFF2-40B4-BE49-F238E27FC236}">
                <a16:creationId xmlns:a16="http://schemas.microsoft.com/office/drawing/2014/main" id="{ECE31115-8084-7083-9A7C-2E1E2A43F3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25181" y="1532877"/>
            <a:ext cx="7213978" cy="4011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12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B9C2A-DBA9-592E-C9E6-87FEA2DCE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29655-9961-DFD9-28E3-1D79183A05E7}"/>
              </a:ext>
            </a:extLst>
          </p:cNvPr>
          <p:cNvSpPr>
            <a:spLocks noGrp="1"/>
          </p:cNvSpPr>
          <p:nvPr>
            <p:ph type="title"/>
          </p:nvPr>
        </p:nvSpPr>
        <p:spPr>
          <a:xfrm>
            <a:off x="198362" y="778932"/>
            <a:ext cx="4852608" cy="967619"/>
          </a:xfrm>
        </p:spPr>
        <p:txBody>
          <a:bodyPr>
            <a:noAutofit/>
          </a:bodyPr>
          <a:lstStyle/>
          <a:p>
            <a:pPr algn="ctr"/>
            <a:r>
              <a:rPr lang="en-US" sz="4400" dirty="0"/>
              <a:t>Univariate Analysis</a:t>
            </a:r>
            <a:endParaRPr lang="en-PK" sz="4400" dirty="0"/>
          </a:p>
        </p:txBody>
      </p:sp>
      <p:sp>
        <p:nvSpPr>
          <p:cNvPr id="6" name="Text Placeholder 5">
            <a:extLst>
              <a:ext uri="{FF2B5EF4-FFF2-40B4-BE49-F238E27FC236}">
                <a16:creationId xmlns:a16="http://schemas.microsoft.com/office/drawing/2014/main" id="{086CD08C-E5A1-ABF2-087A-7B30B50D34CF}"/>
              </a:ext>
            </a:extLst>
          </p:cNvPr>
          <p:cNvSpPr>
            <a:spLocks noGrp="1"/>
          </p:cNvSpPr>
          <p:nvPr>
            <p:ph type="body" sz="half" idx="2"/>
          </p:nvPr>
        </p:nvSpPr>
        <p:spPr>
          <a:xfrm>
            <a:off x="130629" y="1857828"/>
            <a:ext cx="5109028" cy="4262361"/>
          </a:xfrm>
        </p:spPr>
        <p:txBody>
          <a:bodyPr/>
          <a:lstStyle/>
          <a:p>
            <a:r>
              <a:rPr lang="en-US" sz="2800" b="1" dirty="0">
                <a:latin typeface="Times New Roman" panose="02020603050405020304" pitchFamily="18" charset="0"/>
                <a:cs typeface="Times New Roman" panose="02020603050405020304" pitchFamily="18" charset="0"/>
              </a:rPr>
              <a:t>4. Discount Application  Analysis</a:t>
            </a:r>
          </a:p>
          <a:p>
            <a:r>
              <a:rPr lang="en-US" b="1" dirty="0">
                <a:latin typeface="Times New Roman" panose="02020603050405020304" pitchFamily="18" charset="0"/>
                <a:cs typeface="Times New Roman" panose="02020603050405020304" pitchFamily="18" charset="0"/>
              </a:rPr>
              <a:t>Evaluates the role of discounts in driving category sales.</a:t>
            </a:r>
          </a:p>
          <a:p>
            <a:r>
              <a:rPr lang="en-US" b="1" dirty="0">
                <a:latin typeface="Times New Roman" panose="02020603050405020304" pitchFamily="18" charset="0"/>
                <a:cs typeface="Times New Roman" panose="02020603050405020304" pitchFamily="18" charset="0"/>
              </a:rPr>
              <a:t>Key Findings: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Discounts significantly boost sales, especially for Accessories and Clothing.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Categories like Footwear and Outerwear also benefit from discounts but to a lesser extent.</a:t>
            </a:r>
          </a:p>
        </p:txBody>
      </p:sp>
      <p:pic>
        <p:nvPicPr>
          <p:cNvPr id="4100" name="Picture 4">
            <a:extLst>
              <a:ext uri="{FF2B5EF4-FFF2-40B4-BE49-F238E27FC236}">
                <a16:creationId xmlns:a16="http://schemas.microsoft.com/office/drawing/2014/main" id="{4F0E47BC-7358-5DD1-EF38-BEB27C4676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3918" y="1402079"/>
            <a:ext cx="7054215" cy="4485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679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B77FC-32A2-35A2-8D7D-2BCAB71CC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07800-FC0B-155C-695F-8B3F17F67944}"/>
              </a:ext>
            </a:extLst>
          </p:cNvPr>
          <p:cNvSpPr>
            <a:spLocks noGrp="1"/>
          </p:cNvSpPr>
          <p:nvPr>
            <p:ph type="title"/>
          </p:nvPr>
        </p:nvSpPr>
        <p:spPr>
          <a:xfrm>
            <a:off x="70154" y="48380"/>
            <a:ext cx="4852608" cy="624873"/>
          </a:xfrm>
        </p:spPr>
        <p:txBody>
          <a:bodyPr>
            <a:noAutofit/>
          </a:bodyPr>
          <a:lstStyle/>
          <a:p>
            <a:pPr algn="ctr"/>
            <a:r>
              <a:rPr lang="en-US" sz="4400" dirty="0"/>
              <a:t>Univariate Analysis</a:t>
            </a:r>
            <a:endParaRPr lang="en-PK" sz="4400" dirty="0"/>
          </a:p>
        </p:txBody>
      </p:sp>
      <p:sp>
        <p:nvSpPr>
          <p:cNvPr id="6" name="Text Placeholder 5">
            <a:extLst>
              <a:ext uri="{FF2B5EF4-FFF2-40B4-BE49-F238E27FC236}">
                <a16:creationId xmlns:a16="http://schemas.microsoft.com/office/drawing/2014/main" id="{EC0D5686-BD2E-85F8-2A2F-B7B1CB069EF4}"/>
              </a:ext>
            </a:extLst>
          </p:cNvPr>
          <p:cNvSpPr>
            <a:spLocks noGrp="1"/>
          </p:cNvSpPr>
          <p:nvPr>
            <p:ph type="body" sz="half" idx="2"/>
          </p:nvPr>
        </p:nvSpPr>
        <p:spPr>
          <a:xfrm>
            <a:off x="130629" y="673254"/>
            <a:ext cx="5109028" cy="6058198"/>
          </a:xfrm>
        </p:spPr>
        <p:txBody>
          <a:bodyPr>
            <a:normAutofit fontScale="32500" lnSpcReduction="20000"/>
          </a:bodyPr>
          <a:lstStyle/>
          <a:p>
            <a:r>
              <a:rPr lang="en-US" sz="14400" b="1" dirty="0">
                <a:latin typeface="Times New Roman" panose="02020603050405020304" pitchFamily="18" charset="0"/>
                <a:cs typeface="Times New Roman" panose="02020603050405020304" pitchFamily="18" charset="0"/>
              </a:rPr>
              <a:t>5. </a:t>
            </a:r>
            <a:r>
              <a:rPr lang="en-US" sz="12800" b="1" dirty="0">
                <a:latin typeface="Times New Roman" panose="02020603050405020304" pitchFamily="18" charset="0"/>
                <a:cs typeface="Times New Roman" panose="02020603050405020304" pitchFamily="18" charset="0"/>
              </a:rPr>
              <a:t>Season Analysis</a:t>
            </a:r>
          </a:p>
          <a:p>
            <a:r>
              <a:rPr lang="en-US" sz="4400" b="1" dirty="0">
                <a:latin typeface="Times New Roman" panose="02020603050405020304" pitchFamily="18" charset="0"/>
                <a:cs typeface="Times New Roman" panose="02020603050405020304" pitchFamily="18" charset="0"/>
              </a:rPr>
              <a:t>Clothing</a:t>
            </a:r>
          </a:p>
          <a:p>
            <a:r>
              <a:rPr lang="en-US" sz="4400" b="1" dirty="0">
                <a:latin typeface="Times New Roman" panose="02020603050405020304" pitchFamily="18" charset="0"/>
                <a:cs typeface="Times New Roman" panose="02020603050405020304" pitchFamily="18" charset="0"/>
              </a:rPr>
              <a:t>Clothing is the most purchased category across all seasons.</a:t>
            </a:r>
          </a:p>
          <a:p>
            <a:r>
              <a:rPr lang="en-US" sz="4400" b="1" dirty="0">
                <a:latin typeface="Times New Roman" panose="02020603050405020304" pitchFamily="18" charset="0"/>
                <a:cs typeface="Times New Roman" panose="02020603050405020304" pitchFamily="18" charset="0"/>
              </a:rPr>
              <a:t>The number of purchases is relatively consistent, with slight variations between seasons.</a:t>
            </a:r>
          </a:p>
          <a:p>
            <a:r>
              <a:rPr lang="en-US" sz="4400" b="1" dirty="0">
                <a:latin typeface="Times New Roman" panose="02020603050405020304" pitchFamily="18" charset="0"/>
                <a:cs typeface="Times New Roman" panose="02020603050405020304" pitchFamily="18" charset="0"/>
              </a:rPr>
              <a:t>Accessories</a:t>
            </a:r>
          </a:p>
          <a:p>
            <a:r>
              <a:rPr lang="en-US" sz="4400" b="1" dirty="0">
                <a:latin typeface="Times New Roman" panose="02020603050405020304" pitchFamily="18" charset="0"/>
                <a:cs typeface="Times New Roman" panose="02020603050405020304" pitchFamily="18" charset="0"/>
              </a:rPr>
              <a:t>Accessories show a significant rise in Spring and Fall compared to Winter and Summer.</a:t>
            </a:r>
          </a:p>
          <a:p>
            <a:r>
              <a:rPr lang="en-US" sz="4400" b="1" dirty="0">
                <a:latin typeface="Times New Roman" panose="02020603050405020304" pitchFamily="18" charset="0"/>
                <a:cs typeface="Times New Roman" panose="02020603050405020304" pitchFamily="18" charset="0"/>
              </a:rPr>
              <a:t>They are the second most purchased category overall.</a:t>
            </a:r>
          </a:p>
          <a:p>
            <a:r>
              <a:rPr lang="en-US" sz="4400" b="1" dirty="0">
                <a:latin typeface="Times New Roman" panose="02020603050405020304" pitchFamily="18" charset="0"/>
                <a:cs typeface="Times New Roman" panose="02020603050405020304" pitchFamily="18" charset="0"/>
              </a:rPr>
              <a:t>Footwear</a:t>
            </a:r>
          </a:p>
          <a:p>
            <a:r>
              <a:rPr lang="en-US" sz="4400" b="1" dirty="0">
                <a:latin typeface="Times New Roman" panose="02020603050405020304" pitchFamily="18" charset="0"/>
                <a:cs typeface="Times New Roman" panose="02020603050405020304" pitchFamily="18" charset="0"/>
              </a:rPr>
              <a:t>Footwear is purchased more in Summer and Spring, suggesting seasonal preferences.</a:t>
            </a:r>
          </a:p>
          <a:p>
            <a:r>
              <a:rPr lang="en-US" sz="4400" b="1" dirty="0">
                <a:latin typeface="Times New Roman" panose="02020603050405020304" pitchFamily="18" charset="0"/>
                <a:cs typeface="Times New Roman" panose="02020603050405020304" pitchFamily="18" charset="0"/>
              </a:rPr>
              <a:t>Winter sees the lowest number of footwear purchases.</a:t>
            </a:r>
          </a:p>
          <a:p>
            <a:r>
              <a:rPr lang="en-US" sz="4400" b="1" dirty="0">
                <a:latin typeface="Times New Roman" panose="02020603050405020304" pitchFamily="18" charset="0"/>
                <a:cs typeface="Times New Roman" panose="02020603050405020304" pitchFamily="18" charset="0"/>
              </a:rPr>
              <a:t>Outerwear</a:t>
            </a:r>
          </a:p>
          <a:p>
            <a:r>
              <a:rPr lang="en-US" sz="4400" b="1" dirty="0">
                <a:latin typeface="Times New Roman" panose="02020603050405020304" pitchFamily="18" charset="0"/>
                <a:cs typeface="Times New Roman" panose="02020603050405020304" pitchFamily="18" charset="0"/>
              </a:rPr>
              <a:t>Outerwear is predominantly purchased in Winter, aligning with colder weather needs.</a:t>
            </a:r>
          </a:p>
          <a:p>
            <a:r>
              <a:rPr lang="en-US" sz="4400" b="1" dirty="0">
                <a:latin typeface="Times New Roman" panose="02020603050405020304" pitchFamily="18" charset="0"/>
                <a:cs typeface="Times New Roman" panose="02020603050405020304" pitchFamily="18" charset="0"/>
              </a:rPr>
              <a:t>Purchases drop significantly in other seasons.</a:t>
            </a:r>
          </a:p>
          <a:p>
            <a:r>
              <a:rPr lang="en-US" sz="4400" b="1" dirty="0">
                <a:latin typeface="Times New Roman" panose="02020603050405020304" pitchFamily="18" charset="0"/>
                <a:cs typeface="Times New Roman" panose="02020603050405020304" pitchFamily="18" charset="0"/>
              </a:rPr>
              <a:t>This analysis highlights clear seasonal trends, such as increased outerwear purchases in Winter and higher footwear purchases in warmer seasons.</a:t>
            </a:r>
          </a:p>
        </p:txBody>
      </p:sp>
      <p:pic>
        <p:nvPicPr>
          <p:cNvPr id="6146" name="Picture 2">
            <a:extLst>
              <a:ext uri="{FF2B5EF4-FFF2-40B4-BE49-F238E27FC236}">
                <a16:creationId xmlns:a16="http://schemas.microsoft.com/office/drawing/2014/main" id="{E29F582B-3B28-0527-A2B6-ECADB03C5B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3410" y="1533677"/>
            <a:ext cx="6967961" cy="388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57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23540-A13B-1F43-384A-2284D3FF52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98AF01-3197-70E9-85B8-D1F85FB28D42}"/>
              </a:ext>
            </a:extLst>
          </p:cNvPr>
          <p:cNvSpPr>
            <a:spLocks noGrp="1"/>
          </p:cNvSpPr>
          <p:nvPr>
            <p:ph type="title"/>
          </p:nvPr>
        </p:nvSpPr>
        <p:spPr>
          <a:xfrm>
            <a:off x="130629" y="261256"/>
            <a:ext cx="4852608" cy="585411"/>
          </a:xfrm>
        </p:spPr>
        <p:txBody>
          <a:bodyPr>
            <a:noAutofit/>
          </a:bodyPr>
          <a:lstStyle/>
          <a:p>
            <a:pPr algn="ctr"/>
            <a:r>
              <a:rPr lang="en-US" sz="4400" dirty="0"/>
              <a:t>Univariate Analysis</a:t>
            </a:r>
            <a:endParaRPr lang="en-PK" sz="4400" dirty="0"/>
          </a:p>
        </p:txBody>
      </p:sp>
      <p:sp>
        <p:nvSpPr>
          <p:cNvPr id="6" name="Text Placeholder 5">
            <a:extLst>
              <a:ext uri="{FF2B5EF4-FFF2-40B4-BE49-F238E27FC236}">
                <a16:creationId xmlns:a16="http://schemas.microsoft.com/office/drawing/2014/main" id="{8A70D37A-B9B8-83D1-935D-22EA42977947}"/>
              </a:ext>
            </a:extLst>
          </p:cNvPr>
          <p:cNvSpPr>
            <a:spLocks noGrp="1"/>
          </p:cNvSpPr>
          <p:nvPr>
            <p:ph type="body" sz="half" idx="2"/>
          </p:nvPr>
        </p:nvSpPr>
        <p:spPr>
          <a:xfrm>
            <a:off x="130629" y="1093410"/>
            <a:ext cx="5109028" cy="5638041"/>
          </a:xfrm>
        </p:spPr>
        <p:txBody>
          <a:bodyPr>
            <a:normAutofit fontScale="85000" lnSpcReduction="20000"/>
          </a:bodyPr>
          <a:lstStyle/>
          <a:p>
            <a:r>
              <a:rPr lang="en-US" sz="3200" b="1" dirty="0">
                <a:latin typeface="Times New Roman" panose="02020603050405020304" pitchFamily="18" charset="0"/>
                <a:cs typeface="Times New Roman" panose="02020603050405020304" pitchFamily="18" charset="0"/>
              </a:rPr>
              <a:t>6. Gender Analysis</a:t>
            </a:r>
          </a:p>
          <a:p>
            <a:r>
              <a:rPr lang="en-US" b="1" dirty="0">
                <a:latin typeface="Times New Roman" panose="02020603050405020304" pitchFamily="18" charset="0"/>
                <a:cs typeface="Times New Roman" panose="02020603050405020304" pitchFamily="18" charset="0"/>
              </a:rPr>
              <a:t>Accessories</a:t>
            </a:r>
          </a:p>
          <a:p>
            <a:r>
              <a:rPr lang="en-US" b="1" dirty="0">
                <a:latin typeface="Times New Roman" panose="02020603050405020304" pitchFamily="18" charset="0"/>
                <a:cs typeface="Times New Roman" panose="02020603050405020304" pitchFamily="18" charset="0"/>
              </a:rPr>
              <a:t>Female: Accessories constitute 31.41% of purchases.</a:t>
            </a:r>
          </a:p>
          <a:p>
            <a:r>
              <a:rPr lang="en-US" b="1" dirty="0">
                <a:latin typeface="Times New Roman" panose="02020603050405020304" pitchFamily="18" charset="0"/>
                <a:cs typeface="Times New Roman" panose="02020603050405020304" pitchFamily="18" charset="0"/>
              </a:rPr>
              <a:t>Male: Accessories constitute 31.98% of purchases.</a:t>
            </a:r>
          </a:p>
          <a:p>
            <a:r>
              <a:rPr lang="en-US" b="1" dirty="0">
                <a:latin typeface="Times New Roman" panose="02020603050405020304" pitchFamily="18" charset="0"/>
                <a:cs typeface="Times New Roman" panose="02020603050405020304" pitchFamily="18" charset="0"/>
              </a:rPr>
              <a:t>Observation: Both genders have a similar preference for accessories, with slightly higher purchases among males.</a:t>
            </a:r>
          </a:p>
          <a:p>
            <a:r>
              <a:rPr lang="en-US" b="1" dirty="0">
                <a:latin typeface="Times New Roman" panose="02020603050405020304" pitchFamily="18" charset="0"/>
                <a:cs typeface="Times New Roman" panose="02020603050405020304" pitchFamily="18" charset="0"/>
              </a:rPr>
              <a:t>Clothing</a:t>
            </a:r>
          </a:p>
          <a:p>
            <a:r>
              <a:rPr lang="en-US" b="1" dirty="0">
                <a:latin typeface="Times New Roman" panose="02020603050405020304" pitchFamily="18" charset="0"/>
                <a:cs typeface="Times New Roman" panose="02020603050405020304" pitchFamily="18" charset="0"/>
              </a:rPr>
              <a:t>Female: Clothing constitutes 44.55% of purchases.</a:t>
            </a:r>
          </a:p>
          <a:p>
            <a:r>
              <a:rPr lang="en-US" b="1" dirty="0">
                <a:latin typeface="Times New Roman" panose="02020603050405020304" pitchFamily="18" charset="0"/>
                <a:cs typeface="Times New Roman" panose="02020603050405020304" pitchFamily="18" charset="0"/>
              </a:rPr>
              <a:t>Male: Clothing constitutes 44.53% of purchases.</a:t>
            </a:r>
          </a:p>
          <a:p>
            <a:r>
              <a:rPr lang="en-US" b="1" dirty="0">
                <a:latin typeface="Times New Roman" panose="02020603050405020304" pitchFamily="18" charset="0"/>
                <a:cs typeface="Times New Roman" panose="02020603050405020304" pitchFamily="18" charset="0"/>
              </a:rPr>
              <a:t>Observation: Clothing is the most purchased category for both genders, with negligible differences in purchase percentages.</a:t>
            </a:r>
          </a:p>
          <a:p>
            <a:r>
              <a:rPr lang="en-US" b="1" dirty="0">
                <a:latin typeface="Times New Roman" panose="02020603050405020304" pitchFamily="18" charset="0"/>
                <a:cs typeface="Times New Roman" panose="02020603050405020304" pitchFamily="18" charset="0"/>
              </a:rPr>
              <a:t>Footwear</a:t>
            </a:r>
          </a:p>
          <a:p>
            <a:r>
              <a:rPr lang="en-US" b="1" dirty="0">
                <a:latin typeface="Times New Roman" panose="02020603050405020304" pitchFamily="18" charset="0"/>
                <a:cs typeface="Times New Roman" panose="02020603050405020304" pitchFamily="18" charset="0"/>
              </a:rPr>
              <a:t>Female: Footwear constitutes 15.95% of purchases.</a:t>
            </a:r>
          </a:p>
          <a:p>
            <a:r>
              <a:rPr lang="en-US" b="1" dirty="0">
                <a:latin typeface="Times New Roman" panose="02020603050405020304" pitchFamily="18" charset="0"/>
                <a:cs typeface="Times New Roman" panose="02020603050405020304" pitchFamily="18" charset="0"/>
              </a:rPr>
              <a:t>Male: Footwear constitutes 15.08% of purchases.</a:t>
            </a:r>
          </a:p>
          <a:p>
            <a:r>
              <a:rPr lang="en-US" b="1" dirty="0">
                <a:latin typeface="Times New Roman" panose="02020603050405020304" pitchFamily="18" charset="0"/>
                <a:cs typeface="Times New Roman" panose="02020603050405020304" pitchFamily="18" charset="0"/>
              </a:rPr>
              <a:t>Observation: Females purchase slightly more footwear compared to males.</a:t>
            </a:r>
          </a:p>
          <a:p>
            <a:r>
              <a:rPr lang="en-US" b="1" dirty="0">
                <a:latin typeface="Times New Roman" panose="02020603050405020304" pitchFamily="18" charset="0"/>
                <a:cs typeface="Times New Roman" panose="02020603050405020304" pitchFamily="18" charset="0"/>
              </a:rPr>
              <a:t>Outerwear</a:t>
            </a:r>
          </a:p>
          <a:p>
            <a:r>
              <a:rPr lang="en-US" b="1" dirty="0">
                <a:latin typeface="Times New Roman" panose="02020603050405020304" pitchFamily="18" charset="0"/>
                <a:cs typeface="Times New Roman" panose="02020603050405020304" pitchFamily="18" charset="0"/>
              </a:rPr>
              <a:t>Female: Outerwear constitutes 8.09% of purchases.</a:t>
            </a:r>
          </a:p>
          <a:p>
            <a:r>
              <a:rPr lang="en-US" b="1" dirty="0">
                <a:latin typeface="Times New Roman" panose="02020603050405020304" pitchFamily="18" charset="0"/>
                <a:cs typeface="Times New Roman" panose="02020603050405020304" pitchFamily="18" charset="0"/>
              </a:rPr>
              <a:t>Male: Outerwear constitutes 8.41% of purchases.</a:t>
            </a:r>
          </a:p>
          <a:p>
            <a:r>
              <a:rPr lang="en-US" b="1" dirty="0">
                <a:latin typeface="Times New Roman" panose="02020603050405020304" pitchFamily="18" charset="0"/>
                <a:cs typeface="Times New Roman" panose="02020603050405020304" pitchFamily="18" charset="0"/>
              </a:rPr>
              <a:t>Observation: Males purchase slightly more outerwear than females, but the difference is minimal.</a:t>
            </a:r>
          </a:p>
        </p:txBody>
      </p:sp>
      <p:pic>
        <p:nvPicPr>
          <p:cNvPr id="7170" name="Picture 2">
            <a:extLst>
              <a:ext uri="{FF2B5EF4-FFF2-40B4-BE49-F238E27FC236}">
                <a16:creationId xmlns:a16="http://schemas.microsoft.com/office/drawing/2014/main" id="{72C23704-F729-3C46-073B-535E1F34AA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70837" y="1582056"/>
            <a:ext cx="6840912" cy="3923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741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1957</Words>
  <Application>Microsoft Office PowerPoint</Application>
  <PresentationFormat>Widescreen</PresentationFormat>
  <Paragraphs>174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Times New Roman</vt:lpstr>
      <vt:lpstr>Office Theme</vt:lpstr>
      <vt:lpstr>EDA REPORT FOR   DISCOUNT &amp;  PRODUCT   CATEGORIES  ANALYSIS</vt:lpstr>
      <vt:lpstr>Business Understanding &amp; Overview</vt:lpstr>
      <vt:lpstr>Understanding the Data</vt:lpstr>
      <vt:lpstr>Univariate Analysis</vt:lpstr>
      <vt:lpstr>Univariate Analysis</vt:lpstr>
      <vt:lpstr>Univariate Analysis</vt:lpstr>
      <vt:lpstr>Univariate Analysis</vt:lpstr>
      <vt:lpstr>Univariate Analysis</vt:lpstr>
      <vt:lpstr>Univariate Analysis</vt:lpstr>
      <vt:lpstr>Bivariate Analysis</vt:lpstr>
      <vt:lpstr>Bivariate Analysis</vt:lpstr>
      <vt:lpstr>Bivariate Analysis</vt:lpstr>
      <vt:lpstr>Bivariate Analysis</vt:lpstr>
      <vt:lpstr>Conclusion</vt:lpstr>
      <vt:lpstr>Conclusion</vt:lpstr>
      <vt:lpstr>Conclusion</vt:lpstr>
      <vt:lpstr>Summary of Findings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Bachal</dc:creator>
  <cp:lastModifiedBy>Muhammad Bachal</cp:lastModifiedBy>
  <cp:revision>4</cp:revision>
  <dcterms:created xsi:type="dcterms:W3CDTF">2024-12-21T19:14:53Z</dcterms:created>
  <dcterms:modified xsi:type="dcterms:W3CDTF">2024-12-22T07:09:22Z</dcterms:modified>
</cp:coreProperties>
</file>