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D79145-6671-A442-BA49-045365BE8064}" v="75" dt="2023-08-05T23:00:27.767"/>
    <p1510:client id="{F70CBF7D-5530-AA4D-AD4B-82ED3A3D533D}" v="7" dt="2023-08-06T12:50:00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8732-31CA-87BB-F1B5-8E909619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0FC2F-8BEA-C520-AB00-0926DD6EB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D255-A75A-D407-1350-26C7DDA9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00AC5-A3EC-6E12-1C05-420899BF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88F4-459F-0736-AAD8-B2928D8F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E70-5882-A49A-6F11-B5FD9C5B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9D1E9-335A-64A0-8D0C-001B61D4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B530-EC7E-57BD-1F81-D3E114A5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452C-9138-69D9-F128-CE256A51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8685-1B2C-8AEA-B394-E3E5C2F2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8D3A9-A265-C0D6-6C55-1D41E2F8D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1C26A-3F37-1D17-232D-31FB85434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5E5E-9049-3DD0-31C3-A419046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0AB7-C526-A9A6-D105-1C5F2F3A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C15D-0681-6AB0-253D-D132060A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5B5E-0D0A-6C24-6B7F-E6C5E7A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EDE6-71F1-F9C3-5DBF-6BCE6F3A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86BA-AE76-3724-FE11-302C18B1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DEA3-ADCF-57D2-0A2F-7293B6FF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34A-A19E-32A7-89C7-02B57312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99FD-3D8F-A285-B45E-2174373F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948E-1E69-EBEA-CF1B-73A9CD63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D253B-DBD6-779C-812D-95D41AB6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E9AE-7BE5-FF81-A706-CF6F8C69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0543-EA79-143C-DF05-8F6334E4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F20B-4CD8-6E07-464E-65C20DA6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136F-565F-5C99-C53E-F2E556EA1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82B6D-5DB6-2A4B-8F4B-38EDBECF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3BC9E-62CC-EA10-76BE-E3A56557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C3AA-8E84-D5FB-C4A9-18A4FA58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FFA8D-7404-24FB-349A-DDD36F84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56C6-E1CC-83CD-BC01-B1166EC8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5444C-221C-E861-A932-3B2849EF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4F59B-7024-9B43-9DF9-5ABFA04B2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47FDB-8ABD-50BE-708C-C95908B91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BD1B6-81B8-BED5-1267-7373CC0D0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8FBC7-C479-499D-535F-198D866D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B62B5-985C-5FAD-04FB-586E80E0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62FC1-0C83-CB6C-759B-21F3A8B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A342-78A6-02EE-ACAA-2EA4ACDB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E41D2-66A1-0E0D-9FC3-B4033274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AD937-E9D9-063F-E31E-A6C664D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A2930-5FCA-5A99-4BD2-F2147A90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F4825-D556-69DD-002B-340E6998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2F1C1-4234-B0D5-7C36-F59AC17D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A0452-B3DA-F38A-E2D2-CA58F1DE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E928-269B-5CFC-7A54-6BED9919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CBDE-7ABD-BF63-B50C-9B045E08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25947-5A98-45A2-CC3B-305334EC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AEE66-5376-DD8D-9BD0-B8A212CF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D04C4-FC79-CE7B-94F4-E0B2D49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664B2-2B77-70EE-4B94-13EB51B8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3CA7-0EEA-B6BC-D0AD-EB018C62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AB592-9A68-2F61-608F-214A00689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8CB4-7789-1E38-4712-A128D0A9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1217A-D4D2-BCFD-38E6-580B4C93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E479-8D11-DF6E-2A96-BF0CB2DA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AAB4-DEFE-F019-7DA6-D941B7A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flection of a city in water&#10;&#10;Description automatically generated">
            <a:extLst>
              <a:ext uri="{FF2B5EF4-FFF2-40B4-BE49-F238E27FC236}">
                <a16:creationId xmlns:a16="http://schemas.microsoft.com/office/drawing/2014/main" id="{83D6C3D6-DB3C-7B5C-49AB-7D1918D2372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23C449-7087-B5AE-1EA1-1A7742C4E915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58E2F-9183-46DD-1329-58C46A3C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BFAA6-1864-4493-9D55-AD30C612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33E7-8EF4-B663-B565-ED4F13A95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C567-562A-D14A-8F60-C0D3350A046B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8FD6-7481-D3E5-5C1C-03BEB339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D636-21AF-8521-25DD-72AB5B6B0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A3A5-9DE0-C94F-A5A0-6094692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0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sem24.ai-edge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bcu.imgix.net/steam-brand-awareness-primary-133027142102882334.jpg?auto=format&amp;fm=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upload.wikimedia.org/wikipedia/commons/thumb/9/95/Millennium_Point_Exterior.jpg/1920px-Millennium_Point_Exterior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a.travel-assets.com/findyours-php/viewfinder/images/res70/488000/488224-birmingham-city-centre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sem24.ai-edge.net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8D95-84E2-4AFF-5E02-76B790A8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697"/>
            <a:ext cx="9144000" cy="1280017"/>
          </a:xfrm>
        </p:spPr>
        <p:txBody>
          <a:bodyPr>
            <a:normAutofit/>
          </a:bodyPr>
          <a:lstStyle/>
          <a:p>
            <a:r>
              <a:rPr lang="en-GB" b="1" dirty="0"/>
              <a:t>KSEM 2024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9302-2F52-51D7-1864-FF447693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GB" b="1" dirty="0"/>
              <a:t>The 17th International Conference on Knowledge Science, Engineering and Management </a:t>
            </a:r>
          </a:p>
          <a:p>
            <a:r>
              <a:rPr lang="en-GB" b="1" dirty="0">
                <a:hlinkClick r:id="rId2"/>
              </a:rPr>
              <a:t>https://ksem24.ai-edge.net/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dirty="0">
                <a:effectLst/>
                <a:latin typeface="Arial" panose="020B0604020202020204" pitchFamily="34" charset="0"/>
              </a:rPr>
              <a:t>August 16-18th, 2024, Birmingham, United Kingdom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8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D0B53F-38FC-88EE-31FD-25EEC7AEDA8C}"/>
              </a:ext>
            </a:extLst>
          </p:cNvPr>
          <p:cNvSpPr txBox="1"/>
          <p:nvPr/>
        </p:nvSpPr>
        <p:spPr>
          <a:xfrm>
            <a:off x="5514109" y="722046"/>
            <a:ext cx="61098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Steering Committees</a:t>
            </a:r>
          </a:p>
          <a:p>
            <a:r>
              <a:rPr lang="en-GB" dirty="0"/>
              <a:t>•  </a:t>
            </a:r>
            <a:r>
              <a:rPr lang="en-GB" dirty="0" err="1"/>
              <a:t>Ruqian</a:t>
            </a:r>
            <a:r>
              <a:rPr lang="en-GB" dirty="0"/>
              <a:t> Lu (Honorary Chair), Chinese Academy of Sciences, China </a:t>
            </a:r>
            <a:br>
              <a:rPr lang="en-GB" dirty="0"/>
            </a:br>
            <a:r>
              <a:rPr lang="en-GB" dirty="0"/>
              <a:t>•  Dimitris </a:t>
            </a:r>
            <a:r>
              <a:rPr lang="en-GB" dirty="0" err="1"/>
              <a:t>Karagiannis</a:t>
            </a:r>
            <a:r>
              <a:rPr lang="en-GB" dirty="0"/>
              <a:t> (Chair), University of Vienna, Austria </a:t>
            </a:r>
            <a:br>
              <a:rPr lang="en-GB" dirty="0"/>
            </a:br>
            <a:r>
              <a:rPr lang="en-GB" dirty="0"/>
              <a:t>•  Bo Yang, Jilin University, China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Chengqi</a:t>
            </a:r>
            <a:r>
              <a:rPr lang="en-GB" dirty="0"/>
              <a:t> Zhang, University of Technology Sydney, Australia </a:t>
            </a:r>
            <a:br>
              <a:rPr lang="en-GB" dirty="0"/>
            </a:br>
            <a:r>
              <a:rPr lang="en-GB" dirty="0"/>
              <a:t>•  Christos </a:t>
            </a:r>
            <a:r>
              <a:rPr lang="en-GB" dirty="0" err="1"/>
              <a:t>Douligeris</a:t>
            </a:r>
            <a:r>
              <a:rPr lang="en-GB" dirty="0"/>
              <a:t>, University of Piraeus, Greece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Claudiu</a:t>
            </a:r>
            <a:r>
              <a:rPr lang="en-GB" dirty="0"/>
              <a:t> </a:t>
            </a:r>
            <a:r>
              <a:rPr lang="en-GB" dirty="0" err="1"/>
              <a:t>Kifor</a:t>
            </a:r>
            <a:r>
              <a:rPr lang="en-GB" dirty="0"/>
              <a:t>, "Lucian Blaga" University of Sibiu, Romania </a:t>
            </a:r>
            <a:br>
              <a:rPr lang="en-GB" dirty="0"/>
            </a:br>
            <a:r>
              <a:rPr lang="en-GB" dirty="0"/>
              <a:t>•  Gang Li, Deakin University, Australia </a:t>
            </a:r>
            <a:br>
              <a:rPr lang="en-GB" dirty="0"/>
            </a:br>
            <a:r>
              <a:rPr lang="en-GB" dirty="0"/>
              <a:t>•  Hui </a:t>
            </a:r>
            <a:r>
              <a:rPr lang="en-GB" dirty="0" err="1"/>
              <a:t>Xiong</a:t>
            </a:r>
            <a:r>
              <a:rPr lang="en-GB" dirty="0"/>
              <a:t>, The State University of New Jersey, USA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Jörg</a:t>
            </a:r>
            <a:r>
              <a:rPr lang="en-GB" dirty="0"/>
              <a:t> </a:t>
            </a:r>
            <a:r>
              <a:rPr lang="en-GB" dirty="0" err="1"/>
              <a:t>Siekmann</a:t>
            </a:r>
            <a:r>
              <a:rPr lang="en-GB" dirty="0"/>
              <a:t>, German Research Centre of Artificial Intelligence, Germany </a:t>
            </a:r>
            <a:br>
              <a:rPr lang="en-GB" dirty="0"/>
            </a:br>
            <a:r>
              <a:rPr lang="en-GB" dirty="0"/>
              <a:t>•  Martin </a:t>
            </a:r>
            <a:r>
              <a:rPr lang="en-GB" dirty="0" err="1"/>
              <a:t>Wirsing</a:t>
            </a:r>
            <a:r>
              <a:rPr lang="en-GB" dirty="0"/>
              <a:t>, Ludwig-</a:t>
            </a:r>
            <a:r>
              <a:rPr lang="en-GB" dirty="0" err="1"/>
              <a:t>Maximilians</a:t>
            </a:r>
            <a:r>
              <a:rPr lang="en-GB" dirty="0"/>
              <a:t>-Universität München, Germany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Meikang</a:t>
            </a:r>
            <a:r>
              <a:rPr lang="en-GB" dirty="0"/>
              <a:t> </a:t>
            </a:r>
            <a:r>
              <a:rPr lang="en-GB" dirty="0" err="1"/>
              <a:t>Qiu</a:t>
            </a:r>
            <a:r>
              <a:rPr lang="en-GB" dirty="0"/>
              <a:t>, Texas A&amp;M University-Commerce, USA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Xiaoyang</a:t>
            </a:r>
            <a:r>
              <a:rPr lang="en-GB" dirty="0"/>
              <a:t> Wang, Zhejiang </a:t>
            </a:r>
            <a:r>
              <a:rPr lang="en-GB" dirty="0" err="1"/>
              <a:t>Gongshang</a:t>
            </a:r>
            <a:r>
              <a:rPr lang="en-GB" dirty="0"/>
              <a:t> University, China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Yaxin</a:t>
            </a:r>
            <a:r>
              <a:rPr lang="en-GB" dirty="0"/>
              <a:t> Bi, Ulster University, UK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Yoshiteru</a:t>
            </a:r>
            <a:r>
              <a:rPr lang="en-GB" dirty="0"/>
              <a:t> Nakamori, Japan Advanced Institute of Science and Technology, Japan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Zhi</a:t>
            </a:r>
            <a:r>
              <a:rPr lang="en-GB" dirty="0"/>
              <a:t> </a:t>
            </a:r>
            <a:r>
              <a:rPr lang="en-GB" dirty="0" err="1"/>
              <a:t>Jin</a:t>
            </a:r>
            <a:r>
              <a:rPr lang="en-GB" dirty="0"/>
              <a:t>, Peking University, China </a:t>
            </a:r>
            <a:br>
              <a:rPr lang="en-GB" dirty="0"/>
            </a:br>
            <a:r>
              <a:rPr lang="en-GB" dirty="0"/>
              <a:t>•  </a:t>
            </a:r>
            <a:r>
              <a:rPr lang="en-GB" dirty="0" err="1"/>
              <a:t>Zili</a:t>
            </a:r>
            <a:r>
              <a:rPr lang="en-GB" dirty="0"/>
              <a:t> Zhang, Southwest University, China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3B789-A1A0-D05A-720B-8E584E52DCDD}"/>
              </a:ext>
            </a:extLst>
          </p:cNvPr>
          <p:cNvSpPr txBox="1"/>
          <p:nvPr/>
        </p:nvSpPr>
        <p:spPr>
          <a:xfrm>
            <a:off x="353291" y="1254145"/>
            <a:ext cx="52716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General Co-Chairs</a:t>
            </a:r>
          </a:p>
          <a:p>
            <a:r>
              <a:rPr lang="en-GB" dirty="0"/>
              <a:t>• Yonghao Leo Wang, Birmingham City University, UK</a:t>
            </a:r>
            <a:br>
              <a:rPr lang="en-GB" dirty="0"/>
            </a:br>
            <a:r>
              <a:rPr lang="en-GB" dirty="0"/>
              <a:t>•  Gerard Memmi, Telecom Paris, France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19C940-C934-498B-A5FD-0DFE62A28E96}"/>
              </a:ext>
            </a:extLst>
          </p:cNvPr>
          <p:cNvSpPr txBox="1"/>
          <p:nvPr/>
        </p:nvSpPr>
        <p:spPr>
          <a:xfrm>
            <a:off x="353291" y="2551837"/>
            <a:ext cx="46897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PC Co-Chairs</a:t>
            </a:r>
          </a:p>
          <a:p>
            <a:r>
              <a:rPr lang="en-GB" dirty="0"/>
              <a:t>•  Sun-Yuan Kung， Princeton University, USA </a:t>
            </a:r>
            <a:br>
              <a:rPr lang="en-GB" dirty="0"/>
            </a:br>
            <a:r>
              <a:rPr lang="en-GB" dirty="0"/>
              <a:t>•  Junaid Arshad, Birmingham City University, UK </a:t>
            </a:r>
            <a:br>
              <a:rPr lang="en-GB" dirty="0"/>
            </a:br>
            <a:r>
              <a:rPr lang="en-GB" dirty="0"/>
              <a:t>•  Sen He, University of Arizona, USA </a:t>
            </a:r>
            <a:br>
              <a:rPr lang="en-GB" dirty="0"/>
            </a:br>
            <a:r>
              <a:rPr lang="en-GB" dirty="0"/>
              <a:t>•  Ron Austin, Birmingham City University, UK </a:t>
            </a:r>
            <a:br>
              <a:rPr lang="en-GB" dirty="0"/>
            </a:br>
            <a:r>
              <a:rPr lang="en-GB" dirty="0"/>
              <a:t>•  Taufiq </a:t>
            </a:r>
            <a:r>
              <a:rPr lang="en-GB" dirty="0" err="1"/>
              <a:t>Asyhari</a:t>
            </a:r>
            <a:r>
              <a:rPr lang="en-GB" dirty="0"/>
              <a:t>, Monash University, Australia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C61E8-3212-331E-DE4C-7DDEEA67FCD3}"/>
              </a:ext>
            </a:extLst>
          </p:cNvPr>
          <p:cNvSpPr txBox="1"/>
          <p:nvPr/>
        </p:nvSpPr>
        <p:spPr>
          <a:xfrm>
            <a:off x="353291" y="4629789"/>
            <a:ext cx="51608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Publicity Chair</a:t>
            </a:r>
          </a:p>
          <a:p>
            <a:r>
              <a:rPr lang="en-GB" dirty="0"/>
              <a:t>•  De Mi, Birmingham City University, UK</a:t>
            </a:r>
            <a:br>
              <a:rPr lang="en-GB" dirty="0"/>
            </a:br>
            <a:r>
              <a:rPr lang="en-GB" dirty="0"/>
              <a:t>•  Peggy Zhu, Birmingham City University, UK</a:t>
            </a:r>
          </a:p>
          <a:p>
            <a:endParaRPr lang="en-GB" dirty="0"/>
          </a:p>
          <a:p>
            <a:r>
              <a:rPr lang="en-GB" dirty="0"/>
              <a:t>And</a:t>
            </a:r>
            <a:r>
              <a:rPr lang="zh-CN" altLang="en-US" dirty="0"/>
              <a:t> </a:t>
            </a:r>
            <a:r>
              <a:rPr lang="en-GB" altLang="zh-CN" dirty="0"/>
              <a:t>many colleagues more …</a:t>
            </a:r>
          </a:p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6F31F-B506-4D71-9779-47FA3C38F0C0}"/>
              </a:ext>
            </a:extLst>
          </p:cNvPr>
          <p:cNvSpPr txBox="1"/>
          <p:nvPr/>
        </p:nvSpPr>
        <p:spPr>
          <a:xfrm>
            <a:off x="353291" y="260381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Conference Organisation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12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53A1-395A-A49E-7FFC-948B29BB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GB" dirty="0"/>
              <a:t>Hosting University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9896-BF7A-84DE-EBA4-CC3F7834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10945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KSEM 2024 conference is set to be hosted in close collaboration with our Cyber-Physical Systems (CPS) research group, in association with the Networks and Cybersecurity Department at Birmingham City University (BCU), UK.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DF2C62-B50F-ABDF-00BA-AD85C6D8E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778" y="3622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A high angle view of buildings&#10;&#10;Description automatically generated with low confidence">
            <a:extLst>
              <a:ext uri="{FF2B5EF4-FFF2-40B4-BE49-F238E27FC236}">
                <a16:creationId xmlns:a16="http://schemas.microsoft.com/office/drawing/2014/main" id="{966371EB-3294-6B39-BD39-6CE4F0AB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4728" y="2230575"/>
            <a:ext cx="8581524" cy="41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3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ADF6CD-0E71-29DA-7942-4DB7A8CC1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055" y="22167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8" descr="A picture containing sky, grass, outdoor, building&#10;&#10;Description automatically generated">
            <a:extLst>
              <a:ext uri="{FF2B5EF4-FFF2-40B4-BE49-F238E27FC236}">
                <a16:creationId xmlns:a16="http://schemas.microsoft.com/office/drawing/2014/main" id="{CBDF7228-7370-7172-735A-BDBE5A219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2836" y="365126"/>
            <a:ext cx="7509164" cy="53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DBCD4C-B6F5-AFCA-7F6A-A7D98C149CA7}"/>
              </a:ext>
            </a:extLst>
          </p:cNvPr>
          <p:cNvSpPr txBox="1"/>
          <p:nvPr/>
        </p:nvSpPr>
        <p:spPr>
          <a:xfrm>
            <a:off x="187037" y="365126"/>
            <a:ext cx="43434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Birmingham City University (BCU)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BCU is at center of United Kingdom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26,900 students 100 countries</a:t>
            </a:r>
            <a:r>
              <a:rPr lang="en-GB" sz="2400" dirty="0"/>
              <a:t>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of largest diverse university in Birmingham, 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BCU is investing £340 million in major expansion of city center campus.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also owns the largest creative education sector outside London, the Birmingham Royal Conservatoire.</a:t>
            </a:r>
          </a:p>
        </p:txBody>
      </p:sp>
    </p:spTree>
    <p:extLst>
      <p:ext uri="{BB962C8B-B14F-4D97-AF65-F5344CB8AC3E}">
        <p14:creationId xmlns:p14="http://schemas.microsoft.com/office/powerpoint/2010/main" val="34356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A661-54F8-F579-ECA7-5972DDED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4364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Birmingham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2C5F6-1663-537C-E7E3-1E8A05E607F0}"/>
              </a:ext>
            </a:extLst>
          </p:cNvPr>
          <p:cNvSpPr txBox="1"/>
          <p:nvPr/>
        </p:nvSpPr>
        <p:spPr>
          <a:xfrm>
            <a:off x="544110" y="1801551"/>
            <a:ext cx="4360206" cy="40312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Birmingham Museum and Art Gallery: one of the largest museum in the country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Cadbury World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Bullring &amp; Grand Central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Jewelry Quarter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Symphony Hall &amp;Birmingham's Historic Canals </a:t>
            </a:r>
          </a:p>
        </p:txBody>
      </p:sp>
      <p:pic>
        <p:nvPicPr>
          <p:cNvPr id="6" name="Picture 9" descr="Bullring Shopping Centre">
            <a:extLst>
              <a:ext uri="{FF2B5EF4-FFF2-40B4-BE49-F238E27FC236}">
                <a16:creationId xmlns:a16="http://schemas.microsoft.com/office/drawing/2014/main" id="{9730DDCF-3E9B-E8FB-FF1D-ABD6A0014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>
            <a:fillRect/>
          </a:stretch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istory West Midlands | Birmingham: Workshop of the World">
            <a:extLst>
              <a:ext uri="{FF2B5EF4-FFF2-40B4-BE49-F238E27FC236}">
                <a16:creationId xmlns:a16="http://schemas.microsoft.com/office/drawing/2014/main" id="{38C39C9E-A6DA-4B20-B85A-8A137DB1A5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1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60662-DE43-4885-05CE-FA909AEE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City Location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1376-80D3-0E30-11CF-13B7F8F8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The City of Birmingham is in middle of England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I</a:t>
            </a:r>
            <a:r>
              <a:rPr lang="en-GB" sz="2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t is very convenient to travel to the city London about 1 hour by train.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It is </a:t>
            </a:r>
            <a:r>
              <a:rPr lang="en-GB" sz="2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easy to reach any parts of the Country including Lake District and Wales. 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Very close to Stratford-upon-Avon (the Shakespeare Birthplace)</a:t>
            </a:r>
            <a:endParaRPr lang="en-GB" sz="2000" dirty="0">
              <a:solidFill>
                <a:schemeClr val="bg1"/>
              </a:solidFill>
              <a:effectLst/>
              <a:latin typeface="Helvetica" pitchFamily="2" charset="0"/>
              <a:ea typeface="Times New Roman" panose="02020603050405020304" pitchFamily="18" charset="0"/>
              <a:cs typeface="Helvetica" pitchFamily="2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 descr="A group of people walking in a city&#10;&#10;Description automatically generated">
            <a:extLst>
              <a:ext uri="{FF2B5EF4-FFF2-40B4-BE49-F238E27FC236}">
                <a16:creationId xmlns:a16="http://schemas.microsoft.com/office/drawing/2014/main" id="{A1EC8A0A-707E-13B9-B9A2-5CD1FC3451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 b="-3"/>
          <a:stretch/>
        </p:blipFill>
        <p:spPr>
          <a:xfrm>
            <a:off x="6234545" y="1"/>
            <a:ext cx="5957455" cy="339802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house next to a lake&#10;&#10;Description automatically generated">
            <a:extLst>
              <a:ext uri="{FF2B5EF4-FFF2-40B4-BE49-F238E27FC236}">
                <a16:creationId xmlns:a16="http://schemas.microsoft.com/office/drawing/2014/main" id="{917B168E-AA62-F196-2D92-E8170088B2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 b="-2"/>
          <a:stretch/>
        </p:blipFill>
        <p:spPr>
          <a:xfrm>
            <a:off x="6234545" y="3398024"/>
            <a:ext cx="5957455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5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2B0E-5504-3395-9853-3E421C62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47" y="365126"/>
            <a:ext cx="5195784" cy="1325563"/>
          </a:xfrm>
        </p:spPr>
        <p:txBody>
          <a:bodyPr/>
          <a:lstStyle/>
          <a:p>
            <a:r>
              <a:rPr lang="en-US" dirty="0"/>
              <a:t>Travel to Birmingham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9271-2C89-7EEA-7E14-7B9511DC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47" y="1645327"/>
            <a:ext cx="4717474" cy="4086133"/>
          </a:xfrm>
        </p:spPr>
        <p:txBody>
          <a:bodyPr/>
          <a:lstStyle/>
          <a:p>
            <a:r>
              <a:rPr lang="en-GB" sz="1800" dirty="0">
                <a:solidFill>
                  <a:srgbClr val="1D2228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Birmingham is the second-largest city in the United Kingdom. </a:t>
            </a:r>
          </a:p>
          <a:p>
            <a:r>
              <a:rPr lang="en-GB" sz="1800" dirty="0">
                <a:solidFill>
                  <a:srgbClr val="1D2228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It is known as the birthplace of the Frist Industrial Revolution.</a:t>
            </a:r>
          </a:p>
          <a:p>
            <a:r>
              <a:rPr lang="en-GB" sz="1800" dirty="0">
                <a:solidFill>
                  <a:srgbClr val="1D2228"/>
                </a:solidFill>
                <a:latin typeface="Helvetica" pitchFamily="2" charset="0"/>
              </a:rPr>
              <a:t>By Air: Birmingham International Airport (BHX)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D2228"/>
                </a:solidFill>
                <a:latin typeface="Helvetica" pitchFamily="2" charset="0"/>
              </a:rPr>
              <a:t>    Address: Birmingham B26 3QJ</a:t>
            </a:r>
          </a:p>
          <a:p>
            <a:r>
              <a:rPr lang="en-GB" sz="1800" dirty="0">
                <a:solidFill>
                  <a:srgbClr val="1D2228"/>
                </a:solidFill>
                <a:latin typeface="Helvetica" pitchFamily="2" charset="0"/>
              </a:rPr>
              <a:t>By Train from London: </a:t>
            </a:r>
          </a:p>
          <a:p>
            <a:pPr lvl="1"/>
            <a:r>
              <a:rPr lang="en-GB" sz="1800" dirty="0">
                <a:solidFill>
                  <a:srgbClr val="1D2228"/>
                </a:solidFill>
                <a:latin typeface="Helvetica" pitchFamily="2" charset="0"/>
              </a:rPr>
              <a:t>Birmingham New Street Station</a:t>
            </a:r>
          </a:p>
          <a:p>
            <a:pPr lvl="1"/>
            <a:r>
              <a:rPr lang="en-GB" sz="1800" dirty="0">
                <a:solidFill>
                  <a:srgbClr val="1D2228"/>
                </a:solidFill>
                <a:latin typeface="Helvetica" pitchFamily="2" charset="0"/>
              </a:rPr>
              <a:t>Birmingham Moor Street Station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39A5A-A578-7D13-9B86-92129A67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854" y="1690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 descr="Photo">
            <a:extLst>
              <a:ext uri="{FF2B5EF4-FFF2-40B4-BE49-F238E27FC236}">
                <a16:creationId xmlns:a16="http://schemas.microsoft.com/office/drawing/2014/main" id="{9F00360B-DB6E-1B4F-109C-5934C4F2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16" y="783889"/>
            <a:ext cx="6203884" cy="46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rmingham Labour group in racism row over 'toxic culture' | Labour | The  Guardian">
            <a:extLst>
              <a:ext uri="{FF2B5EF4-FFF2-40B4-BE49-F238E27FC236}">
                <a16:creationId xmlns:a16="http://schemas.microsoft.com/office/drawing/2014/main" id="{6A25048E-7FAF-23C5-CC86-481D8D113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A7F772-EB32-3619-374A-43A2583A95E5}"/>
              </a:ext>
            </a:extLst>
          </p:cNvPr>
          <p:cNvSpPr txBox="1">
            <a:spLocks/>
          </p:cNvSpPr>
          <p:nvPr/>
        </p:nvSpPr>
        <p:spPr>
          <a:xfrm>
            <a:off x="1151529" y="1586458"/>
            <a:ext cx="9888921" cy="305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i="1" dirty="0">
                <a:solidFill>
                  <a:srgbClr val="FFFFFF"/>
                </a:solidFill>
              </a:rPr>
              <a:t>Welcome !</a:t>
            </a:r>
          </a:p>
          <a:p>
            <a:pPr algn="ctr">
              <a:spcAft>
                <a:spcPts val="600"/>
              </a:spcAft>
            </a:pPr>
            <a:r>
              <a:rPr lang="en-US" sz="6000" b="1" i="1" dirty="0">
                <a:solidFill>
                  <a:srgbClr val="FFFFFF"/>
                </a:solidFill>
              </a:rPr>
              <a:t>And see you in Birmingham 2024!</a:t>
            </a:r>
          </a:p>
          <a:p>
            <a:pPr algn="ctr">
              <a:spcAft>
                <a:spcPts val="600"/>
              </a:spcAft>
            </a:pPr>
            <a:r>
              <a:rPr lang="en-US" sz="6000" b="1" i="1" dirty="0">
                <a:solidFill>
                  <a:srgbClr val="FFFFFF"/>
                </a:solidFill>
                <a:hlinkClick r:id="rId3"/>
              </a:rPr>
              <a:t>https://ksem24.ai-edge.net/</a:t>
            </a:r>
            <a:r>
              <a:rPr lang="en-US" sz="6000" b="1" i="1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1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558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KSEM 2024</vt:lpstr>
      <vt:lpstr>PowerPoint Presentation</vt:lpstr>
      <vt:lpstr>Hosting University</vt:lpstr>
      <vt:lpstr>PowerPoint Presentation</vt:lpstr>
      <vt:lpstr>Birmingham</vt:lpstr>
      <vt:lpstr>City Location</vt:lpstr>
      <vt:lpstr>Travel to Birmingham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Wang</dc:creator>
  <cp:lastModifiedBy>Leo Wang</cp:lastModifiedBy>
  <cp:revision>2</cp:revision>
  <dcterms:created xsi:type="dcterms:W3CDTF">2023-08-02T20:23:26Z</dcterms:created>
  <dcterms:modified xsi:type="dcterms:W3CDTF">2023-08-17T08:26:20Z</dcterms:modified>
</cp:coreProperties>
</file>