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Poppins" panose="00000500000000000000" pitchFamily="2" charset="0"/>
      <p:regular r:id="rId7"/>
      <p:bold r:id="rId8"/>
    </p:embeddedFont>
    <p:embeddedFont>
      <p:font typeface="Poppins 1" panose="020B0604020202020204" charset="0"/>
      <p:regular r:id="rId9"/>
    </p:embeddedFont>
    <p:embeddedFont>
      <p:font typeface="Poppins 1 Bold" panose="020B0604020202020204" charset="0"/>
      <p:regular r:id="rId10"/>
    </p:embeddedFont>
    <p:embeddedFont>
      <p:font typeface="Poppins 1 Semi-Bold" panose="020B0604020202020204" charset="0"/>
      <p:regular r:id="rId11"/>
    </p:embeddedFont>
    <p:embeddedFont>
      <p:font typeface="Poppins 2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3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38" autoAdjust="0"/>
    <p:restoredTop sz="94622" autoAdjust="0"/>
  </p:normalViewPr>
  <p:slideViewPr>
    <p:cSldViewPr>
      <p:cViewPr varScale="1">
        <p:scale>
          <a:sx n="121" d="100"/>
          <a:sy n="121" d="100"/>
        </p:scale>
        <p:origin x="90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aib Sikder" userId="f5ae2b7ba9a5b160" providerId="LiveId" clId="{B0786B40-761D-425A-A5EC-1D291C978D65}"/>
    <pc:docChg chg="undo redo custSel modSld">
      <pc:chgData name="Shoaib Sikder" userId="f5ae2b7ba9a5b160" providerId="LiveId" clId="{B0786B40-761D-425A-A5EC-1D291C978D65}" dt="2025-08-19T10:56:42.574" v="32" actId="1035"/>
      <pc:docMkLst>
        <pc:docMk/>
      </pc:docMkLst>
      <pc:sldChg chg="modSp mod">
        <pc:chgData name="Shoaib Sikder" userId="f5ae2b7ba9a5b160" providerId="LiveId" clId="{B0786B40-761D-425A-A5EC-1D291C978D65}" dt="2025-08-19T10:56:42.574" v="32" actId="1035"/>
        <pc:sldMkLst>
          <pc:docMk/>
          <pc:sldMk cId="0" sldId="256"/>
        </pc:sldMkLst>
        <pc:spChg chg="mod">
          <ac:chgData name="Shoaib Sikder" userId="f5ae2b7ba9a5b160" providerId="LiveId" clId="{B0786B40-761D-425A-A5EC-1D291C978D65}" dt="2025-08-19T10:53:12.875" v="21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6:42.574" v="32" actId="1035"/>
          <ac:spMkLst>
            <pc:docMk/>
            <pc:sldMk cId="0" sldId="256"/>
            <ac:spMk id="6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6:42.574" v="32" actId="1035"/>
          <ac:spMkLst>
            <pc:docMk/>
            <pc:sldMk cId="0" sldId="256"/>
            <ac:spMk id="7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6:42.574" v="32" actId="1035"/>
          <ac:spMkLst>
            <pc:docMk/>
            <pc:sldMk cId="0" sldId="256"/>
            <ac:spMk id="11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6:42.574" v="32" actId="1035"/>
          <ac:spMkLst>
            <pc:docMk/>
            <pc:sldMk cId="0" sldId="256"/>
            <ac:spMk id="12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6:42.574" v="32" actId="1035"/>
          <ac:spMkLst>
            <pc:docMk/>
            <pc:sldMk cId="0" sldId="256"/>
            <ac:spMk id="16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6:42.574" v="32" actId="1035"/>
          <ac:spMkLst>
            <pc:docMk/>
            <pc:sldMk cId="0" sldId="256"/>
            <ac:spMk id="17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47:48.713" v="4" actId="2711"/>
          <ac:spMkLst>
            <pc:docMk/>
            <pc:sldMk cId="0" sldId="256"/>
            <ac:spMk id="23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5:42.271" v="27" actId="20577"/>
          <ac:spMkLst>
            <pc:docMk/>
            <pc:sldMk cId="0" sldId="256"/>
            <ac:spMk id="27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0:16.016" v="8" actId="20577"/>
          <ac:spMkLst>
            <pc:docMk/>
            <pc:sldMk cId="0" sldId="256"/>
            <ac:spMk id="31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6:42.574" v="32" actId="1035"/>
          <ac:spMkLst>
            <pc:docMk/>
            <pc:sldMk cId="0" sldId="256"/>
            <ac:spMk id="49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6:42.574" v="32" actId="1035"/>
          <ac:spMkLst>
            <pc:docMk/>
            <pc:sldMk cId="0" sldId="256"/>
            <ac:spMk id="50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4:18.393" v="25" actId="242"/>
          <ac:spMkLst>
            <pc:docMk/>
            <pc:sldMk cId="0" sldId="256"/>
            <ac:spMk id="52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1:25.859" v="11" actId="1036"/>
          <ac:spMkLst>
            <pc:docMk/>
            <pc:sldMk cId="0" sldId="256"/>
            <ac:spMk id="62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1:25.859" v="11" actId="103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1:25.859" v="11" actId="1036"/>
          <ac:spMkLst>
            <pc:docMk/>
            <pc:sldMk cId="0" sldId="256"/>
            <ac:spMk id="68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1:25.859" v="11" actId="1036"/>
          <ac:spMkLst>
            <pc:docMk/>
            <pc:sldMk cId="0" sldId="256"/>
            <ac:spMk id="69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1:25.859" v="11" actId="1036"/>
          <ac:spMkLst>
            <pc:docMk/>
            <pc:sldMk cId="0" sldId="256"/>
            <ac:spMk id="70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1:25.859" v="11" actId="1036"/>
          <ac:spMkLst>
            <pc:docMk/>
            <pc:sldMk cId="0" sldId="256"/>
            <ac:spMk id="72" creationId="{00000000-0000-0000-0000-000000000000}"/>
          </ac:spMkLst>
        </pc:spChg>
        <pc:spChg chg="mod">
          <ac:chgData name="Shoaib Sikder" userId="f5ae2b7ba9a5b160" providerId="LiveId" clId="{B0786B40-761D-425A-A5EC-1D291C978D65}" dt="2025-08-19T10:51:25.859" v="11" actId="1036"/>
          <ac:spMkLst>
            <pc:docMk/>
            <pc:sldMk cId="0" sldId="256"/>
            <ac:spMk id="73" creationId="{00000000-0000-0000-0000-000000000000}"/>
          </ac:spMkLst>
        </pc:spChg>
        <pc:grpChg chg="mod">
          <ac:chgData name="Shoaib Sikder" userId="f5ae2b7ba9a5b160" providerId="LiveId" clId="{B0786B40-761D-425A-A5EC-1D291C978D65}" dt="2025-08-19T10:53:12.875" v="21" actId="14100"/>
          <ac:grpSpMkLst>
            <pc:docMk/>
            <pc:sldMk cId="0" sldId="256"/>
            <ac:grpSpMk id="3" creationId="{00000000-0000-0000-0000-000000000000}"/>
          </ac:grpSpMkLst>
        </pc:grpChg>
        <pc:grpChg chg="mod">
          <ac:chgData name="Shoaib Sikder" userId="f5ae2b7ba9a5b160" providerId="LiveId" clId="{B0786B40-761D-425A-A5EC-1D291C978D65}" dt="2025-08-19T10:56:42.574" v="32" actId="1035"/>
          <ac:grpSpMkLst>
            <pc:docMk/>
            <pc:sldMk cId="0" sldId="256"/>
            <ac:grpSpMk id="8" creationId="{00000000-0000-0000-0000-000000000000}"/>
          </ac:grpSpMkLst>
        </pc:grpChg>
        <pc:grpChg chg="mod">
          <ac:chgData name="Shoaib Sikder" userId="f5ae2b7ba9a5b160" providerId="LiveId" clId="{B0786B40-761D-425A-A5EC-1D291C978D65}" dt="2025-08-19T10:56:42.574" v="32" actId="1035"/>
          <ac:grpSpMkLst>
            <pc:docMk/>
            <pc:sldMk cId="0" sldId="256"/>
            <ac:grpSpMk id="13" creationId="{00000000-0000-0000-0000-000000000000}"/>
          </ac:grpSpMkLst>
        </pc:grpChg>
        <pc:grpChg chg="mod">
          <ac:chgData name="Shoaib Sikder" userId="f5ae2b7ba9a5b160" providerId="LiveId" clId="{B0786B40-761D-425A-A5EC-1D291C978D65}" dt="2025-08-19T10:56:42.574" v="32" actId="1035"/>
          <ac:grpSpMkLst>
            <pc:docMk/>
            <pc:sldMk cId="0" sldId="256"/>
            <ac:grpSpMk id="46" creationId="{00000000-0000-0000-0000-000000000000}"/>
          </ac:grpSpMkLst>
        </pc:grpChg>
        <pc:grpChg chg="mod">
          <ac:chgData name="Shoaib Sikder" userId="f5ae2b7ba9a5b160" providerId="LiveId" clId="{B0786B40-761D-425A-A5EC-1D291C978D65}" dt="2025-08-19T10:53:12.875" v="21" actId="14100"/>
          <ac:grpSpMkLst>
            <pc:docMk/>
            <pc:sldMk cId="0" sldId="256"/>
            <ac:grpSpMk id="75" creationId="{00000000-0000-0000-0000-000000000000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77" creationId="{A6A4BD86-0EF3-4251-8A7C-6AD8A8AEA6D8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80" creationId="{981B4AAB-EA9C-4CA8-B5BB-0472215CAABD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83" creationId="{F7D8C287-6E8E-41CA-9DE4-CAD9A5AB8B25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86" creationId="{D773A04F-E826-4A75-8B96-C489A366FD86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89" creationId="{69B34266-6C9E-47A9-A87D-4A21D9B1EB4E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92" creationId="{B94BE7B0-BB22-423B-8E7E-C30A398C65AC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95" creationId="{79B0AE5B-CFC4-401D-B08D-2666834CEFA3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98" creationId="{B67591D8-ADDB-4128-96D0-452D3908456E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01" creationId="{73D795DB-F098-45B5-A023-93F9F4452E33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04" creationId="{532A2054-8B87-4AF2-A5AD-B6D20ADA4A6F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07" creationId="{1F1D8824-396A-4C2B-9DA0-13C08DE12FC9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10" creationId="{27CEA4CD-11E0-47A2-8BCA-36BC05A65192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13" creationId="{BFCA2BA9-7FB2-4080-AF68-36A09843B1B3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16" creationId="{59A49B6E-7DA5-40EE-97F6-42D7B4A0D06A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19" creationId="{E84F7359-E52A-48FA-A2F3-71AEF6A57729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22" creationId="{21992DE7-B96D-41EC-9D43-233DA85966D2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25" creationId="{01753F3B-1613-4A72-B94C-34B9618E0857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28" creationId="{45F73036-B3BC-4556-BF31-F5A27D60C619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31" creationId="{EDA0DA3F-CC70-48B2-8FEC-560391478D36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34" creationId="{D67670F5-2D5A-47D3-8F81-2738D4B9D383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37" creationId="{EDF940D5-846D-437C-9745-502FE35D0B8C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40" creationId="{B4AAC999-D02D-45E4-98EA-D1478046EBF7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43" creationId="{030847F4-105B-4EBB-9551-25403AEB2FEE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52" creationId="{694FC25B-6A65-485D-9910-D1C4513D8625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55" creationId="{62F69529-36DF-4E50-B4B5-6B1D5B822558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58" creationId="{0527C1EC-CED1-4F4F-87CF-10948B044894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61" creationId="{37CAC72F-DE13-49F2-8E77-03096A415EC2}"/>
          </ac:grpSpMkLst>
        </pc:grpChg>
        <pc:grpChg chg="mod">
          <ac:chgData name="Shoaib Sikder" userId="f5ae2b7ba9a5b160" providerId="LiveId" clId="{B0786B40-761D-425A-A5EC-1D291C978D65}" dt="2025-08-19T10:51:25.859" v="11" actId="1036"/>
          <ac:grpSpMkLst>
            <pc:docMk/>
            <pc:sldMk cId="0" sldId="256"/>
            <ac:grpSpMk id="164" creationId="{D4097123-0354-40B7-B446-8D4D8BF3457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aibSikder/Note-Sharing-System" TargetMode="External"/><Relationship Id="rId13" Type="http://schemas.openxmlformats.org/officeDocument/2006/relationships/hyperlink" Target="https://shoaibsikder.github.io/My-Portfolio/?fbclid=IwZXh0bgNhZW0CMTAAYnJpZBExU25ORDJidlptWlBOV0lvVQEeTR4g4r5D6Gt5hWuxNe8Tvr1V_tq6rcCwZ447C-2FFhXhuPentW3Qt0nd1ak_aem_bi3KkW7C7t67ghamQ6sEPw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ShoaibSikder/My-Portfolio" TargetMode="External"/><Relationship Id="rId12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hyperlink" Target="https://github.com/ShoaibSikder/Employee-Record-System" TargetMode="External"/><Relationship Id="rId4" Type="http://schemas.openxmlformats.org/officeDocument/2006/relationships/image" Target="../media/image3.svg"/><Relationship Id="rId9" Type="http://schemas.openxmlformats.org/officeDocument/2006/relationships/hyperlink" Target="https://github.com/ShoaibSikder/Health-Monitoring-System-Project" TargetMode="External"/><Relationship Id="rId1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9196" y="239012"/>
            <a:ext cx="2273654" cy="2280674"/>
          </a:xfrm>
          <a:custGeom>
            <a:avLst/>
            <a:gdLst/>
            <a:ahLst/>
            <a:cxnLst/>
            <a:rect l="l" t="t" r="r" b="b"/>
            <a:pathLst>
              <a:path w="1600423" h="1598423">
                <a:moveTo>
                  <a:pt x="0" y="0"/>
                </a:moveTo>
                <a:lnTo>
                  <a:pt x="1600423" y="0"/>
                </a:lnTo>
                <a:lnTo>
                  <a:pt x="1600423" y="1598422"/>
                </a:lnTo>
                <a:lnTo>
                  <a:pt x="0" y="1598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41898" y="370864"/>
            <a:ext cx="2008248" cy="201696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933064" y="546100"/>
            <a:ext cx="4274186" cy="498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1" spc="203" dirty="0">
                <a:solidFill>
                  <a:srgbClr val="292D2D"/>
                </a:solidFill>
                <a:latin typeface="Poppins 1 Bold"/>
                <a:ea typeface="Poppins 1 Bold"/>
                <a:cs typeface="Poppins 1 Bold"/>
                <a:sym typeface="Poppins 1 Bold"/>
              </a:rPr>
              <a:t>MD. Shoaib Sikder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33064" y="1018345"/>
            <a:ext cx="2055411" cy="242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 spc="179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Software Engineer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933064" y="1596557"/>
            <a:ext cx="186143" cy="18614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92D2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0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985336" y="1633643"/>
            <a:ext cx="81599" cy="111971"/>
          </a:xfrm>
          <a:custGeom>
            <a:avLst/>
            <a:gdLst/>
            <a:ahLst/>
            <a:cxnLst/>
            <a:rect l="l" t="t" r="r" b="b"/>
            <a:pathLst>
              <a:path w="81599" h="111971">
                <a:moveTo>
                  <a:pt x="0" y="0"/>
                </a:moveTo>
                <a:lnTo>
                  <a:pt x="81599" y="0"/>
                </a:lnTo>
                <a:lnTo>
                  <a:pt x="81599" y="111971"/>
                </a:lnTo>
                <a:lnTo>
                  <a:pt x="0" y="1119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228701" y="1605809"/>
            <a:ext cx="958446" cy="15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60"/>
              </a:lnSpc>
            </a:pPr>
            <a:r>
              <a:rPr lang="en-US" sz="900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01777936837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4349071" y="1596557"/>
            <a:ext cx="186143" cy="186143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92D2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00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4374250" y="1621736"/>
            <a:ext cx="135786" cy="135786"/>
          </a:xfrm>
          <a:custGeom>
            <a:avLst/>
            <a:gdLst/>
            <a:ahLst/>
            <a:cxnLst/>
            <a:rect l="l" t="t" r="r" b="b"/>
            <a:pathLst>
              <a:path w="135786" h="135786">
                <a:moveTo>
                  <a:pt x="0" y="0"/>
                </a:moveTo>
                <a:lnTo>
                  <a:pt x="135786" y="0"/>
                </a:lnTo>
                <a:lnTo>
                  <a:pt x="135786" y="135785"/>
                </a:lnTo>
                <a:lnTo>
                  <a:pt x="0" y="1357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656266" y="1602761"/>
            <a:ext cx="1865184" cy="157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7"/>
              </a:lnSpc>
            </a:pPr>
            <a:r>
              <a:rPr lang="en-US" sz="900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sikder2305341157@diu.edu.bd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933064" y="4751924"/>
            <a:ext cx="2269214" cy="21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1" spc="51" dirty="0">
                <a:solidFill>
                  <a:srgbClr val="292D2D"/>
                </a:solidFill>
                <a:latin typeface="Poppins 1 Bold"/>
                <a:ea typeface="Poppins 1 Bold"/>
                <a:cs typeface="Poppins 1 Bold"/>
                <a:sym typeface="Poppins 1 Bold"/>
              </a:rPr>
              <a:t>PROJECT EXPERIENCE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933064" y="9080500"/>
            <a:ext cx="1551674" cy="228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1" spc="51" dirty="0">
                <a:solidFill>
                  <a:srgbClr val="292D2D"/>
                </a:solidFill>
                <a:latin typeface="Poppins 1 Bold"/>
                <a:ea typeface="Poppins 1 Bold"/>
                <a:cs typeface="Poppins 1 Bold"/>
                <a:sym typeface="Poppins 1 Bold"/>
              </a:rPr>
              <a:t>REFERENCES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933064" y="5038970"/>
            <a:ext cx="1873977" cy="28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1099" b="1" dirty="0">
                <a:solidFill>
                  <a:srgbClr val="292D2D"/>
                </a:solidFill>
                <a:latin typeface="Poppins 1 Bold"/>
                <a:ea typeface="Poppins 1 Bold"/>
                <a:cs typeface="Poppins 1 Bold"/>
                <a:sym typeface="Poppins 1 Bold"/>
              </a:rPr>
              <a:t>Web Development Project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933063" y="5346700"/>
            <a:ext cx="4274179" cy="10610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4961" lvl="1" indent="-228600" algn="l">
              <a:lnSpc>
                <a:spcPts val="1384"/>
              </a:lnSpc>
              <a:buFont typeface="+mj-lt"/>
              <a:buAutoNum type="arabicPeriod"/>
            </a:pPr>
            <a:r>
              <a:rPr lang="en-US" sz="800" b="1" dirty="0" err="1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Porfolio</a:t>
            </a:r>
            <a:r>
              <a:rPr lang="en-US" sz="800" b="1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 :</a:t>
            </a:r>
            <a:r>
              <a:rPr lang="en-US" sz="800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 </a:t>
            </a:r>
            <a:r>
              <a:rPr lang="en-US" sz="800" dirty="0">
                <a:latin typeface="Poppins 1"/>
                <a:ea typeface="Poppins 1"/>
                <a:cs typeface="Poppins 1"/>
                <a:sym typeface="Poppins 1"/>
              </a:rPr>
              <a:t>Designed and Developed a responsive portfolio using HTML, CSS and </a:t>
            </a:r>
            <a:r>
              <a:rPr lang="en-US" sz="800" dirty="0" err="1">
                <a:latin typeface="Poppins 1"/>
                <a:ea typeface="Poppins 1"/>
                <a:cs typeface="Poppins 1"/>
                <a:sym typeface="Poppins 1"/>
              </a:rPr>
              <a:t>javaScript</a:t>
            </a:r>
            <a:r>
              <a:rPr lang="en-US" sz="800" dirty="0">
                <a:latin typeface="Poppins 1"/>
                <a:ea typeface="Poppins 1"/>
                <a:cs typeface="Poppins 1"/>
                <a:sym typeface="Poppins 1"/>
              </a:rPr>
              <a:t>.                                                                                                                         </a:t>
            </a:r>
            <a:r>
              <a:rPr lang="en-US" sz="800" b="1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Project Link : </a:t>
            </a:r>
            <a:r>
              <a:rPr lang="en-US" sz="700" b="1" dirty="0">
                <a:solidFill>
                  <a:srgbClr val="9D3B9D"/>
                </a:solidFill>
                <a:ea typeface="Poppins 1"/>
                <a:cs typeface="Poppins 1"/>
                <a:sym typeface="Poppins 1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https://github.com/ShoaibSikder/My-Portfolio</a:t>
            </a:r>
            <a:endParaRPr lang="en-US" sz="700" b="1" dirty="0">
              <a:solidFill>
                <a:srgbClr val="9D3B9D"/>
              </a:solidFill>
              <a:ea typeface="Poppins 1"/>
              <a:cs typeface="Poppins 1"/>
              <a:sym typeface="Poppins 1"/>
            </a:endParaRPr>
          </a:p>
          <a:p>
            <a:pPr marL="314961" lvl="1" indent="-228600" algn="l">
              <a:lnSpc>
                <a:spcPts val="1384"/>
              </a:lnSpc>
              <a:buFont typeface="+mj-lt"/>
              <a:buAutoNum type="arabicPeriod"/>
            </a:pPr>
            <a:r>
              <a:rPr lang="en-US" sz="800" b="1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Note Sharing System: </a:t>
            </a:r>
            <a:r>
              <a:rPr lang="en-US" sz="800" dirty="0">
                <a:latin typeface="Poppins 1"/>
                <a:ea typeface="Poppins 1"/>
                <a:cs typeface="Poppins 1"/>
                <a:sym typeface="Poppins 1"/>
              </a:rPr>
              <a:t>Developed a Student note sharing system using HTML ,CSS, </a:t>
            </a:r>
            <a:r>
              <a:rPr lang="en-US" sz="800" dirty="0" err="1">
                <a:latin typeface="Poppins 1"/>
                <a:ea typeface="Poppins 1"/>
                <a:cs typeface="Poppins 1"/>
                <a:sym typeface="Poppins 1"/>
              </a:rPr>
              <a:t>javaScript</a:t>
            </a:r>
            <a:r>
              <a:rPr lang="en-US" sz="800" dirty="0">
                <a:latin typeface="Poppins 1"/>
                <a:ea typeface="Poppins 1"/>
                <a:cs typeface="Poppins 1"/>
                <a:sym typeface="Poppins 1"/>
              </a:rPr>
              <a:t> and php. Where every student can share their notes.  </a:t>
            </a:r>
            <a:r>
              <a:rPr lang="en-US" sz="800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                         </a:t>
            </a:r>
            <a:r>
              <a:rPr lang="en-US" sz="800" b="1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Project Link: </a:t>
            </a:r>
            <a:r>
              <a:rPr lang="en-US" sz="600" b="1" dirty="0">
                <a:solidFill>
                  <a:srgbClr val="9D3B9D"/>
                </a:solidFill>
                <a:ea typeface="Poppins 1"/>
                <a:cs typeface="Poppins 2" panose="020B0604020202020204" charset="0"/>
                <a:sym typeface="Poppins 1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https://github.com/ShoaibSikder/Note-Sharing-System</a:t>
            </a:r>
            <a:endParaRPr lang="en-US" sz="800" b="1" dirty="0">
              <a:solidFill>
                <a:srgbClr val="9D3B9D"/>
              </a:solidFill>
              <a:ea typeface="Poppins 1"/>
              <a:cs typeface="Poppins 2" panose="020B0604020202020204" charset="0"/>
              <a:sym typeface="Poppins 1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933064" y="6489700"/>
            <a:ext cx="2055409" cy="279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1099" b="1" dirty="0">
                <a:solidFill>
                  <a:srgbClr val="292D2D"/>
                </a:solidFill>
                <a:latin typeface="Poppins 1 Bold"/>
                <a:ea typeface="Poppins 1 Bold"/>
                <a:cs typeface="Poppins 1 Bold"/>
                <a:sym typeface="Poppins 1 Bold"/>
              </a:rPr>
              <a:t>App Development Project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933064" y="6826921"/>
            <a:ext cx="4623436" cy="12405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4961" lvl="1" indent="-228600" algn="l">
              <a:lnSpc>
                <a:spcPts val="1384"/>
              </a:lnSpc>
              <a:buFont typeface="+mj-lt"/>
              <a:buAutoNum type="arabicPeriod"/>
            </a:pPr>
            <a:r>
              <a:rPr lang="en-US" sz="800" b="1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Health Monitoring System:</a:t>
            </a:r>
            <a:r>
              <a:rPr lang="en-US" sz="800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 </a:t>
            </a:r>
            <a:r>
              <a:rPr lang="en-US" sz="800" dirty="0">
                <a:latin typeface="Poppins 1"/>
                <a:ea typeface="Poppins 1"/>
                <a:cs typeface="Poppins 1"/>
                <a:sym typeface="Poppins 1"/>
              </a:rPr>
              <a:t>Made a health monitoring using C programing where user input their health data and the system tell them their problem and prescribe some medicine.        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Project Link: </a:t>
            </a:r>
            <a:r>
              <a:rPr lang="en-US" sz="700" b="1" dirty="0">
                <a:solidFill>
                  <a:srgbClr val="9D3B9D"/>
                </a:solidFill>
                <a:ea typeface="Poppins 1"/>
                <a:cs typeface="Poppins 1"/>
                <a:sym typeface="Poppins 1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https://github.com/ShoaibSikder/Health-Monitoring-System-Project</a:t>
            </a:r>
            <a:endParaRPr lang="en-US" sz="700" b="1" dirty="0">
              <a:solidFill>
                <a:srgbClr val="9D3B9D"/>
              </a:solidFill>
              <a:ea typeface="Poppins 1"/>
              <a:cs typeface="Poppins 1"/>
              <a:sym typeface="Poppins 1"/>
            </a:endParaRPr>
          </a:p>
          <a:p>
            <a:pPr marL="314961" lvl="1" indent="-228600" algn="l">
              <a:lnSpc>
                <a:spcPts val="1384"/>
              </a:lnSpc>
              <a:buFont typeface="+mj-lt"/>
              <a:buAutoNum type="arabicPeriod"/>
            </a:pPr>
            <a:r>
              <a:rPr lang="en-US" sz="800" b="1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Employee Record System</a:t>
            </a:r>
            <a:r>
              <a:rPr lang="en-US" sz="800" b="1" dirty="0">
                <a:latin typeface="Poppins 1"/>
                <a:ea typeface="Poppins 1"/>
                <a:cs typeface="Poppins 1"/>
                <a:sym typeface="Poppins 1"/>
              </a:rPr>
              <a:t>: </a:t>
            </a:r>
            <a:r>
              <a:rPr lang="en-US" sz="800" dirty="0">
                <a:latin typeface="Poppins 1"/>
                <a:ea typeface="Poppins 1"/>
                <a:cs typeface="Poppins 1"/>
                <a:sym typeface="Poppins 1"/>
              </a:rPr>
              <a:t>Made this using Java. this helps to store all employs details and manage them.                                                                                                                    </a:t>
            </a:r>
            <a:r>
              <a:rPr lang="en-US" sz="800" b="1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Project Link: </a:t>
            </a:r>
            <a:r>
              <a:rPr lang="en-US" sz="700" b="1" dirty="0">
                <a:solidFill>
                  <a:srgbClr val="9D3B9D"/>
                </a:solidFill>
                <a:ea typeface="Poppins 1"/>
                <a:cs typeface="Poppins 1"/>
                <a:sym typeface="Poppins 1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https://github.com/ShoaibSikder/Employee-Record-System</a:t>
            </a:r>
            <a:endParaRPr lang="en-US" sz="800" b="1" dirty="0">
              <a:solidFill>
                <a:srgbClr val="9D3B9D"/>
              </a:solidFill>
              <a:ea typeface="Poppins 1"/>
              <a:cs typeface="Poppins 1"/>
              <a:sym typeface="Poppins 1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933064" y="8089900"/>
            <a:ext cx="1948087" cy="28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1099" b="1" dirty="0">
                <a:solidFill>
                  <a:srgbClr val="292D2D"/>
                </a:solidFill>
                <a:latin typeface="Poppins 1 Bold"/>
                <a:ea typeface="Poppins 1 Bold"/>
                <a:cs typeface="Poppins 1 Bold"/>
                <a:sym typeface="Poppins 1 Bold"/>
              </a:rPr>
              <a:t>Programming Practice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933064" y="8426322"/>
            <a:ext cx="3158560" cy="522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2721" lvl="1" indent="-86360" algn="l">
              <a:lnSpc>
                <a:spcPts val="1384"/>
              </a:lnSpc>
              <a:buFont typeface="Arial"/>
              <a:buChar char="•"/>
            </a:pPr>
            <a:r>
              <a:rPr lang="en-US" sz="800" dirty="0">
                <a:latin typeface="Poppins 1"/>
                <a:ea typeface="Poppins 1"/>
                <a:cs typeface="Poppins 1"/>
                <a:sym typeface="Poppins 1"/>
              </a:rPr>
              <a:t>I practice my programming skill on various platform (</a:t>
            </a:r>
            <a:r>
              <a:rPr lang="en-US" sz="800" dirty="0" err="1">
                <a:latin typeface="Poppins 1"/>
                <a:ea typeface="Poppins 1"/>
                <a:cs typeface="Poppins 1"/>
                <a:sym typeface="Poppins 1"/>
              </a:rPr>
              <a:t>Beecrowd</a:t>
            </a:r>
            <a:r>
              <a:rPr lang="en-US" sz="800" dirty="0">
                <a:latin typeface="Poppins 1"/>
                <a:ea typeface="Poppins 1"/>
                <a:cs typeface="Poppins 1"/>
                <a:sym typeface="Poppins 1"/>
              </a:rPr>
              <a:t>, </a:t>
            </a:r>
            <a:r>
              <a:rPr lang="en-US" sz="800" dirty="0" err="1">
                <a:latin typeface="Poppins 1"/>
                <a:ea typeface="Poppins 1"/>
                <a:cs typeface="Poppins 1"/>
                <a:sym typeface="Poppins 1"/>
              </a:rPr>
              <a:t>LeetCode</a:t>
            </a:r>
            <a:r>
              <a:rPr lang="en-US" sz="800" dirty="0">
                <a:latin typeface="Poppins 1"/>
                <a:ea typeface="Poppins 1"/>
                <a:cs typeface="Poppins 1"/>
                <a:sym typeface="Poppins 1"/>
              </a:rPr>
              <a:t>, </a:t>
            </a:r>
            <a:r>
              <a:rPr lang="en-US" sz="800" dirty="0" err="1">
                <a:latin typeface="Poppins 1"/>
                <a:ea typeface="Poppins 1"/>
                <a:cs typeface="Poppins 1"/>
                <a:sym typeface="Poppins 1"/>
              </a:rPr>
              <a:t>CodeFOrce</a:t>
            </a:r>
            <a:r>
              <a:rPr lang="en-US" sz="800" dirty="0">
                <a:latin typeface="Poppins 1"/>
                <a:ea typeface="Poppins 1"/>
                <a:cs typeface="Poppins 1"/>
                <a:sym typeface="Poppins 1"/>
              </a:rPr>
              <a:t>). And participated on many programming contests.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281698" y="9805029"/>
            <a:ext cx="1050621" cy="16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04"/>
              </a:lnSpc>
            </a:pPr>
            <a:r>
              <a:rPr lang="en-US" sz="899" spc="-2" dirty="0">
                <a:solidFill>
                  <a:srgbClr val="737373"/>
                </a:solidFill>
                <a:latin typeface="Poppins 1"/>
                <a:ea typeface="Poppins 1"/>
                <a:cs typeface="Poppins 1"/>
                <a:sym typeface="Poppins 1"/>
              </a:rPr>
              <a:t> 01778527920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281698" y="9962818"/>
            <a:ext cx="1574486" cy="16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04"/>
              </a:lnSpc>
            </a:pPr>
            <a:r>
              <a:rPr lang="en-US" sz="899" spc="-2" dirty="0">
                <a:solidFill>
                  <a:srgbClr val="737373"/>
                </a:solidFill>
                <a:latin typeface="Poppins 1"/>
                <a:ea typeface="Poppins 1"/>
                <a:cs typeface="Poppins 1"/>
                <a:sym typeface="Poppins 1"/>
              </a:rPr>
              <a:t>faisal.cse505.c@diu.edu.bd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933064" y="9341800"/>
            <a:ext cx="1329918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199" b="1" spc="-2" dirty="0">
                <a:solidFill>
                  <a:srgbClr val="333132"/>
                </a:solidFill>
                <a:latin typeface="Poppins 1 Bold"/>
                <a:ea typeface="Poppins 1 Bold"/>
                <a:cs typeface="Poppins 1 Bold"/>
                <a:sym typeface="Poppins 1 Bold"/>
              </a:rPr>
              <a:t>Mr. Fahim Faisal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933064" y="9828508"/>
            <a:ext cx="371475" cy="12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43"/>
              </a:lnSpc>
            </a:pPr>
            <a:r>
              <a:rPr lang="en-US" sz="700" b="1" spc="-1">
                <a:solidFill>
                  <a:srgbClr val="333132"/>
                </a:solidFill>
                <a:latin typeface="Poppins 1 Bold"/>
                <a:ea typeface="Poppins 1 Bold"/>
                <a:cs typeface="Poppins 1 Bold"/>
                <a:sym typeface="Poppins 1 Bold"/>
              </a:rPr>
              <a:t>Phone: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933064" y="9986296"/>
            <a:ext cx="331638" cy="12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43"/>
              </a:lnSpc>
            </a:pPr>
            <a:r>
              <a:rPr lang="en-US" sz="700" b="1" spc="-1">
                <a:solidFill>
                  <a:srgbClr val="333132"/>
                </a:solidFill>
                <a:latin typeface="Poppins 1 Bold"/>
                <a:ea typeface="Poppins 1 Bold"/>
                <a:cs typeface="Poppins 1 Bold"/>
                <a:sym typeface="Poppins 1 Bold"/>
              </a:rPr>
              <a:t>Email :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908879" y="9544640"/>
            <a:ext cx="1533263" cy="183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 spc="-3" dirty="0">
                <a:solidFill>
                  <a:srgbClr val="333132"/>
                </a:solidFill>
                <a:latin typeface="Poppins 1"/>
                <a:ea typeface="Poppins 1"/>
                <a:cs typeface="Poppins 1"/>
                <a:sym typeface="Poppins 1"/>
              </a:rPr>
              <a:t> Lecturer (DIU)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582387" y="9805029"/>
            <a:ext cx="799829" cy="16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04"/>
              </a:lnSpc>
            </a:pPr>
            <a:r>
              <a:rPr lang="en-US" sz="899" spc="-2" dirty="0">
                <a:solidFill>
                  <a:srgbClr val="737373"/>
                </a:solidFill>
                <a:latin typeface="Poppins 1"/>
                <a:ea typeface="Poppins 1"/>
                <a:cs typeface="Poppins 1"/>
                <a:sym typeface="Poppins 1"/>
              </a:rPr>
              <a:t>01740087267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582386" y="9962818"/>
            <a:ext cx="1621527" cy="157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04"/>
              </a:lnSpc>
            </a:pPr>
            <a:r>
              <a:rPr lang="en-US" sz="899" spc="-2" dirty="0">
                <a:solidFill>
                  <a:srgbClr val="737373"/>
                </a:solidFill>
                <a:latin typeface="Poppins 1"/>
                <a:ea typeface="Poppins 1"/>
                <a:cs typeface="Poppins 1"/>
                <a:sym typeface="Poppins 1"/>
              </a:rPr>
              <a:t>zarif.cse0538.c@diu.edu.bd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163286" y="9341800"/>
            <a:ext cx="2040629" cy="424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r>
              <a:rPr lang="en-US" sz="1199" b="1" spc="-2" dirty="0">
                <a:solidFill>
                  <a:srgbClr val="333132"/>
                </a:solidFill>
                <a:latin typeface="Poppins 1 Bold"/>
                <a:ea typeface="Poppins 1 Bold"/>
                <a:cs typeface="Poppins 1 Bold"/>
                <a:sym typeface="Poppins 1 Bold"/>
              </a:rPr>
              <a:t>Mr. </a:t>
            </a:r>
            <a:r>
              <a:rPr lang="pl-PL" sz="1200" b="1" i="0" dirty="0">
                <a:effectLst/>
                <a:latin typeface="Poppins" panose="00000500000000000000" pitchFamily="2" charset="0"/>
              </a:rPr>
              <a:t>Z N M Zarif Mahmud</a:t>
            </a:r>
          </a:p>
          <a:p>
            <a:pPr algn="l">
              <a:lnSpc>
                <a:spcPts val="1679"/>
              </a:lnSpc>
            </a:pPr>
            <a:endParaRPr lang="en-US" sz="1199" b="1" spc="-2" dirty="0">
              <a:solidFill>
                <a:srgbClr val="333132"/>
              </a:solidFill>
              <a:latin typeface="Poppins 1 Bold"/>
              <a:ea typeface="Poppins 1 Bold"/>
              <a:cs typeface="Poppins 1 Bold"/>
              <a:sym typeface="Poppins 1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163287" y="9828508"/>
            <a:ext cx="373143" cy="12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43"/>
              </a:lnSpc>
            </a:pPr>
            <a:r>
              <a:rPr lang="en-US" sz="700" b="1" spc="-1">
                <a:solidFill>
                  <a:srgbClr val="333132"/>
                </a:solidFill>
                <a:latin typeface="Poppins 1 Bold"/>
                <a:ea typeface="Poppins 1 Bold"/>
                <a:cs typeface="Poppins 1 Bold"/>
                <a:sym typeface="Poppins 1 Bold"/>
              </a:rPr>
              <a:t>Phone: 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163287" y="9986296"/>
            <a:ext cx="373143" cy="12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43"/>
              </a:lnSpc>
            </a:pPr>
            <a:r>
              <a:rPr lang="en-US" sz="700" b="1" spc="-1">
                <a:solidFill>
                  <a:srgbClr val="333132"/>
                </a:solidFill>
                <a:latin typeface="Poppins 1 Bold"/>
                <a:ea typeface="Poppins 1 Bold"/>
                <a:cs typeface="Poppins 1 Bold"/>
                <a:sym typeface="Poppins 1 Bold"/>
              </a:rPr>
              <a:t>Email :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163287" y="9545244"/>
            <a:ext cx="1685639" cy="183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 spc="-3" dirty="0">
                <a:solidFill>
                  <a:srgbClr val="333132"/>
                </a:solidFill>
                <a:latin typeface="Poppins 1"/>
                <a:ea typeface="Poppins 1"/>
                <a:cs typeface="Poppins 1"/>
                <a:sym typeface="Poppins 1"/>
              </a:rPr>
              <a:t> Lecturer (DIU)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933064" y="3175652"/>
            <a:ext cx="1123050" cy="21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1" spc="51" dirty="0">
                <a:solidFill>
                  <a:srgbClr val="292D2D"/>
                </a:solidFill>
                <a:latin typeface="Poppins 1 Bold"/>
                <a:ea typeface="Poppins 1 Bold"/>
                <a:cs typeface="Poppins 1 Bold"/>
                <a:sym typeface="Poppins 1 Bold"/>
              </a:rPr>
              <a:t>ABOUT ME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933064" y="3406351"/>
            <a:ext cx="4502786" cy="1138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30"/>
              </a:lnSpc>
            </a:pPr>
            <a:r>
              <a:rPr lang="en-US" sz="900" spc="26" dirty="0">
                <a:latin typeface="Poppins 1"/>
                <a:ea typeface="Poppins 1"/>
                <a:cs typeface="Poppins 1"/>
                <a:sym typeface="Poppins 1"/>
              </a:rPr>
              <a:t>I’m MD. Shoaib Sikder, a dedicated software engineering student with a passion for developing innovative solutions. I am currently pursuing my degree in Software Engineering at [DIU], where I have gained hands-on experience in software development, algorithms, and system design. I enjoy participating in hackathons, contributing to open-source projects, and staying updated with the latest advancements in technology.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2933064" y="1926829"/>
            <a:ext cx="186143" cy="186143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92D2D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00"/>
                </a:lnSpc>
              </a:pPr>
              <a:endParaRPr/>
            </a:p>
          </p:txBody>
        </p:sp>
      </p:grpSp>
      <p:sp>
        <p:nvSpPr>
          <p:cNvPr id="49" name="Freeform 49"/>
          <p:cNvSpPr/>
          <p:nvPr/>
        </p:nvSpPr>
        <p:spPr>
          <a:xfrm>
            <a:off x="2962425" y="1956189"/>
            <a:ext cx="127421" cy="127421"/>
          </a:xfrm>
          <a:custGeom>
            <a:avLst/>
            <a:gdLst/>
            <a:ahLst/>
            <a:cxnLst/>
            <a:rect l="l" t="t" r="r" b="b"/>
            <a:pathLst>
              <a:path w="127421" h="127421">
                <a:moveTo>
                  <a:pt x="0" y="0"/>
                </a:moveTo>
                <a:lnTo>
                  <a:pt x="127421" y="0"/>
                </a:lnTo>
                <a:lnTo>
                  <a:pt x="127421" y="127422"/>
                </a:lnTo>
                <a:lnTo>
                  <a:pt x="0" y="1274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0" name="TextBox 50"/>
          <p:cNvSpPr txBox="1"/>
          <p:nvPr/>
        </p:nvSpPr>
        <p:spPr>
          <a:xfrm>
            <a:off x="3228701" y="1933604"/>
            <a:ext cx="1865184" cy="295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900" b="0" i="0" u="sng" dirty="0">
                <a:solidFill>
                  <a:srgbClr val="9D3B9D"/>
                </a:solidFill>
                <a:effectLst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shoaibsikder.github.io/My-Portfolio</a:t>
            </a:r>
            <a:endParaRPr lang="en-US" sz="900" b="1" i="0" u="sng" dirty="0">
              <a:solidFill>
                <a:srgbClr val="9D3B9D"/>
              </a:solidFill>
              <a:effectLst/>
              <a:hlinkClick r:id="rId1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ts val="1296"/>
              </a:lnSpc>
            </a:pPr>
            <a:endParaRPr lang="en-US" sz="900" dirty="0">
              <a:solidFill>
                <a:srgbClr val="9D3B9D"/>
              </a:solidFill>
              <a:latin typeface="Poppins 1"/>
              <a:ea typeface="Poppins 1"/>
              <a:cs typeface="Poppins 1"/>
              <a:sym typeface="Poppins 1"/>
            </a:endParaRPr>
          </a:p>
        </p:txBody>
      </p:sp>
      <p:sp>
        <p:nvSpPr>
          <p:cNvPr id="51" name="AutoShape 51"/>
          <p:cNvSpPr/>
          <p:nvPr/>
        </p:nvSpPr>
        <p:spPr>
          <a:xfrm flipV="1">
            <a:off x="414706" y="2666057"/>
            <a:ext cx="6730587" cy="0"/>
          </a:xfrm>
          <a:prstGeom prst="line">
            <a:avLst/>
          </a:prstGeom>
          <a:ln w="9525" cap="flat">
            <a:solidFill>
              <a:srgbClr val="29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TextBox 52"/>
          <p:cNvSpPr txBox="1"/>
          <p:nvPr/>
        </p:nvSpPr>
        <p:spPr>
          <a:xfrm>
            <a:off x="414707" y="3613802"/>
            <a:ext cx="1858134" cy="195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900" b="1" spc="-3" dirty="0">
                <a:solidFill>
                  <a:srgbClr val="292D2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Daffodil International University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414706" y="3835586"/>
            <a:ext cx="1946043" cy="17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00" spc="-2" dirty="0">
                <a:solidFill>
                  <a:srgbClr val="292D2D"/>
                </a:solidFill>
                <a:ea typeface="Poppins 1 Semi-Bold"/>
                <a:cs typeface="Poppins 1 Semi-Bold"/>
                <a:sym typeface="Poppins 1 Semi-Bold"/>
              </a:rPr>
              <a:t>BSc. In Software Engineering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414706" y="4015518"/>
            <a:ext cx="996580" cy="15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 spc="42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2023 - Current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414706" y="4660900"/>
            <a:ext cx="2313945" cy="1651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00" spc="-2" dirty="0">
                <a:solidFill>
                  <a:srgbClr val="292D2D"/>
                </a:solidFill>
                <a:ea typeface="Poppins 1 Semi-Bold"/>
                <a:cs typeface="Poppins 1 Semi-Bold"/>
                <a:sym typeface="Poppins 1 Semi-Bold"/>
              </a:rPr>
              <a:t>Higher Secondary Certificate (HSC)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414704" y="4280970"/>
            <a:ext cx="2313947" cy="413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900" b="1" spc="-3" dirty="0">
                <a:solidFill>
                  <a:srgbClr val="292D2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Bangladesh Gas field school &amp; </a:t>
            </a:r>
          </a:p>
          <a:p>
            <a:pPr algn="l">
              <a:lnSpc>
                <a:spcPts val="1679"/>
              </a:lnSpc>
            </a:pPr>
            <a:r>
              <a:rPr lang="en-US" sz="900" b="1" spc="-3" dirty="0">
                <a:solidFill>
                  <a:srgbClr val="292D2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collage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414706" y="4840833"/>
            <a:ext cx="996580" cy="15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 spc="42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2019 - 2021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414706" y="5499100"/>
            <a:ext cx="1946043" cy="165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00" spc="-2" dirty="0">
                <a:solidFill>
                  <a:srgbClr val="292D2D"/>
                </a:solidFill>
                <a:ea typeface="Poppins 1 Semi-Bold"/>
                <a:cs typeface="Poppins 1 Semi-Bold"/>
                <a:sym typeface="Poppins 1 Semi-Bold"/>
              </a:rPr>
              <a:t>Secondary School Certificate (SSC)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414706" y="5073140"/>
            <a:ext cx="1858134" cy="41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900" b="1" spc="-3" dirty="0" err="1">
                <a:solidFill>
                  <a:srgbClr val="292D2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Shohagpur</a:t>
            </a:r>
            <a:r>
              <a:rPr lang="en-US" sz="900" b="1" spc="-3" dirty="0">
                <a:solidFill>
                  <a:srgbClr val="292D2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 </a:t>
            </a:r>
            <a:r>
              <a:rPr lang="en-US" sz="900" b="1" spc="-3" dirty="0" err="1">
                <a:solidFill>
                  <a:srgbClr val="292D2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Achiya</a:t>
            </a:r>
            <a:r>
              <a:rPr lang="en-US" sz="900" b="1" spc="-3" dirty="0">
                <a:solidFill>
                  <a:srgbClr val="292D2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 </a:t>
            </a:r>
            <a:r>
              <a:rPr lang="en-US" sz="900" b="1" spc="-3" dirty="0" err="1">
                <a:solidFill>
                  <a:srgbClr val="292D2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Safiuddin</a:t>
            </a:r>
            <a:r>
              <a:rPr lang="en-US" sz="900" b="1" spc="-3" dirty="0">
                <a:solidFill>
                  <a:srgbClr val="292D2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 Adarsha Madhyamik School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414706" y="5679032"/>
            <a:ext cx="996580" cy="15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 spc="42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2014 - 2019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414706" y="3175652"/>
            <a:ext cx="1574787" cy="228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1" spc="51">
                <a:solidFill>
                  <a:srgbClr val="292D2D"/>
                </a:solidFill>
                <a:latin typeface="Poppins 1 Bold"/>
                <a:ea typeface="Poppins 1 Bold"/>
                <a:cs typeface="Poppins 1 Bold"/>
                <a:sym typeface="Poppins 1 Bold"/>
              </a:rPr>
              <a:t>EDUCATION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414706" y="6170753"/>
            <a:ext cx="1551674" cy="21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1" spc="51" dirty="0">
                <a:solidFill>
                  <a:srgbClr val="292D2D"/>
                </a:solidFill>
                <a:latin typeface="Poppins 1 Bold"/>
                <a:ea typeface="Poppins 1 Bold"/>
                <a:cs typeface="Poppins 1 Bold"/>
                <a:sym typeface="Poppins 1 Bold"/>
              </a:rPr>
              <a:t>SKILLS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414706" y="9618971"/>
            <a:ext cx="793285" cy="208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899" lvl="1" indent="-107950" algn="l">
              <a:lnSpc>
                <a:spcPts val="1799"/>
              </a:lnSpc>
              <a:buFont typeface="Arial"/>
              <a:buChar char="•"/>
            </a:pPr>
            <a:r>
              <a:rPr lang="en-US" sz="999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English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414706" y="9313225"/>
            <a:ext cx="793285" cy="208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899" lvl="1" indent="-107950" algn="l">
              <a:lnSpc>
                <a:spcPts val="1799"/>
              </a:lnSpc>
              <a:buFont typeface="Arial"/>
              <a:buChar char="•"/>
            </a:pPr>
            <a:r>
              <a:rPr lang="en-US" sz="999" u="none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Bangla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414706" y="9924717"/>
            <a:ext cx="793285" cy="208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899" lvl="1" indent="-107950" algn="l">
              <a:lnSpc>
                <a:spcPts val="1799"/>
              </a:lnSpc>
              <a:buFont typeface="Arial"/>
              <a:buChar char="•"/>
            </a:pPr>
            <a:r>
              <a:rPr lang="en-US" sz="999" dirty="0">
                <a:solidFill>
                  <a:srgbClr val="292D2D"/>
                </a:solidFill>
                <a:latin typeface="Poppins 1"/>
                <a:ea typeface="Poppins 1"/>
                <a:cs typeface="Poppins 1"/>
                <a:sym typeface="Poppins 1"/>
              </a:rPr>
              <a:t>Hindi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414706" y="8903650"/>
            <a:ext cx="1551674" cy="228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1" spc="51">
                <a:solidFill>
                  <a:srgbClr val="292D2D"/>
                </a:solidFill>
                <a:latin typeface="Poppins 1 Bold"/>
                <a:ea typeface="Poppins 1 Bold"/>
                <a:cs typeface="Poppins 1 Bold"/>
                <a:sym typeface="Poppins 1 Bold"/>
              </a:rPr>
              <a:t>LANGUAGE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414706" y="6515516"/>
            <a:ext cx="467943" cy="170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79399" lvl="1" indent="-171450" algn="l">
              <a:lnSpc>
                <a:spcPts val="1399"/>
              </a:lnSpc>
              <a:buFont typeface="Arial" panose="020B0604020202020204" pitchFamily="34" charset="0"/>
              <a:buChar char="•"/>
            </a:pPr>
            <a:r>
              <a:rPr lang="en-US" sz="999" b="1" dirty="0">
                <a:solidFill>
                  <a:srgbClr val="292D2D"/>
                </a:solidFill>
                <a:latin typeface="Poppins 2"/>
                <a:ea typeface="Poppins 2"/>
                <a:cs typeface="Poppins 2"/>
                <a:sym typeface="Poppins 2"/>
              </a:rPr>
              <a:t>C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414706" y="6842013"/>
            <a:ext cx="544142" cy="170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5899" lvl="1" indent="-107950" algn="l">
              <a:lnSpc>
                <a:spcPts val="1399"/>
              </a:lnSpc>
              <a:buFont typeface="Arial"/>
              <a:buChar char="•"/>
            </a:pPr>
            <a:r>
              <a:rPr lang="en-US" sz="999" dirty="0">
                <a:solidFill>
                  <a:srgbClr val="292D2D"/>
                </a:solidFill>
                <a:latin typeface="Poppins 2"/>
                <a:ea typeface="Poppins 2"/>
                <a:cs typeface="Poppins 2"/>
                <a:sym typeface="Poppins 2"/>
              </a:rPr>
              <a:t>Java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414706" y="8148004"/>
            <a:ext cx="1753962" cy="17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899" lvl="1" indent="-107950" algn="l">
              <a:lnSpc>
                <a:spcPts val="1399"/>
              </a:lnSpc>
              <a:buFont typeface="Arial"/>
              <a:buChar char="•"/>
            </a:pPr>
            <a:r>
              <a:rPr lang="en-US" sz="999" dirty="0">
                <a:solidFill>
                  <a:srgbClr val="292D2D"/>
                </a:solidFill>
                <a:latin typeface="Poppins 2"/>
                <a:ea typeface="Poppins 2"/>
                <a:cs typeface="Poppins 2"/>
                <a:sym typeface="Poppins 2"/>
              </a:rPr>
              <a:t>php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414706" y="7168511"/>
            <a:ext cx="637828" cy="170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5899" lvl="1" indent="-107950" algn="l">
              <a:lnSpc>
                <a:spcPts val="1399"/>
              </a:lnSpc>
              <a:buFont typeface="Arial"/>
              <a:buChar char="•"/>
            </a:pPr>
            <a:r>
              <a:rPr lang="en-US" sz="999" dirty="0">
                <a:solidFill>
                  <a:srgbClr val="292D2D"/>
                </a:solidFill>
                <a:latin typeface="Poppins 2"/>
                <a:ea typeface="Poppins 2"/>
                <a:cs typeface="Poppins 2"/>
                <a:sym typeface="Poppins 2"/>
              </a:rPr>
              <a:t>HTML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414706" y="7495008"/>
            <a:ext cx="629213" cy="170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5899" lvl="1" indent="-107950" algn="l">
              <a:lnSpc>
                <a:spcPts val="1399"/>
              </a:lnSpc>
              <a:buFont typeface="Arial"/>
              <a:buChar char="•"/>
            </a:pPr>
            <a:r>
              <a:rPr lang="en-US" sz="999" dirty="0">
                <a:solidFill>
                  <a:srgbClr val="292D2D"/>
                </a:solidFill>
                <a:latin typeface="Poppins 2"/>
                <a:ea typeface="Poppins 2"/>
                <a:cs typeface="Poppins 2"/>
                <a:sym typeface="Poppins 2"/>
              </a:rPr>
              <a:t>CSS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414706" y="7821506"/>
            <a:ext cx="1753962" cy="17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899" lvl="1" indent="-107950" algn="l">
              <a:lnSpc>
                <a:spcPts val="1399"/>
              </a:lnSpc>
              <a:buFont typeface="Arial"/>
              <a:buChar char="•"/>
            </a:pPr>
            <a:r>
              <a:rPr lang="en-US" sz="999" dirty="0" err="1">
                <a:solidFill>
                  <a:srgbClr val="292D2D"/>
                </a:solidFill>
                <a:latin typeface="Poppins 2"/>
                <a:ea typeface="Poppins 2"/>
                <a:cs typeface="Poppins 2"/>
                <a:sym typeface="Poppins 2"/>
              </a:rPr>
              <a:t>javaScript</a:t>
            </a:r>
            <a:endParaRPr lang="en-US" sz="999" dirty="0">
              <a:solidFill>
                <a:srgbClr val="292D2D"/>
              </a:solidFill>
              <a:latin typeface="Poppins 2"/>
              <a:ea typeface="Poppins 2"/>
              <a:cs typeface="Poppins 2"/>
              <a:sym typeface="Poppins 2"/>
            </a:endParaRPr>
          </a:p>
        </p:txBody>
      </p:sp>
      <p:sp>
        <p:nvSpPr>
          <p:cNvPr id="74" name="AutoShape 74"/>
          <p:cNvSpPr/>
          <p:nvPr/>
        </p:nvSpPr>
        <p:spPr>
          <a:xfrm>
            <a:off x="2401512" y="3177461"/>
            <a:ext cx="0" cy="6993758"/>
          </a:xfrm>
          <a:prstGeom prst="line">
            <a:avLst/>
          </a:prstGeom>
          <a:ln w="9525" cap="flat">
            <a:solidFill>
              <a:srgbClr val="292D2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5" name="Group 75"/>
          <p:cNvGrpSpPr/>
          <p:nvPr/>
        </p:nvGrpSpPr>
        <p:grpSpPr>
          <a:xfrm>
            <a:off x="469430" y="498953"/>
            <a:ext cx="1753184" cy="1760792"/>
            <a:chOff x="0" y="0"/>
            <a:chExt cx="6350000" cy="6349975"/>
          </a:xfrm>
          <a:blipFill dpi="0" rotWithShape="1">
            <a:blip r:embed="rId14"/>
            <a:srcRect/>
            <a:stretch>
              <a:fillRect l="-5000" t="-9000" r="-4000" b="-23000"/>
            </a:stretch>
          </a:blipFill>
        </p:grpSpPr>
        <p:sp>
          <p:nvSpPr>
            <p:cNvPr id="76" name="Freeform 76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7" name="Group 17">
            <a:extLst>
              <a:ext uri="{FF2B5EF4-FFF2-40B4-BE49-F238E27FC236}">
                <a16:creationId xmlns:a16="http://schemas.microsoft.com/office/drawing/2014/main" id="{A6A4BD86-0EF3-4251-8A7C-6AD8A8AEA6D8}"/>
              </a:ext>
            </a:extLst>
          </p:cNvPr>
          <p:cNvGrpSpPr/>
          <p:nvPr/>
        </p:nvGrpSpPr>
        <p:grpSpPr>
          <a:xfrm>
            <a:off x="1052534" y="6530900"/>
            <a:ext cx="109559" cy="109559"/>
            <a:chOff x="0" y="0"/>
            <a:chExt cx="812800" cy="812800"/>
          </a:xfrm>
        </p:grpSpPr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F496FD23-B282-424F-B2DF-EB330A2DA23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9" name="TextBox 19">
              <a:extLst>
                <a:ext uri="{FF2B5EF4-FFF2-40B4-BE49-F238E27FC236}">
                  <a16:creationId xmlns:a16="http://schemas.microsoft.com/office/drawing/2014/main" id="{0AB3FA16-FD8B-4356-A458-3924DDAD6954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80" name="Group 20">
            <a:extLst>
              <a:ext uri="{FF2B5EF4-FFF2-40B4-BE49-F238E27FC236}">
                <a16:creationId xmlns:a16="http://schemas.microsoft.com/office/drawing/2014/main" id="{981B4AAB-EA9C-4CA8-B5BB-0472215CAABD}"/>
              </a:ext>
            </a:extLst>
          </p:cNvPr>
          <p:cNvGrpSpPr/>
          <p:nvPr/>
        </p:nvGrpSpPr>
        <p:grpSpPr>
          <a:xfrm>
            <a:off x="1263977" y="6530900"/>
            <a:ext cx="109559" cy="109559"/>
            <a:chOff x="0" y="0"/>
            <a:chExt cx="812800" cy="812800"/>
          </a:xfrm>
        </p:grpSpPr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4B152A2B-4DC3-4624-8876-A1A1F2EBB5B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2" name="TextBox 22">
              <a:extLst>
                <a:ext uri="{FF2B5EF4-FFF2-40B4-BE49-F238E27FC236}">
                  <a16:creationId xmlns:a16="http://schemas.microsoft.com/office/drawing/2014/main" id="{91569BA4-4AA0-43DE-A0E5-EA18062D5CAB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83" name="Group 35">
            <a:extLst>
              <a:ext uri="{FF2B5EF4-FFF2-40B4-BE49-F238E27FC236}">
                <a16:creationId xmlns:a16="http://schemas.microsoft.com/office/drawing/2014/main" id="{F7D8C287-6E8E-41CA-9DE4-CAD9A5AB8B25}"/>
              </a:ext>
            </a:extLst>
          </p:cNvPr>
          <p:cNvGrpSpPr/>
          <p:nvPr/>
        </p:nvGrpSpPr>
        <p:grpSpPr>
          <a:xfrm>
            <a:off x="1475419" y="6530900"/>
            <a:ext cx="109559" cy="109559"/>
            <a:chOff x="0" y="0"/>
            <a:chExt cx="812800" cy="812800"/>
          </a:xfrm>
        </p:grpSpPr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AB5691B9-B233-4D72-850F-B3BAD2F0D32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5" name="TextBox 37">
              <a:extLst>
                <a:ext uri="{FF2B5EF4-FFF2-40B4-BE49-F238E27FC236}">
                  <a16:creationId xmlns:a16="http://schemas.microsoft.com/office/drawing/2014/main" id="{762B1767-3845-45BC-8BA2-F08A1E186B56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86" name="Group 50">
            <a:extLst>
              <a:ext uri="{FF2B5EF4-FFF2-40B4-BE49-F238E27FC236}">
                <a16:creationId xmlns:a16="http://schemas.microsoft.com/office/drawing/2014/main" id="{D773A04F-E826-4A75-8B96-C489A366FD86}"/>
              </a:ext>
            </a:extLst>
          </p:cNvPr>
          <p:cNvGrpSpPr/>
          <p:nvPr/>
        </p:nvGrpSpPr>
        <p:grpSpPr>
          <a:xfrm>
            <a:off x="1686862" y="6530900"/>
            <a:ext cx="109559" cy="109559"/>
            <a:chOff x="0" y="0"/>
            <a:chExt cx="812800" cy="812800"/>
          </a:xfrm>
        </p:grpSpPr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8BB52B59-F9BE-4974-9072-E1699200B8C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8" name="TextBox 52">
              <a:extLst>
                <a:ext uri="{FF2B5EF4-FFF2-40B4-BE49-F238E27FC236}">
                  <a16:creationId xmlns:a16="http://schemas.microsoft.com/office/drawing/2014/main" id="{8BFF9B7B-5A2D-4242-81E3-89DA8EFFDBEF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89" name="Group 65">
            <a:extLst>
              <a:ext uri="{FF2B5EF4-FFF2-40B4-BE49-F238E27FC236}">
                <a16:creationId xmlns:a16="http://schemas.microsoft.com/office/drawing/2014/main" id="{69B34266-6C9E-47A9-A87D-4A21D9B1EB4E}"/>
              </a:ext>
            </a:extLst>
          </p:cNvPr>
          <p:cNvGrpSpPr/>
          <p:nvPr/>
        </p:nvGrpSpPr>
        <p:grpSpPr>
          <a:xfrm>
            <a:off x="1898305" y="6530900"/>
            <a:ext cx="109559" cy="109559"/>
            <a:chOff x="0" y="0"/>
            <a:chExt cx="812800" cy="812800"/>
          </a:xfrm>
        </p:grpSpPr>
        <p:sp>
          <p:nvSpPr>
            <p:cNvPr id="90" name="Freeform 66">
              <a:extLst>
                <a:ext uri="{FF2B5EF4-FFF2-40B4-BE49-F238E27FC236}">
                  <a16:creationId xmlns:a16="http://schemas.microsoft.com/office/drawing/2014/main" id="{DEF451C4-BFA2-494C-B6AE-AC90F464D1F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1" name="TextBox 67">
              <a:extLst>
                <a:ext uri="{FF2B5EF4-FFF2-40B4-BE49-F238E27FC236}">
                  <a16:creationId xmlns:a16="http://schemas.microsoft.com/office/drawing/2014/main" id="{2BCE3B04-519B-432B-B11C-B66678103A2E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92" name="Group 14">
            <a:extLst>
              <a:ext uri="{FF2B5EF4-FFF2-40B4-BE49-F238E27FC236}">
                <a16:creationId xmlns:a16="http://schemas.microsoft.com/office/drawing/2014/main" id="{B94BE7B0-BB22-423B-8E7E-C30A398C65AC}"/>
              </a:ext>
            </a:extLst>
          </p:cNvPr>
          <p:cNvGrpSpPr/>
          <p:nvPr/>
        </p:nvGrpSpPr>
        <p:grpSpPr>
          <a:xfrm>
            <a:off x="1058051" y="6856553"/>
            <a:ext cx="109559" cy="109559"/>
            <a:chOff x="0" y="0"/>
            <a:chExt cx="812800" cy="812800"/>
          </a:xfrm>
        </p:grpSpPr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F98FDCC5-B9A5-4E72-81DB-899C1590847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4" name="TextBox 16">
              <a:extLst>
                <a:ext uri="{FF2B5EF4-FFF2-40B4-BE49-F238E27FC236}">
                  <a16:creationId xmlns:a16="http://schemas.microsoft.com/office/drawing/2014/main" id="{C8BB95BF-5752-4AAE-920F-BDB492A509E3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95" name="Group 32">
            <a:extLst>
              <a:ext uri="{FF2B5EF4-FFF2-40B4-BE49-F238E27FC236}">
                <a16:creationId xmlns:a16="http://schemas.microsoft.com/office/drawing/2014/main" id="{79B0AE5B-CFC4-401D-B08D-2666834CEFA3}"/>
              </a:ext>
            </a:extLst>
          </p:cNvPr>
          <p:cNvGrpSpPr/>
          <p:nvPr/>
        </p:nvGrpSpPr>
        <p:grpSpPr>
          <a:xfrm>
            <a:off x="1269494" y="6856553"/>
            <a:ext cx="109559" cy="109559"/>
            <a:chOff x="0" y="0"/>
            <a:chExt cx="812800" cy="812800"/>
          </a:xfrm>
        </p:grpSpPr>
        <p:sp>
          <p:nvSpPr>
            <p:cNvPr id="96" name="Freeform 33">
              <a:extLst>
                <a:ext uri="{FF2B5EF4-FFF2-40B4-BE49-F238E27FC236}">
                  <a16:creationId xmlns:a16="http://schemas.microsoft.com/office/drawing/2014/main" id="{8E35CB53-2958-423E-A830-B1FAEC6C928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7" name="TextBox 34">
              <a:extLst>
                <a:ext uri="{FF2B5EF4-FFF2-40B4-BE49-F238E27FC236}">
                  <a16:creationId xmlns:a16="http://schemas.microsoft.com/office/drawing/2014/main" id="{7C537BD5-EEB7-4A37-B13F-069A2AB8C11B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98" name="Group 47">
            <a:extLst>
              <a:ext uri="{FF2B5EF4-FFF2-40B4-BE49-F238E27FC236}">
                <a16:creationId xmlns:a16="http://schemas.microsoft.com/office/drawing/2014/main" id="{B67591D8-ADDB-4128-96D0-452D3908456E}"/>
              </a:ext>
            </a:extLst>
          </p:cNvPr>
          <p:cNvGrpSpPr/>
          <p:nvPr/>
        </p:nvGrpSpPr>
        <p:grpSpPr>
          <a:xfrm>
            <a:off x="1480936" y="6856553"/>
            <a:ext cx="109559" cy="109559"/>
            <a:chOff x="0" y="0"/>
            <a:chExt cx="812800" cy="812800"/>
          </a:xfrm>
        </p:grpSpPr>
        <p:sp>
          <p:nvSpPr>
            <p:cNvPr id="99" name="Freeform 48">
              <a:extLst>
                <a:ext uri="{FF2B5EF4-FFF2-40B4-BE49-F238E27FC236}">
                  <a16:creationId xmlns:a16="http://schemas.microsoft.com/office/drawing/2014/main" id="{1385A3F7-AFD8-4EA4-98D2-0F7B1CA1796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0" name="TextBox 49">
              <a:extLst>
                <a:ext uri="{FF2B5EF4-FFF2-40B4-BE49-F238E27FC236}">
                  <a16:creationId xmlns:a16="http://schemas.microsoft.com/office/drawing/2014/main" id="{D1B9E176-C24D-434E-8F4A-D9039A902890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01" name="Group 62">
            <a:extLst>
              <a:ext uri="{FF2B5EF4-FFF2-40B4-BE49-F238E27FC236}">
                <a16:creationId xmlns:a16="http://schemas.microsoft.com/office/drawing/2014/main" id="{73D795DB-F098-45B5-A023-93F9F4452E33}"/>
              </a:ext>
            </a:extLst>
          </p:cNvPr>
          <p:cNvGrpSpPr/>
          <p:nvPr/>
        </p:nvGrpSpPr>
        <p:grpSpPr>
          <a:xfrm>
            <a:off x="1692379" y="6856553"/>
            <a:ext cx="109559" cy="109559"/>
            <a:chOff x="0" y="0"/>
            <a:chExt cx="812800" cy="812800"/>
          </a:xfrm>
        </p:grpSpPr>
        <p:sp>
          <p:nvSpPr>
            <p:cNvPr id="102" name="Freeform 63">
              <a:extLst>
                <a:ext uri="{FF2B5EF4-FFF2-40B4-BE49-F238E27FC236}">
                  <a16:creationId xmlns:a16="http://schemas.microsoft.com/office/drawing/2014/main" id="{FAEA794F-1B20-470D-A8B5-583A5C23EBC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3" name="TextBox 64">
              <a:extLst>
                <a:ext uri="{FF2B5EF4-FFF2-40B4-BE49-F238E27FC236}">
                  <a16:creationId xmlns:a16="http://schemas.microsoft.com/office/drawing/2014/main" id="{DC2C87DE-F0A4-49C0-93D1-A3288DEC04A3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04" name="Group 77">
            <a:extLst>
              <a:ext uri="{FF2B5EF4-FFF2-40B4-BE49-F238E27FC236}">
                <a16:creationId xmlns:a16="http://schemas.microsoft.com/office/drawing/2014/main" id="{532A2054-8B87-4AF2-A5AD-B6D20ADA4A6F}"/>
              </a:ext>
            </a:extLst>
          </p:cNvPr>
          <p:cNvGrpSpPr/>
          <p:nvPr/>
        </p:nvGrpSpPr>
        <p:grpSpPr>
          <a:xfrm>
            <a:off x="1903822" y="6856553"/>
            <a:ext cx="109559" cy="109559"/>
            <a:chOff x="0" y="0"/>
            <a:chExt cx="812800" cy="812800"/>
          </a:xfrm>
        </p:grpSpPr>
        <p:sp>
          <p:nvSpPr>
            <p:cNvPr id="105" name="Freeform 78">
              <a:extLst>
                <a:ext uri="{FF2B5EF4-FFF2-40B4-BE49-F238E27FC236}">
                  <a16:creationId xmlns:a16="http://schemas.microsoft.com/office/drawing/2014/main" id="{5C467550-DACD-4072-913E-2B9C96F5E4F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6" name="TextBox 79">
              <a:extLst>
                <a:ext uri="{FF2B5EF4-FFF2-40B4-BE49-F238E27FC236}">
                  <a16:creationId xmlns:a16="http://schemas.microsoft.com/office/drawing/2014/main" id="{15F06F5E-5360-47F5-A28C-C1BE84305F0B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07" name="Group 17">
            <a:extLst>
              <a:ext uri="{FF2B5EF4-FFF2-40B4-BE49-F238E27FC236}">
                <a16:creationId xmlns:a16="http://schemas.microsoft.com/office/drawing/2014/main" id="{1F1D8824-396A-4C2B-9DA0-13C08DE12FC9}"/>
              </a:ext>
            </a:extLst>
          </p:cNvPr>
          <p:cNvGrpSpPr/>
          <p:nvPr/>
        </p:nvGrpSpPr>
        <p:grpSpPr>
          <a:xfrm>
            <a:off x="1058051" y="7202407"/>
            <a:ext cx="109559" cy="109559"/>
            <a:chOff x="0" y="0"/>
            <a:chExt cx="812800" cy="812800"/>
          </a:xfrm>
        </p:grpSpPr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F8113265-1EE6-4308-AD3F-DEC5A274503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9" name="TextBox 19">
              <a:extLst>
                <a:ext uri="{FF2B5EF4-FFF2-40B4-BE49-F238E27FC236}">
                  <a16:creationId xmlns:a16="http://schemas.microsoft.com/office/drawing/2014/main" id="{57E98A8E-EBA6-45E0-B4A3-658239814B23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10" name="Group 20">
            <a:extLst>
              <a:ext uri="{FF2B5EF4-FFF2-40B4-BE49-F238E27FC236}">
                <a16:creationId xmlns:a16="http://schemas.microsoft.com/office/drawing/2014/main" id="{27CEA4CD-11E0-47A2-8BCA-36BC05A65192}"/>
              </a:ext>
            </a:extLst>
          </p:cNvPr>
          <p:cNvGrpSpPr/>
          <p:nvPr/>
        </p:nvGrpSpPr>
        <p:grpSpPr>
          <a:xfrm>
            <a:off x="1269494" y="7202407"/>
            <a:ext cx="109559" cy="109559"/>
            <a:chOff x="0" y="0"/>
            <a:chExt cx="812800" cy="812800"/>
          </a:xfrm>
        </p:grpSpPr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9F891CC-CE50-467D-9CE0-FEAB57B4362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2" name="TextBox 22">
              <a:extLst>
                <a:ext uri="{FF2B5EF4-FFF2-40B4-BE49-F238E27FC236}">
                  <a16:creationId xmlns:a16="http://schemas.microsoft.com/office/drawing/2014/main" id="{750F917C-2F32-44D4-B0F6-3068ED954AA2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13" name="Group 35">
            <a:extLst>
              <a:ext uri="{FF2B5EF4-FFF2-40B4-BE49-F238E27FC236}">
                <a16:creationId xmlns:a16="http://schemas.microsoft.com/office/drawing/2014/main" id="{BFCA2BA9-7FB2-4080-AF68-36A09843B1B3}"/>
              </a:ext>
            </a:extLst>
          </p:cNvPr>
          <p:cNvGrpSpPr/>
          <p:nvPr/>
        </p:nvGrpSpPr>
        <p:grpSpPr>
          <a:xfrm>
            <a:off x="1480936" y="7202407"/>
            <a:ext cx="109559" cy="109559"/>
            <a:chOff x="0" y="0"/>
            <a:chExt cx="812800" cy="812800"/>
          </a:xfrm>
        </p:grpSpPr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1877620C-92B1-43EE-B328-F71B6647D3E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5" name="TextBox 37">
              <a:extLst>
                <a:ext uri="{FF2B5EF4-FFF2-40B4-BE49-F238E27FC236}">
                  <a16:creationId xmlns:a16="http://schemas.microsoft.com/office/drawing/2014/main" id="{49E52861-0F36-4A5A-B593-097971013469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16" name="Group 50">
            <a:extLst>
              <a:ext uri="{FF2B5EF4-FFF2-40B4-BE49-F238E27FC236}">
                <a16:creationId xmlns:a16="http://schemas.microsoft.com/office/drawing/2014/main" id="{59A49B6E-7DA5-40EE-97F6-42D7B4A0D06A}"/>
              </a:ext>
            </a:extLst>
          </p:cNvPr>
          <p:cNvGrpSpPr/>
          <p:nvPr/>
        </p:nvGrpSpPr>
        <p:grpSpPr>
          <a:xfrm>
            <a:off x="1692379" y="7202407"/>
            <a:ext cx="109559" cy="109559"/>
            <a:chOff x="0" y="0"/>
            <a:chExt cx="812800" cy="812800"/>
          </a:xfrm>
        </p:grpSpPr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9B779F8D-2F4F-486F-9228-A5852FC3F98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8" name="TextBox 52">
              <a:extLst>
                <a:ext uri="{FF2B5EF4-FFF2-40B4-BE49-F238E27FC236}">
                  <a16:creationId xmlns:a16="http://schemas.microsoft.com/office/drawing/2014/main" id="{5B050706-26E7-48C8-9C9B-EDB51F2FA652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19" name="Group 65">
            <a:extLst>
              <a:ext uri="{FF2B5EF4-FFF2-40B4-BE49-F238E27FC236}">
                <a16:creationId xmlns:a16="http://schemas.microsoft.com/office/drawing/2014/main" id="{E84F7359-E52A-48FA-A2F3-71AEF6A57729}"/>
              </a:ext>
            </a:extLst>
          </p:cNvPr>
          <p:cNvGrpSpPr/>
          <p:nvPr/>
        </p:nvGrpSpPr>
        <p:grpSpPr>
          <a:xfrm>
            <a:off x="1903822" y="7202407"/>
            <a:ext cx="109559" cy="109559"/>
            <a:chOff x="0" y="0"/>
            <a:chExt cx="812800" cy="812800"/>
          </a:xfrm>
        </p:grpSpPr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24409C1B-9186-48EE-AF5A-226A6014DEA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1" name="TextBox 67">
              <a:extLst>
                <a:ext uri="{FF2B5EF4-FFF2-40B4-BE49-F238E27FC236}">
                  <a16:creationId xmlns:a16="http://schemas.microsoft.com/office/drawing/2014/main" id="{4F52B56E-04C9-42E3-93E6-32520829CD02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22" name="Group 14">
            <a:extLst>
              <a:ext uri="{FF2B5EF4-FFF2-40B4-BE49-F238E27FC236}">
                <a16:creationId xmlns:a16="http://schemas.microsoft.com/office/drawing/2014/main" id="{21992DE7-B96D-41EC-9D43-233DA85966D2}"/>
              </a:ext>
            </a:extLst>
          </p:cNvPr>
          <p:cNvGrpSpPr/>
          <p:nvPr/>
        </p:nvGrpSpPr>
        <p:grpSpPr>
          <a:xfrm>
            <a:off x="1052534" y="7505850"/>
            <a:ext cx="109559" cy="109559"/>
            <a:chOff x="0" y="0"/>
            <a:chExt cx="812800" cy="812800"/>
          </a:xfrm>
        </p:grpSpPr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9F0C3929-60CE-4D72-9B75-D7037BA873C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4" name="TextBox 16">
              <a:extLst>
                <a:ext uri="{FF2B5EF4-FFF2-40B4-BE49-F238E27FC236}">
                  <a16:creationId xmlns:a16="http://schemas.microsoft.com/office/drawing/2014/main" id="{18C19D7B-6EDB-4A2E-B356-275323E1A589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25" name="Group 32">
            <a:extLst>
              <a:ext uri="{FF2B5EF4-FFF2-40B4-BE49-F238E27FC236}">
                <a16:creationId xmlns:a16="http://schemas.microsoft.com/office/drawing/2014/main" id="{01753F3B-1613-4A72-B94C-34B9618E0857}"/>
              </a:ext>
            </a:extLst>
          </p:cNvPr>
          <p:cNvGrpSpPr/>
          <p:nvPr/>
        </p:nvGrpSpPr>
        <p:grpSpPr>
          <a:xfrm>
            <a:off x="1263977" y="7505850"/>
            <a:ext cx="109559" cy="109559"/>
            <a:chOff x="0" y="0"/>
            <a:chExt cx="812800" cy="812800"/>
          </a:xfrm>
        </p:grpSpPr>
        <p:sp>
          <p:nvSpPr>
            <p:cNvPr id="126" name="Freeform 33">
              <a:extLst>
                <a:ext uri="{FF2B5EF4-FFF2-40B4-BE49-F238E27FC236}">
                  <a16:creationId xmlns:a16="http://schemas.microsoft.com/office/drawing/2014/main" id="{CC81A6B4-8FC3-43B0-93C9-6FFB8DC4C53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7" name="TextBox 34">
              <a:extLst>
                <a:ext uri="{FF2B5EF4-FFF2-40B4-BE49-F238E27FC236}">
                  <a16:creationId xmlns:a16="http://schemas.microsoft.com/office/drawing/2014/main" id="{B611FE3D-186D-45BB-BF67-3D1073812004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28" name="Group 47">
            <a:extLst>
              <a:ext uri="{FF2B5EF4-FFF2-40B4-BE49-F238E27FC236}">
                <a16:creationId xmlns:a16="http://schemas.microsoft.com/office/drawing/2014/main" id="{45F73036-B3BC-4556-BF31-F5A27D60C619}"/>
              </a:ext>
            </a:extLst>
          </p:cNvPr>
          <p:cNvGrpSpPr/>
          <p:nvPr/>
        </p:nvGrpSpPr>
        <p:grpSpPr>
          <a:xfrm>
            <a:off x="1475419" y="7505850"/>
            <a:ext cx="109559" cy="109559"/>
            <a:chOff x="0" y="0"/>
            <a:chExt cx="812800" cy="812800"/>
          </a:xfrm>
        </p:grpSpPr>
        <p:sp>
          <p:nvSpPr>
            <p:cNvPr id="129" name="Freeform 48">
              <a:extLst>
                <a:ext uri="{FF2B5EF4-FFF2-40B4-BE49-F238E27FC236}">
                  <a16:creationId xmlns:a16="http://schemas.microsoft.com/office/drawing/2014/main" id="{990B08D3-7718-4D61-8FD7-FD38E2286EC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0" name="TextBox 49">
              <a:extLst>
                <a:ext uri="{FF2B5EF4-FFF2-40B4-BE49-F238E27FC236}">
                  <a16:creationId xmlns:a16="http://schemas.microsoft.com/office/drawing/2014/main" id="{7F8E0A42-DC70-4786-8C34-3006D79176E7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31" name="Group 62">
            <a:extLst>
              <a:ext uri="{FF2B5EF4-FFF2-40B4-BE49-F238E27FC236}">
                <a16:creationId xmlns:a16="http://schemas.microsoft.com/office/drawing/2014/main" id="{EDA0DA3F-CC70-48B2-8FEC-560391478D36}"/>
              </a:ext>
            </a:extLst>
          </p:cNvPr>
          <p:cNvGrpSpPr/>
          <p:nvPr/>
        </p:nvGrpSpPr>
        <p:grpSpPr>
          <a:xfrm>
            <a:off x="1686862" y="7505850"/>
            <a:ext cx="109559" cy="109559"/>
            <a:chOff x="0" y="0"/>
            <a:chExt cx="812800" cy="812800"/>
          </a:xfrm>
        </p:grpSpPr>
        <p:sp>
          <p:nvSpPr>
            <p:cNvPr id="132" name="Freeform 63">
              <a:extLst>
                <a:ext uri="{FF2B5EF4-FFF2-40B4-BE49-F238E27FC236}">
                  <a16:creationId xmlns:a16="http://schemas.microsoft.com/office/drawing/2014/main" id="{6A8819B1-47D3-43F2-94B7-A4CC4E96BF8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3" name="TextBox 64">
              <a:extLst>
                <a:ext uri="{FF2B5EF4-FFF2-40B4-BE49-F238E27FC236}">
                  <a16:creationId xmlns:a16="http://schemas.microsoft.com/office/drawing/2014/main" id="{C3C4F2BC-30AD-4FDE-B7C8-8EE7685E5166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34" name="Group 77">
            <a:extLst>
              <a:ext uri="{FF2B5EF4-FFF2-40B4-BE49-F238E27FC236}">
                <a16:creationId xmlns:a16="http://schemas.microsoft.com/office/drawing/2014/main" id="{D67670F5-2D5A-47D3-8F81-2738D4B9D383}"/>
              </a:ext>
            </a:extLst>
          </p:cNvPr>
          <p:cNvGrpSpPr/>
          <p:nvPr/>
        </p:nvGrpSpPr>
        <p:grpSpPr>
          <a:xfrm>
            <a:off x="1898305" y="7505850"/>
            <a:ext cx="109559" cy="109559"/>
            <a:chOff x="0" y="0"/>
            <a:chExt cx="812800" cy="812800"/>
          </a:xfrm>
        </p:grpSpPr>
        <p:sp>
          <p:nvSpPr>
            <p:cNvPr id="135" name="Freeform 78">
              <a:extLst>
                <a:ext uri="{FF2B5EF4-FFF2-40B4-BE49-F238E27FC236}">
                  <a16:creationId xmlns:a16="http://schemas.microsoft.com/office/drawing/2014/main" id="{DD48B6F8-3709-40CE-9264-69050C150BE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6" name="TextBox 79">
              <a:extLst>
                <a:ext uri="{FF2B5EF4-FFF2-40B4-BE49-F238E27FC236}">
                  <a16:creationId xmlns:a16="http://schemas.microsoft.com/office/drawing/2014/main" id="{18E8AF40-E6BA-4467-B7D4-2B6254055A4A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37" name="Group 8">
            <a:extLst>
              <a:ext uri="{FF2B5EF4-FFF2-40B4-BE49-F238E27FC236}">
                <a16:creationId xmlns:a16="http://schemas.microsoft.com/office/drawing/2014/main" id="{EDF940D5-846D-437C-9745-502FE35D0B8C}"/>
              </a:ext>
            </a:extLst>
          </p:cNvPr>
          <p:cNvGrpSpPr/>
          <p:nvPr/>
        </p:nvGrpSpPr>
        <p:grpSpPr>
          <a:xfrm>
            <a:off x="1477759" y="7837872"/>
            <a:ext cx="109559" cy="109559"/>
            <a:chOff x="0" y="0"/>
            <a:chExt cx="812800" cy="812800"/>
          </a:xfrm>
        </p:grpSpPr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F387809B-53B1-49E2-A766-9649D90F047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9" name="TextBox 10">
              <a:extLst>
                <a:ext uri="{FF2B5EF4-FFF2-40B4-BE49-F238E27FC236}">
                  <a16:creationId xmlns:a16="http://schemas.microsoft.com/office/drawing/2014/main" id="{2EDCC77B-BDFB-414B-8768-85F41D61A6BE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40" name="Group 26">
            <a:extLst>
              <a:ext uri="{FF2B5EF4-FFF2-40B4-BE49-F238E27FC236}">
                <a16:creationId xmlns:a16="http://schemas.microsoft.com/office/drawing/2014/main" id="{B4AAC999-D02D-45E4-98EA-D1478046EBF7}"/>
              </a:ext>
            </a:extLst>
          </p:cNvPr>
          <p:cNvGrpSpPr/>
          <p:nvPr/>
        </p:nvGrpSpPr>
        <p:grpSpPr>
          <a:xfrm>
            <a:off x="1689202" y="7837872"/>
            <a:ext cx="109559" cy="109559"/>
            <a:chOff x="0" y="0"/>
            <a:chExt cx="812800" cy="812800"/>
          </a:xfrm>
        </p:grpSpPr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8DAF7088-96A1-43D9-958B-2A33EB3C7C3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2" name="TextBox 28">
              <a:extLst>
                <a:ext uri="{FF2B5EF4-FFF2-40B4-BE49-F238E27FC236}">
                  <a16:creationId xmlns:a16="http://schemas.microsoft.com/office/drawing/2014/main" id="{2C7C032A-869D-469A-8BEB-51EB57057CEC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43" name="Group 41">
            <a:extLst>
              <a:ext uri="{FF2B5EF4-FFF2-40B4-BE49-F238E27FC236}">
                <a16:creationId xmlns:a16="http://schemas.microsoft.com/office/drawing/2014/main" id="{030847F4-105B-4EBB-9551-25403AEB2FEE}"/>
              </a:ext>
            </a:extLst>
          </p:cNvPr>
          <p:cNvGrpSpPr/>
          <p:nvPr/>
        </p:nvGrpSpPr>
        <p:grpSpPr>
          <a:xfrm>
            <a:off x="1900644" y="7837872"/>
            <a:ext cx="109559" cy="109559"/>
            <a:chOff x="0" y="0"/>
            <a:chExt cx="812800" cy="812800"/>
          </a:xfrm>
        </p:grpSpPr>
        <p:sp>
          <p:nvSpPr>
            <p:cNvPr id="144" name="Freeform 42">
              <a:extLst>
                <a:ext uri="{FF2B5EF4-FFF2-40B4-BE49-F238E27FC236}">
                  <a16:creationId xmlns:a16="http://schemas.microsoft.com/office/drawing/2014/main" id="{D988B9D2-EDD6-4D24-BB9E-887E3ADD866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5" name="TextBox 43">
              <a:extLst>
                <a:ext uri="{FF2B5EF4-FFF2-40B4-BE49-F238E27FC236}">
                  <a16:creationId xmlns:a16="http://schemas.microsoft.com/office/drawing/2014/main" id="{2DAD99A4-8CDB-4DF4-B74F-CAD525E32D35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52" name="Group 8">
            <a:extLst>
              <a:ext uri="{FF2B5EF4-FFF2-40B4-BE49-F238E27FC236}">
                <a16:creationId xmlns:a16="http://schemas.microsoft.com/office/drawing/2014/main" id="{694FC25B-6A65-485D-9910-D1C4513D8625}"/>
              </a:ext>
            </a:extLst>
          </p:cNvPr>
          <p:cNvGrpSpPr/>
          <p:nvPr/>
        </p:nvGrpSpPr>
        <p:grpSpPr>
          <a:xfrm>
            <a:off x="1052534" y="8192601"/>
            <a:ext cx="109559" cy="109559"/>
            <a:chOff x="0" y="0"/>
            <a:chExt cx="812800" cy="812800"/>
          </a:xfrm>
        </p:grpSpPr>
        <p:sp>
          <p:nvSpPr>
            <p:cNvPr id="153" name="Freeform 9">
              <a:extLst>
                <a:ext uri="{FF2B5EF4-FFF2-40B4-BE49-F238E27FC236}">
                  <a16:creationId xmlns:a16="http://schemas.microsoft.com/office/drawing/2014/main" id="{AF920940-CE72-4750-92EA-A287C3391E0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4" name="TextBox 10">
              <a:extLst>
                <a:ext uri="{FF2B5EF4-FFF2-40B4-BE49-F238E27FC236}">
                  <a16:creationId xmlns:a16="http://schemas.microsoft.com/office/drawing/2014/main" id="{4B9B6233-70F8-41D9-99DE-0958ADE74376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55" name="Group 26">
            <a:extLst>
              <a:ext uri="{FF2B5EF4-FFF2-40B4-BE49-F238E27FC236}">
                <a16:creationId xmlns:a16="http://schemas.microsoft.com/office/drawing/2014/main" id="{62F69529-36DF-4E50-B4B5-6B1D5B822558}"/>
              </a:ext>
            </a:extLst>
          </p:cNvPr>
          <p:cNvGrpSpPr/>
          <p:nvPr/>
        </p:nvGrpSpPr>
        <p:grpSpPr>
          <a:xfrm>
            <a:off x="1263977" y="8192601"/>
            <a:ext cx="109559" cy="109559"/>
            <a:chOff x="0" y="0"/>
            <a:chExt cx="812800" cy="812800"/>
          </a:xfrm>
        </p:grpSpPr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236AE03A-9D21-4AF3-9A9B-77BB1E3A44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7" name="TextBox 28">
              <a:extLst>
                <a:ext uri="{FF2B5EF4-FFF2-40B4-BE49-F238E27FC236}">
                  <a16:creationId xmlns:a16="http://schemas.microsoft.com/office/drawing/2014/main" id="{D2FA8B99-1CB0-48CC-913B-01BD7D11E2C0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58" name="Group 41">
            <a:extLst>
              <a:ext uri="{FF2B5EF4-FFF2-40B4-BE49-F238E27FC236}">
                <a16:creationId xmlns:a16="http://schemas.microsoft.com/office/drawing/2014/main" id="{0527C1EC-CED1-4F4F-87CF-10948B044894}"/>
              </a:ext>
            </a:extLst>
          </p:cNvPr>
          <p:cNvGrpSpPr/>
          <p:nvPr/>
        </p:nvGrpSpPr>
        <p:grpSpPr>
          <a:xfrm>
            <a:off x="1475419" y="8192601"/>
            <a:ext cx="109559" cy="109559"/>
            <a:chOff x="0" y="0"/>
            <a:chExt cx="812800" cy="812800"/>
          </a:xfrm>
        </p:grpSpPr>
        <p:sp>
          <p:nvSpPr>
            <p:cNvPr id="159" name="Freeform 42">
              <a:extLst>
                <a:ext uri="{FF2B5EF4-FFF2-40B4-BE49-F238E27FC236}">
                  <a16:creationId xmlns:a16="http://schemas.microsoft.com/office/drawing/2014/main" id="{5702FC6F-66C7-4FD5-AB2E-C98F568CD67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0" name="TextBox 43">
              <a:extLst>
                <a:ext uri="{FF2B5EF4-FFF2-40B4-BE49-F238E27FC236}">
                  <a16:creationId xmlns:a16="http://schemas.microsoft.com/office/drawing/2014/main" id="{78489FDF-D307-41DD-A1EC-7235C777B17A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61" name="Group 56">
            <a:extLst>
              <a:ext uri="{FF2B5EF4-FFF2-40B4-BE49-F238E27FC236}">
                <a16:creationId xmlns:a16="http://schemas.microsoft.com/office/drawing/2014/main" id="{37CAC72F-DE13-49F2-8E77-03096A415EC2}"/>
              </a:ext>
            </a:extLst>
          </p:cNvPr>
          <p:cNvGrpSpPr/>
          <p:nvPr/>
        </p:nvGrpSpPr>
        <p:grpSpPr>
          <a:xfrm>
            <a:off x="1686862" y="8192601"/>
            <a:ext cx="109559" cy="109559"/>
            <a:chOff x="0" y="0"/>
            <a:chExt cx="812800" cy="812800"/>
          </a:xfrm>
        </p:grpSpPr>
        <p:sp>
          <p:nvSpPr>
            <p:cNvPr id="162" name="Freeform 57">
              <a:extLst>
                <a:ext uri="{FF2B5EF4-FFF2-40B4-BE49-F238E27FC236}">
                  <a16:creationId xmlns:a16="http://schemas.microsoft.com/office/drawing/2014/main" id="{D3C7DDB5-F422-45BE-B24B-89755884D65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3" name="TextBox 58">
              <a:extLst>
                <a:ext uri="{FF2B5EF4-FFF2-40B4-BE49-F238E27FC236}">
                  <a16:creationId xmlns:a16="http://schemas.microsoft.com/office/drawing/2014/main" id="{30AB899F-AB0E-4694-83DF-A4D9B923DBBB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164" name="Group 71">
            <a:extLst>
              <a:ext uri="{FF2B5EF4-FFF2-40B4-BE49-F238E27FC236}">
                <a16:creationId xmlns:a16="http://schemas.microsoft.com/office/drawing/2014/main" id="{D4097123-0354-40B7-B446-8D4D8BF34575}"/>
              </a:ext>
            </a:extLst>
          </p:cNvPr>
          <p:cNvGrpSpPr/>
          <p:nvPr/>
        </p:nvGrpSpPr>
        <p:grpSpPr>
          <a:xfrm>
            <a:off x="1898305" y="8192601"/>
            <a:ext cx="109559" cy="109559"/>
            <a:chOff x="0" y="0"/>
            <a:chExt cx="812800" cy="812800"/>
          </a:xfrm>
        </p:grpSpPr>
        <p:sp>
          <p:nvSpPr>
            <p:cNvPr id="165" name="Freeform 72">
              <a:extLst>
                <a:ext uri="{FF2B5EF4-FFF2-40B4-BE49-F238E27FC236}">
                  <a16:creationId xmlns:a16="http://schemas.microsoft.com/office/drawing/2014/main" id="{B5C78DBF-1BE7-49CC-AAC4-E765C3C575B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6" name="TextBox 73">
              <a:extLst>
                <a:ext uri="{FF2B5EF4-FFF2-40B4-BE49-F238E27FC236}">
                  <a16:creationId xmlns:a16="http://schemas.microsoft.com/office/drawing/2014/main" id="{5C4DB4BC-7EB6-40DD-A6A8-0D5B776BEB61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371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Poppins 1</vt:lpstr>
      <vt:lpstr>Poppins 1 Semi-Bold</vt:lpstr>
      <vt:lpstr>Poppins</vt:lpstr>
      <vt:lpstr>Calibri</vt:lpstr>
      <vt:lpstr>Poppins 2</vt:lpstr>
      <vt:lpstr>Poppins 1 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Minimalist CV Resume</dc:title>
  <dc:creator>Shoaib Sikder</dc:creator>
  <cp:lastModifiedBy>Shoaib Sikder</cp:lastModifiedBy>
  <cp:revision>2</cp:revision>
  <dcterms:created xsi:type="dcterms:W3CDTF">2006-08-16T00:00:00Z</dcterms:created>
  <dcterms:modified xsi:type="dcterms:W3CDTF">2025-08-19T10:57:55Z</dcterms:modified>
  <dc:identifier>DAGwcp7TwoY</dc:identifier>
</cp:coreProperties>
</file>