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9144000" cy="6858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jZ2D3RaAZRmEZKJ2pfM9Oagu39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12C828-EC43-4A4B-A1CD-F6E0AA30EC54}">
  <a:tblStyle styleId="{5212C828-EC43-4A4B-A1CD-F6E0AA30EC5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18"/>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19"/>
          <p:cNvSpPr txBox="1"/>
          <p:nvPr>
            <p:ph type="title"/>
          </p:nvPr>
        </p:nvSpPr>
        <p:spPr>
          <a:xfrm>
            <a:off x="606425" y="337692"/>
            <a:ext cx="79311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775F5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 type="body"/>
          </p:nvPr>
        </p:nvSpPr>
        <p:spPr>
          <a:xfrm>
            <a:off x="132667" y="1151760"/>
            <a:ext cx="8878664" cy="4724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19"/>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20"/>
          <p:cNvSpPr txBox="1"/>
          <p:nvPr>
            <p:ph type="ctrTitle"/>
          </p:nvPr>
        </p:nvSpPr>
        <p:spPr>
          <a:xfrm>
            <a:off x="685673" y="353567"/>
            <a:ext cx="7772653"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1" name="Shape 31"/>
        <p:cNvGrpSpPr/>
        <p:nvPr/>
      </p:nvGrpSpPr>
      <p:grpSpPr>
        <a:xfrm>
          <a:off x="0" y="0"/>
          <a:ext cx="0" cy="0"/>
          <a:chOff x="0" y="0"/>
          <a:chExt cx="0" cy="0"/>
        </a:xfrm>
      </p:grpSpPr>
      <p:sp>
        <p:nvSpPr>
          <p:cNvPr id="32" name="Google Shape;32;p21"/>
          <p:cNvSpPr/>
          <p:nvPr/>
        </p:nvSpPr>
        <p:spPr>
          <a:xfrm>
            <a:off x="0" y="1280160"/>
            <a:ext cx="533400" cy="228600"/>
          </a:xfrm>
          <a:custGeom>
            <a:rect b="b" l="l" r="r" t="t"/>
            <a:pathLst>
              <a:path extrusionOk="0" h="228600" w="533400">
                <a:moveTo>
                  <a:pt x="533399" y="228599"/>
                </a:moveTo>
                <a:lnTo>
                  <a:pt x="0" y="228599"/>
                </a:lnTo>
                <a:lnTo>
                  <a:pt x="0" y="0"/>
                </a:lnTo>
                <a:lnTo>
                  <a:pt x="533399" y="0"/>
                </a:lnTo>
                <a:lnTo>
                  <a:pt x="533399" y="228599"/>
                </a:lnTo>
                <a:close/>
              </a:path>
            </a:pathLst>
          </a:custGeom>
          <a:solidFill>
            <a:srgbClr val="DD804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1"/>
          <p:cNvSpPr/>
          <p:nvPr/>
        </p:nvSpPr>
        <p:spPr>
          <a:xfrm>
            <a:off x="590550" y="1280160"/>
            <a:ext cx="8553450" cy="228600"/>
          </a:xfrm>
          <a:custGeom>
            <a:rect b="b" l="l" r="r" t="t"/>
            <a:pathLst>
              <a:path extrusionOk="0" h="228600" w="8553450">
                <a:moveTo>
                  <a:pt x="8553449" y="228599"/>
                </a:moveTo>
                <a:lnTo>
                  <a:pt x="0" y="228599"/>
                </a:lnTo>
                <a:lnTo>
                  <a:pt x="0" y="0"/>
                </a:lnTo>
                <a:lnTo>
                  <a:pt x="8553449" y="0"/>
                </a:lnTo>
                <a:lnTo>
                  <a:pt x="8553449" y="228599"/>
                </a:lnTo>
                <a:close/>
              </a:path>
            </a:pathLst>
          </a:custGeom>
          <a:solidFill>
            <a:srgbClr val="94B6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1"/>
          <p:cNvSpPr txBox="1"/>
          <p:nvPr>
            <p:ph type="title"/>
          </p:nvPr>
        </p:nvSpPr>
        <p:spPr>
          <a:xfrm>
            <a:off x="606425" y="337692"/>
            <a:ext cx="79311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775F5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667575" y="1554007"/>
            <a:ext cx="3663950" cy="3987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Helvetica Neue"/>
                <a:ea typeface="Helvetica Neue"/>
                <a:cs typeface="Helvetica Neue"/>
                <a:sym typeface="Helvetica Neu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1"/>
          <p:cNvSpPr txBox="1"/>
          <p:nvPr>
            <p:ph idx="2" type="body"/>
          </p:nvPr>
        </p:nvSpPr>
        <p:spPr>
          <a:xfrm>
            <a:off x="4902876" y="1554007"/>
            <a:ext cx="3751579" cy="4343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Helvetica Neue"/>
                <a:ea typeface="Helvetica Neue"/>
                <a:cs typeface="Helvetica Neue"/>
                <a:sym typeface="Helvetica Neu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1"/>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22"/>
          <p:cNvSpPr txBox="1"/>
          <p:nvPr>
            <p:ph type="title"/>
          </p:nvPr>
        </p:nvSpPr>
        <p:spPr>
          <a:xfrm>
            <a:off x="606425" y="337692"/>
            <a:ext cx="79311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775F5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590550" y="1280160"/>
            <a:ext cx="8553450" cy="15240"/>
          </a:xfrm>
          <a:custGeom>
            <a:rect b="b" l="l" r="r" t="t"/>
            <a:pathLst>
              <a:path extrusionOk="0" h="15240" w="8553450">
                <a:moveTo>
                  <a:pt x="0" y="15239"/>
                </a:moveTo>
                <a:lnTo>
                  <a:pt x="8553449" y="15239"/>
                </a:lnTo>
                <a:lnTo>
                  <a:pt x="8553449" y="0"/>
                </a:lnTo>
                <a:lnTo>
                  <a:pt x="0" y="0"/>
                </a:lnTo>
                <a:lnTo>
                  <a:pt x="0" y="15239"/>
                </a:lnTo>
                <a:close/>
              </a:path>
            </a:pathLst>
          </a:custGeom>
          <a:solidFill>
            <a:srgbClr val="94B6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 name="Google Shape;7;p17"/>
          <p:cNvPicPr preferRelativeResize="0"/>
          <p:nvPr/>
        </p:nvPicPr>
        <p:blipFill rotWithShape="1">
          <a:blip r:embed="rId1">
            <a:alphaModFix/>
          </a:blip>
          <a:srcRect b="0" l="0" r="0" t="0"/>
          <a:stretch/>
        </p:blipFill>
        <p:spPr>
          <a:xfrm>
            <a:off x="8305800" y="381000"/>
            <a:ext cx="732240" cy="638663"/>
          </a:xfrm>
          <a:prstGeom prst="rect">
            <a:avLst/>
          </a:prstGeom>
          <a:noFill/>
          <a:ln>
            <a:noFill/>
          </a:ln>
        </p:spPr>
      </p:pic>
      <p:sp>
        <p:nvSpPr>
          <p:cNvPr id="8" name="Google Shape;8;p17"/>
          <p:cNvSpPr/>
          <p:nvPr/>
        </p:nvSpPr>
        <p:spPr>
          <a:xfrm>
            <a:off x="609600" y="1295400"/>
            <a:ext cx="8534400" cy="228600"/>
          </a:xfrm>
          <a:custGeom>
            <a:rect b="b" l="l" r="r" t="t"/>
            <a:pathLst>
              <a:path extrusionOk="0" h="228600" w="8534400">
                <a:moveTo>
                  <a:pt x="8534399" y="228599"/>
                </a:moveTo>
                <a:lnTo>
                  <a:pt x="0" y="228599"/>
                </a:lnTo>
                <a:lnTo>
                  <a:pt x="0" y="0"/>
                </a:lnTo>
                <a:lnTo>
                  <a:pt x="8534399" y="0"/>
                </a:lnTo>
                <a:lnTo>
                  <a:pt x="8534399" y="228599"/>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7"/>
          <p:cNvSpPr/>
          <p:nvPr/>
        </p:nvSpPr>
        <p:spPr>
          <a:xfrm>
            <a:off x="609600" y="1295400"/>
            <a:ext cx="8534400" cy="228600"/>
          </a:xfrm>
          <a:custGeom>
            <a:rect b="b" l="l" r="r" t="t"/>
            <a:pathLst>
              <a:path extrusionOk="0" h="228600" w="8534400">
                <a:moveTo>
                  <a:pt x="0" y="0"/>
                </a:moveTo>
                <a:lnTo>
                  <a:pt x="8534399" y="0"/>
                </a:lnTo>
                <a:lnTo>
                  <a:pt x="8534399" y="228599"/>
                </a:lnTo>
                <a:lnTo>
                  <a:pt x="0" y="228599"/>
                </a:lnTo>
                <a:lnTo>
                  <a:pt x="0" y="0"/>
                </a:lnTo>
                <a:close/>
              </a:path>
            </a:pathLst>
          </a:custGeom>
          <a:noFill/>
          <a:ln cap="flat" cmpd="sng" w="19025">
            <a:solidFill>
              <a:srgbClr val="F7630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7"/>
          <p:cNvSpPr txBox="1"/>
          <p:nvPr>
            <p:ph type="title"/>
          </p:nvPr>
        </p:nvSpPr>
        <p:spPr>
          <a:xfrm>
            <a:off x="606425" y="337692"/>
            <a:ext cx="7931150" cy="695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400" u="none" cap="none" strike="noStrike">
                <a:solidFill>
                  <a:srgbClr val="775F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32667" y="1151760"/>
            <a:ext cx="8878664" cy="4724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7"/>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grpSp>
        <p:nvGrpSpPr>
          <p:cNvPr id="49" name="Google Shape;49;p1"/>
          <p:cNvGrpSpPr/>
          <p:nvPr/>
        </p:nvGrpSpPr>
        <p:grpSpPr>
          <a:xfrm>
            <a:off x="0" y="4670047"/>
            <a:ext cx="9144000" cy="2187953"/>
            <a:chOff x="-1" y="4572000"/>
            <a:chExt cx="9144000" cy="2286000"/>
          </a:xfrm>
        </p:grpSpPr>
        <p:pic>
          <p:nvPicPr>
            <p:cNvPr id="50" name="Google Shape;50;p1"/>
            <p:cNvPicPr preferRelativeResize="0"/>
            <p:nvPr/>
          </p:nvPicPr>
          <p:blipFill rotWithShape="1">
            <a:blip r:embed="rId3">
              <a:alphaModFix/>
            </a:blip>
            <a:srcRect b="0" l="0" r="0" t="0"/>
            <a:stretch/>
          </p:blipFill>
          <p:spPr>
            <a:xfrm>
              <a:off x="1" y="4572000"/>
              <a:ext cx="9140612" cy="2285999"/>
            </a:xfrm>
            <a:prstGeom prst="rect">
              <a:avLst/>
            </a:prstGeom>
            <a:noFill/>
            <a:ln>
              <a:noFill/>
            </a:ln>
          </p:spPr>
        </p:pic>
        <p:sp>
          <p:nvSpPr>
            <p:cNvPr id="51" name="Google Shape;51;p1"/>
            <p:cNvSpPr/>
            <p:nvPr/>
          </p:nvSpPr>
          <p:spPr>
            <a:xfrm>
              <a:off x="-1" y="6324598"/>
              <a:ext cx="9144000" cy="457200"/>
            </a:xfrm>
            <a:custGeom>
              <a:rect b="b" l="l" r="r" t="t"/>
              <a:pathLst>
                <a:path extrusionOk="0" h="457200" w="9144000">
                  <a:moveTo>
                    <a:pt x="9144000" y="457201"/>
                  </a:moveTo>
                  <a:lnTo>
                    <a:pt x="0" y="457201"/>
                  </a:lnTo>
                  <a:lnTo>
                    <a:pt x="0" y="0"/>
                  </a:lnTo>
                  <a:lnTo>
                    <a:pt x="9144000" y="0"/>
                  </a:lnTo>
                  <a:lnTo>
                    <a:pt x="9144000" y="457201"/>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0" y="6781800"/>
              <a:ext cx="9140825" cy="76200"/>
            </a:xfrm>
            <a:custGeom>
              <a:rect b="b" l="l" r="r" t="t"/>
              <a:pathLst>
                <a:path extrusionOk="0" h="76200" w="9140825">
                  <a:moveTo>
                    <a:pt x="0" y="0"/>
                  </a:moveTo>
                  <a:lnTo>
                    <a:pt x="9140611" y="0"/>
                  </a:lnTo>
                  <a:lnTo>
                    <a:pt x="9140611" y="76199"/>
                  </a:lnTo>
                  <a:lnTo>
                    <a:pt x="0" y="76199"/>
                  </a:lnTo>
                  <a:lnTo>
                    <a:pt x="0" y="0"/>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 name="Google Shape;53;p1"/>
          <p:cNvSpPr txBox="1"/>
          <p:nvPr/>
        </p:nvSpPr>
        <p:spPr>
          <a:xfrm>
            <a:off x="1594799" y="123876"/>
            <a:ext cx="5995035" cy="861774"/>
          </a:xfrm>
          <a:prstGeom prst="rect">
            <a:avLst/>
          </a:prstGeom>
          <a:solidFill>
            <a:srgbClr val="008000"/>
          </a:solid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800">
                <a:solidFill>
                  <a:schemeClr val="lt1"/>
                </a:solidFill>
                <a:latin typeface="Helvetica Neue"/>
                <a:ea typeface="Helvetica Neue"/>
                <a:cs typeface="Helvetica Neue"/>
                <a:sym typeface="Helvetica Neue"/>
              </a:rPr>
              <a:t>Intelligent Home Energy Management With Power Consumption</a:t>
            </a:r>
            <a:endParaRPr sz="2800">
              <a:solidFill>
                <a:schemeClr val="lt1"/>
              </a:solidFill>
              <a:latin typeface="Helvetica Neue"/>
              <a:ea typeface="Helvetica Neue"/>
              <a:cs typeface="Helvetica Neue"/>
              <a:sym typeface="Helvetica Neue"/>
            </a:endParaRPr>
          </a:p>
        </p:txBody>
      </p:sp>
      <p:pic>
        <p:nvPicPr>
          <p:cNvPr id="54" name="Google Shape;54;p1"/>
          <p:cNvPicPr preferRelativeResize="0"/>
          <p:nvPr/>
        </p:nvPicPr>
        <p:blipFill rotWithShape="1">
          <a:blip r:embed="rId4">
            <a:alphaModFix/>
          </a:blip>
          <a:srcRect b="0" l="0" r="0" t="0"/>
          <a:stretch/>
        </p:blipFill>
        <p:spPr>
          <a:xfrm>
            <a:off x="275731" y="251889"/>
            <a:ext cx="1129107" cy="1184238"/>
          </a:xfrm>
          <a:prstGeom prst="rect">
            <a:avLst/>
          </a:prstGeom>
          <a:noFill/>
          <a:ln>
            <a:noFill/>
          </a:ln>
        </p:spPr>
      </p:pic>
      <p:sp>
        <p:nvSpPr>
          <p:cNvPr id="55" name="Google Shape;55;p1"/>
          <p:cNvSpPr/>
          <p:nvPr/>
        </p:nvSpPr>
        <p:spPr>
          <a:xfrm>
            <a:off x="1596607" y="1743157"/>
            <a:ext cx="5995035" cy="82550"/>
          </a:xfrm>
          <a:custGeom>
            <a:rect b="b" l="l" r="r" t="t"/>
            <a:pathLst>
              <a:path extrusionOk="0" h="82550" w="5995034">
                <a:moveTo>
                  <a:pt x="5994671" y="82171"/>
                </a:moveTo>
                <a:lnTo>
                  <a:pt x="0" y="82171"/>
                </a:lnTo>
                <a:lnTo>
                  <a:pt x="0" y="0"/>
                </a:lnTo>
                <a:lnTo>
                  <a:pt x="5994671" y="0"/>
                </a:lnTo>
                <a:lnTo>
                  <a:pt x="5994671" y="82171"/>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txBox="1"/>
          <p:nvPr/>
        </p:nvSpPr>
        <p:spPr>
          <a:xfrm>
            <a:off x="3880482" y="1871071"/>
            <a:ext cx="142367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Arial"/>
                <a:ea typeface="Arial"/>
                <a:cs typeface="Arial"/>
                <a:sym typeface="Arial"/>
              </a:rPr>
              <a:t>FYP Proposal</a:t>
            </a:r>
            <a:endParaRPr sz="2000">
              <a:solidFill>
                <a:schemeClr val="dk1"/>
              </a:solidFill>
              <a:latin typeface="Arial"/>
              <a:ea typeface="Arial"/>
              <a:cs typeface="Arial"/>
              <a:sym typeface="Arial"/>
            </a:endParaRPr>
          </a:p>
        </p:txBody>
      </p:sp>
      <p:pic>
        <p:nvPicPr>
          <p:cNvPr id="57" name="Google Shape;57;p1"/>
          <p:cNvPicPr preferRelativeResize="0"/>
          <p:nvPr/>
        </p:nvPicPr>
        <p:blipFill rotWithShape="1">
          <a:blip r:embed="rId5">
            <a:alphaModFix/>
          </a:blip>
          <a:srcRect b="0" l="0" r="0" t="0"/>
          <a:stretch/>
        </p:blipFill>
        <p:spPr>
          <a:xfrm>
            <a:off x="7786292" y="270390"/>
            <a:ext cx="1129107" cy="1129107"/>
          </a:xfrm>
          <a:prstGeom prst="rect">
            <a:avLst/>
          </a:prstGeom>
          <a:noFill/>
          <a:ln>
            <a:noFill/>
          </a:ln>
        </p:spPr>
      </p:pic>
      <p:graphicFrame>
        <p:nvGraphicFramePr>
          <p:cNvPr id="58" name="Google Shape;58;p1"/>
          <p:cNvGraphicFramePr/>
          <p:nvPr/>
        </p:nvGraphicFramePr>
        <p:xfrm>
          <a:off x="3089244" y="2339848"/>
          <a:ext cx="3000000" cy="3000000"/>
        </p:xfrm>
        <a:graphic>
          <a:graphicData uri="http://schemas.openxmlformats.org/drawingml/2006/table">
            <a:tbl>
              <a:tblPr bandRow="1" firstRow="1">
                <a:noFill/>
                <a:tableStyleId>{5212C828-EC43-4A4B-A1CD-F6E0AA30EC54}</a:tableStyleId>
              </a:tblPr>
              <a:tblGrid>
                <a:gridCol w="1786900"/>
                <a:gridCol w="1260475"/>
              </a:tblGrid>
              <a:tr h="309450">
                <a:tc>
                  <a:txBody>
                    <a:bodyPr/>
                    <a:lstStyle/>
                    <a:p>
                      <a:pPr indent="0" lvl="0" marL="0" marR="84455" rtl="0" algn="l">
                        <a:lnSpc>
                          <a:spcPct val="110833"/>
                        </a:lnSpc>
                        <a:spcBef>
                          <a:spcPts val="0"/>
                        </a:spcBef>
                        <a:spcAft>
                          <a:spcPts val="0"/>
                        </a:spcAft>
                        <a:buNone/>
                      </a:pPr>
                      <a:r>
                        <a:rPr lang="en-US" sz="1800">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Taha Saeed</a:t>
                      </a:r>
                      <a:endParaRPr sz="1100" u="none" cap="none" strike="noStrike">
                        <a:latin typeface="Times New Roman"/>
                        <a:ea typeface="Times New Roman"/>
                        <a:cs typeface="Times New Roman"/>
                        <a:sym typeface="Times New Roman"/>
                      </a:endParaRPr>
                    </a:p>
                  </a:txBody>
                  <a:tcPr marT="0" marB="0" marR="0" marL="0"/>
                </a:tc>
                <a:tc>
                  <a:txBody>
                    <a:bodyPr/>
                    <a:lstStyle/>
                    <a:p>
                      <a:pPr indent="0" lvl="0" marL="0" marR="46355" rtl="0" algn="r">
                        <a:lnSpc>
                          <a:spcPct val="110833"/>
                        </a:lnSpc>
                        <a:spcBef>
                          <a:spcPts val="0"/>
                        </a:spcBef>
                        <a:spcAft>
                          <a:spcPts val="0"/>
                        </a:spcAft>
                        <a:buNone/>
                      </a:pPr>
                      <a:r>
                        <a:rPr lang="en-US" sz="1800" u="none" cap="none" strike="noStrike">
                          <a:latin typeface="Times New Roman"/>
                          <a:ea typeface="Times New Roman"/>
                          <a:cs typeface="Times New Roman"/>
                          <a:sym typeface="Times New Roman"/>
                        </a:rPr>
                        <a:t>(2133-2021)</a:t>
                      </a:r>
                      <a:endParaRPr sz="1100" u="none" cap="none" strike="noStrike">
                        <a:latin typeface="Times New Roman"/>
                        <a:ea typeface="Times New Roman"/>
                        <a:cs typeface="Times New Roman"/>
                        <a:sym typeface="Times New Roman"/>
                      </a:endParaRPr>
                    </a:p>
                  </a:txBody>
                  <a:tcPr marT="0" marB="0" marR="0" marL="0"/>
                </a:tc>
              </a:tr>
              <a:tr h="365750">
                <a:tc>
                  <a:txBody>
                    <a:bodyPr/>
                    <a:lstStyle/>
                    <a:p>
                      <a:pPr indent="0" lvl="0" marL="0" marR="86995" rtl="0" algn="r">
                        <a:spcBef>
                          <a:spcPts val="0"/>
                        </a:spcBef>
                        <a:spcAft>
                          <a:spcPts val="0"/>
                        </a:spcAft>
                        <a:buNone/>
                      </a:pPr>
                      <a:r>
                        <a:rPr lang="en-US" sz="1800" u="none" cap="none" strike="noStrike">
                          <a:latin typeface="Times New Roman"/>
                          <a:ea typeface="Times New Roman"/>
                          <a:cs typeface="Times New Roman"/>
                          <a:sym typeface="Times New Roman"/>
                        </a:rPr>
                        <a:t>M.Khizer Mallick</a:t>
                      </a:r>
                      <a:endParaRPr sz="1100" u="none" cap="none" strike="noStrike">
                        <a:latin typeface="Times New Roman"/>
                        <a:ea typeface="Times New Roman"/>
                        <a:cs typeface="Times New Roman"/>
                        <a:sym typeface="Times New Roman"/>
                      </a:endParaRPr>
                    </a:p>
                  </a:txBody>
                  <a:tcPr marT="0" marB="0" marR="0" marL="0"/>
                </a:tc>
                <a:tc>
                  <a:txBody>
                    <a:bodyPr/>
                    <a:lstStyle/>
                    <a:p>
                      <a:pPr indent="0" lvl="0" marL="0" marR="29844" rtl="0" algn="r">
                        <a:spcBef>
                          <a:spcPts val="0"/>
                        </a:spcBef>
                        <a:spcAft>
                          <a:spcPts val="0"/>
                        </a:spcAft>
                        <a:buNone/>
                      </a:pPr>
                      <a:r>
                        <a:rPr lang="en-US" sz="1800" u="none" cap="none" strike="noStrike">
                          <a:latin typeface="Times New Roman"/>
                          <a:ea typeface="Times New Roman"/>
                          <a:cs typeface="Times New Roman"/>
                          <a:sym typeface="Times New Roman"/>
                        </a:rPr>
                        <a:t>(2240-2021)</a:t>
                      </a:r>
                      <a:endParaRPr sz="1100" u="none" cap="none" strike="noStrike">
                        <a:latin typeface="Times New Roman"/>
                        <a:ea typeface="Times New Roman"/>
                        <a:cs typeface="Times New Roman"/>
                        <a:sym typeface="Times New Roman"/>
                      </a:endParaRPr>
                    </a:p>
                  </a:txBody>
                  <a:tcPr marT="0" marB="0" marR="0" marL="0"/>
                </a:tc>
              </a:tr>
              <a:tr h="309450">
                <a:tc>
                  <a:txBody>
                    <a:bodyPr/>
                    <a:lstStyle/>
                    <a:p>
                      <a:pPr indent="0" lvl="0" marL="0" marR="84455" rtl="0" algn="r">
                        <a:lnSpc>
                          <a:spcPct val="109444"/>
                        </a:lnSpc>
                        <a:spcBef>
                          <a:spcPts val="0"/>
                        </a:spcBef>
                        <a:spcAft>
                          <a:spcPts val="0"/>
                        </a:spcAft>
                        <a:buNone/>
                      </a:pPr>
                      <a:r>
                        <a:rPr lang="en-US" sz="1800" u="none" cap="none" strike="noStrike">
                          <a:latin typeface="Times New Roman"/>
                          <a:ea typeface="Times New Roman"/>
                          <a:cs typeface="Times New Roman"/>
                          <a:sym typeface="Times New Roman"/>
                        </a:rPr>
                        <a:t>M.Shoaib Azam</a:t>
                      </a:r>
                      <a:endParaRPr sz="1100" u="none" cap="none" strike="noStrike">
                        <a:latin typeface="Times New Roman"/>
                        <a:ea typeface="Times New Roman"/>
                        <a:cs typeface="Times New Roman"/>
                        <a:sym typeface="Times New Roman"/>
                      </a:endParaRPr>
                    </a:p>
                  </a:txBody>
                  <a:tcPr marT="0" marB="0" marR="0" marL="0"/>
                </a:tc>
                <a:tc>
                  <a:txBody>
                    <a:bodyPr/>
                    <a:lstStyle/>
                    <a:p>
                      <a:pPr indent="0" lvl="0" marL="0" marR="29844" rtl="0" algn="r">
                        <a:lnSpc>
                          <a:spcPct val="109444"/>
                        </a:lnSpc>
                        <a:spcBef>
                          <a:spcPts val="0"/>
                        </a:spcBef>
                        <a:spcAft>
                          <a:spcPts val="0"/>
                        </a:spcAft>
                        <a:buNone/>
                      </a:pPr>
                      <a:r>
                        <a:rPr lang="en-US" sz="1800" u="none" cap="none" strike="noStrike">
                          <a:latin typeface="Times New Roman"/>
                          <a:ea typeface="Times New Roman"/>
                          <a:cs typeface="Times New Roman"/>
                          <a:sym typeface="Times New Roman"/>
                        </a:rPr>
                        <a:t>(2172-2021)</a:t>
                      </a:r>
                      <a:endParaRPr sz="1100" u="none" cap="none" strike="noStrike">
                        <a:latin typeface="Times New Roman"/>
                        <a:ea typeface="Times New Roman"/>
                        <a:cs typeface="Times New Roman"/>
                        <a:sym typeface="Times New Roman"/>
                      </a:endParaRPr>
                    </a:p>
                  </a:txBody>
                  <a:tcPr marT="0" marB="0" marR="0" marL="0"/>
                </a:tc>
              </a:tr>
            </a:tbl>
          </a:graphicData>
        </a:graphic>
      </p:graphicFrame>
      <p:sp>
        <p:nvSpPr>
          <p:cNvPr id="59" name="Google Shape;59;p1"/>
          <p:cNvSpPr txBox="1"/>
          <p:nvPr/>
        </p:nvSpPr>
        <p:spPr>
          <a:xfrm>
            <a:off x="2106899" y="3575365"/>
            <a:ext cx="1964700" cy="570900"/>
          </a:xfrm>
          <a:prstGeom prst="rect">
            <a:avLst/>
          </a:prstGeom>
          <a:noFill/>
          <a:ln>
            <a:noFill/>
          </a:ln>
        </p:spPr>
        <p:txBody>
          <a:bodyPr anchorCtr="0" anchor="t" bIns="0" lIns="0" spcFirstLastPara="1" rIns="0" wrap="square" tIns="12700">
            <a:spAutoFit/>
          </a:bodyPr>
          <a:lstStyle/>
          <a:p>
            <a:pPr indent="0" lvl="0" marL="3175" marR="0" rtl="0" algn="ctr">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Supervisor</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Dr. Umer Farooq </a:t>
            </a:r>
            <a:endParaRPr sz="1800">
              <a:solidFill>
                <a:schemeClr val="dk1"/>
              </a:solidFill>
              <a:latin typeface="Times New Roman"/>
              <a:ea typeface="Times New Roman"/>
              <a:cs typeface="Times New Roman"/>
              <a:sym typeface="Times New Roman"/>
            </a:endParaRPr>
          </a:p>
        </p:txBody>
      </p:sp>
      <p:sp>
        <p:nvSpPr>
          <p:cNvPr id="60" name="Google Shape;60;p1"/>
          <p:cNvSpPr/>
          <p:nvPr/>
        </p:nvSpPr>
        <p:spPr>
          <a:xfrm>
            <a:off x="5562600" y="3653979"/>
            <a:ext cx="196214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Co-Supervisor</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Dr. Rashid Hussain</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29" name="Google Shape;229;p10"/>
          <p:cNvSpPr txBox="1"/>
          <p:nvPr>
            <p:ph type="title"/>
          </p:nvPr>
        </p:nvSpPr>
        <p:spPr>
          <a:xfrm>
            <a:off x="682625" y="353567"/>
            <a:ext cx="415988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Milestones</a:t>
            </a:r>
            <a:endParaRPr/>
          </a:p>
        </p:txBody>
      </p:sp>
      <p:sp>
        <p:nvSpPr>
          <p:cNvPr id="230" name="Google Shape;230;p10"/>
          <p:cNvSpPr txBox="1"/>
          <p:nvPr>
            <p:ph idx="1" type="body"/>
          </p:nvPr>
        </p:nvSpPr>
        <p:spPr>
          <a:xfrm>
            <a:off x="667575" y="1554007"/>
            <a:ext cx="3663950" cy="4219104"/>
          </a:xfrm>
          <a:prstGeom prst="rect">
            <a:avLst/>
          </a:prstGeom>
          <a:noFill/>
          <a:ln>
            <a:noFill/>
          </a:ln>
        </p:spPr>
        <p:txBody>
          <a:bodyPr anchorCtr="0" anchor="t" bIns="0" lIns="0" spcFirstLastPara="1" rIns="0" wrap="square" tIns="63500">
            <a:spAutoFit/>
          </a:bodyPr>
          <a:lstStyle/>
          <a:p>
            <a:pPr indent="-248919" lvl="0" marL="260984" rtl="0" algn="l">
              <a:spcBef>
                <a:spcPts val="0"/>
              </a:spcBef>
              <a:spcAft>
                <a:spcPts val="0"/>
              </a:spcAft>
              <a:buClr>
                <a:srgbClr val="A5AB81"/>
              </a:buClr>
              <a:buSzPts val="1500"/>
              <a:buFont typeface="Tahoma"/>
              <a:buChar char="■"/>
            </a:pPr>
            <a:r>
              <a:rPr b="1" lang="en-US"/>
              <a:t>Planning </a:t>
            </a:r>
            <a:r>
              <a:rPr lang="en-US"/>
              <a:t>(Create a detailed project timeline and budget</a:t>
            </a:r>
            <a:r>
              <a:rPr i="1" lang="en-US"/>
              <a:t>)</a:t>
            </a:r>
            <a:endParaRPr i="1"/>
          </a:p>
          <a:p>
            <a:pPr indent="-248919" lvl="0" marL="260984" rtl="0" algn="l">
              <a:lnSpc>
                <a:spcPct val="100000"/>
              </a:lnSpc>
              <a:spcBef>
                <a:spcPts val="400"/>
              </a:spcBef>
              <a:spcAft>
                <a:spcPts val="0"/>
              </a:spcAft>
              <a:buClr>
                <a:srgbClr val="A5AB81"/>
              </a:buClr>
              <a:buSzPts val="1500"/>
              <a:buFont typeface="Tahoma"/>
              <a:buChar char="■"/>
            </a:pPr>
            <a:r>
              <a:rPr b="1" lang="en-US"/>
              <a:t>Literature review </a:t>
            </a:r>
            <a:r>
              <a:rPr lang="en-US"/>
              <a:t>(Study existing research on smart home energy management and monitoring system)</a:t>
            </a:r>
            <a:endParaRPr/>
          </a:p>
          <a:p>
            <a:pPr indent="-248919" lvl="0" marL="260984" rtl="0" algn="l">
              <a:spcBef>
                <a:spcPts val="400"/>
              </a:spcBef>
              <a:spcAft>
                <a:spcPts val="0"/>
              </a:spcAft>
              <a:buClr>
                <a:srgbClr val="A5AB81"/>
              </a:buClr>
              <a:buSzPts val="1500"/>
              <a:buFont typeface="Tahoma"/>
              <a:buChar char="■"/>
            </a:pPr>
            <a:r>
              <a:rPr b="1" lang="en-US"/>
              <a:t>Algorithm selection </a:t>
            </a:r>
            <a:r>
              <a:rPr lang="en-US"/>
              <a:t>(Choose algorithm for energy management and monitoring)</a:t>
            </a:r>
            <a:endParaRPr/>
          </a:p>
          <a:p>
            <a:pPr indent="-248919" lvl="0" marL="260984" marR="5080" rtl="0" algn="l">
              <a:spcBef>
                <a:spcPts val="400"/>
              </a:spcBef>
              <a:spcAft>
                <a:spcPts val="0"/>
              </a:spcAft>
              <a:buClr>
                <a:srgbClr val="A5AB81"/>
              </a:buClr>
              <a:buSzPts val="1500"/>
              <a:buFont typeface="Tahoma"/>
              <a:buChar char="■"/>
            </a:pPr>
            <a:r>
              <a:rPr b="1" lang="en-US"/>
              <a:t>Feature extraction</a:t>
            </a:r>
            <a:r>
              <a:rPr lang="en-US"/>
              <a:t> (Extract relevant features from collected data such as energy consumption patterns) </a:t>
            </a:r>
            <a:endParaRPr/>
          </a:p>
        </p:txBody>
      </p:sp>
      <p:sp>
        <p:nvSpPr>
          <p:cNvPr id="231" name="Google Shape;231;p10"/>
          <p:cNvSpPr txBox="1"/>
          <p:nvPr>
            <p:ph idx="2" type="body"/>
          </p:nvPr>
        </p:nvSpPr>
        <p:spPr>
          <a:xfrm>
            <a:off x="4902876" y="1554007"/>
            <a:ext cx="3751579" cy="3860031"/>
          </a:xfrm>
          <a:prstGeom prst="rect">
            <a:avLst/>
          </a:prstGeom>
          <a:noFill/>
          <a:ln>
            <a:noFill/>
          </a:ln>
        </p:spPr>
        <p:txBody>
          <a:bodyPr anchorCtr="0" anchor="t" bIns="0" lIns="0" spcFirstLastPara="1" rIns="0" wrap="square" tIns="63500">
            <a:spAutoFit/>
          </a:bodyPr>
          <a:lstStyle/>
          <a:p>
            <a:pPr indent="-248919" lvl="0" marL="260984" marR="5080" rtl="0" algn="l">
              <a:lnSpc>
                <a:spcPct val="100000"/>
              </a:lnSpc>
              <a:spcBef>
                <a:spcPts val="0"/>
              </a:spcBef>
              <a:spcAft>
                <a:spcPts val="0"/>
              </a:spcAft>
              <a:buClr>
                <a:srgbClr val="A5AB81"/>
              </a:buClr>
              <a:buSzPts val="1500"/>
              <a:buFont typeface="Tahoma"/>
              <a:buChar char="■"/>
            </a:pPr>
            <a:r>
              <a:rPr b="1" lang="en-US"/>
              <a:t>Model building</a:t>
            </a:r>
            <a:r>
              <a:rPr lang="en-US"/>
              <a:t> (Develop a model to monitor energy consumption)</a:t>
            </a:r>
            <a:endParaRPr/>
          </a:p>
          <a:p>
            <a:pPr indent="-248919" lvl="0" marL="260984" marR="5080" rtl="0" algn="l">
              <a:lnSpc>
                <a:spcPct val="100000"/>
              </a:lnSpc>
              <a:spcBef>
                <a:spcPts val="400"/>
              </a:spcBef>
              <a:spcAft>
                <a:spcPts val="0"/>
              </a:spcAft>
              <a:buClr>
                <a:srgbClr val="A5AB81"/>
              </a:buClr>
              <a:buSzPts val="1500"/>
              <a:buFont typeface="Tahoma"/>
              <a:buChar char="■"/>
            </a:pPr>
            <a:r>
              <a:rPr b="1" lang="en-US"/>
              <a:t>Model training </a:t>
            </a:r>
            <a:r>
              <a:rPr lang="en-US"/>
              <a:t>(Train the model using   data to ensure its efficiency, accuracy  and reliability)</a:t>
            </a:r>
            <a:endParaRPr/>
          </a:p>
          <a:p>
            <a:pPr indent="-248919" lvl="0" marL="260984" marR="161290" rtl="0" algn="l">
              <a:lnSpc>
                <a:spcPct val="100000"/>
              </a:lnSpc>
              <a:spcBef>
                <a:spcPts val="400"/>
              </a:spcBef>
              <a:spcAft>
                <a:spcPts val="0"/>
              </a:spcAft>
              <a:buClr>
                <a:srgbClr val="A5AB81"/>
              </a:buClr>
              <a:buSzPts val="1500"/>
              <a:buFont typeface="Tahoma"/>
              <a:buChar char="■"/>
            </a:pPr>
            <a:r>
              <a:rPr b="1" lang="en-US"/>
              <a:t>Real-time integration </a:t>
            </a:r>
            <a:r>
              <a:rPr lang="en-US"/>
              <a:t>(Integrate into the real time system. The model should be capable of monitoring and managing energy usage.)</a:t>
            </a:r>
            <a:endParaRPr/>
          </a:p>
        </p:txBody>
      </p:sp>
      <p:sp>
        <p:nvSpPr>
          <p:cNvPr id="232" name="Google Shape;232;p10"/>
          <p:cNvSpPr txBox="1"/>
          <p:nvPr/>
        </p:nvSpPr>
        <p:spPr>
          <a:xfrm>
            <a:off x="173822" y="1274155"/>
            <a:ext cx="186055" cy="196208"/>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200">
                <a:solidFill>
                  <a:srgbClr val="FFFFFF"/>
                </a:solidFill>
                <a:latin typeface="Arial"/>
                <a:ea typeface="Arial"/>
                <a:cs typeface="Arial"/>
                <a:sym typeface="Arial"/>
              </a:rPr>
              <a:t>10</a:t>
            </a:r>
            <a:endParaRPr sz="1200">
              <a:solidFill>
                <a:schemeClr val="dk1"/>
              </a:solidFill>
              <a:latin typeface="Arial"/>
              <a:ea typeface="Arial"/>
              <a:cs typeface="Arial"/>
              <a:sym typeface="Arial"/>
            </a:endParaRPr>
          </a:p>
        </p:txBody>
      </p:sp>
      <p:sp>
        <p:nvSpPr>
          <p:cNvPr id="233" name="Google Shape;233;p10"/>
          <p:cNvSpPr txBox="1"/>
          <p:nvPr/>
        </p:nvSpPr>
        <p:spPr>
          <a:xfrm>
            <a:off x="2666882" y="647613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34" name="Google Shape;234;p10"/>
          <p:cNvSpPr txBox="1"/>
          <p:nvPr/>
        </p:nvSpPr>
        <p:spPr>
          <a:xfrm>
            <a:off x="6540584" y="6498356"/>
            <a:ext cx="54610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CS-FYP</a:t>
            </a:r>
            <a:endParaRPr sz="1400">
              <a:solidFill>
                <a:schemeClr val="dk1"/>
              </a:solidFill>
              <a:latin typeface="Helvetica Neue"/>
              <a:ea typeface="Helvetica Neue"/>
              <a:cs typeface="Helvetica Neue"/>
              <a:sym typeface="Helvetica Neue"/>
            </a:endParaRPr>
          </a:p>
        </p:txBody>
      </p:sp>
      <p:sp>
        <p:nvSpPr>
          <p:cNvPr id="235" name="Google Shape;235;p10"/>
          <p:cNvSpPr txBox="1"/>
          <p:nvPr/>
        </p:nvSpPr>
        <p:spPr>
          <a:xfrm>
            <a:off x="7256533" y="6498356"/>
            <a:ext cx="143383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36" name="Google Shape;236;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37" name="Google Shape;237;p10"/>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0"/>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39" name="Google Shape;239;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40" name="Google Shape;240;p10"/>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41" name="Google Shape;241;p10"/>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42" name="Google Shape;242;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43" name="Google Shape;243;p10"/>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44" name="Google Shape;244;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45" name="Google Shape;245;p10"/>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0"/>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47" name="Google Shape;247;p10"/>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606425" y="337692"/>
            <a:ext cx="7931150" cy="69596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n-US">
                <a:latin typeface="Helvetica Neue"/>
                <a:ea typeface="Helvetica Neue"/>
                <a:cs typeface="Helvetica Neue"/>
                <a:sym typeface="Helvetica Neue"/>
              </a:rPr>
              <a:t>Project </a:t>
            </a:r>
            <a:r>
              <a:rPr lang="en-US"/>
              <a:t>Milestones</a:t>
            </a:r>
            <a:endParaRPr/>
          </a:p>
        </p:txBody>
      </p:sp>
      <p:sp>
        <p:nvSpPr>
          <p:cNvPr id="253" name="Google Shape;253;p11"/>
          <p:cNvSpPr txBox="1"/>
          <p:nvPr>
            <p:ph idx="1" type="body"/>
          </p:nvPr>
        </p:nvSpPr>
        <p:spPr>
          <a:xfrm>
            <a:off x="667575" y="1554007"/>
            <a:ext cx="3663950" cy="3590727"/>
          </a:xfrm>
          <a:prstGeom prst="rect">
            <a:avLst/>
          </a:prstGeom>
          <a:noFill/>
          <a:ln>
            <a:noFill/>
          </a:ln>
        </p:spPr>
        <p:txBody>
          <a:bodyPr anchorCtr="0" anchor="t" bIns="0" lIns="0" spcFirstLastPara="1" rIns="0" wrap="square" tIns="0">
            <a:spAutoFit/>
          </a:bodyPr>
          <a:lstStyle/>
          <a:p>
            <a:pPr indent="-153670" lvl="0" marL="260984" rtl="0" algn="l">
              <a:lnSpc>
                <a:spcPct val="100000"/>
              </a:lnSpc>
              <a:spcBef>
                <a:spcPts val="0"/>
              </a:spcBef>
              <a:spcAft>
                <a:spcPts val="0"/>
              </a:spcAft>
              <a:buClr>
                <a:srgbClr val="A5AB81"/>
              </a:buClr>
              <a:buSzPts val="1500"/>
              <a:buFont typeface="Tahoma"/>
              <a:buNone/>
            </a:pPr>
            <a:r>
              <a:t/>
            </a:r>
            <a:endParaRPr/>
          </a:p>
          <a:p>
            <a:pPr indent="-248919" lvl="0" marL="260984" rtl="0" algn="l">
              <a:lnSpc>
                <a:spcPct val="100000"/>
              </a:lnSpc>
              <a:spcBef>
                <a:spcPts val="400"/>
              </a:spcBef>
              <a:spcAft>
                <a:spcPts val="0"/>
              </a:spcAft>
              <a:buClr>
                <a:srgbClr val="A5AB81"/>
              </a:buClr>
              <a:buSzPts val="1500"/>
              <a:buFont typeface="Tahoma"/>
              <a:buChar char="■"/>
            </a:pPr>
            <a:r>
              <a:rPr b="1" lang="en-US"/>
              <a:t>Designing</a:t>
            </a:r>
            <a:r>
              <a:rPr lang="en-US"/>
              <a:t>(Designing a user-friendly interface for smart home energy management and monitoring system</a:t>
            </a:r>
            <a:r>
              <a:rPr i="1" lang="en-US"/>
              <a:t>)</a:t>
            </a:r>
            <a:endParaRPr/>
          </a:p>
          <a:p>
            <a:pPr indent="-153670" lvl="0" marL="260984" rtl="0" algn="l">
              <a:lnSpc>
                <a:spcPct val="100000"/>
              </a:lnSpc>
              <a:spcBef>
                <a:spcPts val="400"/>
              </a:spcBef>
              <a:spcAft>
                <a:spcPts val="0"/>
              </a:spcAft>
              <a:buClr>
                <a:srgbClr val="A5AB81"/>
              </a:buClr>
              <a:buSzPts val="1500"/>
              <a:buFont typeface="Tahoma"/>
              <a:buNone/>
            </a:pPr>
            <a:r>
              <a:t/>
            </a:r>
            <a:endParaRPr i="1"/>
          </a:p>
          <a:p>
            <a:pPr indent="-248919" lvl="0" marL="260984" rtl="0" algn="l">
              <a:spcBef>
                <a:spcPts val="400"/>
              </a:spcBef>
              <a:spcAft>
                <a:spcPts val="0"/>
              </a:spcAft>
              <a:buClr>
                <a:srgbClr val="A5AB81"/>
              </a:buClr>
              <a:buSzPts val="1500"/>
              <a:buFont typeface="Tahoma"/>
              <a:buChar char="■"/>
            </a:pPr>
            <a:r>
              <a:rPr b="1" lang="en-US"/>
              <a:t>Testing</a:t>
            </a:r>
            <a:r>
              <a:rPr lang="en-US"/>
              <a:t> (Test the smart home energy management and monitoring system for accuracy and reliability)</a:t>
            </a:r>
            <a:endParaRPr/>
          </a:p>
          <a:p>
            <a:pPr indent="0" lvl="0" marL="12065" rtl="0" algn="l">
              <a:lnSpc>
                <a:spcPct val="100000"/>
              </a:lnSpc>
              <a:spcBef>
                <a:spcPts val="400"/>
              </a:spcBef>
              <a:spcAft>
                <a:spcPts val="0"/>
              </a:spcAft>
              <a:buNone/>
            </a:pPr>
            <a:r>
              <a:t/>
            </a:r>
            <a:endParaRPr/>
          </a:p>
        </p:txBody>
      </p:sp>
      <p:sp>
        <p:nvSpPr>
          <p:cNvPr id="254" name="Google Shape;254;p11"/>
          <p:cNvSpPr txBox="1"/>
          <p:nvPr>
            <p:ph idx="2" type="body"/>
          </p:nvPr>
        </p:nvSpPr>
        <p:spPr>
          <a:xfrm>
            <a:off x="4902876" y="1554007"/>
            <a:ext cx="3751579" cy="4103688"/>
          </a:xfrm>
          <a:prstGeom prst="rect">
            <a:avLst/>
          </a:prstGeom>
          <a:noFill/>
          <a:ln>
            <a:noFill/>
          </a:ln>
        </p:spPr>
        <p:txBody>
          <a:bodyPr anchorCtr="0" anchor="t" bIns="0" lIns="0" spcFirstLastPara="1" rIns="0" wrap="square" tIns="0">
            <a:spAutoFit/>
          </a:bodyPr>
          <a:lstStyle/>
          <a:p>
            <a:pPr indent="0" lvl="0" marL="12065" rtl="0" algn="l">
              <a:spcBef>
                <a:spcPts val="0"/>
              </a:spcBef>
              <a:spcAft>
                <a:spcPts val="0"/>
              </a:spcAft>
              <a:buNone/>
            </a:pPr>
            <a:r>
              <a:t/>
            </a:r>
            <a:endParaRPr/>
          </a:p>
          <a:p>
            <a:pPr indent="-248919" lvl="0" marL="260984" rtl="0" algn="l">
              <a:spcBef>
                <a:spcPts val="400"/>
              </a:spcBef>
              <a:spcAft>
                <a:spcPts val="0"/>
              </a:spcAft>
              <a:buClr>
                <a:srgbClr val="A5AB81"/>
              </a:buClr>
              <a:buSzPts val="1500"/>
              <a:buFont typeface="Tahoma"/>
              <a:buChar char="■"/>
            </a:pPr>
            <a:r>
              <a:rPr b="1" lang="en-US"/>
              <a:t>Deployment</a:t>
            </a:r>
            <a:r>
              <a:rPr lang="en-US"/>
              <a:t> </a:t>
            </a:r>
            <a:r>
              <a:rPr b="1" lang="en-US"/>
              <a:t> </a:t>
            </a:r>
            <a:r>
              <a:rPr lang="en-US"/>
              <a:t>(Deploy the smart home energy management and monitoring in real world)</a:t>
            </a:r>
            <a:endParaRPr/>
          </a:p>
          <a:p>
            <a:pPr indent="0" lvl="0" marL="0" rtl="0" algn="l">
              <a:spcBef>
                <a:spcPts val="0"/>
              </a:spcBef>
              <a:spcAft>
                <a:spcPts val="0"/>
              </a:spcAft>
              <a:buNone/>
            </a:pPr>
            <a:r>
              <a:t/>
            </a:r>
            <a:endParaRPr/>
          </a:p>
          <a:p>
            <a:pPr indent="-248919" lvl="0" marL="260984" rtl="0" algn="l">
              <a:spcBef>
                <a:spcPts val="400"/>
              </a:spcBef>
              <a:spcAft>
                <a:spcPts val="0"/>
              </a:spcAft>
              <a:buClr>
                <a:srgbClr val="A5AB81"/>
              </a:buClr>
              <a:buSzPts val="1500"/>
              <a:buFont typeface="Tahoma"/>
              <a:buChar char="■"/>
            </a:pPr>
            <a:r>
              <a:rPr b="1" lang="en-US"/>
              <a:t>Maintenance </a:t>
            </a:r>
            <a:r>
              <a:rPr lang="en-US"/>
              <a:t>(Monitor and update the smart home energy management and monitoring as needed)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p11"/>
          <p:cNvSpPr txBox="1"/>
          <p:nvPr/>
        </p:nvSpPr>
        <p:spPr>
          <a:xfrm>
            <a:off x="233041" y="1295400"/>
            <a:ext cx="365950"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200">
                <a:solidFill>
                  <a:schemeClr val="lt1"/>
                </a:solidFill>
                <a:latin typeface="Arial"/>
                <a:ea typeface="Arial"/>
                <a:cs typeface="Arial"/>
                <a:sym typeface="Arial"/>
              </a:rPr>
              <a:t>11</a:t>
            </a:r>
            <a:endParaRPr/>
          </a:p>
        </p:txBody>
      </p:sp>
      <p:sp>
        <p:nvSpPr>
          <p:cNvPr id="256" name="Google Shape;256;p11"/>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57" name="Google Shape;257;p11"/>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59" name="Google Shape;259;p11"/>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60" name="Google Shape;260;p11"/>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61" name="Google Shape;261;p11"/>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62" name="Google Shape;262;p11"/>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63" name="Google Shape;263;p11"/>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64" name="Google Shape;264;p11"/>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65" name="Google Shape;265;p11"/>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1"/>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67" name="Google Shape;267;p11"/>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2"/>
          <p:cNvSpPr txBox="1"/>
          <p:nvPr>
            <p:ph type="title"/>
          </p:nvPr>
        </p:nvSpPr>
        <p:spPr>
          <a:xfrm>
            <a:off x="685673" y="353567"/>
            <a:ext cx="27133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Plan</a:t>
            </a:r>
            <a:endParaRPr/>
          </a:p>
        </p:txBody>
      </p:sp>
      <p:sp>
        <p:nvSpPr>
          <p:cNvPr id="273" name="Google Shape;273;p12"/>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2"/>
          <p:cNvSpPr txBox="1"/>
          <p:nvPr/>
        </p:nvSpPr>
        <p:spPr>
          <a:xfrm>
            <a:off x="132667" y="1242757"/>
            <a:ext cx="2679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12</a:t>
            </a:r>
            <a:endParaRPr sz="1800">
              <a:solidFill>
                <a:schemeClr val="dk1"/>
              </a:solidFill>
              <a:latin typeface="Arial"/>
              <a:ea typeface="Arial"/>
              <a:cs typeface="Arial"/>
              <a:sym typeface="Arial"/>
            </a:endParaRPr>
          </a:p>
        </p:txBody>
      </p:sp>
      <p:pic>
        <p:nvPicPr>
          <p:cNvPr id="275" name="Google Shape;275;p12"/>
          <p:cNvPicPr preferRelativeResize="0"/>
          <p:nvPr/>
        </p:nvPicPr>
        <p:blipFill rotWithShape="1">
          <a:blip r:embed="rId3">
            <a:alphaModFix/>
          </a:blip>
          <a:srcRect b="0" l="0" r="0" t="0"/>
          <a:stretch/>
        </p:blipFill>
        <p:spPr>
          <a:xfrm>
            <a:off x="914400" y="1542478"/>
            <a:ext cx="7237095" cy="4828586"/>
          </a:xfrm>
          <a:prstGeom prst="rect">
            <a:avLst/>
          </a:prstGeom>
          <a:noFill/>
          <a:ln>
            <a:noFill/>
          </a:ln>
        </p:spPr>
      </p:pic>
      <p:sp>
        <p:nvSpPr>
          <p:cNvPr id="276" name="Google Shape;276;p1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77" name="Google Shape;277;p12"/>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2"/>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79" name="Google Shape;279;p1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80" name="Google Shape;280;p12"/>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81" name="Google Shape;281;p12"/>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82" name="Google Shape;282;p1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83" name="Google Shape;283;p12"/>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84" name="Google Shape;284;p1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85" name="Google Shape;285;p12"/>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87" name="Google Shape;287;p12"/>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type="title"/>
          </p:nvPr>
        </p:nvSpPr>
        <p:spPr>
          <a:xfrm>
            <a:off x="685673" y="353567"/>
            <a:ext cx="401256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Budgeting</a:t>
            </a:r>
            <a:endParaRPr/>
          </a:p>
        </p:txBody>
      </p:sp>
      <p:sp>
        <p:nvSpPr>
          <p:cNvPr id="293" name="Google Shape;293;p13"/>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3"/>
          <p:cNvSpPr txBox="1"/>
          <p:nvPr/>
        </p:nvSpPr>
        <p:spPr>
          <a:xfrm>
            <a:off x="152400" y="1151760"/>
            <a:ext cx="7081472" cy="5885586"/>
          </a:xfrm>
          <a:prstGeom prst="rect">
            <a:avLst/>
          </a:prstGeom>
          <a:noFill/>
          <a:ln>
            <a:noFill/>
          </a:ln>
        </p:spPr>
        <p:txBody>
          <a:bodyPr anchorCtr="0" anchor="t" bIns="0" lIns="0" spcFirstLastPara="1" rIns="0" wrap="square" tIns="1035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13</a:t>
            </a:r>
            <a:endParaRPr sz="1800">
              <a:solidFill>
                <a:schemeClr val="dk1"/>
              </a:solidFill>
              <a:latin typeface="Arial"/>
              <a:ea typeface="Arial"/>
              <a:cs typeface="Arial"/>
              <a:sym typeface="Arial"/>
            </a:endParaRPr>
          </a:p>
          <a:p>
            <a:pPr indent="0" lvl="0" marL="565150" marR="0" rtl="0" algn="l">
              <a:lnSpc>
                <a:spcPct val="100000"/>
              </a:lnSpc>
              <a:spcBef>
                <a:spcPts val="635"/>
              </a:spcBef>
              <a:spcAft>
                <a:spcPts val="0"/>
              </a:spcAft>
              <a:buNone/>
            </a:pPr>
            <a:r>
              <a:rPr lang="en-US" sz="1600">
                <a:solidFill>
                  <a:schemeClr val="dk1"/>
                </a:solidFill>
                <a:latin typeface="Calibri"/>
                <a:ea typeface="Calibri"/>
                <a:cs typeface="Calibri"/>
                <a:sym typeface="Calibri"/>
              </a:rPr>
              <a:t>Estimated budget of project major resources</a:t>
            </a:r>
            <a:endParaRPr sz="1600">
              <a:solidFill>
                <a:schemeClr val="dk1"/>
              </a:solidFill>
              <a:latin typeface="Calibri"/>
              <a:ea typeface="Calibri"/>
              <a:cs typeface="Calibri"/>
              <a:sym typeface="Calibri"/>
            </a:endParaRPr>
          </a:p>
          <a:p>
            <a:pPr indent="0" lvl="0" marL="565150" marR="0" rtl="0" algn="l">
              <a:lnSpc>
                <a:spcPct val="100000"/>
              </a:lnSpc>
              <a:spcBef>
                <a:spcPts val="635"/>
              </a:spcBef>
              <a:spcAft>
                <a:spcPts val="0"/>
              </a:spcAft>
              <a:buNone/>
            </a:pPr>
            <a:r>
              <a:t/>
            </a:r>
            <a:endParaRPr sz="1600">
              <a:solidFill>
                <a:schemeClr val="dk1"/>
              </a:solidFill>
              <a:latin typeface="Calibri"/>
              <a:ea typeface="Calibri"/>
              <a:cs typeface="Calibri"/>
              <a:sym typeface="Calibri"/>
            </a:endParaRPr>
          </a:p>
          <a:p>
            <a:pPr indent="0" lvl="0" marL="565150" marR="0" rtl="0" algn="l">
              <a:lnSpc>
                <a:spcPct val="100000"/>
              </a:lnSpc>
              <a:spcBef>
                <a:spcPts val="635"/>
              </a:spcBef>
              <a:spcAft>
                <a:spcPts val="0"/>
              </a:spcAft>
              <a:buNone/>
            </a:pPr>
            <a:r>
              <a:rPr b="1" lang="en-US" sz="1800">
                <a:solidFill>
                  <a:schemeClr val="dk1"/>
                </a:solidFill>
                <a:latin typeface="Calibri"/>
                <a:ea typeface="Calibri"/>
                <a:cs typeface="Calibri"/>
                <a:sym typeface="Calibri"/>
              </a:rPr>
              <a:t>Hosting:</a:t>
            </a:r>
            <a:endParaRPr b="1" sz="1800">
              <a:solidFill>
                <a:schemeClr val="dk1"/>
              </a:solidFill>
              <a:latin typeface="Calibri"/>
              <a:ea typeface="Calibri"/>
              <a:cs typeface="Calibri"/>
              <a:sym typeface="Calibri"/>
            </a:endParaRPr>
          </a:p>
          <a:p>
            <a:pPr indent="0" lvl="0" marL="588645" marR="0" rtl="0" algn="l">
              <a:lnSpc>
                <a:spcPct val="100000"/>
              </a:lnSpc>
              <a:spcBef>
                <a:spcPts val="985"/>
              </a:spcBef>
              <a:spcAft>
                <a:spcPts val="0"/>
              </a:spcAft>
              <a:buNone/>
            </a:pPr>
            <a:r>
              <a:rPr lang="en-US" sz="1600">
                <a:solidFill>
                  <a:schemeClr val="dk1"/>
                </a:solidFill>
                <a:latin typeface="Calibri"/>
                <a:ea typeface="Calibri"/>
                <a:cs typeface="Calibri"/>
                <a:sym typeface="Calibri"/>
              </a:rPr>
              <a:t>Hosting on Google Play Store		| 25 $ One Time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Hosting on Apple App store		| 99 $ Per Year</a:t>
            </a:r>
            <a:endParaRPr/>
          </a:p>
          <a:p>
            <a:pPr indent="0" lvl="0" marL="588645" marR="0" rtl="0" algn="l">
              <a:lnSpc>
                <a:spcPct val="100000"/>
              </a:lnSpc>
              <a:spcBef>
                <a:spcPts val="985"/>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Sensors: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Cameras 				|15000 x 2 Pkr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Temperature Sensor			|5000 Pkr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Appliances: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Electric Meter 				|5000 Pkr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Desk Fan 				|1500 x 2 Pkr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Table Top Lamp 			|2500 x 3 Pkr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Total cost PKR 55,950 est.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a:t>
            </a:r>
            <a:r>
              <a:rPr lang="en-US" sz="1600">
                <a:solidFill>
                  <a:schemeClr val="dk1"/>
                </a:solidFill>
                <a:latin typeface="Calibri"/>
                <a:ea typeface="Calibri"/>
                <a:cs typeface="Calibri"/>
                <a:sym typeface="Calibri"/>
              </a:rPr>
              <a:t>Detailed budget sheet will be provide.*</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p:txBody>
      </p:sp>
      <p:sp>
        <p:nvSpPr>
          <p:cNvPr id="295" name="Google Shape;295;p1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96" name="Google Shape;296;p13"/>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3"/>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98" name="Google Shape;298;p1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99" name="Google Shape;299;p1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00" name="Google Shape;300;p1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01" name="Google Shape;301;p1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02" name="Google Shape;302;p1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03" name="Google Shape;303;p1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04" name="Google Shape;304;p13"/>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06" name="Google Shape;306;p13"/>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txBox="1"/>
          <p:nvPr>
            <p:ph type="title"/>
          </p:nvPr>
        </p:nvSpPr>
        <p:spPr>
          <a:xfrm>
            <a:off x="606425" y="337692"/>
            <a:ext cx="288607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Tools</a:t>
            </a:r>
            <a:endParaRPr/>
          </a:p>
        </p:txBody>
      </p:sp>
      <p:sp>
        <p:nvSpPr>
          <p:cNvPr id="312" name="Google Shape;312;p14"/>
          <p:cNvSpPr txBox="1"/>
          <p:nvPr/>
        </p:nvSpPr>
        <p:spPr>
          <a:xfrm>
            <a:off x="632649" y="2385263"/>
            <a:ext cx="2347595" cy="2639184"/>
          </a:xfrm>
          <a:prstGeom prst="rect">
            <a:avLst/>
          </a:prstGeom>
          <a:noFill/>
          <a:ln>
            <a:noFill/>
          </a:ln>
        </p:spPr>
        <p:txBody>
          <a:bodyPr anchorCtr="0" anchor="t" bIns="0" lIns="0" spcFirstLastPara="1" rIns="0" wrap="square" tIns="83800">
            <a:spAutoFit/>
          </a:bodyPr>
          <a:lstStyle/>
          <a:p>
            <a:pPr indent="-323215" lvl="0" marL="335280" marR="0" rtl="0" algn="l">
              <a:spcBef>
                <a:spcPts val="0"/>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Google Collab / Visual Studio code</a:t>
            </a:r>
            <a:endParaRPr sz="1700">
              <a:solidFill>
                <a:schemeClr val="dk1"/>
              </a:solidFill>
              <a:latin typeface="Helvetica Neue"/>
              <a:ea typeface="Helvetica Neue"/>
              <a:cs typeface="Helvetica Neue"/>
              <a:sym typeface="Helvetica Neue"/>
            </a:endParaRPr>
          </a:p>
          <a:p>
            <a:pPr indent="-323215" lvl="0" marL="335280" marR="0" rtl="0" algn="l">
              <a:lnSpc>
                <a:spcPct val="100000"/>
              </a:lnSpc>
              <a:spcBef>
                <a:spcPts val="560"/>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Python</a:t>
            </a:r>
            <a:endParaRPr sz="1700">
              <a:solidFill>
                <a:schemeClr val="dk1"/>
              </a:solidFill>
              <a:latin typeface="Helvetica Neue"/>
              <a:ea typeface="Helvetica Neue"/>
              <a:cs typeface="Helvetica Neue"/>
              <a:sym typeface="Helvetica Neue"/>
            </a:endParaRPr>
          </a:p>
          <a:p>
            <a:pPr indent="-323215" lvl="0" marL="335280" marR="0" rtl="0" algn="l">
              <a:lnSpc>
                <a:spcPct val="100000"/>
              </a:lnSpc>
              <a:spcBef>
                <a:spcPts val="560"/>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MS SQL for databases</a:t>
            </a:r>
            <a:endParaRPr sz="1700">
              <a:solidFill>
                <a:schemeClr val="dk1"/>
              </a:solidFill>
              <a:latin typeface="Helvetica Neue"/>
              <a:ea typeface="Helvetica Neue"/>
              <a:cs typeface="Helvetica Neue"/>
              <a:sym typeface="Helvetica Neue"/>
            </a:endParaRPr>
          </a:p>
          <a:p>
            <a:pPr indent="-323215" lvl="0" marL="335280" marR="0" rtl="0" algn="l">
              <a:lnSpc>
                <a:spcPct val="100000"/>
              </a:lnSpc>
              <a:spcBef>
                <a:spcPts val="565"/>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Tensor Flow</a:t>
            </a:r>
            <a:endParaRPr sz="1700">
              <a:solidFill>
                <a:schemeClr val="dk1"/>
              </a:solidFill>
              <a:latin typeface="Helvetica Neue"/>
              <a:ea typeface="Helvetica Neue"/>
              <a:cs typeface="Helvetica Neue"/>
              <a:sym typeface="Helvetica Neue"/>
            </a:endParaRPr>
          </a:p>
          <a:p>
            <a:pPr indent="-323215" lvl="0" marL="335280" marR="0" rtl="0" algn="l">
              <a:lnSpc>
                <a:spcPct val="100000"/>
              </a:lnSpc>
              <a:spcBef>
                <a:spcPts val="565"/>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JavaScript</a:t>
            </a:r>
            <a:endParaRPr/>
          </a:p>
          <a:p>
            <a:pPr indent="-323215" lvl="0" marL="335280" marR="0" rtl="0" algn="l">
              <a:lnSpc>
                <a:spcPct val="100000"/>
              </a:lnSpc>
              <a:spcBef>
                <a:spcPts val="565"/>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HTML</a:t>
            </a:r>
            <a:endParaRPr/>
          </a:p>
          <a:p>
            <a:pPr indent="-323215" lvl="0" marL="335280" marR="0" rtl="0" algn="l">
              <a:lnSpc>
                <a:spcPct val="100000"/>
              </a:lnSpc>
              <a:spcBef>
                <a:spcPts val="565"/>
              </a:spcBef>
              <a:spcAft>
                <a:spcPts val="0"/>
              </a:spcAft>
              <a:buClr>
                <a:srgbClr val="DD8047"/>
              </a:buClr>
              <a:buSzPts val="1200"/>
              <a:buFont typeface="Quattrocento Sans"/>
              <a:buChar char="❑"/>
            </a:pPr>
            <a:r>
              <a:rPr lang="en-US" sz="1700">
                <a:solidFill>
                  <a:schemeClr val="dk1"/>
                </a:solidFill>
                <a:latin typeface="Helvetica Neue"/>
                <a:ea typeface="Helvetica Neue"/>
                <a:cs typeface="Helvetica Neue"/>
                <a:sym typeface="Helvetica Neue"/>
              </a:rPr>
              <a:t>CSS</a:t>
            </a:r>
            <a:endParaRPr sz="1700">
              <a:solidFill>
                <a:schemeClr val="dk1"/>
              </a:solidFill>
              <a:latin typeface="Helvetica Neue"/>
              <a:ea typeface="Helvetica Neue"/>
              <a:cs typeface="Helvetica Neue"/>
              <a:sym typeface="Helvetica Neue"/>
            </a:endParaRPr>
          </a:p>
        </p:txBody>
      </p:sp>
      <p:sp>
        <p:nvSpPr>
          <p:cNvPr id="313" name="Google Shape;313;p14"/>
          <p:cNvSpPr txBox="1"/>
          <p:nvPr/>
        </p:nvSpPr>
        <p:spPr>
          <a:xfrm>
            <a:off x="4830512" y="2454655"/>
            <a:ext cx="3782060" cy="2059538"/>
          </a:xfrm>
          <a:prstGeom prst="rect">
            <a:avLst/>
          </a:prstGeom>
          <a:noFill/>
          <a:ln>
            <a:noFill/>
          </a:ln>
        </p:spPr>
        <p:txBody>
          <a:bodyPr anchorCtr="0" anchor="t" bIns="0" lIns="0" spcFirstLastPara="1" rIns="0" wrap="square" tIns="12700">
            <a:spAutoFit/>
          </a:bodyPr>
          <a:lstStyle/>
          <a:p>
            <a:pPr indent="-325755" lvl="0" marL="337820" marR="5080" rtl="0" algn="l">
              <a:lnSpc>
                <a:spcPct val="100000"/>
              </a:lnSpc>
              <a:spcBef>
                <a:spcPts val="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Laptop (Core, i5, 8GB, 500GB  SSD)</a:t>
            </a:r>
            <a:endParaRPr sz="1800">
              <a:solidFill>
                <a:schemeClr val="dk1"/>
              </a:solidFill>
              <a:latin typeface="Helvetica Neue"/>
              <a:ea typeface="Helvetica Neue"/>
              <a:cs typeface="Helvetica Neue"/>
              <a:sym typeface="Helvetica Neue"/>
            </a:endParaRPr>
          </a:p>
          <a:p>
            <a:pPr indent="-325755" lvl="0" marL="337820" marR="0" rtl="0" algn="l">
              <a:lnSpc>
                <a:spcPct val="100000"/>
              </a:lnSpc>
              <a:spcBef>
                <a:spcPts val="55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External  Backup Hard drives</a:t>
            </a:r>
            <a:endParaRPr sz="1800">
              <a:solidFill>
                <a:schemeClr val="dk1"/>
              </a:solidFill>
              <a:latin typeface="Helvetica Neue"/>
              <a:ea typeface="Helvetica Neue"/>
              <a:cs typeface="Helvetica Neue"/>
              <a:sym typeface="Helvetica Neue"/>
            </a:endParaRPr>
          </a:p>
          <a:p>
            <a:pPr indent="-325755" lvl="0" marL="337820" marR="0" rtl="0" algn="l">
              <a:lnSpc>
                <a:spcPct val="100000"/>
              </a:lnSpc>
              <a:spcBef>
                <a:spcPts val="55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Camera</a:t>
            </a:r>
            <a:endParaRPr sz="1800">
              <a:solidFill>
                <a:schemeClr val="dk1"/>
              </a:solidFill>
              <a:latin typeface="Helvetica Neue"/>
              <a:ea typeface="Helvetica Neue"/>
              <a:cs typeface="Helvetica Neue"/>
              <a:sym typeface="Helvetica Neue"/>
            </a:endParaRPr>
          </a:p>
          <a:p>
            <a:pPr indent="-325755" lvl="0" marL="337820" marR="0" rtl="0" algn="l">
              <a:lnSpc>
                <a:spcPct val="100000"/>
              </a:lnSpc>
              <a:spcBef>
                <a:spcPts val="55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Sensors</a:t>
            </a:r>
            <a:endParaRPr/>
          </a:p>
          <a:p>
            <a:pPr indent="-325755" lvl="0" marL="337820" marR="0" rtl="0" algn="l">
              <a:lnSpc>
                <a:spcPct val="100000"/>
              </a:lnSpc>
              <a:spcBef>
                <a:spcPts val="55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Bulb</a:t>
            </a:r>
            <a:endParaRPr/>
          </a:p>
          <a:p>
            <a:pPr indent="-325755" lvl="0" marL="337820" marR="0" rtl="0" algn="l">
              <a:lnSpc>
                <a:spcPct val="100000"/>
              </a:lnSpc>
              <a:spcBef>
                <a:spcPts val="550"/>
              </a:spcBef>
              <a:spcAft>
                <a:spcPts val="0"/>
              </a:spcAft>
              <a:buClr>
                <a:srgbClr val="DD8047"/>
              </a:buClr>
              <a:buSzPts val="1250"/>
              <a:buFont typeface="Quattrocento Sans"/>
              <a:buChar char="❑"/>
            </a:pPr>
            <a:r>
              <a:rPr lang="en-US" sz="1800">
                <a:solidFill>
                  <a:schemeClr val="dk1"/>
                </a:solidFill>
                <a:latin typeface="Helvetica Neue"/>
                <a:ea typeface="Helvetica Neue"/>
                <a:cs typeface="Helvetica Neue"/>
                <a:sym typeface="Helvetica Neue"/>
              </a:rPr>
              <a:t>Fan</a:t>
            </a:r>
            <a:endParaRPr sz="1800">
              <a:solidFill>
                <a:schemeClr val="dk1"/>
              </a:solidFill>
              <a:latin typeface="Helvetica Neue"/>
              <a:ea typeface="Helvetica Neue"/>
              <a:cs typeface="Helvetica Neue"/>
              <a:sym typeface="Helvetica Neue"/>
            </a:endParaRPr>
          </a:p>
        </p:txBody>
      </p:sp>
      <p:sp>
        <p:nvSpPr>
          <p:cNvPr id="314" name="Google Shape;314;p14"/>
          <p:cNvSpPr txBox="1"/>
          <p:nvPr/>
        </p:nvSpPr>
        <p:spPr>
          <a:xfrm>
            <a:off x="173822" y="1274155"/>
            <a:ext cx="186055" cy="196208"/>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200">
                <a:solidFill>
                  <a:srgbClr val="FFFFFF"/>
                </a:solidFill>
                <a:latin typeface="Arial"/>
                <a:ea typeface="Arial"/>
                <a:cs typeface="Arial"/>
                <a:sym typeface="Arial"/>
              </a:rPr>
              <a:t>14</a:t>
            </a:r>
            <a:endParaRPr sz="1200">
              <a:solidFill>
                <a:schemeClr val="dk1"/>
              </a:solidFill>
              <a:latin typeface="Arial"/>
              <a:ea typeface="Arial"/>
              <a:cs typeface="Arial"/>
              <a:sym typeface="Arial"/>
            </a:endParaRPr>
          </a:p>
        </p:txBody>
      </p:sp>
      <p:sp>
        <p:nvSpPr>
          <p:cNvPr id="315" name="Google Shape;315;p14"/>
          <p:cNvSpPr txBox="1"/>
          <p:nvPr/>
        </p:nvSpPr>
        <p:spPr>
          <a:xfrm>
            <a:off x="609600" y="1752600"/>
            <a:ext cx="3886200" cy="640080"/>
          </a:xfrm>
          <a:prstGeom prst="rect">
            <a:avLst/>
          </a:prstGeom>
          <a:solidFill>
            <a:srgbClr val="DD8047"/>
          </a:solidFill>
          <a:ln>
            <a:noFill/>
          </a:ln>
        </p:spPr>
        <p:txBody>
          <a:bodyPr anchorCtr="0" anchor="t" bIns="0" lIns="0" spcFirstLastPara="1" rIns="0" wrap="square" tIns="157475">
            <a:spAutoFit/>
          </a:bodyPr>
          <a:lstStyle/>
          <a:p>
            <a:pPr indent="0" lvl="0" marL="85725" marR="0" rtl="0" algn="l">
              <a:lnSpc>
                <a:spcPct val="100000"/>
              </a:lnSpc>
              <a:spcBef>
                <a:spcPts val="0"/>
              </a:spcBef>
              <a:spcAft>
                <a:spcPts val="0"/>
              </a:spcAft>
              <a:buNone/>
            </a:pPr>
            <a:r>
              <a:rPr b="1" lang="en-US" sz="2000">
                <a:solidFill>
                  <a:srgbClr val="20180A"/>
                </a:solidFill>
                <a:latin typeface="Arial"/>
                <a:ea typeface="Arial"/>
                <a:cs typeface="Arial"/>
                <a:sym typeface="Arial"/>
              </a:rPr>
              <a:t>Software Requirements</a:t>
            </a:r>
            <a:endParaRPr sz="2000">
              <a:solidFill>
                <a:schemeClr val="dk1"/>
              </a:solidFill>
              <a:latin typeface="Arial"/>
              <a:ea typeface="Arial"/>
              <a:cs typeface="Arial"/>
              <a:sym typeface="Arial"/>
            </a:endParaRPr>
          </a:p>
        </p:txBody>
      </p:sp>
      <p:sp>
        <p:nvSpPr>
          <p:cNvPr id="316" name="Google Shape;316;p14"/>
          <p:cNvSpPr txBox="1"/>
          <p:nvPr/>
        </p:nvSpPr>
        <p:spPr>
          <a:xfrm>
            <a:off x="2677766" y="6329887"/>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17" name="Google Shape;317;p14"/>
          <p:cNvSpPr txBox="1"/>
          <p:nvPr/>
        </p:nvSpPr>
        <p:spPr>
          <a:xfrm>
            <a:off x="6169025" y="6330081"/>
            <a:ext cx="54610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CS-FYP</a:t>
            </a:r>
            <a:endParaRPr sz="1400">
              <a:solidFill>
                <a:schemeClr val="dk1"/>
              </a:solidFill>
              <a:latin typeface="Helvetica Neue"/>
              <a:ea typeface="Helvetica Neue"/>
              <a:cs typeface="Helvetica Neue"/>
              <a:sym typeface="Helvetica Neue"/>
            </a:endParaRPr>
          </a:p>
        </p:txBody>
      </p:sp>
      <p:sp>
        <p:nvSpPr>
          <p:cNvPr id="318" name="Google Shape;318;p14"/>
          <p:cNvSpPr txBox="1"/>
          <p:nvPr/>
        </p:nvSpPr>
        <p:spPr>
          <a:xfrm>
            <a:off x="6884974" y="6330081"/>
            <a:ext cx="143383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319" name="Google Shape;319;p14"/>
          <p:cNvSpPr txBox="1"/>
          <p:nvPr/>
        </p:nvSpPr>
        <p:spPr>
          <a:xfrm>
            <a:off x="4800600" y="1752600"/>
            <a:ext cx="3886200" cy="640080"/>
          </a:xfrm>
          <a:prstGeom prst="rect">
            <a:avLst/>
          </a:prstGeom>
          <a:solidFill>
            <a:srgbClr val="D8B25C"/>
          </a:solidFill>
          <a:ln>
            <a:noFill/>
          </a:ln>
        </p:spPr>
        <p:txBody>
          <a:bodyPr anchorCtr="0" anchor="t" bIns="0" lIns="0" spcFirstLastPara="1" rIns="0" wrap="square" tIns="157475">
            <a:spAutoFit/>
          </a:bodyPr>
          <a:lstStyle/>
          <a:p>
            <a:pPr indent="0" lvl="0" marL="85725" marR="0" rtl="0" algn="l">
              <a:lnSpc>
                <a:spcPct val="100000"/>
              </a:lnSpc>
              <a:spcBef>
                <a:spcPts val="0"/>
              </a:spcBef>
              <a:spcAft>
                <a:spcPts val="0"/>
              </a:spcAft>
              <a:buNone/>
            </a:pPr>
            <a:r>
              <a:rPr b="1" lang="en-US" sz="2000">
                <a:solidFill>
                  <a:srgbClr val="20180A"/>
                </a:solidFill>
                <a:latin typeface="Arial"/>
                <a:ea typeface="Arial"/>
                <a:cs typeface="Arial"/>
                <a:sym typeface="Arial"/>
              </a:rPr>
              <a:t>Hardware Requirements</a:t>
            </a:r>
            <a:endParaRPr sz="2000">
              <a:solidFill>
                <a:schemeClr val="dk1"/>
              </a:solidFill>
              <a:latin typeface="Arial"/>
              <a:ea typeface="Arial"/>
              <a:cs typeface="Arial"/>
              <a:sym typeface="Arial"/>
            </a:endParaRPr>
          </a:p>
        </p:txBody>
      </p:sp>
      <p:sp>
        <p:nvSpPr>
          <p:cNvPr id="320" name="Google Shape;320;p1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21" name="Google Shape;321;p14"/>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4"/>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323" name="Google Shape;323;p1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24" name="Google Shape;324;p1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25" name="Google Shape;325;p1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26" name="Google Shape;326;p1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27" name="Google Shape;327;p1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28" name="Google Shape;328;p1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29" name="Google Shape;329;p14"/>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31" name="Google Shape;331;p14"/>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ph type="title"/>
          </p:nvPr>
        </p:nvSpPr>
        <p:spPr>
          <a:xfrm>
            <a:off x="606425" y="337692"/>
            <a:ext cx="522033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8- Project </a:t>
            </a:r>
            <a:r>
              <a:rPr lang="en-US"/>
              <a:t>Deliverables</a:t>
            </a:r>
            <a:endParaRPr/>
          </a:p>
        </p:txBody>
      </p:sp>
      <p:sp>
        <p:nvSpPr>
          <p:cNvPr id="337" name="Google Shape;337;p15"/>
          <p:cNvSpPr txBox="1"/>
          <p:nvPr/>
        </p:nvSpPr>
        <p:spPr>
          <a:xfrm>
            <a:off x="682625" y="2366793"/>
            <a:ext cx="2070100" cy="2692660"/>
          </a:xfrm>
          <a:prstGeom prst="rect">
            <a:avLst/>
          </a:prstGeom>
          <a:noFill/>
          <a:ln>
            <a:noFill/>
          </a:ln>
        </p:spPr>
        <p:txBody>
          <a:bodyPr anchorCtr="0" anchor="t" bIns="0" lIns="0" spcFirstLastPara="1" rIns="0" wrap="square" tIns="12700">
            <a:spAutoFit/>
          </a:bodyPr>
          <a:lstStyle/>
          <a:p>
            <a:pPr indent="0" lvl="0" marL="12700" marR="657225" rtl="0" algn="l">
              <a:lnSpc>
                <a:spcPct val="136200"/>
              </a:lnSpc>
              <a:spcBef>
                <a:spcPts val="0"/>
              </a:spcBef>
              <a:spcAft>
                <a:spcPts val="0"/>
              </a:spcAft>
              <a:buNone/>
            </a:pPr>
            <a:r>
              <a:rPr lang="en-US" sz="1600">
                <a:solidFill>
                  <a:schemeClr val="dk1"/>
                </a:solidFill>
                <a:latin typeface="Helvetica Neue"/>
                <a:ea typeface="Helvetica Neue"/>
                <a:cs typeface="Helvetica Neue"/>
                <a:sym typeface="Helvetica Neue"/>
              </a:rPr>
              <a:t>SRS Document  Budget Document  WBS</a:t>
            </a:r>
            <a:endParaRPr sz="1600">
              <a:solidFill>
                <a:schemeClr val="dk1"/>
              </a:solidFill>
              <a:latin typeface="Helvetica Neue"/>
              <a:ea typeface="Helvetica Neue"/>
              <a:cs typeface="Helvetica Neue"/>
              <a:sym typeface="Helvetica Neue"/>
            </a:endParaRPr>
          </a:p>
          <a:p>
            <a:pPr indent="0" lvl="0" marL="12700" marR="829310" rtl="0" algn="l">
              <a:lnSpc>
                <a:spcPct val="136200"/>
              </a:lnSpc>
              <a:spcBef>
                <a:spcPts val="0"/>
              </a:spcBef>
              <a:spcAft>
                <a:spcPts val="0"/>
              </a:spcAft>
              <a:buNone/>
            </a:pPr>
            <a:r>
              <a:rPr lang="en-US" sz="1600">
                <a:solidFill>
                  <a:schemeClr val="dk1"/>
                </a:solidFill>
                <a:latin typeface="Helvetica Neue"/>
                <a:ea typeface="Helvetica Neue"/>
                <a:cs typeface="Helvetica Neue"/>
                <a:sym typeface="Helvetica Neue"/>
              </a:rPr>
              <a:t>Project Plan  Design</a:t>
            </a:r>
            <a:endParaRPr sz="1600">
              <a:solidFill>
                <a:schemeClr val="dk1"/>
              </a:solidFill>
              <a:latin typeface="Helvetica Neue"/>
              <a:ea typeface="Helvetica Neue"/>
              <a:cs typeface="Helvetica Neue"/>
              <a:sym typeface="Helvetica Neue"/>
            </a:endParaRPr>
          </a:p>
          <a:p>
            <a:pPr indent="0" lvl="0" marL="12700" marR="40640" rtl="0" algn="l">
              <a:lnSpc>
                <a:spcPct val="136200"/>
              </a:lnSpc>
              <a:spcBef>
                <a:spcPts val="0"/>
              </a:spcBef>
              <a:spcAft>
                <a:spcPts val="0"/>
              </a:spcAft>
              <a:buNone/>
            </a:pPr>
            <a:r>
              <a:rPr lang="en-US" sz="1600">
                <a:solidFill>
                  <a:schemeClr val="dk1"/>
                </a:solidFill>
                <a:latin typeface="Helvetica Neue"/>
                <a:ea typeface="Helvetica Neue"/>
                <a:cs typeface="Helvetica Neue"/>
                <a:sym typeface="Helvetica Neue"/>
              </a:rPr>
              <a:t>Data Collection Interface  Project Report - I </a:t>
            </a:r>
            <a:endParaRPr sz="1600">
              <a:solidFill>
                <a:schemeClr val="dk1"/>
              </a:solidFill>
              <a:latin typeface="Helvetica Neue"/>
              <a:ea typeface="Helvetica Neue"/>
              <a:cs typeface="Helvetica Neue"/>
              <a:sym typeface="Helvetica Neue"/>
            </a:endParaRPr>
          </a:p>
          <a:p>
            <a:pPr indent="0" lvl="0" marL="12700" marR="0" rtl="0" algn="l">
              <a:lnSpc>
                <a:spcPct val="100000"/>
              </a:lnSpc>
              <a:spcBef>
                <a:spcPts val="695"/>
              </a:spcBef>
              <a:spcAft>
                <a:spcPts val="0"/>
              </a:spcAft>
              <a:buNone/>
            </a:pPr>
            <a:r>
              <a:rPr lang="en-US" sz="1600">
                <a:solidFill>
                  <a:schemeClr val="dk1"/>
                </a:solidFill>
                <a:latin typeface="Helvetica Neue"/>
                <a:ea typeface="Helvetica Neue"/>
                <a:cs typeface="Helvetica Neue"/>
                <a:sym typeface="Helvetica Neue"/>
              </a:rPr>
              <a:t>Survey Paper (First Draft)</a:t>
            </a:r>
            <a:endParaRPr sz="1600">
              <a:solidFill>
                <a:schemeClr val="dk1"/>
              </a:solidFill>
              <a:latin typeface="Helvetica Neue"/>
              <a:ea typeface="Helvetica Neue"/>
              <a:cs typeface="Helvetica Neue"/>
              <a:sym typeface="Helvetica Neue"/>
            </a:endParaRPr>
          </a:p>
        </p:txBody>
      </p:sp>
      <p:sp>
        <p:nvSpPr>
          <p:cNvPr id="338" name="Google Shape;338;p15"/>
          <p:cNvSpPr txBox="1"/>
          <p:nvPr/>
        </p:nvSpPr>
        <p:spPr>
          <a:xfrm>
            <a:off x="4873625" y="2366772"/>
            <a:ext cx="2250440" cy="2021839"/>
          </a:xfrm>
          <a:prstGeom prst="rect">
            <a:avLst/>
          </a:prstGeom>
          <a:noFill/>
          <a:ln>
            <a:noFill/>
          </a:ln>
        </p:spPr>
        <p:txBody>
          <a:bodyPr anchorCtr="0" anchor="t" bIns="0" lIns="0" spcFirstLastPara="1" rIns="0" wrap="square" tIns="12700">
            <a:spAutoFit/>
          </a:bodyPr>
          <a:lstStyle/>
          <a:p>
            <a:pPr indent="0" lvl="0" marL="12700" marR="821689" rtl="0" algn="l">
              <a:lnSpc>
                <a:spcPct val="136500"/>
              </a:lnSpc>
              <a:spcBef>
                <a:spcPts val="0"/>
              </a:spcBef>
              <a:spcAft>
                <a:spcPts val="0"/>
              </a:spcAft>
              <a:buNone/>
            </a:pPr>
            <a:r>
              <a:rPr lang="en-US" sz="1600">
                <a:solidFill>
                  <a:schemeClr val="dk1"/>
                </a:solidFill>
                <a:latin typeface="Helvetica Neue"/>
                <a:ea typeface="Helvetica Neue"/>
                <a:cs typeface="Helvetica Neue"/>
                <a:sym typeface="Helvetica Neue"/>
              </a:rPr>
              <a:t>UI Design  Proposed System  User Manual  Source Code CD  Project Report - II</a:t>
            </a:r>
            <a:endParaRPr sz="1600">
              <a:solidFill>
                <a:schemeClr val="dk1"/>
              </a:solidFill>
              <a:latin typeface="Helvetica Neue"/>
              <a:ea typeface="Helvetica Neue"/>
              <a:cs typeface="Helvetica Neue"/>
              <a:sym typeface="Helvetica Neue"/>
            </a:endParaRPr>
          </a:p>
          <a:p>
            <a:pPr indent="0" lvl="0" marL="12700" marR="0" rtl="0" algn="l">
              <a:lnSpc>
                <a:spcPct val="100000"/>
              </a:lnSpc>
              <a:spcBef>
                <a:spcPts val="700"/>
              </a:spcBef>
              <a:spcAft>
                <a:spcPts val="0"/>
              </a:spcAft>
              <a:buNone/>
            </a:pPr>
            <a:r>
              <a:rPr lang="en-US" sz="1600">
                <a:solidFill>
                  <a:schemeClr val="dk1"/>
                </a:solidFill>
                <a:latin typeface="Helvetica Neue"/>
                <a:ea typeface="Helvetica Neue"/>
                <a:cs typeface="Helvetica Neue"/>
                <a:sym typeface="Helvetica Neue"/>
              </a:rPr>
              <a:t>Research Paper (First Draft)</a:t>
            </a:r>
            <a:endParaRPr sz="1600">
              <a:solidFill>
                <a:schemeClr val="dk1"/>
              </a:solidFill>
              <a:latin typeface="Helvetica Neue"/>
              <a:ea typeface="Helvetica Neue"/>
              <a:cs typeface="Helvetica Neue"/>
              <a:sym typeface="Helvetica Neue"/>
            </a:endParaRPr>
          </a:p>
        </p:txBody>
      </p:sp>
      <p:sp>
        <p:nvSpPr>
          <p:cNvPr id="339" name="Google Shape;339;p15"/>
          <p:cNvSpPr txBox="1"/>
          <p:nvPr/>
        </p:nvSpPr>
        <p:spPr>
          <a:xfrm>
            <a:off x="173822" y="1274155"/>
            <a:ext cx="186055" cy="196208"/>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200">
                <a:solidFill>
                  <a:srgbClr val="FFFFFF"/>
                </a:solidFill>
                <a:latin typeface="Arial"/>
                <a:ea typeface="Arial"/>
                <a:cs typeface="Arial"/>
                <a:sym typeface="Arial"/>
              </a:rPr>
              <a:t>15</a:t>
            </a:r>
            <a:endParaRPr sz="1200">
              <a:solidFill>
                <a:schemeClr val="dk1"/>
              </a:solidFill>
              <a:latin typeface="Arial"/>
              <a:ea typeface="Arial"/>
              <a:cs typeface="Arial"/>
              <a:sym typeface="Arial"/>
            </a:endParaRPr>
          </a:p>
        </p:txBody>
      </p:sp>
      <p:sp>
        <p:nvSpPr>
          <p:cNvPr id="340" name="Google Shape;340;p15"/>
          <p:cNvSpPr txBox="1"/>
          <p:nvPr/>
        </p:nvSpPr>
        <p:spPr>
          <a:xfrm>
            <a:off x="609600" y="1752600"/>
            <a:ext cx="3886200" cy="640080"/>
          </a:xfrm>
          <a:prstGeom prst="rect">
            <a:avLst/>
          </a:prstGeom>
          <a:solidFill>
            <a:srgbClr val="DD8047"/>
          </a:solidFill>
          <a:ln>
            <a:noFill/>
          </a:ln>
        </p:spPr>
        <p:txBody>
          <a:bodyPr anchorCtr="0" anchor="t" bIns="0" lIns="0" spcFirstLastPara="1" rIns="0" wrap="square" tIns="157475">
            <a:spAutoFit/>
          </a:bodyPr>
          <a:lstStyle/>
          <a:p>
            <a:pPr indent="0" lvl="0" marL="85725" marR="0" rtl="0" algn="l">
              <a:lnSpc>
                <a:spcPct val="100000"/>
              </a:lnSpc>
              <a:spcBef>
                <a:spcPts val="0"/>
              </a:spcBef>
              <a:spcAft>
                <a:spcPts val="0"/>
              </a:spcAft>
              <a:buNone/>
            </a:pPr>
            <a:r>
              <a:rPr b="1" lang="en-US" sz="2000">
                <a:solidFill>
                  <a:srgbClr val="20180A"/>
                </a:solidFill>
                <a:latin typeface="Arial"/>
                <a:ea typeface="Arial"/>
                <a:cs typeface="Arial"/>
                <a:sym typeface="Arial"/>
              </a:rPr>
              <a:t>FYP-I Evaluation</a:t>
            </a:r>
            <a:endParaRPr sz="2000">
              <a:solidFill>
                <a:schemeClr val="dk1"/>
              </a:solidFill>
              <a:latin typeface="Arial"/>
              <a:ea typeface="Arial"/>
              <a:cs typeface="Arial"/>
              <a:sym typeface="Arial"/>
            </a:endParaRPr>
          </a:p>
        </p:txBody>
      </p:sp>
      <p:sp>
        <p:nvSpPr>
          <p:cNvPr id="341" name="Google Shape;341;p15"/>
          <p:cNvSpPr txBox="1"/>
          <p:nvPr/>
        </p:nvSpPr>
        <p:spPr>
          <a:xfrm>
            <a:off x="2677766" y="6329887"/>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42" name="Google Shape;342;p15"/>
          <p:cNvSpPr txBox="1"/>
          <p:nvPr/>
        </p:nvSpPr>
        <p:spPr>
          <a:xfrm>
            <a:off x="6169025" y="6330081"/>
            <a:ext cx="54610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CS-FYP</a:t>
            </a:r>
            <a:endParaRPr sz="1400">
              <a:solidFill>
                <a:schemeClr val="dk1"/>
              </a:solidFill>
              <a:latin typeface="Helvetica Neue"/>
              <a:ea typeface="Helvetica Neue"/>
              <a:cs typeface="Helvetica Neue"/>
              <a:sym typeface="Helvetica Neue"/>
            </a:endParaRPr>
          </a:p>
        </p:txBody>
      </p:sp>
      <p:sp>
        <p:nvSpPr>
          <p:cNvPr id="343" name="Google Shape;343;p15"/>
          <p:cNvSpPr txBox="1"/>
          <p:nvPr/>
        </p:nvSpPr>
        <p:spPr>
          <a:xfrm>
            <a:off x="6884974" y="6330081"/>
            <a:ext cx="143383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344" name="Google Shape;344;p15"/>
          <p:cNvSpPr txBox="1"/>
          <p:nvPr/>
        </p:nvSpPr>
        <p:spPr>
          <a:xfrm>
            <a:off x="4800600" y="1752600"/>
            <a:ext cx="3886200" cy="640080"/>
          </a:xfrm>
          <a:prstGeom prst="rect">
            <a:avLst/>
          </a:prstGeom>
          <a:solidFill>
            <a:srgbClr val="D8B25C"/>
          </a:solidFill>
          <a:ln>
            <a:noFill/>
          </a:ln>
        </p:spPr>
        <p:txBody>
          <a:bodyPr anchorCtr="0" anchor="t" bIns="0" lIns="0" spcFirstLastPara="1" rIns="0" wrap="square" tIns="157475">
            <a:spAutoFit/>
          </a:bodyPr>
          <a:lstStyle/>
          <a:p>
            <a:pPr indent="0" lvl="0" marL="85725" marR="0" rtl="0" algn="l">
              <a:lnSpc>
                <a:spcPct val="100000"/>
              </a:lnSpc>
              <a:spcBef>
                <a:spcPts val="0"/>
              </a:spcBef>
              <a:spcAft>
                <a:spcPts val="0"/>
              </a:spcAft>
              <a:buNone/>
            </a:pPr>
            <a:r>
              <a:rPr b="1" lang="en-US" sz="2000">
                <a:solidFill>
                  <a:srgbClr val="20180A"/>
                </a:solidFill>
                <a:latin typeface="Arial"/>
                <a:ea typeface="Arial"/>
                <a:cs typeface="Arial"/>
                <a:sym typeface="Arial"/>
              </a:rPr>
              <a:t>FYP-II Evaluation</a:t>
            </a:r>
            <a:endParaRPr sz="2000">
              <a:solidFill>
                <a:schemeClr val="dk1"/>
              </a:solidFill>
              <a:latin typeface="Arial"/>
              <a:ea typeface="Arial"/>
              <a:cs typeface="Arial"/>
              <a:sym typeface="Arial"/>
            </a:endParaRPr>
          </a:p>
        </p:txBody>
      </p:sp>
      <p:sp>
        <p:nvSpPr>
          <p:cNvPr id="345" name="Google Shape;345;p1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46" name="Google Shape;346;p15"/>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5"/>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348" name="Google Shape;348;p1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49" name="Google Shape;349;p1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50" name="Google Shape;350;p1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51" name="Google Shape;351;p1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52" name="Google Shape;352;p1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53" name="Google Shape;353;p1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54" name="Google Shape;354;p15"/>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56" name="Google Shape;356;p15"/>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16"/>
          <p:cNvSpPr/>
          <p:nvPr/>
        </p:nvSpPr>
        <p:spPr>
          <a:xfrm>
            <a:off x="590550" y="1280160"/>
            <a:ext cx="8553450" cy="15240"/>
          </a:xfrm>
          <a:custGeom>
            <a:rect b="b" l="l" r="r" t="t"/>
            <a:pathLst>
              <a:path extrusionOk="0" h="15240" w="8553450">
                <a:moveTo>
                  <a:pt x="0" y="15239"/>
                </a:moveTo>
                <a:lnTo>
                  <a:pt x="8553449" y="15239"/>
                </a:lnTo>
                <a:lnTo>
                  <a:pt x="8553449" y="0"/>
                </a:lnTo>
                <a:lnTo>
                  <a:pt x="0" y="0"/>
                </a:lnTo>
                <a:lnTo>
                  <a:pt x="0" y="15239"/>
                </a:lnTo>
                <a:close/>
              </a:path>
            </a:pathLst>
          </a:custGeom>
          <a:solidFill>
            <a:srgbClr val="94B6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2" name="Google Shape;362;p16"/>
          <p:cNvPicPr preferRelativeResize="0"/>
          <p:nvPr/>
        </p:nvPicPr>
        <p:blipFill rotWithShape="1">
          <a:blip r:embed="rId3">
            <a:alphaModFix/>
          </a:blip>
          <a:srcRect b="0" l="0" r="0" t="0"/>
          <a:stretch/>
        </p:blipFill>
        <p:spPr>
          <a:xfrm>
            <a:off x="8305800" y="381000"/>
            <a:ext cx="732240" cy="638663"/>
          </a:xfrm>
          <a:prstGeom prst="rect">
            <a:avLst/>
          </a:prstGeom>
          <a:noFill/>
          <a:ln>
            <a:noFill/>
          </a:ln>
        </p:spPr>
      </p:pic>
      <p:grpSp>
        <p:nvGrpSpPr>
          <p:cNvPr id="363" name="Google Shape;363;p16"/>
          <p:cNvGrpSpPr/>
          <p:nvPr/>
        </p:nvGrpSpPr>
        <p:grpSpPr>
          <a:xfrm>
            <a:off x="609600" y="1295400"/>
            <a:ext cx="8534400" cy="228600"/>
            <a:chOff x="609600" y="1295400"/>
            <a:chExt cx="8534400" cy="228600"/>
          </a:xfrm>
        </p:grpSpPr>
        <p:sp>
          <p:nvSpPr>
            <p:cNvPr id="364" name="Google Shape;364;p16"/>
            <p:cNvSpPr/>
            <p:nvPr/>
          </p:nvSpPr>
          <p:spPr>
            <a:xfrm>
              <a:off x="609600" y="1295400"/>
              <a:ext cx="8534400" cy="228600"/>
            </a:xfrm>
            <a:custGeom>
              <a:rect b="b" l="l" r="r" t="t"/>
              <a:pathLst>
                <a:path extrusionOk="0" h="228600" w="8534400">
                  <a:moveTo>
                    <a:pt x="8534399" y="228599"/>
                  </a:moveTo>
                  <a:lnTo>
                    <a:pt x="0" y="228599"/>
                  </a:lnTo>
                  <a:lnTo>
                    <a:pt x="0" y="0"/>
                  </a:lnTo>
                  <a:lnTo>
                    <a:pt x="8534399" y="0"/>
                  </a:lnTo>
                  <a:lnTo>
                    <a:pt x="8534399" y="228599"/>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6"/>
            <p:cNvSpPr/>
            <p:nvPr/>
          </p:nvSpPr>
          <p:spPr>
            <a:xfrm>
              <a:off x="609600" y="1295400"/>
              <a:ext cx="8534400" cy="228600"/>
            </a:xfrm>
            <a:custGeom>
              <a:rect b="b" l="l" r="r" t="t"/>
              <a:pathLst>
                <a:path extrusionOk="0" h="228600" w="8534400">
                  <a:moveTo>
                    <a:pt x="0" y="0"/>
                  </a:moveTo>
                  <a:lnTo>
                    <a:pt x="8534399" y="0"/>
                  </a:lnTo>
                  <a:lnTo>
                    <a:pt x="8534399" y="228599"/>
                  </a:lnTo>
                  <a:lnTo>
                    <a:pt x="0" y="228599"/>
                  </a:lnTo>
                  <a:lnTo>
                    <a:pt x="0" y="0"/>
                  </a:lnTo>
                  <a:close/>
                </a:path>
              </a:pathLst>
            </a:custGeom>
            <a:noFill/>
            <a:ln cap="flat" cmpd="sng" w="19025">
              <a:solidFill>
                <a:srgbClr val="F7630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16"/>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6"/>
          <p:cNvSpPr txBox="1"/>
          <p:nvPr/>
        </p:nvSpPr>
        <p:spPr>
          <a:xfrm>
            <a:off x="132667" y="1242757"/>
            <a:ext cx="2679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16</a:t>
            </a:r>
            <a:endParaRPr sz="1800">
              <a:solidFill>
                <a:schemeClr val="dk1"/>
              </a:solidFill>
              <a:latin typeface="Arial"/>
              <a:ea typeface="Arial"/>
              <a:cs typeface="Arial"/>
              <a:sym typeface="Arial"/>
            </a:endParaRPr>
          </a:p>
        </p:txBody>
      </p:sp>
      <p:sp>
        <p:nvSpPr>
          <p:cNvPr id="368" name="Google Shape;368;p16"/>
          <p:cNvSpPr txBox="1"/>
          <p:nvPr/>
        </p:nvSpPr>
        <p:spPr>
          <a:xfrm>
            <a:off x="3285372" y="3134105"/>
            <a:ext cx="317182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chemeClr val="dk1"/>
                </a:solidFill>
                <a:latin typeface="Calibri"/>
                <a:ea typeface="Calibri"/>
                <a:cs typeface="Calibri"/>
                <a:sym typeface="Calibri"/>
              </a:rPr>
              <a:t>THANK YOU!</a:t>
            </a:r>
            <a:endParaRPr sz="4800">
              <a:solidFill>
                <a:schemeClr val="dk1"/>
              </a:solidFill>
              <a:latin typeface="Calibri"/>
              <a:ea typeface="Calibri"/>
              <a:cs typeface="Calibri"/>
              <a:sym typeface="Calibri"/>
            </a:endParaRPr>
          </a:p>
        </p:txBody>
      </p:sp>
      <p:sp>
        <p:nvSpPr>
          <p:cNvPr id="369" name="Google Shape;369;p1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70" name="Google Shape;370;p16"/>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16"/>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372" name="Google Shape;372;p1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73" name="Google Shape;373;p1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74" name="Google Shape;374;p1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75" name="Google Shape;375;p1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76" name="Google Shape;376;p1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377" name="Google Shape;377;p1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78" name="Google Shape;378;p16"/>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380" name="Google Shape;380;p16"/>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p:nvPr/>
        </p:nvSpPr>
        <p:spPr>
          <a:xfrm>
            <a:off x="0" y="1280160"/>
            <a:ext cx="533400" cy="228600"/>
          </a:xfrm>
          <a:custGeom>
            <a:rect b="b" l="l" r="r" t="t"/>
            <a:pathLst>
              <a:path extrusionOk="0" h="228600" w="533400">
                <a:moveTo>
                  <a:pt x="533399" y="228599"/>
                </a:moveTo>
                <a:lnTo>
                  <a:pt x="0" y="228599"/>
                </a:lnTo>
                <a:lnTo>
                  <a:pt x="0" y="0"/>
                </a:lnTo>
                <a:lnTo>
                  <a:pt x="533399" y="0"/>
                </a:lnTo>
                <a:lnTo>
                  <a:pt x="533399" y="228599"/>
                </a:lnTo>
                <a:close/>
              </a:path>
            </a:pathLst>
          </a:custGeom>
          <a:solidFill>
            <a:srgbClr val="DD804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590550" y="1280160"/>
            <a:ext cx="8553450" cy="228600"/>
          </a:xfrm>
          <a:custGeom>
            <a:rect b="b" l="l" r="r" t="t"/>
            <a:pathLst>
              <a:path extrusionOk="0" h="228600" w="8553450">
                <a:moveTo>
                  <a:pt x="8553449" y="228599"/>
                </a:moveTo>
                <a:lnTo>
                  <a:pt x="0" y="228599"/>
                </a:lnTo>
                <a:lnTo>
                  <a:pt x="0" y="0"/>
                </a:lnTo>
                <a:lnTo>
                  <a:pt x="8553449" y="0"/>
                </a:lnTo>
                <a:lnTo>
                  <a:pt x="8553449" y="228599"/>
                </a:lnTo>
                <a:close/>
              </a:path>
            </a:pathLst>
          </a:custGeom>
          <a:solidFill>
            <a:srgbClr val="94B6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69" name="Google Shape;69;p2"/>
          <p:cNvSpPr txBox="1"/>
          <p:nvPr>
            <p:ph type="title"/>
          </p:nvPr>
        </p:nvSpPr>
        <p:spPr>
          <a:xfrm>
            <a:off x="682625" y="353567"/>
            <a:ext cx="161798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Outline</a:t>
            </a:r>
            <a:endParaRPr/>
          </a:p>
        </p:txBody>
      </p:sp>
      <p:sp>
        <p:nvSpPr>
          <p:cNvPr id="70" name="Google Shape;70;p2"/>
          <p:cNvSpPr txBox="1"/>
          <p:nvPr/>
        </p:nvSpPr>
        <p:spPr>
          <a:xfrm>
            <a:off x="213911" y="1274155"/>
            <a:ext cx="2731770" cy="3989704"/>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200">
                <a:solidFill>
                  <a:srgbClr val="FFFFFF"/>
                </a:solidFill>
                <a:latin typeface="Arial"/>
                <a:ea typeface="Arial"/>
                <a:cs typeface="Arial"/>
                <a:sym typeface="Arial"/>
              </a:rPr>
              <a:t>2</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000">
              <a:solidFill>
                <a:schemeClr val="dk1"/>
              </a:solidFill>
              <a:latin typeface="Arial"/>
              <a:ea typeface="Arial"/>
              <a:cs typeface="Arial"/>
              <a:sym typeface="Arial"/>
            </a:endParaRPr>
          </a:p>
          <a:p>
            <a:pPr indent="-302894" lvl="0" marL="801370" marR="0" rtl="0" algn="l">
              <a:lnSpc>
                <a:spcPct val="100000"/>
              </a:lnSpc>
              <a:spcBef>
                <a:spcPts val="5"/>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Group Introduction</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78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Problem Statement</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785"/>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Objectives</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785"/>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Scope</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Architectural Big Picture</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Methodology</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Role &amp; Responsibility</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Milestones</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Plan (Time lines)</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Budgeting</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Tools</a:t>
            </a:r>
            <a:endParaRPr sz="1600">
              <a:solidFill>
                <a:schemeClr val="dk1"/>
              </a:solidFill>
              <a:latin typeface="Helvetica Neue"/>
              <a:ea typeface="Helvetica Neue"/>
              <a:cs typeface="Helvetica Neue"/>
              <a:sym typeface="Helvetica Neue"/>
            </a:endParaRPr>
          </a:p>
          <a:p>
            <a:pPr indent="-302894" lvl="0" marL="801370" marR="0" rtl="0" algn="l">
              <a:lnSpc>
                <a:spcPct val="100000"/>
              </a:lnSpc>
              <a:spcBef>
                <a:spcPts val="400"/>
              </a:spcBef>
              <a:spcAft>
                <a:spcPts val="0"/>
              </a:spcAft>
              <a:buClr>
                <a:srgbClr val="DD8047"/>
              </a:buClr>
              <a:buSzPts val="950"/>
              <a:buFont typeface="Quattrocento Sans"/>
              <a:buChar char="▪"/>
            </a:pPr>
            <a:r>
              <a:rPr lang="en-US" sz="1600">
                <a:solidFill>
                  <a:schemeClr val="dk1"/>
                </a:solidFill>
                <a:latin typeface="Helvetica Neue"/>
                <a:ea typeface="Helvetica Neue"/>
                <a:cs typeface="Helvetica Neue"/>
                <a:sym typeface="Helvetica Neue"/>
              </a:rPr>
              <a:t>Project Deliverables</a:t>
            </a:r>
            <a:endParaRPr sz="1600">
              <a:solidFill>
                <a:schemeClr val="dk1"/>
              </a:solidFill>
              <a:latin typeface="Helvetica Neue"/>
              <a:ea typeface="Helvetica Neue"/>
              <a:cs typeface="Helvetica Neue"/>
              <a:sym typeface="Helvetica Neue"/>
            </a:endParaRPr>
          </a:p>
        </p:txBody>
      </p:sp>
      <p:sp>
        <p:nvSpPr>
          <p:cNvPr id="71" name="Google Shape;71;p2"/>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73" name="Google Shape;73;p2"/>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txBox="1"/>
          <p:nvPr/>
        </p:nvSpPr>
        <p:spPr>
          <a:xfrm>
            <a:off x="346990" y="6472744"/>
            <a:ext cx="6392426" cy="887422"/>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Intelligent Home Energy Management With Power Consumption</a:t>
            </a:r>
            <a:endParaRPr/>
          </a:p>
          <a:p>
            <a:pPr indent="0" lvl="0" marL="0" marR="0" rtl="0" algn="l">
              <a:spcBef>
                <a:spcPts val="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None/>
            </a:pPr>
            <a:r>
              <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685673" y="353567"/>
            <a:ext cx="437324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Group </a:t>
            </a:r>
            <a:r>
              <a:rPr lang="en-US"/>
              <a:t>Introduction</a:t>
            </a:r>
            <a:endParaRPr/>
          </a:p>
        </p:txBody>
      </p:sp>
      <p:sp>
        <p:nvSpPr>
          <p:cNvPr id="80" name="Google Shape;80;p3"/>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3"/>
          <p:cNvSpPr txBox="1"/>
          <p:nvPr/>
        </p:nvSpPr>
        <p:spPr>
          <a:xfrm>
            <a:off x="229529" y="1279524"/>
            <a:ext cx="8543290" cy="4719241"/>
          </a:xfrm>
          <a:prstGeom prst="rect">
            <a:avLst/>
          </a:prstGeom>
          <a:noFill/>
          <a:ln>
            <a:noFill/>
          </a:ln>
        </p:spPr>
        <p:txBody>
          <a:bodyPr anchorCtr="0" anchor="t" bIns="0" lIns="0" spcFirstLastPara="1" rIns="0" wrap="square" tIns="12700">
            <a:spAutoFit/>
          </a:bodyPr>
          <a:lstStyle/>
          <a:p>
            <a:pPr indent="0" lvl="0" marL="12700" marR="0" rtl="0" algn="l">
              <a:lnSpc>
                <a:spcPct val="116111"/>
              </a:lnSpc>
              <a:spcBef>
                <a:spcPts val="0"/>
              </a:spcBef>
              <a:spcAft>
                <a:spcPts val="0"/>
              </a:spcAft>
              <a:buNone/>
            </a:pPr>
            <a:r>
              <a:rPr b="1" lang="en-US" sz="1800">
                <a:solidFill>
                  <a:srgbClr val="FFFFFF"/>
                </a:solidFill>
                <a:latin typeface="Arial"/>
                <a:ea typeface="Arial"/>
                <a:cs typeface="Arial"/>
                <a:sym typeface="Arial"/>
              </a:rPr>
              <a:t>3</a:t>
            </a:r>
            <a:endParaRPr sz="1800">
              <a:solidFill>
                <a:schemeClr val="dk1"/>
              </a:solidFill>
              <a:latin typeface="Arial"/>
              <a:ea typeface="Arial"/>
              <a:cs typeface="Arial"/>
              <a:sym typeface="Arial"/>
            </a:endParaRPr>
          </a:p>
          <a:p>
            <a:pPr indent="0" lvl="0" marL="425450" marR="0" rtl="0" algn="l">
              <a:lnSpc>
                <a:spcPct val="116000"/>
              </a:lnSpc>
              <a:spcBef>
                <a:spcPts val="0"/>
              </a:spcBef>
              <a:spcAft>
                <a:spcPts val="0"/>
              </a:spcAft>
              <a:buNone/>
            </a:pPr>
            <a:r>
              <a:rPr b="1" lang="en-US" sz="1750" u="sng">
                <a:solidFill>
                  <a:schemeClr val="dk1"/>
                </a:solidFill>
                <a:latin typeface="Calibri"/>
                <a:ea typeface="Calibri"/>
                <a:cs typeface="Calibri"/>
                <a:sym typeface="Calibri"/>
              </a:rPr>
              <a:t>Group Members</a:t>
            </a:r>
            <a:endParaRPr sz="1750">
              <a:solidFill>
                <a:schemeClr val="dk1"/>
              </a:solidFill>
              <a:latin typeface="Calibri"/>
              <a:ea typeface="Calibri"/>
              <a:cs typeface="Calibri"/>
              <a:sym typeface="Calibri"/>
            </a:endParaRPr>
          </a:p>
          <a:p>
            <a:pPr indent="-383540" lvl="0" marL="768350" marR="0" rtl="0" algn="l">
              <a:lnSpc>
                <a:spcPct val="100000"/>
              </a:lnSpc>
              <a:spcBef>
                <a:spcPts val="315"/>
              </a:spcBef>
              <a:spcAft>
                <a:spcPts val="0"/>
              </a:spcAft>
              <a:buClr>
                <a:srgbClr val="008000"/>
              </a:buClr>
              <a:buSzPts val="950"/>
              <a:buFont typeface="Quattrocento Sans"/>
              <a:buChar char="❑"/>
            </a:pPr>
            <a:r>
              <a:rPr lang="en-US" sz="1600">
                <a:solidFill>
                  <a:schemeClr val="dk1"/>
                </a:solidFill>
                <a:latin typeface="Calibri"/>
                <a:ea typeface="Calibri"/>
                <a:cs typeface="Calibri"/>
                <a:sym typeface="Calibri"/>
              </a:rPr>
              <a:t>Taha Saeed</a:t>
            </a:r>
            <a:endParaRPr sz="1600">
              <a:solidFill>
                <a:schemeClr val="dk1"/>
              </a:solidFill>
              <a:latin typeface="Calibri"/>
              <a:ea typeface="Calibri"/>
              <a:cs typeface="Calibri"/>
              <a:sym typeface="Calibri"/>
            </a:endParaRPr>
          </a:p>
          <a:p>
            <a:pPr indent="-383540" lvl="0" marL="768350" marR="0" rtl="0" algn="l">
              <a:lnSpc>
                <a:spcPct val="100000"/>
              </a:lnSpc>
              <a:spcBef>
                <a:spcPts val="315"/>
              </a:spcBef>
              <a:spcAft>
                <a:spcPts val="0"/>
              </a:spcAft>
              <a:buClr>
                <a:srgbClr val="008000"/>
              </a:buClr>
              <a:buSzPts val="950"/>
              <a:buFont typeface="Quattrocento Sans"/>
              <a:buChar char="❑"/>
            </a:pPr>
            <a:r>
              <a:rPr lang="en-US" sz="1600">
                <a:solidFill>
                  <a:schemeClr val="dk1"/>
                </a:solidFill>
                <a:latin typeface="Calibri"/>
                <a:ea typeface="Calibri"/>
                <a:cs typeface="Calibri"/>
                <a:sym typeface="Calibri"/>
              </a:rPr>
              <a:t>M.Khizer Mallick</a:t>
            </a:r>
            <a:endParaRPr sz="1600">
              <a:solidFill>
                <a:schemeClr val="dk1"/>
              </a:solidFill>
              <a:latin typeface="Calibri"/>
              <a:ea typeface="Calibri"/>
              <a:cs typeface="Calibri"/>
              <a:sym typeface="Calibri"/>
            </a:endParaRPr>
          </a:p>
          <a:p>
            <a:pPr indent="-372110" lvl="0" marL="756920" marR="0" rtl="0" algn="l">
              <a:lnSpc>
                <a:spcPct val="100000"/>
              </a:lnSpc>
              <a:spcBef>
                <a:spcPts val="315"/>
              </a:spcBef>
              <a:spcAft>
                <a:spcPts val="0"/>
              </a:spcAft>
              <a:buClr>
                <a:srgbClr val="008000"/>
              </a:buClr>
              <a:buSzPts val="950"/>
              <a:buFont typeface="Quattrocento Sans"/>
              <a:buChar char="❑"/>
            </a:pPr>
            <a:r>
              <a:rPr lang="en-US" sz="1600">
                <a:solidFill>
                  <a:schemeClr val="dk1"/>
                </a:solidFill>
                <a:latin typeface="Calibri"/>
                <a:ea typeface="Calibri"/>
                <a:cs typeface="Calibri"/>
                <a:sym typeface="Calibri"/>
              </a:rPr>
              <a:t>M.Shoaib Azam</a:t>
            </a:r>
            <a:endParaRPr sz="2050">
              <a:solidFill>
                <a:schemeClr val="dk1"/>
              </a:solidFill>
              <a:latin typeface="Calibri"/>
              <a:ea typeface="Calibri"/>
              <a:cs typeface="Calibri"/>
              <a:sym typeface="Calibri"/>
            </a:endParaRPr>
          </a:p>
          <a:p>
            <a:pPr indent="0" lvl="0" marL="425450" marR="0" rtl="0" algn="l">
              <a:lnSpc>
                <a:spcPct val="100000"/>
              </a:lnSpc>
              <a:spcBef>
                <a:spcPts val="0"/>
              </a:spcBef>
              <a:spcAft>
                <a:spcPts val="0"/>
              </a:spcAft>
              <a:buNone/>
            </a:pPr>
            <a:r>
              <a:rPr b="1" lang="en-US" sz="1750" u="sng">
                <a:solidFill>
                  <a:schemeClr val="dk1"/>
                </a:solidFill>
                <a:latin typeface="Calibri"/>
                <a:ea typeface="Calibri"/>
                <a:cs typeface="Calibri"/>
                <a:sym typeface="Calibri"/>
              </a:rPr>
              <a:t>Supervisor: Dr. Adnan Ahmed Siddique</a:t>
            </a:r>
            <a:endParaRPr sz="1750">
              <a:solidFill>
                <a:schemeClr val="dk1"/>
              </a:solidFill>
              <a:latin typeface="Calibri"/>
              <a:ea typeface="Calibri"/>
              <a:cs typeface="Calibri"/>
              <a:sym typeface="Calibri"/>
            </a:endParaRPr>
          </a:p>
          <a:p>
            <a:pPr indent="-295275" lvl="1" marL="1065530" marR="0" rtl="0" algn="l">
              <a:lnSpc>
                <a:spcPct val="100000"/>
              </a:lnSpc>
              <a:spcBef>
                <a:spcPts val="140"/>
              </a:spcBef>
              <a:spcAft>
                <a:spcPts val="0"/>
              </a:spcAft>
              <a:buClr>
                <a:srgbClr val="94B6D1"/>
              </a:buClr>
              <a:buSzPts val="1200"/>
              <a:buFont typeface="Quattrocento Sans"/>
              <a:buChar char="□"/>
            </a:pPr>
            <a:r>
              <a:rPr b="1" i="0" lang="en-US" sz="1750" u="none" cap="none" strike="noStrike">
                <a:solidFill>
                  <a:schemeClr val="dk1"/>
                </a:solidFill>
                <a:latin typeface="Calibri"/>
                <a:ea typeface="Calibri"/>
                <a:cs typeface="Calibri"/>
                <a:sym typeface="Calibri"/>
              </a:rPr>
              <a:t>Why we selected him as supervisor?</a:t>
            </a:r>
            <a:endParaRPr b="0" i="0" sz="175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We selected Dr. Adnan Ahmed Siddique because of his vast experience and solid academic 	background to supervise our project on integrating green energy monitoring into a smart 	home energy management system. Having worked in the industry for 15 years and earned a 	Ph.D. in computer science, he is well-versed in the technologies and techniques required. Dr. 	Siddique has demonstrated a sincere interest in our work and made creative 	recommendations to improve the undertaking. He is the ideal mentor for our project 	because of his knowledge and capacity to improve our concepts.</a:t>
            </a:r>
            <a:endParaRPr/>
          </a:p>
          <a:p>
            <a:pPr indent="-295275" lvl="1" marL="1065530" marR="0" rtl="0" algn="l">
              <a:lnSpc>
                <a:spcPct val="100000"/>
              </a:lnSpc>
              <a:spcBef>
                <a:spcPts val="0"/>
              </a:spcBef>
              <a:spcAft>
                <a:spcPts val="0"/>
              </a:spcAft>
              <a:buClr>
                <a:srgbClr val="94B6D1"/>
              </a:buClr>
              <a:buSzPts val="1097"/>
              <a:buFont typeface="Quattrocento Sans"/>
              <a:buChar char="□"/>
            </a:pPr>
            <a:r>
              <a:rPr b="1" i="0" lang="en-US" sz="1600" u="none" cap="none" strike="noStrike">
                <a:solidFill>
                  <a:schemeClr val="dk1"/>
                </a:solidFill>
                <a:latin typeface="Calibri"/>
                <a:ea typeface="Calibri"/>
                <a:cs typeface="Calibri"/>
                <a:sym typeface="Calibri"/>
              </a:rPr>
              <a:t>	</a:t>
            </a:r>
            <a:r>
              <a:rPr b="1" i="0" lang="en-US" sz="1750" u="none" cap="none" strike="noStrike">
                <a:solidFill>
                  <a:schemeClr val="dk1"/>
                </a:solidFill>
                <a:latin typeface="Calibri"/>
                <a:ea typeface="Calibri"/>
                <a:cs typeface="Calibri"/>
                <a:sym typeface="Calibri"/>
              </a:rPr>
              <a:t>Relevant Expertise </a:t>
            </a:r>
            <a:endParaRPr b="0" i="0" sz="1750" u="none" cap="none" strike="noStrike">
              <a:solidFill>
                <a:schemeClr val="dk1"/>
              </a:solidFill>
              <a:latin typeface="Calibri"/>
              <a:ea typeface="Calibri"/>
              <a:cs typeface="Calibri"/>
              <a:sym typeface="Calibri"/>
            </a:endParaRPr>
          </a:p>
          <a:p>
            <a:pPr indent="0" lvl="0" marL="791210" marR="0" rtl="0" algn="l">
              <a:lnSpc>
                <a:spcPct val="100000"/>
              </a:lnSpc>
              <a:spcBef>
                <a:spcPts val="204"/>
              </a:spcBef>
              <a:spcAft>
                <a:spcPts val="0"/>
              </a:spcAft>
              <a:buNone/>
            </a:pPr>
            <a:r>
              <a:rPr lang="en-US" sz="1500">
                <a:solidFill>
                  <a:schemeClr val="dk1"/>
                </a:solidFill>
                <a:latin typeface="Calibri"/>
                <a:ea typeface="Calibri"/>
                <a:cs typeface="Calibri"/>
                <a:sym typeface="Calibri"/>
              </a:rPr>
              <a:t>He has experience in similar domain and industry project which is related to our project.</a:t>
            </a:r>
            <a:endParaRPr sz="1850">
              <a:solidFill>
                <a:schemeClr val="dk1"/>
              </a:solidFill>
              <a:latin typeface="Calibri"/>
              <a:ea typeface="Calibri"/>
              <a:cs typeface="Calibri"/>
              <a:sym typeface="Calibri"/>
            </a:endParaRPr>
          </a:p>
          <a:p>
            <a:pPr indent="-295275" lvl="1" marL="1065530" marR="0" rtl="0" algn="l">
              <a:lnSpc>
                <a:spcPct val="100000"/>
              </a:lnSpc>
              <a:spcBef>
                <a:spcPts val="0"/>
              </a:spcBef>
              <a:spcAft>
                <a:spcPts val="0"/>
              </a:spcAft>
              <a:buClr>
                <a:srgbClr val="94B6D1"/>
              </a:buClr>
              <a:buSzPts val="1200"/>
              <a:buFont typeface="Quattrocento Sans"/>
              <a:buChar char="□"/>
            </a:pPr>
            <a:r>
              <a:rPr b="1" i="0" lang="en-US" sz="1750" u="none" cap="none" strike="noStrike">
                <a:solidFill>
                  <a:schemeClr val="dk1"/>
                </a:solidFill>
                <a:latin typeface="Calibri"/>
                <a:ea typeface="Calibri"/>
                <a:cs typeface="Calibri"/>
                <a:sym typeface="Calibri"/>
              </a:rPr>
              <a:t>Relevant Experience</a:t>
            </a:r>
            <a:endParaRPr b="0" i="0" sz="1750" u="none" cap="none" strike="noStrike">
              <a:solidFill>
                <a:schemeClr val="dk1"/>
              </a:solidFill>
              <a:latin typeface="Calibri"/>
              <a:ea typeface="Calibri"/>
              <a:cs typeface="Calibri"/>
              <a:sym typeface="Calibri"/>
            </a:endParaRPr>
          </a:p>
          <a:p>
            <a:pPr indent="0" lvl="0" marL="791210" marR="0" rtl="0" algn="l">
              <a:lnSpc>
                <a:spcPct val="100000"/>
              </a:lnSpc>
              <a:spcBef>
                <a:spcPts val="204"/>
              </a:spcBef>
              <a:spcAft>
                <a:spcPts val="0"/>
              </a:spcAft>
              <a:buNone/>
            </a:pPr>
            <a:r>
              <a:rPr lang="en-US" sz="1500">
                <a:solidFill>
                  <a:schemeClr val="dk1"/>
                </a:solidFill>
                <a:latin typeface="Calibri"/>
                <a:ea typeface="Calibri"/>
                <a:cs typeface="Calibri"/>
                <a:sym typeface="Calibri"/>
              </a:rPr>
              <a:t>He has 15+ years of prolific experience in academia and IT industry.</a:t>
            </a:r>
            <a:endParaRPr sz="1500">
              <a:solidFill>
                <a:schemeClr val="dk1"/>
              </a:solidFill>
              <a:latin typeface="Calibri"/>
              <a:ea typeface="Calibri"/>
              <a:cs typeface="Calibri"/>
              <a:sym typeface="Calibri"/>
            </a:endParaRPr>
          </a:p>
        </p:txBody>
      </p:sp>
      <p:sp>
        <p:nvSpPr>
          <p:cNvPr id="82" name="Google Shape;82;p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83" name="Google Shape;83;p3"/>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CS-FYP</a:t>
            </a:r>
            <a:endParaRPr/>
          </a:p>
        </p:txBody>
      </p:sp>
      <p:sp>
        <p:nvSpPr>
          <p:cNvPr id="84" name="Google Shape;84;p3"/>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Hamdard University</a:t>
            </a:r>
            <a:endParaRPr/>
          </a:p>
        </p:txBody>
      </p:sp>
      <p:sp>
        <p:nvSpPr>
          <p:cNvPr id="85" name="Google Shape;85;p3"/>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3"/>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87" name="Google Shape;87;p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88" name="Google Shape;88;p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89" name="Google Shape;89;p3"/>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90" name="Google Shape;90;p3"/>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92" name="Google Shape;92;p3"/>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txBox="1"/>
          <p:nvPr/>
        </p:nvSpPr>
        <p:spPr>
          <a:xfrm>
            <a:off x="346990" y="6472744"/>
            <a:ext cx="6392426" cy="659155"/>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Intelligent Home Energy Management With Power Consumption</a:t>
            </a:r>
            <a:endParaRPr/>
          </a:p>
          <a:p>
            <a:pPr indent="0" lvl="0" marL="0" marR="0" rtl="0" algn="l">
              <a:spcBef>
                <a:spcPts val="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685673" y="353567"/>
            <a:ext cx="431228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 </a:t>
            </a:r>
            <a:r>
              <a:rPr b="0" lang="en-US">
                <a:latin typeface="Helvetica Neue"/>
                <a:ea typeface="Helvetica Neue"/>
                <a:cs typeface="Helvetica Neue"/>
                <a:sym typeface="Helvetica Neue"/>
              </a:rPr>
              <a:t>Statement</a:t>
            </a:r>
            <a:endParaRPr/>
          </a:p>
        </p:txBody>
      </p:sp>
      <p:sp>
        <p:nvSpPr>
          <p:cNvPr id="99" name="Google Shape;99;p4"/>
          <p:cNvSpPr txBox="1"/>
          <p:nvPr/>
        </p:nvSpPr>
        <p:spPr>
          <a:xfrm>
            <a:off x="609599" y="2038671"/>
            <a:ext cx="8128634" cy="4649991"/>
          </a:xfrm>
          <a:prstGeom prst="rect">
            <a:avLst/>
          </a:prstGeom>
          <a:noFill/>
          <a:ln>
            <a:noFill/>
          </a:ln>
        </p:spPr>
        <p:txBody>
          <a:bodyPr anchorCtr="0" anchor="t" bIns="0" lIns="0" spcFirstLastPara="1" rIns="0" wrap="square" tIns="12700">
            <a:spAutoFit/>
          </a:bodyPr>
          <a:lstStyle/>
          <a:p>
            <a:pPr indent="0" lvl="0" marL="142875" marR="0" rtl="0" algn="ctr">
              <a:spcBef>
                <a:spcPts val="0"/>
              </a:spcBef>
              <a:spcAft>
                <a:spcPts val="0"/>
              </a:spcAft>
              <a:buNone/>
            </a:pPr>
            <a:r>
              <a:rPr b="1" lang="en-US" sz="2800">
                <a:solidFill>
                  <a:schemeClr val="dk1"/>
                </a:solidFill>
                <a:latin typeface="Calibri"/>
                <a:ea typeface="Calibri"/>
                <a:cs typeface="Calibri"/>
                <a:sym typeface="Calibri"/>
              </a:rPr>
              <a:t>“You cannot manage what you cannot measure.”</a:t>
            </a:r>
            <a:endParaRPr/>
          </a:p>
          <a:p>
            <a:pPr indent="0" lvl="0" marL="142875" marR="0" rtl="0" algn="ctr">
              <a:spcBef>
                <a:spcPts val="100"/>
              </a:spcBef>
              <a:spcAft>
                <a:spcPts val="0"/>
              </a:spcAft>
              <a:buNone/>
            </a:pPr>
            <a:r>
              <a:rPr lang="en-US" sz="2800">
                <a:solidFill>
                  <a:schemeClr val="dk1"/>
                </a:solidFill>
                <a:latin typeface="Calibri"/>
                <a:ea typeface="Calibri"/>
                <a:cs typeface="Calibri"/>
                <a:sym typeface="Calibri"/>
              </a:rPr>
              <a:t> — </a:t>
            </a:r>
            <a:r>
              <a:rPr b="1" lang="en-US" sz="2800">
                <a:solidFill>
                  <a:schemeClr val="dk1"/>
                </a:solidFill>
                <a:latin typeface="Calibri"/>
                <a:ea typeface="Calibri"/>
                <a:cs typeface="Calibri"/>
                <a:sym typeface="Calibri"/>
              </a:rPr>
              <a:t>Peter Drucker</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1269" lvl="0" marL="12065" marR="5080" rtl="0" algn="ctr">
              <a:lnSpc>
                <a:spcPct val="100000"/>
              </a:lnSpc>
              <a:spcBef>
                <a:spcPts val="0"/>
              </a:spcBef>
              <a:spcAft>
                <a:spcPts val="0"/>
              </a:spcAft>
              <a:buNone/>
            </a:pPr>
            <a:r>
              <a:rPr lang="en-US" sz="1800">
                <a:solidFill>
                  <a:schemeClr val="dk1"/>
                </a:solidFill>
                <a:latin typeface="Calibri"/>
                <a:ea typeface="Calibri"/>
                <a:cs typeface="Calibri"/>
                <a:sym typeface="Calibri"/>
              </a:rPr>
              <a:t>Homeowners want to save energy and reduce electricity bills but they facing challenges in managing and monitoring their electricity consumption in real-time. Using too much electricity bills which also strains the power grid.</a:t>
            </a:r>
            <a:endParaRPr/>
          </a:p>
          <a:p>
            <a:pPr indent="0" lvl="0" marL="142875" marR="0" rtl="0" algn="ctr">
              <a:lnSpc>
                <a:spcPct val="100000"/>
              </a:lnSpc>
              <a:spcBef>
                <a:spcPts val="100"/>
              </a:spcBef>
              <a:spcAft>
                <a:spcPts val="0"/>
              </a:spcAft>
              <a:buNone/>
            </a:pPr>
            <a:r>
              <a:rPr lang="en-US" sz="1800">
                <a:solidFill>
                  <a:schemeClr val="dk1"/>
                </a:solidFill>
                <a:latin typeface="Calibri"/>
                <a:ea typeface="Calibri"/>
                <a:cs typeface="Calibri"/>
                <a:sym typeface="Calibri"/>
              </a:rPr>
              <a:t>Current system does not have the ability to alert homeowners before they exceed their desired limit of electricity units.</a:t>
            </a:r>
            <a:endParaRPr/>
          </a:p>
          <a:p>
            <a:pPr indent="0" lvl="0" marL="142875" marR="0" rtl="0" algn="ctr">
              <a:lnSpc>
                <a:spcPct val="100000"/>
              </a:lnSpc>
              <a:spcBef>
                <a:spcPts val="100"/>
              </a:spcBef>
              <a:spcAft>
                <a:spcPts val="0"/>
              </a:spcAft>
              <a:buNone/>
            </a:pPr>
            <a:r>
              <a:rPr lang="en-US" sz="1800">
                <a:solidFill>
                  <a:schemeClr val="dk1"/>
                </a:solidFill>
                <a:latin typeface="Calibri"/>
                <a:ea typeface="Calibri"/>
                <a:cs typeface="Calibri"/>
                <a:sym typeface="Calibri"/>
              </a:rPr>
              <a:t>The goal is to develop a Real-Time Smart Home Energy Monitoring and Management System that measures energy consumption in units using different analysis method and alert the homeowner if they might exceed the given limit. </a:t>
            </a:r>
            <a:endParaRPr/>
          </a:p>
          <a:p>
            <a:pPr indent="0" lvl="0" marL="142875" marR="0" rtl="0" algn="ctr">
              <a:spcBef>
                <a:spcPts val="100"/>
              </a:spcBef>
              <a:spcAft>
                <a:spcPts val="0"/>
              </a:spcAft>
              <a:buNone/>
            </a:pPr>
            <a:r>
              <a:rPr lang="en-US" sz="1800">
                <a:solidFill>
                  <a:schemeClr val="dk1"/>
                </a:solidFill>
                <a:latin typeface="Calibri"/>
                <a:ea typeface="Calibri"/>
                <a:cs typeface="Calibri"/>
                <a:sym typeface="Calibri"/>
              </a:rPr>
              <a:t>The system can also switch automatically to different energy sources such as rooftop solar system or generator so decrease electricity consumption from the grid. </a:t>
            </a:r>
            <a:endParaRPr/>
          </a:p>
          <a:p>
            <a:pPr indent="0" lvl="0" marL="142875" marR="0" rtl="0" algn="ctr">
              <a:lnSpc>
                <a:spcPct val="100000"/>
              </a:lnSpc>
              <a:spcBef>
                <a:spcPts val="100"/>
              </a:spcBef>
              <a:spcAft>
                <a:spcPts val="0"/>
              </a:spcAft>
              <a:buNone/>
            </a:pPr>
            <a:r>
              <a:t/>
            </a:r>
            <a:endParaRPr sz="1800">
              <a:solidFill>
                <a:schemeClr val="dk1"/>
              </a:solidFill>
              <a:latin typeface="Calibri"/>
              <a:ea typeface="Calibri"/>
              <a:cs typeface="Calibri"/>
              <a:sym typeface="Calibri"/>
            </a:endParaRPr>
          </a:p>
          <a:p>
            <a:pPr indent="1269" lvl="0" marL="12065" marR="5080" rtl="0" algn="ctr">
              <a:lnSpc>
                <a:spcPct val="100000"/>
              </a:lnSpc>
              <a:spcBef>
                <a:spcPts val="0"/>
              </a:spcBef>
              <a:spcAft>
                <a:spcPts val="0"/>
              </a:spcAft>
              <a:buNone/>
            </a:pPr>
            <a:r>
              <a:rPr lang="en-US" sz="1800">
                <a:solidFill>
                  <a:schemeClr val="dk1"/>
                </a:solidFill>
                <a:latin typeface="Calibri"/>
                <a:ea typeface="Calibri"/>
                <a:cs typeface="Calibri"/>
                <a:sym typeface="Calibri"/>
              </a:rPr>
              <a:t> </a:t>
            </a:r>
            <a:endParaRPr/>
          </a:p>
          <a:p>
            <a:pPr indent="1269" lvl="0" marL="12065" marR="508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4"/>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4"/>
          <p:cNvSpPr txBox="1"/>
          <p:nvPr/>
        </p:nvSpPr>
        <p:spPr>
          <a:xfrm>
            <a:off x="193333" y="1242757"/>
            <a:ext cx="1473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4</a:t>
            </a:r>
            <a:endParaRPr sz="1800">
              <a:solidFill>
                <a:schemeClr val="dk1"/>
              </a:solidFill>
              <a:latin typeface="Arial"/>
              <a:ea typeface="Arial"/>
              <a:cs typeface="Arial"/>
              <a:sym typeface="Arial"/>
            </a:endParaRPr>
          </a:p>
        </p:txBody>
      </p:sp>
      <p:sp>
        <p:nvSpPr>
          <p:cNvPr id="102" name="Google Shape;102;p4"/>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CS-FYP</a:t>
            </a:r>
            <a:endParaRPr/>
          </a:p>
        </p:txBody>
      </p:sp>
      <p:sp>
        <p:nvSpPr>
          <p:cNvPr id="103" name="Google Shape;103;p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04" name="Google Shape;104;p4"/>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4"/>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06" name="Google Shape;106;p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07" name="Google Shape;107;p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08" name="Google Shape;108;p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09" name="Google Shape;109;p4"/>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10" name="Google Shape;110;p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11" name="Google Shape;111;p4"/>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4"/>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13" name="Google Shape;113;p4"/>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685673" y="353567"/>
            <a:ext cx="411734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Objectives</a:t>
            </a:r>
            <a:endParaRPr/>
          </a:p>
        </p:txBody>
      </p:sp>
      <p:sp>
        <p:nvSpPr>
          <p:cNvPr id="119" name="Google Shape;119;p5"/>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5"/>
          <p:cNvSpPr txBox="1"/>
          <p:nvPr/>
        </p:nvSpPr>
        <p:spPr>
          <a:xfrm>
            <a:off x="193333" y="1129814"/>
            <a:ext cx="8438515" cy="4807726"/>
          </a:xfrm>
          <a:prstGeom prst="rect">
            <a:avLst/>
          </a:prstGeom>
          <a:noFill/>
          <a:ln>
            <a:noFill/>
          </a:ln>
        </p:spPr>
        <p:txBody>
          <a:bodyPr anchorCtr="0" anchor="t" bIns="0" lIns="0" spcFirstLastPara="1" rIns="0" wrap="square" tIns="125725">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5</a:t>
            </a:r>
            <a:endParaRPr sz="1800">
              <a:solidFill>
                <a:schemeClr val="dk1"/>
              </a:solidFill>
              <a:latin typeface="Arial"/>
              <a:ea typeface="Arial"/>
              <a:cs typeface="Arial"/>
              <a:sym typeface="Arial"/>
            </a:endParaRPr>
          </a:p>
          <a:p>
            <a:pPr indent="0" lvl="0" marL="469265" marR="0" rtl="0" algn="l">
              <a:lnSpc>
                <a:spcPct val="100000"/>
              </a:lnSpc>
              <a:spcBef>
                <a:spcPts val="790"/>
              </a:spcBef>
              <a:spcAft>
                <a:spcPts val="0"/>
              </a:spcAft>
              <a:buNone/>
            </a:pPr>
            <a:r>
              <a:rPr b="1" lang="en-US" sz="950">
                <a:solidFill>
                  <a:srgbClr val="008000"/>
                </a:solidFill>
                <a:latin typeface="Arial"/>
                <a:ea typeface="Arial"/>
                <a:cs typeface="Arial"/>
                <a:sym typeface="Arial"/>
              </a:rPr>
              <a:t>1.     </a:t>
            </a:r>
            <a:r>
              <a:rPr b="1" lang="en-US" sz="1600">
                <a:solidFill>
                  <a:schemeClr val="dk1"/>
                </a:solidFill>
                <a:latin typeface="Calibri"/>
                <a:ea typeface="Calibri"/>
                <a:cs typeface="Calibri"/>
                <a:sym typeface="Calibri"/>
              </a:rPr>
              <a:t>To design energy management and monitoring system:                  </a:t>
            </a:r>
            <a:r>
              <a:rPr lang="en-US" sz="1400">
                <a:solidFill>
                  <a:schemeClr val="dk1"/>
                </a:solidFill>
                <a:latin typeface="Calibri"/>
                <a:ea typeface="Calibri"/>
                <a:cs typeface="Calibri"/>
                <a:sym typeface="Calibri"/>
              </a:rPr>
              <a:t>	</a:t>
            </a:r>
            <a:endParaRPr/>
          </a:p>
          <a:p>
            <a:pPr indent="0" lvl="0" marL="469265" marR="0" rtl="0" algn="l">
              <a:lnSpc>
                <a:spcPct val="100000"/>
              </a:lnSpc>
              <a:spcBef>
                <a:spcPts val="790"/>
              </a:spcBef>
              <a:spcAft>
                <a:spcPts val="0"/>
              </a:spcAft>
              <a:buNone/>
            </a:pPr>
            <a:r>
              <a:rPr lang="en-US" sz="1400">
                <a:solidFill>
                  <a:schemeClr val="dk1"/>
                </a:solidFill>
                <a:latin typeface="Calibri"/>
                <a:ea typeface="Calibri"/>
                <a:cs typeface="Calibri"/>
                <a:sym typeface="Calibri"/>
              </a:rPr>
              <a:t>	Develop a smart household electricity consumption monitoring system, aiming to enhance            .      	efficiency and reduce costs of electricity bills through notifications and recommendations</a:t>
            </a:r>
            <a:endParaRPr/>
          </a:p>
          <a:p>
            <a:pPr indent="0" lvl="0" marL="469265" marR="0" rtl="0" algn="l">
              <a:lnSpc>
                <a:spcPct val="100000"/>
              </a:lnSpc>
              <a:spcBef>
                <a:spcPts val="695"/>
              </a:spcBef>
              <a:spcAft>
                <a:spcPts val="0"/>
              </a:spcAft>
              <a:buNone/>
            </a:pPr>
            <a:r>
              <a:rPr b="1" lang="en-US" sz="950">
                <a:solidFill>
                  <a:srgbClr val="008000"/>
                </a:solidFill>
                <a:latin typeface="Arial"/>
                <a:ea typeface="Arial"/>
                <a:cs typeface="Arial"/>
                <a:sym typeface="Arial"/>
              </a:rPr>
              <a:t>2.	</a:t>
            </a:r>
            <a:r>
              <a:rPr b="1" lang="en-US" sz="1600">
                <a:solidFill>
                  <a:schemeClr val="dk1"/>
                </a:solidFill>
                <a:latin typeface="Calibri"/>
                <a:ea typeface="Calibri"/>
                <a:cs typeface="Calibri"/>
                <a:sym typeface="Calibri"/>
              </a:rPr>
              <a:t>Smart Energy management alerts:</a:t>
            </a:r>
            <a:endParaRPr/>
          </a:p>
          <a:p>
            <a:pPr indent="0" lvl="0" marL="469265" marR="0" rtl="0" algn="l">
              <a:lnSpc>
                <a:spcPct val="100000"/>
              </a:lnSpc>
              <a:spcBef>
                <a:spcPts val="695"/>
              </a:spcBef>
              <a:spcAft>
                <a:spcPts val="0"/>
              </a:spcAft>
              <a:buNone/>
            </a:pPr>
            <a:r>
              <a:rPr b="1" lang="en-US" sz="14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Take control of energy consumption and save our bills by optimizing how we use electricity. It can 		suggest actions when consumption reaches 170 units it considers implementing energy-saving 		measures like turning off extra appliances. At 180 units, it starts preferring alternative energy sources 		like solar or generators to reduce the speed by which units consumed are increasing. And if we hit 190 		units, it strongly advices user to limit their electricity use to keep the bill under budget.</a:t>
            </a:r>
            <a:endParaRPr/>
          </a:p>
          <a:p>
            <a:pPr indent="0" lvl="0" marL="469265" marR="0" rtl="0" algn="l">
              <a:lnSpc>
                <a:spcPct val="100000"/>
              </a:lnSpc>
              <a:spcBef>
                <a:spcPts val="695"/>
              </a:spcBef>
              <a:spcAft>
                <a:spcPts val="0"/>
              </a:spcAft>
              <a:buNone/>
            </a:pPr>
            <a:r>
              <a:rPr b="1" lang="en-US" sz="950">
                <a:solidFill>
                  <a:srgbClr val="008000"/>
                </a:solidFill>
                <a:latin typeface="Arial"/>
                <a:ea typeface="Arial"/>
                <a:cs typeface="Arial"/>
                <a:sym typeface="Arial"/>
              </a:rPr>
              <a:t>3.  	</a:t>
            </a:r>
            <a:r>
              <a:rPr b="1" lang="en-US" sz="1600">
                <a:solidFill>
                  <a:schemeClr val="dk1"/>
                </a:solidFill>
                <a:latin typeface="Calibri"/>
                <a:ea typeface="Calibri"/>
                <a:cs typeface="Calibri"/>
                <a:sym typeface="Calibri"/>
              </a:rPr>
              <a:t>Predictive energy Analytics:</a:t>
            </a:r>
            <a:endParaRPr/>
          </a:p>
          <a:p>
            <a:pPr indent="0" lvl="0" marL="469265" marR="0" rtl="0" algn="l">
              <a:lnSpc>
                <a:spcPct val="100000"/>
              </a:lnSpc>
              <a:spcBef>
                <a:spcPts val="695"/>
              </a:spcBef>
              <a:spcAft>
                <a:spcPts val="0"/>
              </a:spcAft>
              <a:buNone/>
            </a:pPr>
            <a:r>
              <a:rPr lang="en-US" sz="1400">
                <a:solidFill>
                  <a:schemeClr val="dk1"/>
                </a:solidFill>
                <a:latin typeface="Calibri"/>
                <a:ea typeface="Calibri"/>
                <a:cs typeface="Calibri"/>
                <a:sym typeface="Calibri"/>
              </a:rPr>
              <a:t>	Utilize an AI predictive algorithm to predict future consumption of electricity based on historical data, 	          	weather and solar generation.</a:t>
            </a:r>
            <a:endParaRPr/>
          </a:p>
          <a:p>
            <a:pPr indent="0" lvl="0" marL="469265" marR="0" rtl="0" algn="l">
              <a:lnSpc>
                <a:spcPct val="100000"/>
              </a:lnSpc>
              <a:spcBef>
                <a:spcPts val="695"/>
              </a:spcBef>
              <a:spcAft>
                <a:spcPts val="0"/>
              </a:spcAft>
              <a:buNone/>
            </a:pPr>
            <a:r>
              <a:rPr b="1" lang="en-US" sz="950">
                <a:solidFill>
                  <a:srgbClr val="008000"/>
                </a:solidFill>
                <a:latin typeface="Arial"/>
                <a:ea typeface="Arial"/>
                <a:cs typeface="Arial"/>
                <a:sym typeface="Arial"/>
              </a:rPr>
              <a:t>4.	</a:t>
            </a:r>
            <a:r>
              <a:rPr b="1" lang="en-US" sz="1600">
                <a:solidFill>
                  <a:schemeClr val="dk1"/>
                </a:solidFill>
                <a:latin typeface="Calibri"/>
                <a:ea typeface="Calibri"/>
                <a:cs typeface="Calibri"/>
                <a:sym typeface="Calibri"/>
              </a:rPr>
              <a:t>User friendly interface:</a:t>
            </a:r>
            <a:endParaRPr/>
          </a:p>
          <a:p>
            <a:pPr indent="0" lvl="0" marL="469265" marR="0" rtl="0" algn="l">
              <a:lnSpc>
                <a:spcPct val="100000"/>
              </a:lnSpc>
              <a:spcBef>
                <a:spcPts val="695"/>
              </a:spcBef>
              <a:spcAft>
                <a:spcPts val="0"/>
              </a:spcAft>
              <a:buNone/>
            </a:pPr>
            <a:r>
              <a:rPr b="1" lang="en-US" sz="16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Ensure a user-friendly interface which allows homeowners to customize their app according to their 	wants and needs. The interface will be made available for both android and IOS.</a:t>
            </a:r>
            <a:endParaRPr/>
          </a:p>
          <a:p>
            <a:pPr indent="0" lvl="0" marL="469265" marR="0" rtl="0" algn="l">
              <a:lnSpc>
                <a:spcPct val="100000"/>
              </a:lnSpc>
              <a:spcBef>
                <a:spcPts val="695"/>
              </a:spcBef>
              <a:spcAft>
                <a:spcPts val="0"/>
              </a:spcAft>
              <a:buNone/>
            </a:pPr>
            <a:r>
              <a:t/>
            </a:r>
            <a:endParaRPr sz="1400">
              <a:solidFill>
                <a:schemeClr val="dk1"/>
              </a:solidFill>
              <a:latin typeface="Calibri"/>
              <a:ea typeface="Calibri"/>
              <a:cs typeface="Calibri"/>
              <a:sym typeface="Calibri"/>
            </a:endParaRPr>
          </a:p>
        </p:txBody>
      </p:sp>
      <p:sp>
        <p:nvSpPr>
          <p:cNvPr id="121" name="Google Shape;121;p5"/>
          <p:cNvSpPr txBox="1"/>
          <p:nvPr>
            <p:ph idx="11" type="ftr"/>
          </p:nvPr>
        </p:nvSpPr>
        <p:spPr>
          <a:xfrm>
            <a:off x="6812233" y="6511322"/>
            <a:ext cx="471804"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CS-FYP</a:t>
            </a:r>
            <a:endParaRPr/>
          </a:p>
        </p:txBody>
      </p:sp>
      <p:sp>
        <p:nvSpPr>
          <p:cNvPr id="122" name="Google Shape;122;p5"/>
          <p:cNvSpPr txBox="1"/>
          <p:nvPr>
            <p:ph idx="10" type="dt"/>
          </p:nvPr>
        </p:nvSpPr>
        <p:spPr>
          <a:xfrm>
            <a:off x="7473978" y="6496639"/>
            <a:ext cx="1233170"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Hamdard University</a:t>
            </a:r>
            <a:endParaRPr/>
          </a:p>
        </p:txBody>
      </p:sp>
      <p:sp>
        <p:nvSpPr>
          <p:cNvPr id="123" name="Google Shape;123;p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24" name="Google Shape;124;p5"/>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5"/>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26" name="Google Shape;126;p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27" name="Google Shape;127;p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28" name="Google Shape;128;p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29" name="Google Shape;129;p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30" name="Google Shape;130;p5"/>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31" name="Google Shape;131;p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32" name="Google Shape;132;p5"/>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5"/>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34" name="Google Shape;134;p5"/>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685673" y="353567"/>
            <a:ext cx="30340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Scope</a:t>
            </a:r>
            <a:endParaRPr/>
          </a:p>
        </p:txBody>
      </p:sp>
      <p:sp>
        <p:nvSpPr>
          <p:cNvPr id="140" name="Google Shape;140;p6"/>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txBox="1"/>
          <p:nvPr/>
        </p:nvSpPr>
        <p:spPr>
          <a:xfrm>
            <a:off x="193333" y="1242757"/>
            <a:ext cx="8361680" cy="36445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6</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final year project will involve designing and developing a smart home energy management system. The system will aim to optimize energy usage within a household by integrating smart devices and sensors to monitor and control energy consumption. The project will include the development of a user-friendly interface for homeowners to track their energy usage, set preferences, and receive recommendations for energy-saving practices. The scope will encompass research, design, implementation, testing, and documentation of the smart home energy management system.</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42" name="Google Shape;142;p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43" name="Google Shape;143;p6"/>
          <p:cNvSpPr txBox="1"/>
          <p:nvPr/>
        </p:nvSpPr>
        <p:spPr>
          <a:xfrm>
            <a:off x="6540584" y="6452318"/>
            <a:ext cx="54610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CS-FYP</a:t>
            </a:r>
            <a:endParaRPr sz="1400">
              <a:solidFill>
                <a:schemeClr val="dk1"/>
              </a:solidFill>
              <a:latin typeface="Helvetica Neue"/>
              <a:ea typeface="Helvetica Neue"/>
              <a:cs typeface="Helvetica Neue"/>
              <a:sym typeface="Helvetica Neue"/>
            </a:endParaRPr>
          </a:p>
        </p:txBody>
      </p:sp>
      <p:sp>
        <p:nvSpPr>
          <p:cNvPr id="144" name="Google Shape;144;p6"/>
          <p:cNvSpPr txBox="1"/>
          <p:nvPr/>
        </p:nvSpPr>
        <p:spPr>
          <a:xfrm>
            <a:off x="7256533" y="6452318"/>
            <a:ext cx="143383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45" name="Google Shape;145;p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46" name="Google Shape;146;p6"/>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48" name="Google Shape;148;p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49" name="Google Shape;149;p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50" name="Google Shape;150;p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51" name="Google Shape;151;p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52" name="Google Shape;152;p6"/>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53" name="Google Shape;153;p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54" name="Google Shape;154;p6"/>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6"/>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56" name="Google Shape;156;p6"/>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nvSpPr>
        <p:spPr>
          <a:xfrm>
            <a:off x="685673" y="353567"/>
            <a:ext cx="5281930" cy="69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400">
                <a:solidFill>
                  <a:srgbClr val="775F55"/>
                </a:solidFill>
                <a:latin typeface="Arial"/>
                <a:ea typeface="Arial"/>
                <a:cs typeface="Arial"/>
                <a:sym typeface="Arial"/>
              </a:rPr>
              <a:t>Architecture </a:t>
            </a:r>
            <a:r>
              <a:rPr lang="en-US" sz="4400">
                <a:solidFill>
                  <a:srgbClr val="775F55"/>
                </a:solidFill>
                <a:latin typeface="Helvetica Neue"/>
                <a:ea typeface="Helvetica Neue"/>
                <a:cs typeface="Helvetica Neue"/>
                <a:sym typeface="Helvetica Neue"/>
              </a:rPr>
              <a:t>Big Picture</a:t>
            </a:r>
            <a:endParaRPr sz="4400">
              <a:solidFill>
                <a:schemeClr val="dk1"/>
              </a:solidFill>
              <a:latin typeface="Helvetica Neue"/>
              <a:ea typeface="Helvetica Neue"/>
              <a:cs typeface="Helvetica Neue"/>
              <a:sym typeface="Helvetica Neue"/>
            </a:endParaRPr>
          </a:p>
        </p:txBody>
      </p:sp>
      <p:sp>
        <p:nvSpPr>
          <p:cNvPr id="162" name="Google Shape;162;p7"/>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nvSpPr>
        <p:spPr>
          <a:xfrm>
            <a:off x="193332" y="1242757"/>
            <a:ext cx="263867"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7</a:t>
            </a:r>
            <a:endParaRPr sz="1800">
              <a:solidFill>
                <a:schemeClr val="dk1"/>
              </a:solidFill>
              <a:latin typeface="Arial"/>
              <a:ea typeface="Arial"/>
              <a:cs typeface="Arial"/>
              <a:sym typeface="Arial"/>
            </a:endParaRPr>
          </a:p>
        </p:txBody>
      </p:sp>
      <p:sp>
        <p:nvSpPr>
          <p:cNvPr id="164" name="Google Shape;164;p7"/>
          <p:cNvSpPr txBox="1"/>
          <p:nvPr>
            <p:ph idx="11" type="ftr"/>
          </p:nvPr>
        </p:nvSpPr>
        <p:spPr>
          <a:xfrm>
            <a:off x="6842993" y="6464916"/>
            <a:ext cx="471804"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CS-FYP</a:t>
            </a:r>
            <a:endParaRPr/>
          </a:p>
        </p:txBody>
      </p:sp>
      <p:sp>
        <p:nvSpPr>
          <p:cNvPr id="165" name="Google Shape;165;p7"/>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Hamdard University</a:t>
            </a:r>
            <a:endParaRPr/>
          </a:p>
        </p:txBody>
      </p:sp>
      <p:pic>
        <p:nvPicPr>
          <p:cNvPr id="166" name="Google Shape;166;p7"/>
          <p:cNvPicPr preferRelativeResize="0"/>
          <p:nvPr/>
        </p:nvPicPr>
        <p:blipFill rotWithShape="1">
          <a:blip r:embed="rId3">
            <a:alphaModFix/>
          </a:blip>
          <a:srcRect b="0" l="0" r="0" t="0"/>
          <a:stretch/>
        </p:blipFill>
        <p:spPr>
          <a:xfrm>
            <a:off x="1604962" y="1649114"/>
            <a:ext cx="5934075" cy="4751686"/>
          </a:xfrm>
          <a:prstGeom prst="rect">
            <a:avLst/>
          </a:prstGeom>
          <a:noFill/>
          <a:ln>
            <a:noFill/>
          </a:ln>
        </p:spPr>
      </p:pic>
      <p:sp>
        <p:nvSpPr>
          <p:cNvPr id="167" name="Google Shape;167;p7"/>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68" name="Google Shape;168;p7"/>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7"/>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70" name="Google Shape;170;p7"/>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71" name="Google Shape;171;p7"/>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72" name="Google Shape;172;p7"/>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73" name="Google Shape;173;p7"/>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74" name="Google Shape;174;p7"/>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75" name="Google Shape;175;p7"/>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76" name="Google Shape;176;p7"/>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7"/>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78" name="Google Shape;178;p7"/>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685673" y="353567"/>
            <a:ext cx="475107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Methodology</a:t>
            </a:r>
            <a:endParaRPr/>
          </a:p>
        </p:txBody>
      </p:sp>
      <p:sp>
        <p:nvSpPr>
          <p:cNvPr id="184" name="Google Shape;184;p8"/>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8"/>
          <p:cNvSpPr txBox="1"/>
          <p:nvPr/>
        </p:nvSpPr>
        <p:spPr>
          <a:xfrm>
            <a:off x="193333" y="1149091"/>
            <a:ext cx="8463915" cy="4267194"/>
          </a:xfrm>
          <a:prstGeom prst="rect">
            <a:avLst/>
          </a:prstGeom>
          <a:noFill/>
          <a:ln>
            <a:noFill/>
          </a:ln>
        </p:spPr>
        <p:txBody>
          <a:bodyPr anchorCtr="0" anchor="t" bIns="0" lIns="0" spcFirstLastPara="1" rIns="0" wrap="square" tIns="106025">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8</a:t>
            </a:r>
            <a:endParaRPr/>
          </a:p>
          <a:p>
            <a:pPr indent="0" lvl="0" marL="12700" marR="0" rtl="0" algn="l">
              <a:lnSpc>
                <a:spcPct val="100000"/>
              </a:lnSpc>
              <a:spcBef>
                <a:spcPts val="835"/>
              </a:spcBef>
              <a:spcAft>
                <a:spcPts val="0"/>
              </a:spcAft>
              <a:buNone/>
            </a:pPr>
            <a:r>
              <a:rPr b="1" lang="en-US" sz="2400">
                <a:solidFill>
                  <a:schemeClr val="dk1"/>
                </a:solidFill>
                <a:latin typeface="Calibri"/>
                <a:ea typeface="Calibri"/>
                <a:cs typeface="Calibri"/>
                <a:sym typeface="Calibri"/>
              </a:rPr>
              <a:t>Methodology:</a:t>
            </a:r>
            <a:r>
              <a:rPr lang="en-US" sz="2000">
                <a:solidFill>
                  <a:schemeClr val="dk1"/>
                </a:solidFill>
                <a:latin typeface="Calibri"/>
                <a:ea typeface="Calibri"/>
                <a:cs typeface="Calibri"/>
                <a:sym typeface="Calibri"/>
              </a:rPr>
              <a:t>	</a:t>
            </a:r>
            <a:endParaRPr/>
          </a:p>
          <a:p>
            <a:pPr indent="0" lvl="0" marL="12700" marR="0" rtl="0" algn="l">
              <a:lnSpc>
                <a:spcPct val="100000"/>
              </a:lnSpc>
              <a:spcBef>
                <a:spcPts val="835"/>
              </a:spcBef>
              <a:spcAft>
                <a:spcPts val="0"/>
              </a:spcAft>
              <a:buNone/>
            </a:pPr>
            <a:r>
              <a:rPr lang="en-US" sz="1600">
                <a:solidFill>
                  <a:schemeClr val="dk1"/>
                </a:solidFill>
                <a:latin typeface="Calibri"/>
                <a:ea typeface="Calibri"/>
                <a:cs typeface="Calibri"/>
                <a:sym typeface="Calibri"/>
              </a:rPr>
              <a:t>The project will employ a </a:t>
            </a:r>
            <a:r>
              <a:rPr b="1" lang="en-US" sz="1600">
                <a:solidFill>
                  <a:schemeClr val="dk1"/>
                </a:solidFill>
                <a:latin typeface="Calibri"/>
                <a:ea typeface="Calibri"/>
                <a:cs typeface="Calibri"/>
                <a:sym typeface="Calibri"/>
              </a:rPr>
              <a:t>hybrid methodology</a:t>
            </a:r>
            <a:r>
              <a:rPr lang="en-US" sz="1600">
                <a:solidFill>
                  <a:schemeClr val="dk1"/>
                </a:solidFill>
                <a:latin typeface="Calibri"/>
                <a:ea typeface="Calibri"/>
                <a:cs typeface="Calibri"/>
                <a:sym typeface="Calibri"/>
              </a:rPr>
              <a:t> that blends Agile and Waterfall techniques.          	  By ensuring a  balanced development process, this method makes it easier to create an  		   intuitive   user interface for monitoring energy consumption, customizing preferences, and        	   getting energy saving advice.</a:t>
            </a:r>
            <a:endParaRPr/>
          </a:p>
          <a:p>
            <a:pPr indent="0" lvl="0" marL="12700" marR="0" rtl="0" algn="l">
              <a:lnSpc>
                <a:spcPct val="100000"/>
              </a:lnSpc>
              <a:spcBef>
                <a:spcPts val="835"/>
              </a:spcBef>
              <a:spcAft>
                <a:spcPts val="0"/>
              </a:spcAft>
              <a:buNone/>
            </a:pPr>
            <a:r>
              <a:rPr b="1" lang="en-US" sz="16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Waterfall</a:t>
            </a:r>
            <a:r>
              <a:rPr b="1" lang="en-US"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0" lvl="0" marL="469265" marR="0" rtl="0" algn="l">
              <a:lnSpc>
                <a:spcPct val="100000"/>
              </a:lnSpc>
              <a:spcBef>
                <a:spcPts val="790"/>
              </a:spcBef>
              <a:spcAft>
                <a:spcPts val="0"/>
              </a:spcAft>
              <a:buNone/>
            </a:pPr>
            <a:r>
              <a:rPr lang="en-US" sz="1600">
                <a:solidFill>
                  <a:schemeClr val="dk1"/>
                </a:solidFill>
                <a:latin typeface="Calibri"/>
                <a:ea typeface="Calibri"/>
                <a:cs typeface="Calibri"/>
                <a:sym typeface="Calibri"/>
              </a:rPr>
              <a:t>In order to lay a strong basis for the system, the first planning and design stages will employ an organized Waterfall methodology. This will include integrating smart devices 		      and sensors for energy monitoring and control. </a:t>
            </a:r>
            <a:endParaRPr/>
          </a:p>
          <a:p>
            <a:pPr indent="0" lvl="0" marL="469265" marR="0" rtl="0" algn="l">
              <a:lnSpc>
                <a:spcPct val="100000"/>
              </a:lnSpc>
              <a:spcBef>
                <a:spcPts val="695"/>
              </a:spcBef>
              <a:spcAft>
                <a:spcPts val="0"/>
              </a:spcAft>
              <a:buNone/>
            </a:pPr>
            <a:r>
              <a:rPr b="1" lang="en-US" sz="1200">
                <a:solidFill>
                  <a:srgbClr val="008000"/>
                </a:solidFill>
                <a:latin typeface="Arial"/>
                <a:ea typeface="Arial"/>
                <a:cs typeface="Arial"/>
                <a:sym typeface="Arial"/>
              </a:rPr>
              <a:t> </a:t>
            </a:r>
            <a:r>
              <a:rPr b="1" lang="en-US" sz="1800">
                <a:solidFill>
                  <a:schemeClr val="dk1"/>
                </a:solidFill>
                <a:latin typeface="Calibri"/>
                <a:ea typeface="Calibri"/>
                <a:cs typeface="Calibri"/>
                <a:sym typeface="Calibri"/>
              </a:rPr>
              <a:t>Agile:</a:t>
            </a:r>
            <a:endParaRPr b="1" sz="1800">
              <a:solidFill>
                <a:schemeClr val="dk1"/>
              </a:solidFill>
              <a:latin typeface="Calibri"/>
              <a:ea typeface="Calibri"/>
              <a:cs typeface="Calibri"/>
              <a:sym typeface="Calibri"/>
            </a:endParaRPr>
          </a:p>
          <a:p>
            <a:pPr indent="0" lvl="0" marL="469265" marR="0" rtl="0" algn="l">
              <a:lnSpc>
                <a:spcPct val="100000"/>
              </a:lnSpc>
              <a:spcBef>
                <a:spcPts val="695"/>
              </a:spcBef>
              <a:spcAft>
                <a:spcPts val="0"/>
              </a:spcAft>
              <a:buNone/>
            </a:pPr>
            <a:r>
              <a:rPr lang="en-US" sz="1600">
                <a:solidFill>
                  <a:schemeClr val="dk1"/>
                </a:solidFill>
                <a:latin typeface="Calibri"/>
                <a:ea typeface="Calibri"/>
                <a:cs typeface="Calibri"/>
                <a:sym typeface="Calibri"/>
              </a:rPr>
              <a:t>Agile iterations will then be used for the project's implementation and testing phases,           enabling flexibility, ongoing feedback, and change adaption.</a:t>
            </a:r>
            <a:endParaRPr sz="1600">
              <a:solidFill>
                <a:schemeClr val="dk1"/>
              </a:solidFill>
              <a:latin typeface="Calibri"/>
              <a:ea typeface="Calibri"/>
              <a:cs typeface="Calibri"/>
              <a:sym typeface="Calibri"/>
            </a:endParaRPr>
          </a:p>
        </p:txBody>
      </p:sp>
      <p:sp>
        <p:nvSpPr>
          <p:cNvPr id="186" name="Google Shape;186;p8"/>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87" name="Google Shape;187;p8"/>
          <p:cNvSpPr txBox="1"/>
          <p:nvPr>
            <p:ph idx="10" type="dt"/>
          </p:nvPr>
        </p:nvSpPr>
        <p:spPr>
          <a:xfrm>
            <a:off x="7456664" y="6464916"/>
            <a:ext cx="1233170" cy="191770"/>
          </a:xfrm>
          <a:prstGeom prst="rect">
            <a:avLst/>
          </a:prstGeom>
          <a:noFill/>
          <a:ln>
            <a:noFill/>
          </a:ln>
        </p:spPr>
        <p:txBody>
          <a:bodyPr anchorCtr="0" anchor="t" bIns="0" lIns="0" spcFirstLastPara="1" rIns="0" wrap="square" tIns="0">
            <a:spAutoFit/>
          </a:bodyPr>
          <a:lstStyle/>
          <a:p>
            <a:pPr indent="0" lvl="0" marL="12700" rtl="0" algn="l">
              <a:lnSpc>
                <a:spcPct val="113750"/>
              </a:lnSpc>
              <a:spcBef>
                <a:spcPts val="0"/>
              </a:spcBef>
              <a:spcAft>
                <a:spcPts val="0"/>
              </a:spcAft>
              <a:buNone/>
            </a:pPr>
            <a:r>
              <a:rPr lang="en-US"/>
              <a:t>Hamdard University</a:t>
            </a:r>
            <a:endParaRPr/>
          </a:p>
        </p:txBody>
      </p:sp>
      <p:sp>
        <p:nvSpPr>
          <p:cNvPr id="188" name="Google Shape;188;p8"/>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89" name="Google Shape;189;p8"/>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8"/>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191" name="Google Shape;191;p8"/>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92" name="Google Shape;192;p8"/>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93" name="Google Shape;193;p8"/>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94" name="Google Shape;194;p8"/>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95" name="Google Shape;195;p8"/>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196" name="Google Shape;196;p8"/>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97" name="Google Shape;197;p8"/>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8"/>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199" name="Google Shape;199;p8"/>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685673" y="353567"/>
            <a:ext cx="699262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Helvetica Neue"/>
                <a:ea typeface="Helvetica Neue"/>
                <a:cs typeface="Helvetica Neue"/>
                <a:sym typeface="Helvetica Neue"/>
              </a:rPr>
              <a:t>Project </a:t>
            </a:r>
            <a:r>
              <a:rPr lang="en-US"/>
              <a:t>Role </a:t>
            </a:r>
            <a:r>
              <a:rPr b="0" lang="en-US">
                <a:latin typeface="Helvetica Neue"/>
                <a:ea typeface="Helvetica Neue"/>
                <a:cs typeface="Helvetica Neue"/>
                <a:sym typeface="Helvetica Neue"/>
              </a:rPr>
              <a:t>&amp; </a:t>
            </a:r>
            <a:r>
              <a:rPr lang="en-US"/>
              <a:t>Responsibilities</a:t>
            </a:r>
            <a:endParaRPr/>
          </a:p>
        </p:txBody>
      </p:sp>
      <p:sp>
        <p:nvSpPr>
          <p:cNvPr id="205" name="Google Shape;205;p9"/>
          <p:cNvSpPr txBox="1"/>
          <p:nvPr/>
        </p:nvSpPr>
        <p:spPr>
          <a:xfrm>
            <a:off x="615529" y="1611376"/>
            <a:ext cx="1960245" cy="452120"/>
          </a:xfrm>
          <a:prstGeom prst="rect">
            <a:avLst/>
          </a:prstGeom>
          <a:noFill/>
          <a:ln>
            <a:noFill/>
          </a:ln>
        </p:spPr>
        <p:txBody>
          <a:bodyPr anchorCtr="0" anchor="t" bIns="0" lIns="0" spcFirstLastPara="1" rIns="0" wrap="square" tIns="12700">
            <a:spAutoFit/>
          </a:bodyPr>
          <a:lstStyle/>
          <a:p>
            <a:pPr indent="-390525" lvl="0" marL="402590" marR="0" rtl="0" algn="l">
              <a:lnSpc>
                <a:spcPct val="100000"/>
              </a:lnSpc>
              <a:spcBef>
                <a:spcPts val="0"/>
              </a:spcBef>
              <a:spcAft>
                <a:spcPts val="0"/>
              </a:spcAft>
              <a:buClr>
                <a:srgbClr val="008000"/>
              </a:buClr>
              <a:buSzPts val="1650"/>
              <a:buFont typeface="Quattrocento Sans"/>
              <a:buChar char="❑"/>
            </a:pPr>
            <a:r>
              <a:rPr lang="en-US" sz="2800">
                <a:solidFill>
                  <a:schemeClr val="dk1"/>
                </a:solidFill>
                <a:latin typeface="Calibri"/>
                <a:ea typeface="Calibri"/>
                <a:cs typeface="Calibri"/>
                <a:sym typeface="Calibri"/>
              </a:rPr>
              <a:t>RACI Chart</a:t>
            </a:r>
            <a:endParaRPr sz="2800">
              <a:solidFill>
                <a:schemeClr val="dk1"/>
              </a:solidFill>
              <a:latin typeface="Calibri"/>
              <a:ea typeface="Calibri"/>
              <a:cs typeface="Calibri"/>
              <a:sym typeface="Calibri"/>
            </a:endParaRPr>
          </a:p>
        </p:txBody>
      </p:sp>
      <p:sp>
        <p:nvSpPr>
          <p:cNvPr id="206" name="Google Shape;206;p9"/>
          <p:cNvSpPr/>
          <p:nvPr/>
        </p:nvSpPr>
        <p:spPr>
          <a:xfrm>
            <a:off x="0" y="1279524"/>
            <a:ext cx="533400" cy="244475"/>
          </a:xfrm>
          <a:custGeom>
            <a:rect b="b" l="l" r="r" t="t"/>
            <a:pathLst>
              <a:path extrusionOk="0" h="244475" w="533400">
                <a:moveTo>
                  <a:pt x="533399" y="244475"/>
                </a:moveTo>
                <a:lnTo>
                  <a:pt x="0" y="244475"/>
                </a:lnTo>
                <a:lnTo>
                  <a:pt x="0" y="0"/>
                </a:lnTo>
                <a:lnTo>
                  <a:pt x="533399" y="0"/>
                </a:lnTo>
                <a:lnTo>
                  <a:pt x="533399" y="244475"/>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txBox="1"/>
          <p:nvPr/>
        </p:nvSpPr>
        <p:spPr>
          <a:xfrm>
            <a:off x="193332" y="1242757"/>
            <a:ext cx="340068"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Arial"/>
                <a:ea typeface="Arial"/>
                <a:cs typeface="Arial"/>
                <a:sym typeface="Arial"/>
              </a:rPr>
              <a:t>9</a:t>
            </a:r>
            <a:endParaRPr b="1" sz="1800">
              <a:solidFill>
                <a:srgbClr val="FFFFFF"/>
              </a:solidFill>
              <a:latin typeface="Arial"/>
              <a:ea typeface="Arial"/>
              <a:cs typeface="Arial"/>
              <a:sym typeface="Arial"/>
            </a:endParaRPr>
          </a:p>
        </p:txBody>
      </p:sp>
      <p:sp>
        <p:nvSpPr>
          <p:cNvPr id="208" name="Google Shape;208;p9"/>
          <p:cNvSpPr txBox="1"/>
          <p:nvPr/>
        </p:nvSpPr>
        <p:spPr>
          <a:xfrm>
            <a:off x="2666882" y="647613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09" name="Google Shape;209;p9"/>
          <p:cNvSpPr txBox="1"/>
          <p:nvPr/>
        </p:nvSpPr>
        <p:spPr>
          <a:xfrm>
            <a:off x="6540584" y="6498356"/>
            <a:ext cx="54610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CS-FYP</a:t>
            </a:r>
            <a:endParaRPr sz="1400">
              <a:solidFill>
                <a:schemeClr val="dk1"/>
              </a:solidFill>
              <a:latin typeface="Helvetica Neue"/>
              <a:ea typeface="Helvetica Neue"/>
              <a:cs typeface="Helvetica Neue"/>
              <a:sym typeface="Helvetica Neue"/>
            </a:endParaRPr>
          </a:p>
        </p:txBody>
      </p:sp>
      <p:sp>
        <p:nvSpPr>
          <p:cNvPr id="210" name="Google Shape;210;p9"/>
          <p:cNvSpPr txBox="1"/>
          <p:nvPr/>
        </p:nvSpPr>
        <p:spPr>
          <a:xfrm>
            <a:off x="7256533" y="6498356"/>
            <a:ext cx="1433830"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pic>
        <p:nvPicPr>
          <p:cNvPr id="211" name="Google Shape;211;p9"/>
          <p:cNvPicPr preferRelativeResize="0"/>
          <p:nvPr/>
        </p:nvPicPr>
        <p:blipFill rotWithShape="1">
          <a:blip r:embed="rId3">
            <a:alphaModFix/>
          </a:blip>
          <a:srcRect b="0" l="0" r="0" t="0"/>
          <a:stretch/>
        </p:blipFill>
        <p:spPr>
          <a:xfrm>
            <a:off x="990600" y="2063495"/>
            <a:ext cx="7625715" cy="4277375"/>
          </a:xfrm>
          <a:prstGeom prst="rect">
            <a:avLst/>
          </a:prstGeom>
          <a:noFill/>
          <a:ln>
            <a:noFill/>
          </a:ln>
        </p:spPr>
      </p:pic>
      <p:sp>
        <p:nvSpPr>
          <p:cNvPr id="212" name="Google Shape;212;p9"/>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13" name="Google Shape;213;p9"/>
          <p:cNvSpPr/>
          <p:nvPr/>
        </p:nvSpPr>
        <p:spPr>
          <a:xfrm>
            <a:off x="7060752" y="6416670"/>
            <a:ext cx="2075814" cy="365125"/>
          </a:xfrm>
          <a:custGeom>
            <a:rect b="b" l="l" r="r" t="t"/>
            <a:pathLst>
              <a:path extrusionOk="0" h="365125" w="2667000">
                <a:moveTo>
                  <a:pt x="2666999" y="365124"/>
                </a:moveTo>
                <a:lnTo>
                  <a:pt x="0" y="365124"/>
                </a:lnTo>
                <a:lnTo>
                  <a:pt x="0" y="0"/>
                </a:lnTo>
                <a:lnTo>
                  <a:pt x="2666999" y="0"/>
                </a:lnTo>
                <a:lnTo>
                  <a:pt x="2666999" y="365124"/>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9"/>
          <p:cNvSpPr txBox="1"/>
          <p:nvPr/>
        </p:nvSpPr>
        <p:spPr>
          <a:xfrm>
            <a:off x="7046824" y="6482112"/>
            <a:ext cx="207581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Helvetica Neue"/>
                <a:ea typeface="Helvetica Neue"/>
                <a:cs typeface="Helvetica Neue"/>
                <a:sym typeface="Helvetica Neue"/>
              </a:rPr>
              <a:t>CS-FYP	</a:t>
            </a:r>
            <a:r>
              <a:rPr lang="en-US" sz="1400">
                <a:solidFill>
                  <a:srgbClr val="FFFFFF"/>
                </a:solidFill>
                <a:latin typeface="Helvetica Neue"/>
                <a:ea typeface="Helvetica Neue"/>
                <a:cs typeface="Helvetica Neue"/>
                <a:sym typeface="Helvetica Neue"/>
              </a:rPr>
              <a:t>Hamdard University</a:t>
            </a:r>
            <a:endParaRPr sz="1400">
              <a:solidFill>
                <a:schemeClr val="dk1"/>
              </a:solidFill>
              <a:latin typeface="Helvetica Neue"/>
              <a:ea typeface="Helvetica Neue"/>
              <a:cs typeface="Helvetica Neue"/>
              <a:sym typeface="Helvetica Neue"/>
            </a:endParaRPr>
          </a:p>
        </p:txBody>
      </p:sp>
      <p:sp>
        <p:nvSpPr>
          <p:cNvPr id="215" name="Google Shape;215;p9"/>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16" name="Google Shape;216;p9"/>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17" name="Google Shape;217;p9"/>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18" name="Google Shape;218;p9"/>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19" name="Google Shape;219;p9"/>
          <p:cNvSpPr txBox="1"/>
          <p:nvPr/>
        </p:nvSpPr>
        <p:spPr>
          <a:xfrm>
            <a:off x="682626" y="6444381"/>
            <a:ext cx="3279775" cy="219075"/>
          </a:xfrm>
          <a:prstGeom prst="rect">
            <a:avLst/>
          </a:prstGeom>
          <a:noFill/>
          <a:ln>
            <a:noFill/>
          </a:ln>
        </p:spPr>
        <p:txBody>
          <a:bodyPr anchorCtr="0" anchor="t" bIns="0" lIns="0" spcFirstLastPara="1" rIns="0" wrap="square" tIns="0">
            <a:spAutoFit/>
          </a:bodyPr>
          <a:lstStyle/>
          <a:p>
            <a:pPr indent="0" lvl="0" marL="12700" marR="0" rtl="0" algn="l">
              <a:lnSpc>
                <a:spcPct val="112857"/>
              </a:lnSpc>
              <a:spcBef>
                <a:spcPts val="0"/>
              </a:spcBef>
              <a:spcAft>
                <a:spcPts val="0"/>
              </a:spcAft>
              <a:buNone/>
            </a:pPr>
            <a:r>
              <a:rPr lang="en-US" sz="1400">
                <a:solidFill>
                  <a:srgbClr val="FFFFFF"/>
                </a:solidFill>
                <a:latin typeface="Helvetica Neue"/>
                <a:ea typeface="Helvetica Neue"/>
                <a:cs typeface="Helvetica Neue"/>
                <a:sym typeface="Helvetica Neue"/>
              </a:rPr>
              <a:t>Sentimental Analysis during Video Conference</a:t>
            </a:r>
            <a:endParaRPr sz="1400">
              <a:solidFill>
                <a:schemeClr val="dk1"/>
              </a:solidFill>
              <a:latin typeface="Helvetica Neue"/>
              <a:ea typeface="Helvetica Neue"/>
              <a:cs typeface="Helvetica Neue"/>
              <a:sym typeface="Helvetica Neue"/>
            </a:endParaRPr>
          </a:p>
        </p:txBody>
      </p:sp>
      <p:sp>
        <p:nvSpPr>
          <p:cNvPr id="220" name="Google Shape;220;p9"/>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21" name="Google Shape;221;p9"/>
          <p:cNvSpPr/>
          <p:nvPr/>
        </p:nvSpPr>
        <p:spPr>
          <a:xfrm>
            <a:off x="333062" y="6416671"/>
            <a:ext cx="6392426" cy="365125"/>
          </a:xfrm>
          <a:custGeom>
            <a:rect b="b" l="l" r="r" t="t"/>
            <a:pathLst>
              <a:path extrusionOk="0" h="365125" w="5421630">
                <a:moveTo>
                  <a:pt x="5421082" y="365125"/>
                </a:moveTo>
                <a:lnTo>
                  <a:pt x="0" y="365125"/>
                </a:lnTo>
                <a:lnTo>
                  <a:pt x="0" y="0"/>
                </a:lnTo>
                <a:lnTo>
                  <a:pt x="5421082" y="0"/>
                </a:lnTo>
                <a:lnTo>
                  <a:pt x="5421082" y="3651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9"/>
          <p:cNvSpPr txBox="1"/>
          <p:nvPr/>
        </p:nvSpPr>
        <p:spPr>
          <a:xfrm>
            <a:off x="695325" y="6494987"/>
            <a:ext cx="1272540" cy="193675"/>
          </a:xfrm>
          <a:prstGeom prst="rect">
            <a:avLst/>
          </a:prstGeom>
          <a:noFill/>
          <a:ln>
            <a:noFill/>
          </a:ln>
        </p:spPr>
        <p:txBody>
          <a:bodyPr anchorCtr="0" anchor="t" bIns="0" lIns="0" spcFirstLastPara="1" rIns="0" wrap="square" tIns="0">
            <a:spAutoFit/>
          </a:bodyPr>
          <a:lstStyle/>
          <a:p>
            <a:pPr indent="0" lvl="0" marL="0" marR="0" rtl="0" algn="l">
              <a:lnSpc>
                <a:spcPct val="105714"/>
              </a:lnSpc>
              <a:spcBef>
                <a:spcPts val="0"/>
              </a:spcBef>
              <a:spcAft>
                <a:spcPts val="0"/>
              </a:spcAft>
              <a:buNone/>
            </a:pPr>
            <a:r>
              <a:rPr lang="en-US" sz="1400">
                <a:solidFill>
                  <a:srgbClr val="FFFFFF"/>
                </a:solidFill>
                <a:latin typeface="Helvetica Neue"/>
                <a:ea typeface="Helvetica Neue"/>
                <a:cs typeface="Helvetica Neue"/>
                <a:sym typeface="Helvetica Neue"/>
              </a:rPr>
              <a:t>Project name here</a:t>
            </a:r>
            <a:endParaRPr sz="1400">
              <a:solidFill>
                <a:schemeClr val="dk1"/>
              </a:solidFill>
              <a:latin typeface="Helvetica Neue"/>
              <a:ea typeface="Helvetica Neue"/>
              <a:cs typeface="Helvetica Neue"/>
              <a:sym typeface="Helvetica Neue"/>
            </a:endParaRPr>
          </a:p>
        </p:txBody>
      </p:sp>
      <p:sp>
        <p:nvSpPr>
          <p:cNvPr id="223" name="Google Shape;223;p9"/>
          <p:cNvSpPr/>
          <p:nvPr/>
        </p:nvSpPr>
        <p:spPr>
          <a:xfrm>
            <a:off x="609599" y="6454773"/>
            <a:ext cx="5782827" cy="288925"/>
          </a:xfrm>
          <a:custGeom>
            <a:rect b="b" l="l" r="r" t="t"/>
            <a:pathLst>
              <a:path extrusionOk="0" h="288925" w="5410200">
                <a:moveTo>
                  <a:pt x="5410199" y="288925"/>
                </a:moveTo>
                <a:lnTo>
                  <a:pt x="0" y="288925"/>
                </a:lnTo>
                <a:lnTo>
                  <a:pt x="0" y="0"/>
                </a:lnTo>
                <a:lnTo>
                  <a:pt x="5410199" y="0"/>
                </a:lnTo>
                <a:lnTo>
                  <a:pt x="5410199" y="288925"/>
                </a:lnTo>
                <a:close/>
              </a:path>
            </a:pathLst>
          </a:custGeom>
          <a:solidFill>
            <a:srgbClr val="F76308"/>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Intelligent Home Energy Management With Power Consumption</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2024-06-30T15:35:07Z</dcterms:created>
  <dc:creator>My-PC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