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9" r:id="rId2"/>
    <p:sldId id="262" r:id="rId3"/>
    <p:sldId id="295" r:id="rId4"/>
    <p:sldId id="265" r:id="rId5"/>
    <p:sldId id="296" r:id="rId6"/>
    <p:sldId id="289" r:id="rId7"/>
    <p:sldId id="276" r:id="rId8"/>
    <p:sldId id="297" r:id="rId9"/>
    <p:sldId id="277" r:id="rId10"/>
    <p:sldId id="278" r:id="rId11"/>
    <p:sldId id="283" r:id="rId12"/>
    <p:sldId id="282" r:id="rId13"/>
    <p:sldId id="279" r:id="rId14"/>
    <p:sldId id="280" r:id="rId15"/>
    <p:sldId id="284" r:id="rId16"/>
    <p:sldId id="285" r:id="rId17"/>
    <p:sldId id="286" r:id="rId18"/>
    <p:sldId id="281" r:id="rId19"/>
    <p:sldId id="287" r:id="rId20"/>
    <p:sldId id="298" r:id="rId21"/>
    <p:sldId id="288" r:id="rId22"/>
    <p:sldId id="292" r:id="rId23"/>
    <p:sldId id="299" r:id="rId24"/>
    <p:sldId id="293" r:id="rId25"/>
    <p:sldId id="29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805" y="8152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01" y="19344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ICAS 202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" y="168161"/>
            <a:ext cx="3129703" cy="5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4DA0-5D4B-4E12-9A48-92CD865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63B76-8FCD-42D6-B280-DEB6D9B5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3BF8F-669C-4200-84FE-AED47B4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E604-F7D8-4BAE-9E04-41B7D96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BE05-B6DC-47E1-9478-38F9700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5758D-9FCA-4635-A589-0967261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575FB-7D72-49DD-ADB4-3C53C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7CFBD-9D63-40E2-9663-27204A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4657-C6C6-4EB3-B6CD-7299DB55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ACAD7-4576-4C40-9416-9D25BC48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008D-9C27-40BA-B775-F52D946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9ACA-0A93-47F5-979C-E53DBB96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49CB-9A62-4D67-8234-9B970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47E10-2612-488A-BADC-A277CB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6D9E-5209-4103-8D45-6D90E7D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94F0-E9F3-4EC9-B8AF-CD9D813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3C8BF-75F1-45C5-9839-5855EAC5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7452-F681-477A-B267-E63D9B25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C9462-2C89-4297-8830-81E6E3B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D5A17-62F2-4724-9C56-464EB17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65690-1435-441E-8BD2-FE0980D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E01D-4699-4EF1-ABD7-953ED35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185D4-A1C1-4545-8C1B-DB14E31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210D9-F903-4E4A-8771-96FE0016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BB4AE-5BB3-4B86-B8FB-36D92158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83CBA-4246-4EC4-AE47-C8CA0444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8B5BE-EC0E-4AA9-A406-9975C9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CF078-BB86-4EF9-8F9E-96633607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95012-8856-4FE9-B815-227B22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5B2ED-1DA7-43ED-AAC8-4AA37C4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EBB2-6046-4B5E-B235-F08DE0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1D47D-AE3C-42DD-90F6-AD0EF46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90000-0433-4E85-BEB9-178F63D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5635C-58AB-425A-9E3F-8C89A939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2AD96-B2B3-4E8F-B2F9-B6E1CED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F97FC-B9D7-44B7-97B1-5926063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9AAD-A39C-44FC-833D-C4A4422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13F7C-ADE5-4C54-9027-3306249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43DAA-B250-423F-8CFC-7A16F09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30C77-21E6-4D82-A68F-3604A279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46602-62F7-48D9-9857-F729C47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B61B9-52AD-4FCD-AD42-1D11D9D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0BD5-CBCB-4F08-9940-F0587D0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B3153-C435-4DE5-ACF6-B2E6D74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893A5-43E2-4509-93E2-5641F270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959FC-792E-43B9-BC7F-5F5EA2CD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51CA3-FD33-4408-8886-DCC3710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D5AD-6B2E-42BB-BC6D-01F6B56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c.upenn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D9BFAF-39E2-4890-B798-019AC032846D}"/>
              </a:ext>
            </a:extLst>
          </p:cNvPr>
          <p:cNvSpPr txBox="1"/>
          <p:nvPr/>
        </p:nvSpPr>
        <p:spPr>
          <a:xfrm>
            <a:off x="0" y="4648794"/>
            <a:ext cx="12185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IEEE International Conference on Artificial</a:t>
            </a:r>
            <a:r>
              <a:rPr lang="ko-KR" alt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 Circuits and Systems</a:t>
            </a:r>
          </a:p>
          <a:p>
            <a:pPr algn="ctr"/>
            <a:r>
              <a:rPr lang="en-US" altLang="ko-K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&amp; Hybrid Conference</a:t>
            </a:r>
          </a:p>
        </p:txBody>
      </p:sp>
      <p:sp>
        <p:nvSpPr>
          <p:cNvPr id="6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1183392" y="1450013"/>
            <a:ext cx="9818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 Attention-based Neural Network on Multiple Speaker Diarization </a:t>
            </a:r>
          </a:p>
        </p:txBody>
      </p:sp>
      <p:sp>
        <p:nvSpPr>
          <p:cNvPr id="9" name="25 CuadroTexto">
            <a:extLst>
              <a:ext uri="{FF2B5EF4-FFF2-40B4-BE49-F238E27FC236}">
                <a16:creationId xmlns:a16="http://schemas.microsoft.com/office/drawing/2014/main" id="{D9D4C0E8-AF20-431D-9213-17574A629316}"/>
              </a:ext>
            </a:extLst>
          </p:cNvPr>
          <p:cNvSpPr txBox="1"/>
          <p:nvPr/>
        </p:nvSpPr>
        <p:spPr>
          <a:xfrm>
            <a:off x="2476281" y="3013123"/>
            <a:ext cx="723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Kai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Jyun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Hung, Shao Wen Cheng,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Hsie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Chia Chang, Yen Chin Liao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661D1B72-2712-4369-A78E-F5A37EBEA985}"/>
              </a:ext>
            </a:extLst>
          </p:cNvPr>
          <p:cNvSpPr txBox="1"/>
          <p:nvPr/>
        </p:nvSpPr>
        <p:spPr>
          <a:xfrm>
            <a:off x="1687162" y="5965683"/>
            <a:ext cx="8811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National Yang Ming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Chiao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123834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Data Augmentation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Pitch shifting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Noise adding</a:t>
            </a:r>
          </a:p>
          <a:p>
            <a:pPr lvl="1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SpecAugment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A58DD66F-6B3A-4AE7-86A4-E33A894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2" y="1163059"/>
            <a:ext cx="5496913" cy="2256836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E38B0434-3522-4E17-A551-9F57DB32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2" y="3609546"/>
            <a:ext cx="5496913" cy="22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Data Augmentation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Pitch shifting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Noise adding</a:t>
            </a:r>
          </a:p>
          <a:p>
            <a:pPr lvl="1"/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SpecAugment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D0A2E2-F93A-4ABD-AFC4-5B045F9001A5}"/>
              </a:ext>
            </a:extLst>
          </p:cNvPr>
          <p:cNvSpPr txBox="1"/>
          <p:nvPr/>
        </p:nvSpPr>
        <p:spPr>
          <a:xfrm>
            <a:off x="4404221" y="1943341"/>
            <a:ext cx="1426121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ECDA0-4D5D-4161-84BF-900C72B5ABC6}"/>
              </a:ext>
            </a:extLst>
          </p:cNvPr>
          <p:cNvSpPr txBox="1"/>
          <p:nvPr/>
        </p:nvSpPr>
        <p:spPr>
          <a:xfrm>
            <a:off x="4404221" y="3118444"/>
            <a:ext cx="142612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Time warp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B0F16E-0D18-42B2-A025-D4410CD95721}"/>
              </a:ext>
            </a:extLst>
          </p:cNvPr>
          <p:cNvSpPr txBox="1"/>
          <p:nvPr/>
        </p:nvSpPr>
        <p:spPr>
          <a:xfrm>
            <a:off x="4404221" y="4037256"/>
            <a:ext cx="1426121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Frequency masking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2C7586C-0825-4D31-87F1-885D94E081DF}"/>
              </a:ext>
            </a:extLst>
          </p:cNvPr>
          <p:cNvSpPr txBox="1"/>
          <p:nvPr/>
        </p:nvSpPr>
        <p:spPr>
          <a:xfrm>
            <a:off x="4532554" y="5040627"/>
            <a:ext cx="130028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masking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E96A15D-BE16-4F36-9CB9-B03ACB801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4" t="5884" r="3895" b="3907"/>
          <a:stretch/>
        </p:blipFill>
        <p:spPr>
          <a:xfrm>
            <a:off x="5810633" y="1857248"/>
            <a:ext cx="5695567" cy="397753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FF2D60-CE9C-4563-AA5C-55CEE353E3B7}"/>
              </a:ext>
            </a:extLst>
          </p:cNvPr>
          <p:cNvSpPr txBox="1"/>
          <p:nvPr/>
        </p:nvSpPr>
        <p:spPr>
          <a:xfrm rot="10800000">
            <a:off x="11362809" y="2883378"/>
            <a:ext cx="492443" cy="1922182"/>
          </a:xfrm>
          <a:prstGeom prst="rect">
            <a:avLst/>
          </a:prstGeom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2000" b="1" dirty="0"/>
              <a:t>frequency</a:t>
            </a:r>
            <a:endParaRPr lang="zh-TW" altLang="en-US" sz="20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4202DB-02AC-490D-BB87-AEFBAB20AF1D}"/>
              </a:ext>
            </a:extLst>
          </p:cNvPr>
          <p:cNvSpPr txBox="1"/>
          <p:nvPr/>
        </p:nvSpPr>
        <p:spPr>
          <a:xfrm rot="16200000">
            <a:off x="8445685" y="5642918"/>
            <a:ext cx="492443" cy="690254"/>
          </a:xfrm>
          <a:prstGeom prst="rect">
            <a:avLst/>
          </a:prstGeom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TW" sz="2000" b="1" dirty="0"/>
              <a:t>Time</a:t>
            </a:r>
            <a:endParaRPr lang="zh-TW" altLang="en-US" sz="16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2C2342-82D3-4D75-B20E-B332F35E8B0F}"/>
              </a:ext>
            </a:extLst>
          </p:cNvPr>
          <p:cNvSpPr/>
          <p:nvPr/>
        </p:nvSpPr>
        <p:spPr>
          <a:xfrm>
            <a:off x="5587991" y="3846014"/>
            <a:ext cx="6105994" cy="1028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30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Model Structure [5]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47A1B8-0569-4B38-B546-D1F13A6F4275}"/>
              </a:ext>
            </a:extLst>
          </p:cNvPr>
          <p:cNvSpPr/>
          <p:nvPr/>
        </p:nvSpPr>
        <p:spPr>
          <a:xfrm>
            <a:off x="2920439" y="2105713"/>
            <a:ext cx="417443" cy="3579969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CE4307-182F-4C34-AE3C-CE3E3B703BC6}"/>
              </a:ext>
            </a:extLst>
          </p:cNvPr>
          <p:cNvSpPr/>
          <p:nvPr/>
        </p:nvSpPr>
        <p:spPr>
          <a:xfrm>
            <a:off x="4133019" y="2585045"/>
            <a:ext cx="417443" cy="2680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C8C4CB-94AF-4552-BF39-0EA65FEAD57C}"/>
              </a:ext>
            </a:extLst>
          </p:cNvPr>
          <p:cNvSpPr/>
          <p:nvPr/>
        </p:nvSpPr>
        <p:spPr>
          <a:xfrm>
            <a:off x="5313292" y="2585043"/>
            <a:ext cx="417443" cy="2680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FF7CA-B812-4C78-8D20-EF895BA81CC7}"/>
              </a:ext>
            </a:extLst>
          </p:cNvPr>
          <p:cNvSpPr/>
          <p:nvPr/>
        </p:nvSpPr>
        <p:spPr>
          <a:xfrm>
            <a:off x="6519242" y="2585044"/>
            <a:ext cx="417443" cy="2680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0A18D7-B141-4A10-8892-D21734C91CAE}"/>
              </a:ext>
            </a:extLst>
          </p:cNvPr>
          <p:cNvSpPr/>
          <p:nvPr/>
        </p:nvSpPr>
        <p:spPr>
          <a:xfrm>
            <a:off x="7722705" y="2585043"/>
            <a:ext cx="417443" cy="2680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575C0F-4DC4-4035-A0E5-45C1F36C8783}"/>
              </a:ext>
            </a:extLst>
          </p:cNvPr>
          <p:cNvSpPr/>
          <p:nvPr/>
        </p:nvSpPr>
        <p:spPr>
          <a:xfrm>
            <a:off x="8958716" y="2588012"/>
            <a:ext cx="417443" cy="2735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2B8D72A-8A40-4B4E-9A57-DA15F8E874F0}"/>
              </a:ext>
            </a:extLst>
          </p:cNvPr>
          <p:cNvSpPr/>
          <p:nvPr/>
        </p:nvSpPr>
        <p:spPr>
          <a:xfrm>
            <a:off x="2176673" y="3824668"/>
            <a:ext cx="616227" cy="2385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AFD358C-A0AA-4E2A-8E1F-630E377ADE88}"/>
              </a:ext>
            </a:extLst>
          </p:cNvPr>
          <p:cNvSpPr/>
          <p:nvPr/>
        </p:nvSpPr>
        <p:spPr>
          <a:xfrm>
            <a:off x="3432310" y="3824670"/>
            <a:ext cx="616227" cy="2385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FB1B28D-56C9-4511-91E2-FC8298805F0A}"/>
              </a:ext>
            </a:extLst>
          </p:cNvPr>
          <p:cNvSpPr/>
          <p:nvPr/>
        </p:nvSpPr>
        <p:spPr>
          <a:xfrm>
            <a:off x="4632306" y="3824668"/>
            <a:ext cx="616227" cy="2385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12F4BDAA-350E-4849-99C3-335722F34DDE}"/>
              </a:ext>
            </a:extLst>
          </p:cNvPr>
          <p:cNvSpPr/>
          <p:nvPr/>
        </p:nvSpPr>
        <p:spPr>
          <a:xfrm>
            <a:off x="5808907" y="3836248"/>
            <a:ext cx="616227" cy="2385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42584837-6BB6-4F18-B8B3-474FA7D5F30B}"/>
              </a:ext>
            </a:extLst>
          </p:cNvPr>
          <p:cNvSpPr/>
          <p:nvPr/>
        </p:nvSpPr>
        <p:spPr>
          <a:xfrm>
            <a:off x="7027063" y="3824668"/>
            <a:ext cx="616227" cy="2385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020CEF67-8353-4791-A387-959FEC957A0B}"/>
              </a:ext>
            </a:extLst>
          </p:cNvPr>
          <p:cNvSpPr/>
          <p:nvPr/>
        </p:nvSpPr>
        <p:spPr>
          <a:xfrm>
            <a:off x="8237977" y="3824668"/>
            <a:ext cx="616227" cy="2385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4191A6F-5D1A-4C13-B96A-8A857FBE80B6}"/>
              </a:ext>
            </a:extLst>
          </p:cNvPr>
          <p:cNvSpPr/>
          <p:nvPr/>
        </p:nvSpPr>
        <p:spPr>
          <a:xfrm>
            <a:off x="9480267" y="3824668"/>
            <a:ext cx="616227" cy="2385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7C2701-F428-4741-B3A3-CE94BFF8C286}"/>
              </a:ext>
            </a:extLst>
          </p:cNvPr>
          <p:cNvSpPr txBox="1"/>
          <p:nvPr/>
        </p:nvSpPr>
        <p:spPr>
          <a:xfrm>
            <a:off x="2565943" y="5646186"/>
            <a:ext cx="112643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Encoder</a:t>
            </a:r>
          </a:p>
          <a:p>
            <a:pPr algn="ctr"/>
            <a:r>
              <a:rPr lang="en-US" altLang="zh-TW" b="1" dirty="0"/>
              <a:t>Layer</a:t>
            </a:r>
            <a:endParaRPr lang="zh-TW" altLang="en-US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DD09EEF-6F30-4A33-A55F-B58135A86B38}"/>
              </a:ext>
            </a:extLst>
          </p:cNvPr>
          <p:cNvSpPr txBox="1"/>
          <p:nvPr/>
        </p:nvSpPr>
        <p:spPr>
          <a:xfrm>
            <a:off x="8604220" y="5323021"/>
            <a:ext cx="112643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Decoder</a:t>
            </a:r>
          </a:p>
          <a:p>
            <a:pPr algn="ctr"/>
            <a:r>
              <a:rPr lang="en-US" altLang="zh-TW" b="1" dirty="0"/>
              <a:t>Layer</a:t>
            </a:r>
            <a:endParaRPr lang="zh-TW" altLang="en-US" b="1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4701488-7D70-4F55-A130-D28CA1920CB8}"/>
              </a:ext>
            </a:extLst>
          </p:cNvPr>
          <p:cNvSpPr/>
          <p:nvPr/>
        </p:nvSpPr>
        <p:spPr>
          <a:xfrm>
            <a:off x="10226012" y="3466859"/>
            <a:ext cx="1493408" cy="9541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Hypothesis</a:t>
            </a:r>
            <a:endParaRPr lang="zh-TW" altLang="en-US" b="1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99DF2EF7-9F8C-4F16-9000-EC2B10941875}"/>
              </a:ext>
            </a:extLst>
          </p:cNvPr>
          <p:cNvSpPr/>
          <p:nvPr/>
        </p:nvSpPr>
        <p:spPr>
          <a:xfrm>
            <a:off x="685800" y="3466859"/>
            <a:ext cx="1361355" cy="9541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Input</a:t>
            </a:r>
          </a:p>
          <a:p>
            <a:pPr algn="ctr"/>
            <a:r>
              <a:rPr lang="en-US" altLang="zh-TW" b="1" dirty="0"/>
              <a:t>Feature</a:t>
            </a:r>
            <a:endParaRPr lang="zh-TW" altLang="en-US" b="1" dirty="0"/>
          </a:p>
        </p:txBody>
      </p:sp>
      <p:sp>
        <p:nvSpPr>
          <p:cNvPr id="22" name="右大括弧 21">
            <a:extLst>
              <a:ext uri="{FF2B5EF4-FFF2-40B4-BE49-F238E27FC236}">
                <a16:creationId xmlns:a16="http://schemas.microsoft.com/office/drawing/2014/main" id="{C6684C64-242F-4B23-9C60-7D676FCDEA58}"/>
              </a:ext>
            </a:extLst>
          </p:cNvPr>
          <p:cNvSpPr/>
          <p:nvPr/>
        </p:nvSpPr>
        <p:spPr>
          <a:xfrm rot="5400000">
            <a:off x="5958286" y="3617536"/>
            <a:ext cx="370235" cy="4013769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AC4C89-8202-42B5-AEE6-0A2C4B428407}"/>
              </a:ext>
            </a:extLst>
          </p:cNvPr>
          <p:cNvSpPr txBox="1"/>
          <p:nvPr/>
        </p:nvSpPr>
        <p:spPr>
          <a:xfrm>
            <a:off x="4729248" y="5758734"/>
            <a:ext cx="28283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Transformer Encoder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3810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Data Postprocessing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BD283E-CB38-4EF9-819D-47C73B27E60F}"/>
              </a:ext>
            </a:extLst>
          </p:cNvPr>
          <p:cNvSpPr txBox="1"/>
          <p:nvPr/>
        </p:nvSpPr>
        <p:spPr>
          <a:xfrm>
            <a:off x="569532" y="3569515"/>
            <a:ext cx="141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Hypothesis</a:t>
            </a:r>
            <a:endParaRPr lang="zh-TW" altLang="en-US" b="1" dirty="0"/>
          </a:p>
        </p:txBody>
      </p:sp>
      <p:sp>
        <p:nvSpPr>
          <p:cNvPr id="6" name="圓角矩形 6">
            <a:extLst>
              <a:ext uri="{FF2B5EF4-FFF2-40B4-BE49-F238E27FC236}">
                <a16:creationId xmlns:a16="http://schemas.microsoft.com/office/drawing/2014/main" id="{69E78D8F-DB5B-48CA-9F52-B227165687AE}"/>
              </a:ext>
            </a:extLst>
          </p:cNvPr>
          <p:cNvSpPr/>
          <p:nvPr/>
        </p:nvSpPr>
        <p:spPr>
          <a:xfrm>
            <a:off x="4602004" y="3146768"/>
            <a:ext cx="1612678" cy="12302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Median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Filter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2872733-466B-4478-9F13-F4767B2E7480}"/>
              </a:ext>
            </a:extLst>
          </p:cNvPr>
          <p:cNvSpPr/>
          <p:nvPr/>
        </p:nvSpPr>
        <p:spPr>
          <a:xfrm>
            <a:off x="6541957" y="3145663"/>
            <a:ext cx="1612678" cy="12302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Threshold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Selection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345E2CB1-0DD3-4B80-8A0B-61C8E27C5A48}"/>
              </a:ext>
            </a:extLst>
          </p:cNvPr>
          <p:cNvSpPr/>
          <p:nvPr/>
        </p:nvSpPr>
        <p:spPr>
          <a:xfrm>
            <a:off x="2315736" y="3146768"/>
            <a:ext cx="1956333" cy="12302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Utterance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Reconstruction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FDCB8E0-B5B4-4258-A94A-892B23CFED54}"/>
              </a:ext>
            </a:extLst>
          </p:cNvPr>
          <p:cNvCxnSpPr>
            <a:cxnSpLocks/>
          </p:cNvCxnSpPr>
          <p:nvPr/>
        </p:nvCxnSpPr>
        <p:spPr>
          <a:xfrm>
            <a:off x="1918590" y="3754181"/>
            <a:ext cx="35698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FA4EC18-A518-4D27-BBD6-9B6E5F63101F}"/>
              </a:ext>
            </a:extLst>
          </p:cNvPr>
          <p:cNvCxnSpPr>
            <a:cxnSpLocks/>
          </p:cNvCxnSpPr>
          <p:nvPr/>
        </p:nvCxnSpPr>
        <p:spPr>
          <a:xfrm>
            <a:off x="4280519" y="3757490"/>
            <a:ext cx="31303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91F1F36-E4CC-46B3-B790-2D89925F8A14}"/>
              </a:ext>
            </a:extLst>
          </p:cNvPr>
          <p:cNvCxnSpPr>
            <a:cxnSpLocks/>
          </p:cNvCxnSpPr>
          <p:nvPr/>
        </p:nvCxnSpPr>
        <p:spPr>
          <a:xfrm>
            <a:off x="6221960" y="3760805"/>
            <a:ext cx="31303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0A6A835-AA1C-4D43-85D1-0B2C55ECEDB8}"/>
              </a:ext>
            </a:extLst>
          </p:cNvPr>
          <p:cNvCxnSpPr>
            <a:cxnSpLocks/>
          </p:cNvCxnSpPr>
          <p:nvPr/>
        </p:nvCxnSpPr>
        <p:spPr>
          <a:xfrm>
            <a:off x="8153464" y="3754181"/>
            <a:ext cx="31303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F13EA56-6AA3-474D-AEA3-2E4E8E465CDF}"/>
              </a:ext>
            </a:extLst>
          </p:cNvPr>
          <p:cNvGrpSpPr/>
          <p:nvPr/>
        </p:nvGrpSpPr>
        <p:grpSpPr>
          <a:xfrm>
            <a:off x="8393178" y="3136132"/>
            <a:ext cx="2145574" cy="1249336"/>
            <a:chOff x="8971287" y="3330740"/>
            <a:chExt cx="2145574" cy="12493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6894BA4-AEA3-40C6-8BD5-7E63133DDE46}"/>
                </a:ext>
              </a:extLst>
            </p:cNvPr>
            <p:cNvSpPr txBox="1"/>
            <p:nvPr/>
          </p:nvSpPr>
          <p:spPr>
            <a:xfrm>
              <a:off x="8971287" y="4210744"/>
              <a:ext cx="214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Diarization Result</a:t>
              </a:r>
              <a:endParaRPr lang="zh-TW" altLang="en-US" b="1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A7C8AC3-D953-41BB-98E9-428D3954785E}"/>
                </a:ext>
              </a:extLst>
            </p:cNvPr>
            <p:cNvGrpSpPr/>
            <p:nvPr/>
          </p:nvGrpSpPr>
          <p:grpSpPr>
            <a:xfrm>
              <a:off x="9129674" y="3330740"/>
              <a:ext cx="1792355" cy="1123120"/>
              <a:chOff x="10074694" y="4269522"/>
              <a:chExt cx="1792355" cy="1123120"/>
            </a:xfrm>
          </p:grpSpPr>
          <p:pic>
            <p:nvPicPr>
              <p:cNvPr id="16" name="圖形 15" descr="語音">
                <a:extLst>
                  <a:ext uri="{FF2B5EF4-FFF2-40B4-BE49-F238E27FC236}">
                    <a16:creationId xmlns:a16="http://schemas.microsoft.com/office/drawing/2014/main" id="{C456015C-8207-4990-83B3-AD7521DE9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74694" y="42695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圖形 16" descr="語音">
                <a:extLst>
                  <a:ext uri="{FF2B5EF4-FFF2-40B4-BE49-F238E27FC236}">
                    <a16:creationId xmlns:a16="http://schemas.microsoft.com/office/drawing/2014/main" id="{40F99522-5196-489C-8CC8-4B45D680B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52649" y="447824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092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Utterance Reconstruction (1/4)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Split the speech utterance before inference due to length limited. Then concatenate the result by computing the loss of overlapping part.</a:t>
            </a: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5D61C9-BD37-4284-92E9-BEAB387A88AE}"/>
              </a:ext>
            </a:extLst>
          </p:cNvPr>
          <p:cNvSpPr txBox="1"/>
          <p:nvPr/>
        </p:nvSpPr>
        <p:spPr>
          <a:xfrm>
            <a:off x="1691386" y="4549795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Speech Utterance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6EFF50-5507-4E02-A3AE-179299E20F91}"/>
              </a:ext>
            </a:extLst>
          </p:cNvPr>
          <p:cNvGrpSpPr/>
          <p:nvPr/>
        </p:nvGrpSpPr>
        <p:grpSpPr>
          <a:xfrm>
            <a:off x="1617981" y="3877993"/>
            <a:ext cx="2002248" cy="671802"/>
            <a:chOff x="1530626" y="3916017"/>
            <a:chExt cx="2002248" cy="67180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1D7AE7E-1E5F-4493-8478-C08A9530DAD0}"/>
                </a:ext>
              </a:extLst>
            </p:cNvPr>
            <p:cNvGrpSpPr/>
            <p:nvPr/>
          </p:nvGrpSpPr>
          <p:grpSpPr>
            <a:xfrm>
              <a:off x="1530626" y="3916017"/>
              <a:ext cx="1357558" cy="671802"/>
              <a:chOff x="1228019" y="2562039"/>
              <a:chExt cx="1722618" cy="914400"/>
            </a:xfrm>
          </p:grpSpPr>
          <p:pic>
            <p:nvPicPr>
              <p:cNvPr id="9" name="圖形 8" descr="語音">
                <a:extLst>
                  <a:ext uri="{FF2B5EF4-FFF2-40B4-BE49-F238E27FC236}">
                    <a16:creationId xmlns:a16="http://schemas.microsoft.com/office/drawing/2014/main" id="{C05C2232-156E-404D-A06B-D957FB71A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8019" y="25620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圖形 9" descr="語音">
                <a:extLst>
                  <a:ext uri="{FF2B5EF4-FFF2-40B4-BE49-F238E27FC236}">
                    <a16:creationId xmlns:a16="http://schemas.microsoft.com/office/drawing/2014/main" id="{31F1FA10-E9B7-4ED4-8C98-0CDCA5E16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36237" y="256203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8" name="圖形 7" descr="語音">
              <a:extLst>
                <a:ext uri="{FF2B5EF4-FFF2-40B4-BE49-F238E27FC236}">
                  <a16:creationId xmlns:a16="http://schemas.microsoft.com/office/drawing/2014/main" id="{C364BB69-F78C-4EB7-B594-43FE65C4C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2255" y="3916017"/>
              <a:ext cx="720619" cy="671802"/>
            </a:xfrm>
            <a:prstGeom prst="rect">
              <a:avLst/>
            </a:prstGeom>
          </p:spPr>
        </p:pic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D7DF2F3-2FB3-42D4-9ED4-F1AC2EB57719}"/>
              </a:ext>
            </a:extLst>
          </p:cNvPr>
          <p:cNvCxnSpPr>
            <a:cxnSpLocks/>
          </p:cNvCxnSpPr>
          <p:nvPr/>
        </p:nvCxnSpPr>
        <p:spPr>
          <a:xfrm>
            <a:off x="1644171" y="3877993"/>
            <a:ext cx="84845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04ADE0-EACB-432F-A01A-E0AD83357BF7}"/>
              </a:ext>
            </a:extLst>
          </p:cNvPr>
          <p:cNvCxnSpPr>
            <a:cxnSpLocks/>
          </p:cNvCxnSpPr>
          <p:nvPr/>
        </p:nvCxnSpPr>
        <p:spPr>
          <a:xfrm>
            <a:off x="2214017" y="3762040"/>
            <a:ext cx="848454" cy="0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4242A1F-B1F5-41F9-B128-703D4F3FED8F}"/>
              </a:ext>
            </a:extLst>
          </p:cNvPr>
          <p:cNvCxnSpPr>
            <a:cxnSpLocks/>
          </p:cNvCxnSpPr>
          <p:nvPr/>
        </p:nvCxnSpPr>
        <p:spPr>
          <a:xfrm>
            <a:off x="2790485" y="3632832"/>
            <a:ext cx="848454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E81C6045-CA5A-4AD7-8831-4AADD1F46DCA}"/>
              </a:ext>
            </a:extLst>
          </p:cNvPr>
          <p:cNvSpPr/>
          <p:nvPr/>
        </p:nvSpPr>
        <p:spPr>
          <a:xfrm rot="16200000">
            <a:off x="2257126" y="3515299"/>
            <a:ext cx="205785" cy="2206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61A097F3-93E8-4161-B3CD-D13EECFD0116}"/>
              </a:ext>
            </a:extLst>
          </p:cNvPr>
          <p:cNvSpPr/>
          <p:nvPr/>
        </p:nvSpPr>
        <p:spPr>
          <a:xfrm rot="16200000">
            <a:off x="2821453" y="3368271"/>
            <a:ext cx="205785" cy="2206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C394C45-4D64-4B06-A798-5C1BD56D29B8}"/>
              </a:ext>
            </a:extLst>
          </p:cNvPr>
          <p:cNvSpPr txBox="1"/>
          <p:nvPr/>
        </p:nvSpPr>
        <p:spPr>
          <a:xfrm>
            <a:off x="2124538" y="2882267"/>
            <a:ext cx="1216498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overlap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D698F50D-B307-4A30-BCA3-FB3B76B9DBA8}"/>
              </a:ext>
            </a:extLst>
          </p:cNvPr>
          <p:cNvSpPr/>
          <p:nvPr/>
        </p:nvSpPr>
        <p:spPr>
          <a:xfrm>
            <a:off x="4027214" y="4051107"/>
            <a:ext cx="795131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6">
            <a:extLst>
              <a:ext uri="{FF2B5EF4-FFF2-40B4-BE49-F238E27FC236}">
                <a16:creationId xmlns:a16="http://schemas.microsoft.com/office/drawing/2014/main" id="{0D26A802-2D86-4C15-9028-148819FF45F6}"/>
              </a:ext>
            </a:extLst>
          </p:cNvPr>
          <p:cNvSpPr/>
          <p:nvPr/>
        </p:nvSpPr>
        <p:spPr>
          <a:xfrm>
            <a:off x="5179564" y="3598751"/>
            <a:ext cx="1612678" cy="12302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Diarization Model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B0C3DD8-D9C7-42E3-85B1-E5A29EE721E9}"/>
              </a:ext>
            </a:extLst>
          </p:cNvPr>
          <p:cNvSpPr/>
          <p:nvPr/>
        </p:nvSpPr>
        <p:spPr>
          <a:xfrm>
            <a:off x="7168560" y="4051106"/>
            <a:ext cx="795131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590AB18B-7828-4AF2-B8EF-0ACC7457DE76}"/>
              </a:ext>
            </a:extLst>
          </p:cNvPr>
          <p:cNvSpPr/>
          <p:nvPr/>
        </p:nvSpPr>
        <p:spPr>
          <a:xfrm rot="19800000">
            <a:off x="7149461" y="3470045"/>
            <a:ext cx="795131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0F56924F-3067-43DA-8FA3-40FFB5FF544E}"/>
              </a:ext>
            </a:extLst>
          </p:cNvPr>
          <p:cNvSpPr/>
          <p:nvPr/>
        </p:nvSpPr>
        <p:spPr>
          <a:xfrm rot="1800000">
            <a:off x="7149461" y="4632167"/>
            <a:ext cx="795131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CA8821-7D02-4EFF-AFA5-4D740A7EEFE2}"/>
              </a:ext>
            </a:extLst>
          </p:cNvPr>
          <p:cNvSpPr/>
          <p:nvPr/>
        </p:nvSpPr>
        <p:spPr>
          <a:xfrm>
            <a:off x="8229864" y="3989844"/>
            <a:ext cx="1870480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01F86C-AD41-4E2F-8F42-F41F9718B8AD}"/>
              </a:ext>
            </a:extLst>
          </p:cNvPr>
          <p:cNvSpPr/>
          <p:nvPr/>
        </p:nvSpPr>
        <p:spPr>
          <a:xfrm>
            <a:off x="8229863" y="4794561"/>
            <a:ext cx="1870479" cy="44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en-US" altLang="zh-TW" b="1" baseline="30000" dirty="0">
                <a:solidFill>
                  <a:schemeClr val="tx1"/>
                </a:solidFill>
              </a:rPr>
              <a:t>st</a:t>
            </a:r>
            <a:r>
              <a:rPr lang="en-US" altLang="zh-TW" b="1" dirty="0">
                <a:solidFill>
                  <a:schemeClr val="tx1"/>
                </a:solidFill>
              </a:rPr>
              <a:t> Hypothesis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927994-906E-4A0F-BB25-CEABB88251FD}"/>
              </a:ext>
            </a:extLst>
          </p:cNvPr>
          <p:cNvSpPr/>
          <p:nvPr/>
        </p:nvSpPr>
        <p:spPr>
          <a:xfrm>
            <a:off x="8229863" y="3181004"/>
            <a:ext cx="1870481" cy="448095"/>
          </a:xfrm>
          <a:prstGeom prst="rect">
            <a:avLst/>
          </a:prstGeom>
          <a:solidFill>
            <a:srgbClr val="4BE80C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r>
              <a:rPr lang="en-US" altLang="zh-TW" b="1" baseline="30000" dirty="0">
                <a:solidFill>
                  <a:schemeClr val="tx1"/>
                </a:solidFill>
              </a:rPr>
              <a:t>rd</a:t>
            </a:r>
            <a:r>
              <a:rPr lang="en-US" altLang="zh-TW" b="1" dirty="0">
                <a:solidFill>
                  <a:schemeClr val="tx1"/>
                </a:solidFill>
              </a:rPr>
              <a:t> Hypothesis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1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Utterance Reconstruction (2/4)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Split the speech utterance before inference due to length limited. Then concatenate the result by computing the loss of overlapping part.</a:t>
            </a: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E80802-B9FA-4B78-8711-D4CFCC074EC6}"/>
              </a:ext>
            </a:extLst>
          </p:cNvPr>
          <p:cNvSpPr/>
          <p:nvPr/>
        </p:nvSpPr>
        <p:spPr>
          <a:xfrm>
            <a:off x="4762705" y="2893301"/>
            <a:ext cx="1838194" cy="44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en-US" altLang="zh-TW" b="1" baseline="30000" dirty="0">
                <a:solidFill>
                  <a:schemeClr val="tx1"/>
                </a:solidFill>
              </a:rPr>
              <a:t>st</a:t>
            </a:r>
            <a:r>
              <a:rPr lang="en-US" altLang="zh-TW" b="1" dirty="0">
                <a:solidFill>
                  <a:schemeClr val="tx1"/>
                </a:solidFill>
              </a:rPr>
              <a:t> Hypothesis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89D1F3D-6D7F-45FE-94F4-5FB8878B2D75}"/>
              </a:ext>
            </a:extLst>
          </p:cNvPr>
          <p:cNvSpPr/>
          <p:nvPr/>
        </p:nvSpPr>
        <p:spPr>
          <a:xfrm>
            <a:off x="850157" y="4488220"/>
            <a:ext cx="1826459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A80946-E0AE-4E87-92CB-5F14102FFA44}"/>
              </a:ext>
            </a:extLst>
          </p:cNvPr>
          <p:cNvSpPr/>
          <p:nvPr/>
        </p:nvSpPr>
        <p:spPr>
          <a:xfrm>
            <a:off x="6274965" y="2826996"/>
            <a:ext cx="328291" cy="57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10453EF-3777-4A9D-81E4-A2337C6F6903}"/>
              </a:ext>
            </a:extLst>
          </p:cNvPr>
          <p:cNvSpPr txBox="1"/>
          <p:nvPr/>
        </p:nvSpPr>
        <p:spPr>
          <a:xfrm>
            <a:off x="4513588" y="3510220"/>
            <a:ext cx="1008259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overlap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D8F8B168-0340-4509-A2FF-612C40E11E91}"/>
              </a:ext>
            </a:extLst>
          </p:cNvPr>
          <p:cNvSpPr/>
          <p:nvPr/>
        </p:nvSpPr>
        <p:spPr>
          <a:xfrm>
            <a:off x="2927758" y="4549480"/>
            <a:ext cx="1608851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Permutation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CE29215-16D5-4516-BCDD-2B840FD0468F}"/>
              </a:ext>
            </a:extLst>
          </p:cNvPr>
          <p:cNvSpPr/>
          <p:nvPr/>
        </p:nvSpPr>
        <p:spPr>
          <a:xfrm>
            <a:off x="8666603" y="2887143"/>
            <a:ext cx="2001846" cy="44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en-US" altLang="zh-TW" b="1" baseline="30000" dirty="0">
                <a:solidFill>
                  <a:schemeClr val="tx1"/>
                </a:solidFill>
              </a:rPr>
              <a:t>st</a:t>
            </a:r>
            <a:r>
              <a:rPr lang="en-US" altLang="zh-TW" b="1" dirty="0">
                <a:solidFill>
                  <a:schemeClr val="tx1"/>
                </a:solidFill>
              </a:rPr>
              <a:t> Overlap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D772F9-C5A5-4A51-B07E-98A9E26A2D53}"/>
              </a:ext>
            </a:extLst>
          </p:cNvPr>
          <p:cNvSpPr/>
          <p:nvPr/>
        </p:nvSpPr>
        <p:spPr>
          <a:xfrm>
            <a:off x="4758899" y="3970314"/>
            <a:ext cx="1826459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 permutation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91D671-8DC5-4C40-80B5-84D77818D8FE}"/>
              </a:ext>
            </a:extLst>
          </p:cNvPr>
          <p:cNvSpPr/>
          <p:nvPr/>
        </p:nvSpPr>
        <p:spPr>
          <a:xfrm>
            <a:off x="4758899" y="4980622"/>
            <a:ext cx="1826459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 permutation 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2209201-5033-4816-9D56-D42A897B88F9}"/>
              </a:ext>
            </a:extLst>
          </p:cNvPr>
          <p:cNvSpPr/>
          <p:nvPr/>
        </p:nvSpPr>
        <p:spPr>
          <a:xfrm>
            <a:off x="4757861" y="3903609"/>
            <a:ext cx="436539" cy="1599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61B9EE-C29A-4D39-AAD9-119CB25D4A44}"/>
              </a:ext>
            </a:extLst>
          </p:cNvPr>
          <p:cNvSpPr/>
          <p:nvPr/>
        </p:nvSpPr>
        <p:spPr>
          <a:xfrm>
            <a:off x="8666603" y="3970314"/>
            <a:ext cx="2001845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 </a:t>
            </a:r>
            <a:r>
              <a:rPr lang="en-US" altLang="zh-TW" b="1" dirty="0">
                <a:solidFill>
                  <a:schemeClr val="tx1"/>
                </a:solidFill>
              </a:rPr>
              <a:t>permutation overlap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38DC3D-996B-46B9-AEA5-97BB92A9EB06}"/>
              </a:ext>
            </a:extLst>
          </p:cNvPr>
          <p:cNvSpPr/>
          <p:nvPr/>
        </p:nvSpPr>
        <p:spPr>
          <a:xfrm>
            <a:off x="8666603" y="4980620"/>
            <a:ext cx="2001845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 </a:t>
            </a:r>
            <a:r>
              <a:rPr lang="en-US" altLang="zh-TW" b="1" dirty="0">
                <a:solidFill>
                  <a:schemeClr val="tx1"/>
                </a:solidFill>
              </a:rPr>
              <a:t>permutation overlap 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FC702152-0988-4386-BEBA-562EBC83ED43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5400000" flipH="1" flipV="1">
            <a:off x="7405647" y="2144655"/>
            <a:ext cx="294419" cy="2227492"/>
          </a:xfrm>
          <a:prstGeom prst="bentConnector4">
            <a:avLst>
              <a:gd name="adj1" fmla="val -77644"/>
              <a:gd name="adj2" fmla="val 5368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D386F26-D586-4BEE-9D53-B8E24B8F263C}"/>
              </a:ext>
            </a:extLst>
          </p:cNvPr>
          <p:cNvCxnSpPr>
            <a:endCxn id="34" idx="1"/>
          </p:cNvCxnSpPr>
          <p:nvPr/>
        </p:nvCxnSpPr>
        <p:spPr>
          <a:xfrm flipV="1">
            <a:off x="5194867" y="4194362"/>
            <a:ext cx="3471736" cy="50903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E96C7EC-1265-4A65-B0D2-C007F3E4B10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5194400" y="4703394"/>
            <a:ext cx="3472203" cy="50127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6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Utterance Reconstruction (3/4)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Split the speech utterance before inference due to length limited. Then concatenate the result by computing the loss of overlapping part.</a:t>
            </a: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484429-272A-47D9-8426-013D36A356A0}"/>
              </a:ext>
            </a:extLst>
          </p:cNvPr>
          <p:cNvSpPr/>
          <p:nvPr/>
        </p:nvSpPr>
        <p:spPr>
          <a:xfrm>
            <a:off x="4932727" y="3220472"/>
            <a:ext cx="1813609" cy="44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en-US" altLang="zh-TW" b="1" baseline="30000" dirty="0">
                <a:solidFill>
                  <a:schemeClr val="tx1"/>
                </a:solidFill>
              </a:rPr>
              <a:t>st</a:t>
            </a:r>
            <a:r>
              <a:rPr lang="en-US" altLang="zh-TW" b="1" dirty="0">
                <a:solidFill>
                  <a:schemeClr val="tx1"/>
                </a:solidFill>
              </a:rPr>
              <a:t> Hypothesis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5C6A9A-8824-48FE-AFE5-152710730C13}"/>
              </a:ext>
            </a:extLst>
          </p:cNvPr>
          <p:cNvSpPr/>
          <p:nvPr/>
        </p:nvSpPr>
        <p:spPr>
          <a:xfrm>
            <a:off x="1020006" y="4815391"/>
            <a:ext cx="1802030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577D3BB2-D1B2-47AA-8714-D917581AF24A}"/>
              </a:ext>
            </a:extLst>
          </p:cNvPr>
          <p:cNvSpPr/>
          <p:nvPr/>
        </p:nvSpPr>
        <p:spPr>
          <a:xfrm>
            <a:off x="3094361" y="4876651"/>
            <a:ext cx="1587334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Permutation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7BA5F0E-0ABE-4BB3-946B-2362CAA4DF2A}"/>
              </a:ext>
            </a:extLst>
          </p:cNvPr>
          <p:cNvSpPr/>
          <p:nvPr/>
        </p:nvSpPr>
        <p:spPr>
          <a:xfrm>
            <a:off x="7014698" y="3281732"/>
            <a:ext cx="1587334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409DCF-2FDA-40AF-8447-C12F1C9BD5CC}"/>
              </a:ext>
            </a:extLst>
          </p:cNvPr>
          <p:cNvSpPr/>
          <p:nvPr/>
        </p:nvSpPr>
        <p:spPr>
          <a:xfrm>
            <a:off x="8839065" y="3214314"/>
            <a:ext cx="1975073" cy="44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en-US" altLang="zh-TW" b="1" baseline="30000" dirty="0">
                <a:solidFill>
                  <a:schemeClr val="tx1"/>
                </a:solidFill>
              </a:rPr>
              <a:t>st</a:t>
            </a:r>
            <a:r>
              <a:rPr lang="en-US" altLang="zh-TW" b="1" dirty="0">
                <a:solidFill>
                  <a:schemeClr val="tx1"/>
                </a:solidFill>
              </a:rPr>
              <a:t> Overlap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A49C0E-4154-4957-95B4-833CDD16B42F}"/>
              </a:ext>
            </a:extLst>
          </p:cNvPr>
          <p:cNvSpPr/>
          <p:nvPr/>
        </p:nvSpPr>
        <p:spPr>
          <a:xfrm>
            <a:off x="4928748" y="4297485"/>
            <a:ext cx="1802030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 permutation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A82B34-CFE9-4DA1-8BA2-B519815D7608}"/>
              </a:ext>
            </a:extLst>
          </p:cNvPr>
          <p:cNvSpPr/>
          <p:nvPr/>
        </p:nvSpPr>
        <p:spPr>
          <a:xfrm>
            <a:off x="4928748" y="5307793"/>
            <a:ext cx="1802030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 permutation 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1C4331A6-8B8A-47E4-9C66-0C4E9309603D}"/>
              </a:ext>
            </a:extLst>
          </p:cNvPr>
          <p:cNvSpPr/>
          <p:nvPr/>
        </p:nvSpPr>
        <p:spPr>
          <a:xfrm>
            <a:off x="7014698" y="4358745"/>
            <a:ext cx="1587334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ACE993E0-F80C-4811-A50E-908B1077BC3B}"/>
              </a:ext>
            </a:extLst>
          </p:cNvPr>
          <p:cNvSpPr/>
          <p:nvPr/>
        </p:nvSpPr>
        <p:spPr>
          <a:xfrm>
            <a:off x="7014698" y="5369053"/>
            <a:ext cx="1587334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A58065D-546F-4D7A-9CFD-57AA8E3C152E}"/>
              </a:ext>
            </a:extLst>
          </p:cNvPr>
          <p:cNvSpPr/>
          <p:nvPr/>
        </p:nvSpPr>
        <p:spPr>
          <a:xfrm>
            <a:off x="8839066" y="4297485"/>
            <a:ext cx="1975072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 </a:t>
            </a:r>
            <a:r>
              <a:rPr lang="en-US" altLang="zh-TW" b="1" dirty="0">
                <a:solidFill>
                  <a:schemeClr val="tx1"/>
                </a:solidFill>
              </a:rPr>
              <a:t>permutation overlap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A5D519-7D72-4429-B7E2-11B252094783}"/>
              </a:ext>
            </a:extLst>
          </p:cNvPr>
          <p:cNvSpPr/>
          <p:nvPr/>
        </p:nvSpPr>
        <p:spPr>
          <a:xfrm>
            <a:off x="8839066" y="5307791"/>
            <a:ext cx="1975072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 </a:t>
            </a:r>
            <a:r>
              <a:rPr lang="en-US" altLang="zh-TW" b="1" dirty="0">
                <a:solidFill>
                  <a:schemeClr val="tx1"/>
                </a:solidFill>
              </a:rPr>
              <a:t>permutation overlap 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8EF7BED-3587-45AE-BE3F-6E37BA2F98E5}"/>
              </a:ext>
            </a:extLst>
          </p:cNvPr>
          <p:cNvSpPr/>
          <p:nvPr/>
        </p:nvSpPr>
        <p:spPr>
          <a:xfrm>
            <a:off x="8551976" y="2959822"/>
            <a:ext cx="2486937" cy="3071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A40A6C4-F52E-4020-8F34-DCC0307E2BEC}"/>
              </a:ext>
            </a:extLst>
          </p:cNvPr>
          <p:cNvSpPr txBox="1"/>
          <p:nvPr/>
        </p:nvSpPr>
        <p:spPr>
          <a:xfrm>
            <a:off x="8551976" y="2566350"/>
            <a:ext cx="2486937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BCE Loss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3CFF4AB-D3BD-4861-BC95-7B977C9CE03F}"/>
              </a:ext>
            </a:extLst>
          </p:cNvPr>
          <p:cNvSpPr txBox="1"/>
          <p:nvPr/>
        </p:nvSpPr>
        <p:spPr>
          <a:xfrm>
            <a:off x="6940804" y="3029648"/>
            <a:ext cx="1587334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Overlap part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4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Utterance Reconstruction (4/4)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Split the speech utterance before inference due to length limited. Then concatenate the result by computing the loss of overlapping part.</a:t>
            </a: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484429-272A-47D9-8426-013D36A356A0}"/>
              </a:ext>
            </a:extLst>
          </p:cNvPr>
          <p:cNvSpPr/>
          <p:nvPr/>
        </p:nvSpPr>
        <p:spPr>
          <a:xfrm>
            <a:off x="4932727" y="3220472"/>
            <a:ext cx="1813609" cy="44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en-US" altLang="zh-TW" b="1" baseline="30000" dirty="0">
                <a:solidFill>
                  <a:schemeClr val="tx1"/>
                </a:solidFill>
              </a:rPr>
              <a:t>st</a:t>
            </a:r>
            <a:r>
              <a:rPr lang="en-US" altLang="zh-TW" b="1" dirty="0">
                <a:solidFill>
                  <a:schemeClr val="tx1"/>
                </a:solidFill>
              </a:rPr>
              <a:t> Hypothesis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5C6A9A-8824-48FE-AFE5-152710730C13}"/>
              </a:ext>
            </a:extLst>
          </p:cNvPr>
          <p:cNvSpPr/>
          <p:nvPr/>
        </p:nvSpPr>
        <p:spPr>
          <a:xfrm>
            <a:off x="1020006" y="4815391"/>
            <a:ext cx="1802030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577D3BB2-D1B2-47AA-8714-D917581AF24A}"/>
              </a:ext>
            </a:extLst>
          </p:cNvPr>
          <p:cNvSpPr/>
          <p:nvPr/>
        </p:nvSpPr>
        <p:spPr>
          <a:xfrm>
            <a:off x="3094361" y="4876651"/>
            <a:ext cx="1587334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Permutation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7BA5F0E-0ABE-4BB3-946B-2362CAA4DF2A}"/>
              </a:ext>
            </a:extLst>
          </p:cNvPr>
          <p:cNvSpPr/>
          <p:nvPr/>
        </p:nvSpPr>
        <p:spPr>
          <a:xfrm>
            <a:off x="7014698" y="3281732"/>
            <a:ext cx="1587334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409DCF-2FDA-40AF-8447-C12F1C9BD5CC}"/>
              </a:ext>
            </a:extLst>
          </p:cNvPr>
          <p:cNvSpPr/>
          <p:nvPr/>
        </p:nvSpPr>
        <p:spPr>
          <a:xfrm>
            <a:off x="8839065" y="3214314"/>
            <a:ext cx="1975073" cy="44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en-US" altLang="zh-TW" b="1" baseline="30000" dirty="0">
                <a:solidFill>
                  <a:schemeClr val="tx1"/>
                </a:solidFill>
              </a:rPr>
              <a:t>st</a:t>
            </a:r>
            <a:r>
              <a:rPr lang="en-US" altLang="zh-TW" b="1" dirty="0">
                <a:solidFill>
                  <a:schemeClr val="tx1"/>
                </a:solidFill>
              </a:rPr>
              <a:t> Overlap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A49C0E-4154-4957-95B4-833CDD16B42F}"/>
              </a:ext>
            </a:extLst>
          </p:cNvPr>
          <p:cNvSpPr/>
          <p:nvPr/>
        </p:nvSpPr>
        <p:spPr>
          <a:xfrm>
            <a:off x="4928748" y="4297485"/>
            <a:ext cx="1802030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 permutation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A82B34-CFE9-4DA1-8BA2-B519815D7608}"/>
              </a:ext>
            </a:extLst>
          </p:cNvPr>
          <p:cNvSpPr/>
          <p:nvPr/>
        </p:nvSpPr>
        <p:spPr>
          <a:xfrm>
            <a:off x="4928748" y="5307793"/>
            <a:ext cx="1802030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</a:t>
            </a:r>
            <a:r>
              <a:rPr lang="en-US" altLang="zh-TW" b="1" dirty="0">
                <a:solidFill>
                  <a:schemeClr val="tx1"/>
                </a:solidFill>
              </a:rPr>
              <a:t> Hypothesis permutation 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1C4331A6-8B8A-47E4-9C66-0C4E9309603D}"/>
              </a:ext>
            </a:extLst>
          </p:cNvPr>
          <p:cNvSpPr/>
          <p:nvPr/>
        </p:nvSpPr>
        <p:spPr>
          <a:xfrm>
            <a:off x="7014698" y="4358745"/>
            <a:ext cx="1587334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ACE993E0-F80C-4811-A50E-908B1077BC3B}"/>
              </a:ext>
            </a:extLst>
          </p:cNvPr>
          <p:cNvSpPr/>
          <p:nvPr/>
        </p:nvSpPr>
        <p:spPr>
          <a:xfrm>
            <a:off x="7014698" y="5369053"/>
            <a:ext cx="1587334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A58065D-546F-4D7A-9CFD-57AA8E3C152E}"/>
              </a:ext>
            </a:extLst>
          </p:cNvPr>
          <p:cNvSpPr/>
          <p:nvPr/>
        </p:nvSpPr>
        <p:spPr>
          <a:xfrm>
            <a:off x="8839066" y="4297485"/>
            <a:ext cx="1975072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 </a:t>
            </a:r>
            <a:r>
              <a:rPr lang="en-US" altLang="zh-TW" b="1" dirty="0">
                <a:solidFill>
                  <a:schemeClr val="tx1"/>
                </a:solidFill>
              </a:rPr>
              <a:t>permutation overlap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A5D519-7D72-4429-B7E2-11B252094783}"/>
              </a:ext>
            </a:extLst>
          </p:cNvPr>
          <p:cNvSpPr/>
          <p:nvPr/>
        </p:nvSpPr>
        <p:spPr>
          <a:xfrm>
            <a:off x="8839066" y="5307791"/>
            <a:ext cx="1975072" cy="448095"/>
          </a:xfrm>
          <a:prstGeom prst="rect">
            <a:avLst/>
          </a:prstGeom>
          <a:solidFill>
            <a:srgbClr val="38D8F8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en-US" altLang="zh-TW" b="1" baseline="30000" dirty="0">
                <a:solidFill>
                  <a:schemeClr val="tx1"/>
                </a:solidFill>
              </a:rPr>
              <a:t>nd </a:t>
            </a:r>
            <a:r>
              <a:rPr lang="en-US" altLang="zh-TW" b="1" dirty="0">
                <a:solidFill>
                  <a:schemeClr val="tx1"/>
                </a:solidFill>
              </a:rPr>
              <a:t>permutation overlap 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3CFF4AB-D3BD-4861-BC95-7B977C9CE03F}"/>
              </a:ext>
            </a:extLst>
          </p:cNvPr>
          <p:cNvSpPr txBox="1"/>
          <p:nvPr/>
        </p:nvSpPr>
        <p:spPr>
          <a:xfrm>
            <a:off x="6940804" y="3029648"/>
            <a:ext cx="1587334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Overlap part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BEBA3C-178C-4B5E-9641-4A259876B5E0}"/>
              </a:ext>
            </a:extLst>
          </p:cNvPr>
          <p:cNvSpPr/>
          <p:nvPr/>
        </p:nvSpPr>
        <p:spPr>
          <a:xfrm>
            <a:off x="8763326" y="4219504"/>
            <a:ext cx="2132568" cy="57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1330E36-7B06-4C02-8962-B4E384AEEC44}"/>
              </a:ext>
            </a:extLst>
          </p:cNvPr>
          <p:cNvSpPr txBox="1"/>
          <p:nvPr/>
        </p:nvSpPr>
        <p:spPr>
          <a:xfrm>
            <a:off x="8773264" y="3857179"/>
            <a:ext cx="2121555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Minimum loss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1A9DB4-D420-4F10-B09F-D192CAC2A2B3}"/>
              </a:ext>
            </a:extLst>
          </p:cNvPr>
          <p:cNvSpPr/>
          <p:nvPr/>
        </p:nvSpPr>
        <p:spPr>
          <a:xfrm>
            <a:off x="4817322" y="4219504"/>
            <a:ext cx="2024882" cy="57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88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Threshold Choosing 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Select different threshold with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the threshold, 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alarm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the threshold, 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 detection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 relationship between threshold and confusion error is small.</a:t>
            </a:r>
            <a:endParaRPr lang="en-US" altLang="ja-JP" sz="24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74C6BA-D036-426B-BED7-709B3B84C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96" y="3298412"/>
            <a:ext cx="4186247" cy="30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Training of Diarization System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31D853F-E037-4871-A1C7-A0D5470F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5" y="1825475"/>
            <a:ext cx="11325809" cy="40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Introduction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Proposed Method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Reference</a:t>
            </a:r>
          </a:p>
          <a:p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66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Introduction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Proposed Method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Reference</a:t>
            </a:r>
          </a:p>
          <a:p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Experimental Data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Simulated Mixtures [6] of LDC Corpora [7]</a:t>
            </a:r>
          </a:p>
          <a:p>
            <a:pPr lvl="1"/>
            <a:endParaRPr lang="en-US" altLang="zh-TW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Fine-tune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Subset of 2000 NIST Speaker Recognition Evaluation (CALLHOME) [8]</a:t>
            </a:r>
          </a:p>
          <a:p>
            <a:pPr lvl="1"/>
            <a:endParaRPr lang="en-US" altLang="zh-TW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Fine-tune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Subset of 2000 NIST Speaker Recognition Evaluation (CALLHOME) 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zh-TW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Experimental Results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zh-TW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7BCB8EA-CDA2-4C91-96C7-F230227E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79649"/>
              </p:ext>
            </p:extLst>
          </p:nvPr>
        </p:nvGraphicFramePr>
        <p:xfrm>
          <a:off x="784983" y="2414900"/>
          <a:ext cx="10622033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743">
                  <a:extLst>
                    <a:ext uri="{9D8B030D-6E8A-4147-A177-3AD203B41FA5}">
                      <a16:colId xmlns:a16="http://schemas.microsoft.com/office/drawing/2014/main" val="4176693287"/>
                    </a:ext>
                  </a:extLst>
                </a:gridCol>
                <a:gridCol w="4375360">
                  <a:extLst>
                    <a:ext uri="{9D8B030D-6E8A-4147-A177-3AD203B41FA5}">
                      <a16:colId xmlns:a16="http://schemas.microsoft.com/office/drawing/2014/main" val="846860805"/>
                    </a:ext>
                  </a:extLst>
                </a:gridCol>
                <a:gridCol w="1194930">
                  <a:extLst>
                    <a:ext uri="{9D8B030D-6E8A-4147-A177-3AD203B41FA5}">
                      <a16:colId xmlns:a16="http://schemas.microsoft.com/office/drawing/2014/main" val="1780829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Pre-trained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6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i="0" u="none" strike="noStrike" kern="120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Proposed convolution model</a:t>
                      </a:r>
                      <a:endParaRPr lang="zh-TW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100000</a:t>
                      </a:r>
                      <a:r>
                        <a:rPr lang="en-US" altLang="zh-TW" sz="2400" dirty="0"/>
                        <a:t> simulated mixtures 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9.47%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4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i="0" u="none" strike="noStrike" kern="120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Proposed linear model</a:t>
                      </a:r>
                      <a:endParaRPr lang="zh-TW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9.12%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3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SA-EEND [5]</a:t>
                      </a:r>
                      <a:endParaRPr lang="zh-TW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9.54%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3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SA-EEND-EDA [9]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400000</a:t>
                      </a:r>
                      <a:r>
                        <a:rPr lang="en-US" altLang="zh-TW" sz="2400" dirty="0"/>
                        <a:t> simulated mixtures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8.07%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1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Introduction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Proposed Method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Reference</a:t>
            </a:r>
          </a:p>
          <a:p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83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[1] D. Yu, M.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Kolbæk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Z.-H. Tan, and J. Jensen, “Permutation invariant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trainingof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deep models for speaker-independent multi-talker speech separation,”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inIEEEInternational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Conference on Acoustics, Speech and Signal Processing (ICASSP),2017, pp. 241–245.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[2] J. Allen, “Short term spectral analysis, synthesis, and modification by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discretefourier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transform,”IEEE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Transactions on Acoustics, Speech, and Signal Process-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ing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vol. 25, no. 3, pp. 235–238, 1977.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[3] S. S. Stevens, J. Volkmann, and E. B. Newman, “A scale for the measurement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ofthe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psychological magnitude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pitch,”Journal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of the Acoustical Society of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America,vol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 8, pp. 185–190, 1937.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[4] D. S. Park, W. Chan, Y. Zhang, C. C. Chiu, B.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Zoph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E. D.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Cubuk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Q. V. Le. 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SpecAugment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: A Simple Data Augmentation Method for Automatic Speech Recognition. 2019.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[5] Y. Fujita, S. Watanabe, S.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Horiguchi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Y.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Xue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and K.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Nagamatsu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“End-to-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endneural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diarization: Reformulating speaker diarization as simple multi-label 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classi-fication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,”</a:t>
            </a:r>
            <a:r>
              <a:rPr lang="en-US" altLang="zh-TW" sz="2000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ArXiv</a:t>
            </a:r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vol. abs/2003.02966, 2020.</a:t>
            </a:r>
          </a:p>
          <a:p>
            <a:endParaRPr lang="en-US" altLang="zh-TW" sz="20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zh-TW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6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[6]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Y. Fujita, N. Kanda, S.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Horiguchi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K.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Nagamatsu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and S. Watanabe, “End-to-end neural speaker diarization with permutation-free objectives,” in Proc.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Interspeech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2019, pp. 4300–4304.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[7] Linguistic Data Consortium. [Online]. Available: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https://www.ldc.upenn.edu/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[8]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Przybocki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Mark, and Alvin Martin, “2000 NIST Speaker Recognition Evaluation LDC2001S97,” Web Download, 2001, Philadelphia: Linguistic Data Consortium.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[9] S.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Horiguchi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Y. Fujita, S. Watanabe, Y.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Xue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and K.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Nagamatsu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“End-to-end speaker diarization for an unknown number of speakers with encoder-decoder based attractors,”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2020.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/>
          </a:p>
          <a:p>
            <a:endParaRPr lang="en-US" altLang="zh-TW" sz="20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zh-TW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2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Introduction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Proposed Method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Reference</a:t>
            </a:r>
          </a:p>
          <a:p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Speaker Diarization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Who spoke when?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Multiple speakers in each speech utterance</a:t>
            </a:r>
          </a:p>
        </p:txBody>
      </p:sp>
      <p:pic>
        <p:nvPicPr>
          <p:cNvPr id="6" name="圖形 5" descr="語音">
            <a:extLst>
              <a:ext uri="{FF2B5EF4-FFF2-40B4-BE49-F238E27FC236}">
                <a16:creationId xmlns:a16="http://schemas.microsoft.com/office/drawing/2014/main" id="{B1F543E1-287F-422D-804A-2E291B20A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672" y="3636722"/>
            <a:ext cx="1328261" cy="1540591"/>
          </a:xfrm>
          <a:prstGeom prst="rect">
            <a:avLst/>
          </a:prstGeom>
        </p:spPr>
      </p:pic>
      <p:pic>
        <p:nvPicPr>
          <p:cNvPr id="7" name="圖形 6" descr="語音">
            <a:extLst>
              <a:ext uri="{FF2B5EF4-FFF2-40B4-BE49-F238E27FC236}">
                <a16:creationId xmlns:a16="http://schemas.microsoft.com/office/drawing/2014/main" id="{4CCEB5EB-0E63-4ED8-9D3F-4EF47D64D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6931" y="3636722"/>
            <a:ext cx="1328261" cy="1540591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D980726-D308-477B-B5D4-8714317DF5A7}"/>
              </a:ext>
            </a:extLst>
          </p:cNvPr>
          <p:cNvSpPr/>
          <p:nvPr/>
        </p:nvSpPr>
        <p:spPr>
          <a:xfrm>
            <a:off x="4115130" y="4278619"/>
            <a:ext cx="462005" cy="256794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B0BF998-1052-4514-8FAC-5320B080DB94}"/>
              </a:ext>
            </a:extLst>
          </p:cNvPr>
          <p:cNvSpPr/>
          <p:nvPr/>
        </p:nvSpPr>
        <p:spPr>
          <a:xfrm>
            <a:off x="4781267" y="3453901"/>
            <a:ext cx="2170124" cy="19062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Diarization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TW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3F27B7CC-A7B6-48BB-B979-27C218764F3E}"/>
              </a:ext>
            </a:extLst>
          </p:cNvPr>
          <p:cNvSpPr/>
          <p:nvPr/>
        </p:nvSpPr>
        <p:spPr>
          <a:xfrm>
            <a:off x="7196831" y="4278618"/>
            <a:ext cx="462005" cy="256794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形 10" descr="語音">
            <a:extLst>
              <a:ext uri="{FF2B5EF4-FFF2-40B4-BE49-F238E27FC236}">
                <a16:creationId xmlns:a16="http://schemas.microsoft.com/office/drawing/2014/main" id="{7B42672D-C821-4810-907F-3CE49C710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774" y="3285110"/>
            <a:ext cx="1328261" cy="1540591"/>
          </a:xfrm>
          <a:prstGeom prst="rect">
            <a:avLst/>
          </a:prstGeom>
        </p:spPr>
      </p:pic>
      <p:pic>
        <p:nvPicPr>
          <p:cNvPr id="12" name="圖形 11" descr="語音">
            <a:extLst>
              <a:ext uri="{FF2B5EF4-FFF2-40B4-BE49-F238E27FC236}">
                <a16:creationId xmlns:a16="http://schemas.microsoft.com/office/drawing/2014/main" id="{71D0022A-C357-4F2F-892B-8989F57692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1907" y="4038653"/>
            <a:ext cx="1328261" cy="154059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F8D3B1-A171-40C5-96A8-105C74DC8FF9}"/>
              </a:ext>
            </a:extLst>
          </p:cNvPr>
          <p:cNvSpPr txBox="1"/>
          <p:nvPr/>
        </p:nvSpPr>
        <p:spPr>
          <a:xfrm>
            <a:off x="7557771" y="3020037"/>
            <a:ext cx="179026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 1</a:t>
            </a:r>
            <a:endParaRPr lang="zh-TW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14A60D-A27A-4A61-9D79-DA799F18515D}"/>
              </a:ext>
            </a:extLst>
          </p:cNvPr>
          <p:cNvSpPr txBox="1"/>
          <p:nvPr/>
        </p:nvSpPr>
        <p:spPr>
          <a:xfrm>
            <a:off x="8760904" y="5224871"/>
            <a:ext cx="179026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 2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0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Introduction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Proposed Method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Reference</a:t>
            </a:r>
          </a:p>
          <a:p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3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Evaluation metrics - Diarization Error Rate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Evaluation metrics in this work</a:t>
            </a:r>
          </a:p>
          <a:p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Notice that some papers adopt simplified metrics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4660FEC-B53D-4FB4-A065-7C7CB72C35E8}"/>
                  </a:ext>
                </a:extLst>
              </p:cNvPr>
              <p:cNvSpPr/>
              <p:nvPr/>
            </p:nvSpPr>
            <p:spPr>
              <a:xfrm>
                <a:off x="1368104" y="4036136"/>
                <a:ext cx="9042634" cy="859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𝑫𝑬𝑹</m:t>
                      </m:r>
                      <m:r>
                        <a:rPr lang="en-US" altLang="zh-TW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𝑺𝒊𝒎𝒑𝒍𝒊𝒇𝒊𝒆𝒅</m:t>
                      </m:r>
                      <m:r>
                        <a:rPr lang="en-US" altLang="zh-TW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𝑪𝒐𝒏𝒇𝒖𝒔𝒊𝒐𝒏</m:t>
                          </m:r>
                        </m:num>
                        <m:den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𝑹𝒆𝒇𝒆𝒓𝒆𝒏𝒄𝒆</m:t>
                          </m:r>
                        </m:den>
                      </m:f>
                    </m:oMath>
                  </m:oMathPara>
                </a14:m>
                <a:endParaRPr lang="zh-TW" alt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4660FEC-B53D-4FB4-A065-7C7CB72C3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04" y="4036136"/>
                <a:ext cx="9042634" cy="859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2FFAAE-E688-4D9A-804A-EABC992D3E4C}"/>
                  </a:ext>
                </a:extLst>
              </p:cNvPr>
              <p:cNvSpPr/>
              <p:nvPr/>
            </p:nvSpPr>
            <p:spPr>
              <a:xfrm>
                <a:off x="1368104" y="2429709"/>
                <a:ext cx="10138096" cy="859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𝑫𝑬𝑹</m:t>
                      </m:r>
                      <m:r>
                        <a:rPr lang="en-US" altLang="zh-TW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𝑴𝒊𝒔𝒔</m:t>
                          </m:r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𝑫𝒆𝒕𝒆𝒄𝒕𝒊𝒐𝒏</m:t>
                          </m:r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𝑭𝒂𝒍𝒔𝒆</m:t>
                          </m:r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𝑨𝒍𝒂𝒓𝒎</m:t>
                          </m:r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𝑶𝒗𝒆𝒓𝒍𝒂𝒑</m:t>
                          </m:r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𝑪𝒐𝒏𝒇𝒖𝒔𝒊𝒐𝒏</m:t>
                          </m:r>
                        </m:num>
                        <m:den>
                          <m:r>
                            <a:rPr lang="en-US" altLang="zh-TW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𝑹𝒆𝒇𝒆𝒓𝒆𝒏𝒄𝒆</m:t>
                          </m:r>
                        </m:den>
                      </m:f>
                    </m:oMath>
                  </m:oMathPara>
                </a14:m>
                <a:endParaRPr lang="zh-TW" alt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2FFAAE-E688-4D9A-804A-EABC992D3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04" y="2429709"/>
                <a:ext cx="10138096" cy="859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7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10874229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Permutation-Free Objectives with Cross Entropy Loss [1]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Find minimum loss between hypothesis and all the possible combinational of ground truth</a:t>
            </a:r>
          </a:p>
          <a:p>
            <a:pPr lvl="1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997BF6-98E3-4322-8FF5-939587F1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25" y="2557802"/>
            <a:ext cx="3631056" cy="15744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2C14F1-4077-463E-B5CB-A7DB0261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28" y="5006690"/>
            <a:ext cx="2952235" cy="1035646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1ED21A67-775A-4C3B-AE84-04E294411BE3}"/>
              </a:ext>
            </a:extLst>
          </p:cNvPr>
          <p:cNvSpPr/>
          <p:nvPr/>
        </p:nvSpPr>
        <p:spPr>
          <a:xfrm>
            <a:off x="4698437" y="5361726"/>
            <a:ext cx="1593306" cy="32557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Permutation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EB6A7C-5B71-4CB8-A2AA-7411AF80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564" y="4641420"/>
            <a:ext cx="2952235" cy="1766184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ACC01F1D-8675-4D43-94B5-F3C9D57A8CC3}"/>
              </a:ext>
            </a:extLst>
          </p:cNvPr>
          <p:cNvSpPr/>
          <p:nvPr/>
        </p:nvSpPr>
        <p:spPr>
          <a:xfrm>
            <a:off x="5357733" y="3182241"/>
            <a:ext cx="630822" cy="3255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A714F7-690C-49D1-8032-771C349CE785}"/>
              </a:ext>
            </a:extLst>
          </p:cNvPr>
          <p:cNvSpPr txBox="1"/>
          <p:nvPr/>
        </p:nvSpPr>
        <p:spPr>
          <a:xfrm>
            <a:off x="6228615" y="2154406"/>
            <a:ext cx="315123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94E881B-5A19-4A87-A2E0-1A49E6CAE347}"/>
                  </a:ext>
                </a:extLst>
              </p:cNvPr>
              <p:cNvSpPr txBox="1"/>
              <p:nvPr/>
            </p:nvSpPr>
            <p:spPr>
              <a:xfrm>
                <a:off x="6262210" y="2649017"/>
                <a:ext cx="4494944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indent="-432000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94E881B-5A19-4A87-A2E0-1A49E6CA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10" y="2649017"/>
                <a:ext cx="4494944" cy="307777"/>
              </a:xfrm>
              <a:prstGeom prst="rect">
                <a:avLst/>
              </a:prstGeom>
              <a:blipFill>
                <a:blip r:embed="rId5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4227466-4DB7-4811-A514-52F805C42CFD}"/>
                  </a:ext>
                </a:extLst>
              </p:cNvPr>
              <p:cNvSpPr/>
              <p:nvPr/>
            </p:nvSpPr>
            <p:spPr>
              <a:xfrm>
                <a:off x="5791294" y="2981960"/>
                <a:ext cx="4069832" cy="71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zh-TW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4227466-4DB7-4811-A514-52F805C42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94" y="2981960"/>
                <a:ext cx="4069832" cy="7137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05983B3-9936-4F53-BE95-D3FEB8FDBDF8}"/>
                  </a:ext>
                </a:extLst>
              </p:cNvPr>
              <p:cNvSpPr/>
              <p:nvPr/>
            </p:nvSpPr>
            <p:spPr>
              <a:xfrm>
                <a:off x="6300747" y="3602409"/>
                <a:ext cx="47643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h𝑦𝑝𝑜𝑡h𝑒𝑠𝑖𝑠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𝑔𝑟𝑜𝑢𝑛𝑑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𝑡𝑟𝑢𝑡h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05983B3-9936-4F53-BE95-D3FEB8FDB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47" y="3602409"/>
                <a:ext cx="4764332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34F3C8C-20C3-44FF-B814-054109A57216}"/>
              </a:ext>
            </a:extLst>
          </p:cNvPr>
          <p:cNvSpPr/>
          <p:nvPr/>
        </p:nvSpPr>
        <p:spPr>
          <a:xfrm rot="16200000">
            <a:off x="7806674" y="4263447"/>
            <a:ext cx="346758" cy="3255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Introduction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Proposed Method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Reference</a:t>
            </a:r>
          </a:p>
          <a:p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471589" y="1303844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Data Preprocessing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302C983-DA21-4852-99EF-C9E1A7BC35F8}"/>
              </a:ext>
            </a:extLst>
          </p:cNvPr>
          <p:cNvCxnSpPr>
            <a:cxnSpLocks/>
          </p:cNvCxnSpPr>
          <p:nvPr/>
        </p:nvCxnSpPr>
        <p:spPr>
          <a:xfrm>
            <a:off x="5581953" y="2697243"/>
            <a:ext cx="31303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97D561-5D4D-49CA-AD54-B2AA10709BFE}"/>
              </a:ext>
            </a:extLst>
          </p:cNvPr>
          <p:cNvCxnSpPr>
            <a:cxnSpLocks/>
          </p:cNvCxnSpPr>
          <p:nvPr/>
        </p:nvCxnSpPr>
        <p:spPr>
          <a:xfrm>
            <a:off x="3257890" y="2697243"/>
            <a:ext cx="263129" cy="76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形 16" descr="語音">
            <a:extLst>
              <a:ext uri="{FF2B5EF4-FFF2-40B4-BE49-F238E27FC236}">
                <a16:creationId xmlns:a16="http://schemas.microsoft.com/office/drawing/2014/main" id="{572A9FD8-3B76-4C9F-B5C7-0A0AD193C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076" y="2247643"/>
            <a:ext cx="914400" cy="914400"/>
          </a:xfrm>
          <a:prstGeom prst="rect">
            <a:avLst/>
          </a:prstGeom>
        </p:spPr>
      </p:pic>
      <p:pic>
        <p:nvPicPr>
          <p:cNvPr id="18" name="圖形 17" descr="語音">
            <a:extLst>
              <a:ext uri="{FF2B5EF4-FFF2-40B4-BE49-F238E27FC236}">
                <a16:creationId xmlns:a16="http://schemas.microsoft.com/office/drawing/2014/main" id="{122F6534-5736-4142-BBBB-07598E3E67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294" y="2247643"/>
            <a:ext cx="914400" cy="9144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67B890A-0D2C-4AD6-9CED-FAD1E5B9AE22}"/>
              </a:ext>
            </a:extLst>
          </p:cNvPr>
          <p:cNvSpPr txBox="1"/>
          <p:nvPr/>
        </p:nvSpPr>
        <p:spPr>
          <a:xfrm>
            <a:off x="1231211" y="29896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Speech Utterance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圓角矩形 6">
            <a:extLst>
              <a:ext uri="{FF2B5EF4-FFF2-40B4-BE49-F238E27FC236}">
                <a16:creationId xmlns:a16="http://schemas.microsoft.com/office/drawing/2014/main" id="{00EAC503-A109-428B-B59A-F75AFE81F9F0}"/>
              </a:ext>
            </a:extLst>
          </p:cNvPr>
          <p:cNvSpPr/>
          <p:nvPr/>
        </p:nvSpPr>
        <p:spPr>
          <a:xfrm>
            <a:off x="5894989" y="2099934"/>
            <a:ext cx="1713826" cy="12302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Short-Time Fourier 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Transform [2]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24B7771-8B75-452F-BA27-AF625F656925}"/>
              </a:ext>
            </a:extLst>
          </p:cNvPr>
          <p:cNvCxnSpPr>
            <a:cxnSpLocks/>
          </p:cNvCxnSpPr>
          <p:nvPr/>
        </p:nvCxnSpPr>
        <p:spPr>
          <a:xfrm>
            <a:off x="7613181" y="2709680"/>
            <a:ext cx="31303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id="{DFDDE745-0FBE-4DC2-B4A4-DCD3A4494E25}"/>
              </a:ext>
            </a:extLst>
          </p:cNvPr>
          <p:cNvSpPr/>
          <p:nvPr/>
        </p:nvSpPr>
        <p:spPr>
          <a:xfrm>
            <a:off x="7956096" y="2099934"/>
            <a:ext cx="1641367" cy="12302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Log-Mel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Filter Bank [3]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2949BE5-9F93-4501-B3F7-6CFA5A5C71EA}"/>
              </a:ext>
            </a:extLst>
          </p:cNvPr>
          <p:cNvCxnSpPr>
            <a:cxnSpLocks/>
          </p:cNvCxnSpPr>
          <p:nvPr/>
        </p:nvCxnSpPr>
        <p:spPr>
          <a:xfrm flipV="1">
            <a:off x="1220400" y="3657738"/>
            <a:ext cx="9936259" cy="4300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圓角矩形 6">
            <a:extLst>
              <a:ext uri="{FF2B5EF4-FFF2-40B4-BE49-F238E27FC236}">
                <a16:creationId xmlns:a16="http://schemas.microsoft.com/office/drawing/2014/main" id="{F07AA298-A2A4-4EDD-A112-EA296A9D918B}"/>
              </a:ext>
            </a:extLst>
          </p:cNvPr>
          <p:cNvSpPr/>
          <p:nvPr/>
        </p:nvSpPr>
        <p:spPr>
          <a:xfrm>
            <a:off x="3537968" y="2099934"/>
            <a:ext cx="2032632" cy="12302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Pre-Emphasis</a:t>
            </a:r>
            <a:endParaRPr lang="zh-TW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431B9E80-10B2-42AA-85AA-753D14B4EE03}"/>
              </a:ext>
            </a:extLst>
          </p:cNvPr>
          <p:cNvCxnSpPr>
            <a:cxnSpLocks/>
          </p:cNvCxnSpPr>
          <p:nvPr/>
        </p:nvCxnSpPr>
        <p:spPr>
          <a:xfrm flipH="1">
            <a:off x="3705078" y="2697339"/>
            <a:ext cx="5892385" cy="1341683"/>
          </a:xfrm>
          <a:prstGeom prst="bentConnector3">
            <a:avLst>
              <a:gd name="adj1" fmla="val -388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310C3BAF-9DA1-470E-8CC1-A53145E13A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6851" y="4294003"/>
            <a:ext cx="965190" cy="448735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7261706-EA5F-467F-A8A9-55C961DF887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755920" y="4982568"/>
            <a:ext cx="702272" cy="425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6">
            <a:extLst>
              <a:ext uri="{FF2B5EF4-FFF2-40B4-BE49-F238E27FC236}">
                <a16:creationId xmlns:a16="http://schemas.microsoft.com/office/drawing/2014/main" id="{C93FC5F2-A72C-404B-836E-92155DA44D54}"/>
              </a:ext>
            </a:extLst>
          </p:cNvPr>
          <p:cNvSpPr/>
          <p:nvPr/>
        </p:nvSpPr>
        <p:spPr>
          <a:xfrm>
            <a:off x="6458192" y="4371679"/>
            <a:ext cx="1897355" cy="12302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Subsampling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201F735-B1DA-43EE-A027-28D084A60D8E}"/>
              </a:ext>
            </a:extLst>
          </p:cNvPr>
          <p:cNvCxnSpPr>
            <a:cxnSpLocks/>
          </p:cNvCxnSpPr>
          <p:nvPr/>
        </p:nvCxnSpPr>
        <p:spPr>
          <a:xfrm>
            <a:off x="8371854" y="5008565"/>
            <a:ext cx="31303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6">
            <a:extLst>
              <a:ext uri="{FF2B5EF4-FFF2-40B4-BE49-F238E27FC236}">
                <a16:creationId xmlns:a16="http://schemas.microsoft.com/office/drawing/2014/main" id="{97E8358F-3419-4E40-83AF-4A7797E0E65C}"/>
              </a:ext>
            </a:extLst>
          </p:cNvPr>
          <p:cNvSpPr/>
          <p:nvPr/>
        </p:nvSpPr>
        <p:spPr>
          <a:xfrm>
            <a:off x="8674319" y="4385823"/>
            <a:ext cx="1612678" cy="12302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Diarization Model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圓角矩形 6">
            <a:extLst>
              <a:ext uri="{FF2B5EF4-FFF2-40B4-BE49-F238E27FC236}">
                <a16:creationId xmlns:a16="http://schemas.microsoft.com/office/drawing/2014/main" id="{DF056E6A-6D1F-4FB9-839F-203AC0991710}"/>
              </a:ext>
            </a:extLst>
          </p:cNvPr>
          <p:cNvSpPr/>
          <p:nvPr/>
        </p:nvSpPr>
        <p:spPr>
          <a:xfrm>
            <a:off x="4143242" y="4367426"/>
            <a:ext cx="1612678" cy="12302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Splice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02869AF-D658-443E-B398-918B06C0E936}"/>
              </a:ext>
            </a:extLst>
          </p:cNvPr>
          <p:cNvSpPr txBox="1"/>
          <p:nvPr/>
        </p:nvSpPr>
        <p:spPr>
          <a:xfrm>
            <a:off x="661711" y="3239269"/>
            <a:ext cx="348153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.wav with sample rate 8000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7FA0366-594D-4602-9E5A-1302AD5F4B46}"/>
              </a:ext>
            </a:extLst>
          </p:cNvPr>
          <p:cNvSpPr txBox="1"/>
          <p:nvPr/>
        </p:nvSpPr>
        <p:spPr>
          <a:xfrm>
            <a:off x="3210695" y="5569734"/>
            <a:ext cx="318677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Concatenate previous and subsequent 7 frames 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702C4DB-BE66-4991-B83A-17DE8215013D}"/>
              </a:ext>
            </a:extLst>
          </p:cNvPr>
          <p:cNvSpPr txBox="1"/>
          <p:nvPr/>
        </p:nvSpPr>
        <p:spPr>
          <a:xfrm>
            <a:off x="6568097" y="5600512"/>
            <a:ext cx="167754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Subsample by a factor of 10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7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1057</Words>
  <Application>Microsoft Office PowerPoint</Application>
  <PresentationFormat>寬螢幕</PresentationFormat>
  <Paragraphs>243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Arial Unicode MS</vt:lpstr>
      <vt:lpstr>맑은 고딕</vt:lpstr>
      <vt:lpstr>新細明體</vt:lpstr>
      <vt:lpstr>Arial</vt:lpstr>
      <vt:lpstr>Cambria Math</vt:lpstr>
      <vt:lpstr>Times New Roman</vt:lpstr>
      <vt:lpstr>Wingdings</vt:lpstr>
      <vt:lpstr>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Inyoub Kim</dc:creator>
  <cp:lastModifiedBy>洪愷均</cp:lastModifiedBy>
  <cp:revision>48</cp:revision>
  <dcterms:created xsi:type="dcterms:W3CDTF">2021-03-04T02:28:42Z</dcterms:created>
  <dcterms:modified xsi:type="dcterms:W3CDTF">2022-05-13T15:15:06Z</dcterms:modified>
</cp:coreProperties>
</file>