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AF5FB-75E3-488B-A56F-646F423E030E}" v="1" dt="2024-09-20T06:43:22.08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osheba\Downloads\Employee_Dataset%20(8)shoban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(8)shobana.xlsx]Sheet3!PivotTable1</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Sheet3!$B$3:$B$4</c:f>
              <c:strCache>
                <c:ptCount val="1"/>
                <c:pt idx="0">
                  <c:v>Accounting</c:v>
                </c:pt>
              </c:strCache>
            </c:strRef>
          </c:tx>
          <c:spPr>
            <a:solidFill>
              <a:schemeClr val="accent1"/>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Sheet3!$B$5:$B$185</c:f>
              <c:numCache>
                <c:formatCode>General</c:formatCode>
                <c:ptCount val="180"/>
                <c:pt idx="5">
                  <c:v>114177.23</c:v>
                </c:pt>
                <c:pt idx="6">
                  <c:v>52963.65</c:v>
                </c:pt>
                <c:pt idx="10">
                  <c:v>91645.04</c:v>
                </c:pt>
                <c:pt idx="15">
                  <c:v>36547.58</c:v>
                </c:pt>
                <c:pt idx="19">
                  <c:v>95954.02</c:v>
                </c:pt>
                <c:pt idx="32">
                  <c:v>119022.49</c:v>
                </c:pt>
                <c:pt idx="55">
                  <c:v>49915.14</c:v>
                </c:pt>
                <c:pt idx="65">
                  <c:v>44845.33</c:v>
                </c:pt>
                <c:pt idx="67">
                  <c:v>52270.22</c:v>
                </c:pt>
                <c:pt idx="75">
                  <c:v>68887.839999999997</c:v>
                </c:pt>
                <c:pt idx="78">
                  <c:v>107107.6</c:v>
                </c:pt>
                <c:pt idx="99">
                  <c:v>67633.850000000006</c:v>
                </c:pt>
                <c:pt idx="109">
                  <c:v>69163.39</c:v>
                </c:pt>
                <c:pt idx="137">
                  <c:v>57419.35</c:v>
                </c:pt>
                <c:pt idx="142">
                  <c:v>152607.64000000001</c:v>
                </c:pt>
                <c:pt idx="152">
                  <c:v>143647.12</c:v>
                </c:pt>
                <c:pt idx="166">
                  <c:v>52246.29</c:v>
                </c:pt>
              </c:numCache>
            </c:numRef>
          </c:val>
          <c:extLst>
            <c:ext xmlns:c16="http://schemas.microsoft.com/office/drawing/2014/chart" uri="{C3380CC4-5D6E-409C-BE32-E72D297353CC}">
              <c16:uniqueId val="{00000000-F1FA-4D3D-AB7A-197EE9519697}"/>
            </c:ext>
          </c:extLst>
        </c:ser>
        <c:ser>
          <c:idx val="1"/>
          <c:order val="1"/>
          <c:tx>
            <c:strRef>
              <c:f>Sheet3!$C$3:$C$4</c:f>
              <c:strCache>
                <c:ptCount val="1"/>
                <c:pt idx="0">
                  <c:v>Business Development</c:v>
                </c:pt>
              </c:strCache>
            </c:strRef>
          </c:tx>
          <c:spPr>
            <a:solidFill>
              <a:schemeClr val="accent2"/>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Sheet3!$C$5:$C$185</c:f>
              <c:numCache>
                <c:formatCode>General</c:formatCode>
                <c:ptCount val="180"/>
                <c:pt idx="0">
                  <c:v>70649.460000000006</c:v>
                </c:pt>
                <c:pt idx="3">
                  <c:v>68980.52</c:v>
                </c:pt>
                <c:pt idx="12">
                  <c:v>85918.61</c:v>
                </c:pt>
                <c:pt idx="34">
                  <c:v>80695.740000000005</c:v>
                </c:pt>
                <c:pt idx="36">
                  <c:v>69192.850000000006</c:v>
                </c:pt>
                <c:pt idx="38">
                  <c:v>88360.79</c:v>
                </c:pt>
                <c:pt idx="39">
                  <c:v>110042.37</c:v>
                </c:pt>
                <c:pt idx="58">
                  <c:v>71371.37</c:v>
                </c:pt>
                <c:pt idx="69">
                  <c:v>181768.64</c:v>
                </c:pt>
                <c:pt idx="88">
                  <c:v>61688.77</c:v>
                </c:pt>
                <c:pt idx="105">
                  <c:v>88511.17</c:v>
                </c:pt>
                <c:pt idx="106">
                  <c:v>160338.84</c:v>
                </c:pt>
                <c:pt idx="114">
                  <c:v>33031.26</c:v>
                </c:pt>
                <c:pt idx="117">
                  <c:v>39784.239999999998</c:v>
                </c:pt>
                <c:pt idx="130">
                  <c:v>69764.100000000006</c:v>
                </c:pt>
                <c:pt idx="140">
                  <c:v>86233.83</c:v>
                </c:pt>
                <c:pt idx="141">
                  <c:v>86558.58</c:v>
                </c:pt>
                <c:pt idx="162">
                  <c:v>146720.76</c:v>
                </c:pt>
              </c:numCache>
            </c:numRef>
          </c:val>
          <c:extLst>
            <c:ext xmlns:c16="http://schemas.microsoft.com/office/drawing/2014/chart" uri="{C3380CC4-5D6E-409C-BE32-E72D297353CC}">
              <c16:uniqueId val="{00000001-F1FA-4D3D-AB7A-197EE9519697}"/>
            </c:ext>
          </c:extLst>
        </c:ser>
        <c:ser>
          <c:idx val="2"/>
          <c:order val="2"/>
          <c:tx>
            <c:strRef>
              <c:f>Sheet3!$D$3:$D$4</c:f>
              <c:strCache>
                <c:ptCount val="1"/>
                <c:pt idx="0">
                  <c:v>Engineering</c:v>
                </c:pt>
              </c:strCache>
            </c:strRef>
          </c:tx>
          <c:spPr>
            <a:solidFill>
              <a:schemeClr val="accent3"/>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Sheet3!$D$5:$D$185</c:f>
              <c:numCache>
                <c:formatCode>General</c:formatCode>
                <c:ptCount val="180"/>
                <c:pt idx="11">
                  <c:v>97105.19</c:v>
                </c:pt>
                <c:pt idx="41">
                  <c:v>118976.16</c:v>
                </c:pt>
                <c:pt idx="68">
                  <c:v>50855.53</c:v>
                </c:pt>
                <c:pt idx="71">
                  <c:v>88425.08</c:v>
                </c:pt>
                <c:pt idx="74">
                  <c:v>108872.77</c:v>
                </c:pt>
                <c:pt idx="102">
                  <c:v>114425.19</c:v>
                </c:pt>
                <c:pt idx="122">
                  <c:v>43329.22</c:v>
                </c:pt>
                <c:pt idx="136">
                  <c:v>78443.78</c:v>
                </c:pt>
                <c:pt idx="144">
                  <c:v>61624.77</c:v>
                </c:pt>
                <c:pt idx="154">
                  <c:v>114465.93</c:v>
                </c:pt>
                <c:pt idx="156">
                  <c:v>39969.72</c:v>
                </c:pt>
                <c:pt idx="163">
                  <c:v>36536.26</c:v>
                </c:pt>
                <c:pt idx="178">
                  <c:v>47362.62</c:v>
                </c:pt>
              </c:numCache>
            </c:numRef>
          </c:val>
          <c:extLst>
            <c:ext xmlns:c16="http://schemas.microsoft.com/office/drawing/2014/chart" uri="{C3380CC4-5D6E-409C-BE32-E72D297353CC}">
              <c16:uniqueId val="{00000002-F1FA-4D3D-AB7A-197EE9519697}"/>
            </c:ext>
          </c:extLst>
        </c:ser>
        <c:ser>
          <c:idx val="3"/>
          <c:order val="3"/>
          <c:tx>
            <c:strRef>
              <c:f>Sheet3!$E$3:$E$4</c:f>
              <c:strCache>
                <c:ptCount val="1"/>
                <c:pt idx="0">
                  <c:v>Human Resources</c:v>
                </c:pt>
              </c:strCache>
            </c:strRef>
          </c:tx>
          <c:spPr>
            <a:solidFill>
              <a:schemeClr val="accent4"/>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Sheet3!$E$5:$E$185</c:f>
              <c:numCache>
                <c:formatCode>General</c:formatCode>
                <c:ptCount val="180"/>
                <c:pt idx="7">
                  <c:v>50310.09</c:v>
                </c:pt>
                <c:pt idx="23">
                  <c:v>61994.76</c:v>
                </c:pt>
                <c:pt idx="31">
                  <c:v>35943.620000000003</c:v>
                </c:pt>
                <c:pt idx="51">
                  <c:v>86556.96</c:v>
                </c:pt>
                <c:pt idx="77">
                  <c:v>100731.95</c:v>
                </c:pt>
                <c:pt idx="108">
                  <c:v>67957.899999999994</c:v>
                </c:pt>
                <c:pt idx="121">
                  <c:v>72876.91</c:v>
                </c:pt>
                <c:pt idx="125">
                  <c:v>73488.679999999993</c:v>
                </c:pt>
                <c:pt idx="127">
                  <c:v>92704.48</c:v>
                </c:pt>
                <c:pt idx="129">
                  <c:v>99448.78</c:v>
                </c:pt>
                <c:pt idx="168">
                  <c:v>83396.5</c:v>
                </c:pt>
                <c:pt idx="176">
                  <c:v>76320.44</c:v>
                </c:pt>
              </c:numCache>
            </c:numRef>
          </c:val>
          <c:extLst>
            <c:ext xmlns:c16="http://schemas.microsoft.com/office/drawing/2014/chart" uri="{C3380CC4-5D6E-409C-BE32-E72D297353CC}">
              <c16:uniqueId val="{00000003-F1FA-4D3D-AB7A-197EE9519697}"/>
            </c:ext>
          </c:extLst>
        </c:ser>
        <c:ser>
          <c:idx val="4"/>
          <c:order val="4"/>
          <c:tx>
            <c:strRef>
              <c:f>Sheet3!$F$3:$F$4</c:f>
              <c:strCache>
                <c:ptCount val="1"/>
                <c:pt idx="0">
                  <c:v>Legal</c:v>
                </c:pt>
              </c:strCache>
            </c:strRef>
          </c:tx>
          <c:spPr>
            <a:solidFill>
              <a:schemeClr val="accent5"/>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Sheet3!$F$5:$F$185</c:f>
              <c:numCache>
                <c:formatCode>General</c:formatCode>
                <c:ptCount val="180"/>
                <c:pt idx="2">
                  <c:v>0</c:v>
                </c:pt>
                <c:pt idx="4">
                  <c:v>63705.4</c:v>
                </c:pt>
                <c:pt idx="30">
                  <c:v>66572.58</c:v>
                </c:pt>
                <c:pt idx="44">
                  <c:v>111049.84</c:v>
                </c:pt>
                <c:pt idx="53">
                  <c:v>90697.67</c:v>
                </c:pt>
                <c:pt idx="56">
                  <c:v>113616.23</c:v>
                </c:pt>
                <c:pt idx="63">
                  <c:v>0</c:v>
                </c:pt>
                <c:pt idx="79">
                  <c:v>75733.740000000005</c:v>
                </c:pt>
                <c:pt idx="100">
                  <c:v>89838.77</c:v>
                </c:pt>
                <c:pt idx="101">
                  <c:v>28481.16</c:v>
                </c:pt>
                <c:pt idx="103">
                  <c:v>99460.78</c:v>
                </c:pt>
                <c:pt idx="126">
                  <c:v>72843.23</c:v>
                </c:pt>
                <c:pt idx="139">
                  <c:v>31042.51</c:v>
                </c:pt>
                <c:pt idx="155">
                  <c:v>32496.880000000001</c:v>
                </c:pt>
                <c:pt idx="157">
                  <c:v>28481.16</c:v>
                </c:pt>
                <c:pt idx="160">
                  <c:v>113747.56</c:v>
                </c:pt>
                <c:pt idx="165">
                  <c:v>63447.07</c:v>
                </c:pt>
              </c:numCache>
            </c:numRef>
          </c:val>
          <c:extLst>
            <c:ext xmlns:c16="http://schemas.microsoft.com/office/drawing/2014/chart" uri="{C3380CC4-5D6E-409C-BE32-E72D297353CC}">
              <c16:uniqueId val="{00000004-F1FA-4D3D-AB7A-197EE9519697}"/>
            </c:ext>
          </c:extLst>
        </c:ser>
        <c:ser>
          <c:idx val="5"/>
          <c:order val="5"/>
          <c:tx>
            <c:strRef>
              <c:f>Sheet3!$G$3:$G$4</c:f>
              <c:strCache>
                <c:ptCount val="1"/>
                <c:pt idx="0">
                  <c:v>Marketing</c:v>
                </c:pt>
              </c:strCache>
            </c:strRef>
          </c:tx>
          <c:spPr>
            <a:solidFill>
              <a:schemeClr val="accent6"/>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Sheet3!$G$5:$G$185</c:f>
              <c:numCache>
                <c:formatCode>General</c:formatCode>
                <c:ptCount val="180"/>
                <c:pt idx="24">
                  <c:v>37362.300000000003</c:v>
                </c:pt>
                <c:pt idx="33">
                  <c:v>65699.02</c:v>
                </c:pt>
                <c:pt idx="42">
                  <c:v>40753.54</c:v>
                </c:pt>
                <c:pt idx="52">
                  <c:v>68008.55</c:v>
                </c:pt>
                <c:pt idx="60">
                  <c:v>66017.179999999993</c:v>
                </c:pt>
                <c:pt idx="70">
                  <c:v>89605.13</c:v>
                </c:pt>
                <c:pt idx="72">
                  <c:v>104903.79</c:v>
                </c:pt>
                <c:pt idx="82">
                  <c:v>76932.600000000006</c:v>
                </c:pt>
                <c:pt idx="118">
                  <c:v>31816.57</c:v>
                </c:pt>
                <c:pt idx="174">
                  <c:v>70755.5</c:v>
                </c:pt>
              </c:numCache>
            </c:numRef>
          </c:val>
          <c:extLst>
            <c:ext xmlns:c16="http://schemas.microsoft.com/office/drawing/2014/chart" uri="{C3380CC4-5D6E-409C-BE32-E72D297353CC}">
              <c16:uniqueId val="{00000005-F1FA-4D3D-AB7A-197EE9519697}"/>
            </c:ext>
          </c:extLst>
        </c:ser>
        <c:ser>
          <c:idx val="6"/>
          <c:order val="6"/>
          <c:tx>
            <c:strRef>
              <c:f>Sheet3!$H$3:$H$4</c:f>
              <c:strCache>
                <c:ptCount val="1"/>
                <c:pt idx="0">
                  <c:v>NULL</c:v>
                </c:pt>
              </c:strCache>
            </c:strRef>
          </c:tx>
          <c:spPr>
            <a:solidFill>
              <a:schemeClr val="accent1">
                <a:lumMod val="60000"/>
              </a:schemeClr>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Sheet3!$H$5:$H$185</c:f>
              <c:numCache>
                <c:formatCode>General</c:formatCode>
                <c:ptCount val="180"/>
                <c:pt idx="1">
                  <c:v>105468.7</c:v>
                </c:pt>
                <c:pt idx="9">
                  <c:v>112645.99</c:v>
                </c:pt>
                <c:pt idx="17">
                  <c:v>58861.19</c:v>
                </c:pt>
                <c:pt idx="54">
                  <c:v>44403.77</c:v>
                </c:pt>
                <c:pt idx="64">
                  <c:v>118442.54</c:v>
                </c:pt>
                <c:pt idx="81">
                  <c:v>109143.17</c:v>
                </c:pt>
                <c:pt idx="148">
                  <c:v>51165.37</c:v>
                </c:pt>
              </c:numCache>
            </c:numRef>
          </c:val>
          <c:extLst>
            <c:ext xmlns:c16="http://schemas.microsoft.com/office/drawing/2014/chart" uri="{C3380CC4-5D6E-409C-BE32-E72D297353CC}">
              <c16:uniqueId val="{00000006-F1FA-4D3D-AB7A-197EE9519697}"/>
            </c:ext>
          </c:extLst>
        </c:ser>
        <c:ser>
          <c:idx val="7"/>
          <c:order val="7"/>
          <c:tx>
            <c:strRef>
              <c:f>Sheet3!$I$3:$I$4</c:f>
              <c:strCache>
                <c:ptCount val="1"/>
                <c:pt idx="0">
                  <c:v>Product Management</c:v>
                </c:pt>
              </c:strCache>
            </c:strRef>
          </c:tx>
          <c:spPr>
            <a:solidFill>
              <a:schemeClr val="accent2">
                <a:lumMod val="60000"/>
              </a:schemeClr>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Sheet3!$I$5:$I$185</c:f>
              <c:numCache>
                <c:formatCode>General</c:formatCode>
                <c:ptCount val="180"/>
                <c:pt idx="16">
                  <c:v>115191.38</c:v>
                </c:pt>
                <c:pt idx="21">
                  <c:v>104335.03999999999</c:v>
                </c:pt>
                <c:pt idx="48">
                  <c:v>76876.479999999996</c:v>
                </c:pt>
                <c:pt idx="50">
                  <c:v>74924.649999999994</c:v>
                </c:pt>
                <c:pt idx="59">
                  <c:v>31241.24</c:v>
                </c:pt>
                <c:pt idx="62">
                  <c:v>40445.29</c:v>
                </c:pt>
                <c:pt idx="76">
                  <c:v>133730.98000000001</c:v>
                </c:pt>
                <c:pt idx="84">
                  <c:v>111229.47</c:v>
                </c:pt>
                <c:pt idx="90">
                  <c:v>75475.929999999993</c:v>
                </c:pt>
                <c:pt idx="119">
                  <c:v>67818.14</c:v>
                </c:pt>
                <c:pt idx="124">
                  <c:v>213550.28</c:v>
                </c:pt>
                <c:pt idx="164">
                  <c:v>89829.33</c:v>
                </c:pt>
                <c:pt idx="175">
                  <c:v>106665.67</c:v>
                </c:pt>
                <c:pt idx="177">
                  <c:v>110906.35</c:v>
                </c:pt>
              </c:numCache>
            </c:numRef>
          </c:val>
          <c:extLst>
            <c:ext xmlns:c16="http://schemas.microsoft.com/office/drawing/2014/chart" uri="{C3380CC4-5D6E-409C-BE32-E72D297353CC}">
              <c16:uniqueId val="{00000007-F1FA-4D3D-AB7A-197EE9519697}"/>
            </c:ext>
          </c:extLst>
        </c:ser>
        <c:ser>
          <c:idx val="8"/>
          <c:order val="8"/>
          <c:tx>
            <c:strRef>
              <c:f>Sheet3!$J$3:$J$4</c:f>
              <c:strCache>
                <c:ptCount val="1"/>
                <c:pt idx="0">
                  <c:v>Research and Development</c:v>
                </c:pt>
              </c:strCache>
            </c:strRef>
          </c:tx>
          <c:spPr>
            <a:solidFill>
              <a:schemeClr val="accent3">
                <a:lumMod val="60000"/>
              </a:schemeClr>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Sheet3!$J$5:$J$185</c:f>
              <c:numCache>
                <c:formatCode>General</c:formatCode>
                <c:ptCount val="180"/>
                <c:pt idx="8">
                  <c:v>84309.95</c:v>
                </c:pt>
                <c:pt idx="13">
                  <c:v>50449.46</c:v>
                </c:pt>
                <c:pt idx="35">
                  <c:v>92336.08</c:v>
                </c:pt>
                <c:pt idx="45">
                  <c:v>74279.009999999995</c:v>
                </c:pt>
                <c:pt idx="49">
                  <c:v>44447.26</c:v>
                </c:pt>
                <c:pt idx="61">
                  <c:v>0</c:v>
                </c:pt>
                <c:pt idx="66">
                  <c:v>85455.53</c:v>
                </c:pt>
                <c:pt idx="93">
                  <c:v>52748.63</c:v>
                </c:pt>
                <c:pt idx="116">
                  <c:v>39700.82</c:v>
                </c:pt>
                <c:pt idx="123">
                  <c:v>99683.67</c:v>
                </c:pt>
                <c:pt idx="149">
                  <c:v>59434.18</c:v>
                </c:pt>
                <c:pt idx="151">
                  <c:v>96555.53</c:v>
                </c:pt>
                <c:pt idx="172">
                  <c:v>28160.79</c:v>
                </c:pt>
              </c:numCache>
            </c:numRef>
          </c:val>
          <c:extLst>
            <c:ext xmlns:c16="http://schemas.microsoft.com/office/drawing/2014/chart" uri="{C3380CC4-5D6E-409C-BE32-E72D297353CC}">
              <c16:uniqueId val="{00000008-F1FA-4D3D-AB7A-197EE9519697}"/>
            </c:ext>
          </c:extLst>
        </c:ser>
        <c:ser>
          <c:idx val="9"/>
          <c:order val="9"/>
          <c:tx>
            <c:strRef>
              <c:f>Sheet3!$K$3:$K$4</c:f>
              <c:strCache>
                <c:ptCount val="1"/>
                <c:pt idx="0">
                  <c:v>Sales</c:v>
                </c:pt>
              </c:strCache>
            </c:strRef>
          </c:tx>
          <c:spPr>
            <a:solidFill>
              <a:schemeClr val="accent4">
                <a:lumMod val="60000"/>
              </a:schemeClr>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Sheet3!$K$5:$K$185</c:f>
              <c:numCache>
                <c:formatCode>General</c:formatCode>
                <c:ptCount val="180"/>
                <c:pt idx="26">
                  <c:v>32192.15</c:v>
                </c:pt>
                <c:pt idx="28">
                  <c:v>39535.49</c:v>
                </c:pt>
                <c:pt idx="29">
                  <c:v>62195.47</c:v>
                </c:pt>
                <c:pt idx="43">
                  <c:v>41934.71</c:v>
                </c:pt>
                <c:pt idx="57">
                  <c:v>68860.399999999994</c:v>
                </c:pt>
                <c:pt idx="111">
                  <c:v>96753.78</c:v>
                </c:pt>
                <c:pt idx="115">
                  <c:v>84762.76</c:v>
                </c:pt>
                <c:pt idx="135">
                  <c:v>84598.88</c:v>
                </c:pt>
                <c:pt idx="159">
                  <c:v>83191.95</c:v>
                </c:pt>
              </c:numCache>
            </c:numRef>
          </c:val>
          <c:extLst>
            <c:ext xmlns:c16="http://schemas.microsoft.com/office/drawing/2014/chart" uri="{C3380CC4-5D6E-409C-BE32-E72D297353CC}">
              <c16:uniqueId val="{00000009-F1FA-4D3D-AB7A-197EE9519697}"/>
            </c:ext>
          </c:extLst>
        </c:ser>
        <c:ser>
          <c:idx val="10"/>
          <c:order val="10"/>
          <c:tx>
            <c:strRef>
              <c:f>Sheet3!$L$3:$L$4</c:f>
              <c:strCache>
                <c:ptCount val="1"/>
                <c:pt idx="0">
                  <c:v>Services</c:v>
                </c:pt>
              </c:strCache>
            </c:strRef>
          </c:tx>
          <c:spPr>
            <a:solidFill>
              <a:schemeClr val="accent5">
                <a:lumMod val="60000"/>
              </a:schemeClr>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Sheet3!$L$5:$L$185</c:f>
              <c:numCache>
                <c:formatCode>General</c:formatCode>
                <c:ptCount val="180"/>
                <c:pt idx="22">
                  <c:v>81897.789999999994</c:v>
                </c:pt>
                <c:pt idx="27">
                  <c:v>89690.38</c:v>
                </c:pt>
                <c:pt idx="47">
                  <c:v>89690.38</c:v>
                </c:pt>
                <c:pt idx="73">
                  <c:v>138114.64000000001</c:v>
                </c:pt>
                <c:pt idx="83">
                  <c:v>69913.39</c:v>
                </c:pt>
                <c:pt idx="85">
                  <c:v>85879.23</c:v>
                </c:pt>
                <c:pt idx="86">
                  <c:v>100424.23</c:v>
                </c:pt>
                <c:pt idx="94">
                  <c:v>109163.39</c:v>
                </c:pt>
                <c:pt idx="96">
                  <c:v>42161.77</c:v>
                </c:pt>
                <c:pt idx="107">
                  <c:v>88689.09</c:v>
                </c:pt>
                <c:pt idx="133">
                  <c:v>47646.95</c:v>
                </c:pt>
                <c:pt idx="134">
                  <c:v>42314.39</c:v>
                </c:pt>
                <c:pt idx="145">
                  <c:v>31172.77</c:v>
                </c:pt>
                <c:pt idx="169">
                  <c:v>223630.98</c:v>
                </c:pt>
              </c:numCache>
            </c:numRef>
          </c:val>
          <c:extLst>
            <c:ext xmlns:c16="http://schemas.microsoft.com/office/drawing/2014/chart" uri="{C3380CC4-5D6E-409C-BE32-E72D297353CC}">
              <c16:uniqueId val="{0000000A-F1FA-4D3D-AB7A-197EE9519697}"/>
            </c:ext>
          </c:extLst>
        </c:ser>
        <c:ser>
          <c:idx val="11"/>
          <c:order val="11"/>
          <c:tx>
            <c:strRef>
              <c:f>Sheet3!$M$3:$M$4</c:f>
              <c:strCache>
                <c:ptCount val="1"/>
                <c:pt idx="0">
                  <c:v>Support</c:v>
                </c:pt>
              </c:strCache>
            </c:strRef>
          </c:tx>
          <c:spPr>
            <a:solidFill>
              <a:schemeClr val="accent6">
                <a:lumMod val="60000"/>
              </a:schemeClr>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Sheet3!$M$5:$M$185</c:f>
              <c:numCache>
                <c:formatCode>General</c:formatCode>
                <c:ptCount val="180"/>
                <c:pt idx="18">
                  <c:v>75974.990000000005</c:v>
                </c:pt>
                <c:pt idx="37">
                  <c:v>104802.63</c:v>
                </c:pt>
                <c:pt idx="46">
                  <c:v>54137.05</c:v>
                </c:pt>
                <c:pt idx="87">
                  <c:v>71924.850000000006</c:v>
                </c:pt>
                <c:pt idx="92">
                  <c:v>63555.73</c:v>
                </c:pt>
                <c:pt idx="95">
                  <c:v>88034.67</c:v>
                </c:pt>
                <c:pt idx="97">
                  <c:v>118516.38</c:v>
                </c:pt>
                <c:pt idx="110">
                  <c:v>0</c:v>
                </c:pt>
                <c:pt idx="112">
                  <c:v>28974.03</c:v>
                </c:pt>
                <c:pt idx="128">
                  <c:v>100371.31</c:v>
                </c:pt>
                <c:pt idx="131">
                  <c:v>104038.9</c:v>
                </c:pt>
                <c:pt idx="138">
                  <c:v>95017.1</c:v>
                </c:pt>
                <c:pt idx="153">
                  <c:v>61214.26</c:v>
                </c:pt>
                <c:pt idx="161">
                  <c:v>37062.1</c:v>
                </c:pt>
                <c:pt idx="167">
                  <c:v>58935.92</c:v>
                </c:pt>
              </c:numCache>
            </c:numRef>
          </c:val>
          <c:extLst>
            <c:ext xmlns:c16="http://schemas.microsoft.com/office/drawing/2014/chart" uri="{C3380CC4-5D6E-409C-BE32-E72D297353CC}">
              <c16:uniqueId val="{0000000B-F1FA-4D3D-AB7A-197EE9519697}"/>
            </c:ext>
          </c:extLst>
        </c:ser>
        <c:ser>
          <c:idx val="12"/>
          <c:order val="12"/>
          <c:tx>
            <c:strRef>
              <c:f>Sheet3!$N$3:$N$4</c:f>
              <c:strCache>
                <c:ptCount val="1"/>
                <c:pt idx="0">
                  <c:v>Training</c:v>
                </c:pt>
              </c:strCache>
            </c:strRef>
          </c:tx>
          <c:spPr>
            <a:solidFill>
              <a:schemeClr val="accent1">
                <a:lumMod val="80000"/>
                <a:lumOff val="20000"/>
              </a:schemeClr>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Sheet3!$N$5:$N$185</c:f>
              <c:numCache>
                <c:formatCode>General</c:formatCode>
                <c:ptCount val="180"/>
                <c:pt idx="20">
                  <c:v>102934.09</c:v>
                </c:pt>
                <c:pt idx="25">
                  <c:v>84745.93</c:v>
                </c:pt>
                <c:pt idx="40">
                  <c:v>86010.54</c:v>
                </c:pt>
                <c:pt idx="80">
                  <c:v>95677.9</c:v>
                </c:pt>
                <c:pt idx="91">
                  <c:v>75804.7</c:v>
                </c:pt>
                <c:pt idx="98">
                  <c:v>71570.990000000005</c:v>
                </c:pt>
                <c:pt idx="113">
                  <c:v>57002.02</c:v>
                </c:pt>
                <c:pt idx="120">
                  <c:v>79567.69</c:v>
                </c:pt>
                <c:pt idx="143">
                  <c:v>101187.36</c:v>
                </c:pt>
                <c:pt idx="146">
                  <c:v>93128.34</c:v>
                </c:pt>
                <c:pt idx="147">
                  <c:v>225556.56</c:v>
                </c:pt>
                <c:pt idx="150">
                  <c:v>107898.52</c:v>
                </c:pt>
                <c:pt idx="158">
                  <c:v>114691.03</c:v>
                </c:pt>
                <c:pt idx="170">
                  <c:v>116767.63</c:v>
                </c:pt>
                <c:pt idx="171">
                  <c:v>78840.23</c:v>
                </c:pt>
                <c:pt idx="173">
                  <c:v>58744.17</c:v>
                </c:pt>
              </c:numCache>
            </c:numRef>
          </c:val>
          <c:extLst>
            <c:ext xmlns:c16="http://schemas.microsoft.com/office/drawing/2014/chart" uri="{C3380CC4-5D6E-409C-BE32-E72D297353CC}">
              <c16:uniqueId val="{0000000C-F1FA-4D3D-AB7A-197EE9519697}"/>
            </c:ext>
          </c:extLst>
        </c:ser>
        <c:ser>
          <c:idx val="13"/>
          <c:order val="13"/>
          <c:tx>
            <c:strRef>
              <c:f>Sheet3!$O$3:$O$4</c:f>
              <c:strCache>
                <c:ptCount val="1"/>
                <c:pt idx="0">
                  <c:v>(blank)</c:v>
                </c:pt>
              </c:strCache>
            </c:strRef>
          </c:tx>
          <c:spPr>
            <a:solidFill>
              <a:schemeClr val="accent2">
                <a:lumMod val="80000"/>
                <a:lumOff val="20000"/>
              </a:schemeClr>
            </a:solidFill>
            <a:ln>
              <a:noFill/>
            </a:ln>
            <a:effectLst/>
            <a:sp3d/>
          </c:spPr>
          <c:invertIfNegative val="0"/>
          <c:cat>
            <c:strRef>
              <c:f>Sheet3!$A$5:$A$185</c:f>
              <c:strCache>
                <c:ptCount val="180"/>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strCache>
            </c:strRef>
          </c:cat>
          <c:val>
            <c:numRef>
              <c:f>Sheet3!$O$5:$O$185</c:f>
              <c:numCache>
                <c:formatCode>General</c:formatCode>
                <c:ptCount val="180"/>
              </c:numCache>
            </c:numRef>
          </c:val>
          <c:extLst>
            <c:ext xmlns:c16="http://schemas.microsoft.com/office/drawing/2014/chart" uri="{C3380CC4-5D6E-409C-BE32-E72D297353CC}">
              <c16:uniqueId val="{0000000D-F1FA-4D3D-AB7A-197EE9519697}"/>
            </c:ext>
          </c:extLst>
        </c:ser>
        <c:dLbls>
          <c:showLegendKey val="0"/>
          <c:showVal val="0"/>
          <c:showCatName val="0"/>
          <c:showSerName val="0"/>
          <c:showPercent val="0"/>
          <c:showBubbleSize val="0"/>
        </c:dLbls>
        <c:gapWidth val="150"/>
        <c:shape val="box"/>
        <c:axId val="1073469456"/>
        <c:axId val="1073468496"/>
        <c:axId val="1190072032"/>
      </c:bar3DChart>
      <c:catAx>
        <c:axId val="10734694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468496"/>
        <c:crosses val="autoZero"/>
        <c:auto val="1"/>
        <c:lblAlgn val="ctr"/>
        <c:lblOffset val="100"/>
        <c:noMultiLvlLbl val="0"/>
      </c:catAx>
      <c:valAx>
        <c:axId val="1073468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469456"/>
        <c:crosses val="autoZero"/>
        <c:crossBetween val="between"/>
      </c:valAx>
      <c:serAx>
        <c:axId val="119007203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46849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8" name="Text Placeholder 7">
            <a:extLst>
              <a:ext uri="{FF2B5EF4-FFF2-40B4-BE49-F238E27FC236}">
                <a16:creationId xmlns:a16="http://schemas.microsoft.com/office/drawing/2014/main" id="{38AAB315-3B5E-FF4D-073A-082598418039}"/>
              </a:ext>
            </a:extLst>
          </p:cNvPr>
          <p:cNvSpPr>
            <a:spLocks noGrp="1"/>
          </p:cNvSpPr>
          <p:nvPr>
            <p:ph type="body" idx="1"/>
          </p:nvPr>
        </p:nvSpPr>
        <p:spPr/>
        <p:txBody>
          <a:bodyPr/>
          <a:lstStyle/>
          <a:p>
            <a:endParaRPr lang="en-IN"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NAME:SHOBANA.B</a:t>
            </a:r>
          </a:p>
          <a:p>
            <a:r>
              <a:rPr lang="en-US" sz="2400" dirty="0"/>
              <a:t>REGISTER NO: 312214912</a:t>
            </a:r>
          </a:p>
          <a:p>
            <a:r>
              <a:rPr lang="en-US" sz="2400" dirty="0"/>
              <a:t>DEPARTMENT: </a:t>
            </a:r>
            <a:r>
              <a:rPr lang="en-US" sz="2400" dirty="0" err="1"/>
              <a:t>Bcom</a:t>
            </a:r>
            <a:r>
              <a:rPr lang="en-US" sz="2400" dirty="0"/>
              <a:t>(CA)</a:t>
            </a:r>
          </a:p>
          <a:p>
            <a:r>
              <a:rPr lang="en-US" sz="2400" dirty="0"/>
              <a:t>COLLEGE: </a:t>
            </a:r>
            <a:r>
              <a:rPr lang="en-US" sz="2400" dirty="0" err="1"/>
              <a:t>Annai</a:t>
            </a:r>
            <a:r>
              <a:rPr lang="en-US" sz="2400" dirty="0"/>
              <a:t> </a:t>
            </a:r>
            <a:r>
              <a:rPr lang="en-US" sz="2400" dirty="0" err="1"/>
              <a:t>Veilankanni’s</a:t>
            </a:r>
            <a:r>
              <a:rPr lang="en-US" sz="2400" dirty="0"/>
              <a:t>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6CC5E5A-EF71-804D-8286-5563368A88FA}"/>
              </a:ext>
            </a:extLst>
          </p:cNvPr>
          <p:cNvSpPr txBox="1"/>
          <p:nvPr/>
        </p:nvSpPr>
        <p:spPr>
          <a:xfrm>
            <a:off x="838200" y="1265872"/>
            <a:ext cx="5788742" cy="2308324"/>
          </a:xfrm>
          <a:prstGeom prst="rect">
            <a:avLst/>
          </a:prstGeom>
          <a:noFill/>
        </p:spPr>
        <p:txBody>
          <a:bodyPr wrap="square">
            <a:spAutoFit/>
          </a:bodyPr>
          <a:lstStyle/>
          <a:p>
            <a:r>
              <a:rPr lang="en-IN" sz="2400" dirty="0"/>
              <a:t>Creates a visual representation of an organization's data, including how it's collected, stored, and used. Data models can be used to identify errors in development plans, document data requirements, and create a framework for database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4D743E1-5036-423F-8B8E-F7E55E9F5A61}"/>
              </a:ext>
            </a:extLst>
          </p:cNvPr>
          <p:cNvGraphicFramePr>
            <a:graphicFrameLocks/>
          </p:cNvGraphicFramePr>
          <p:nvPr>
            <p:extLst>
              <p:ext uri="{D42A27DB-BD31-4B8C-83A1-F6EECF244321}">
                <p14:modId xmlns:p14="http://schemas.microsoft.com/office/powerpoint/2010/main" val="684098209"/>
              </p:ext>
            </p:extLst>
          </p:nvPr>
        </p:nvGraphicFramePr>
        <p:xfrm>
          <a:off x="914400" y="1447800"/>
          <a:ext cx="53340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0F937D-DEFE-06A5-0611-39524FCD9CE6}"/>
              </a:ext>
            </a:extLst>
          </p:cNvPr>
          <p:cNvSpPr txBox="1"/>
          <p:nvPr/>
        </p:nvSpPr>
        <p:spPr>
          <a:xfrm>
            <a:off x="914400" y="1524000"/>
            <a:ext cx="5483942" cy="4154984"/>
          </a:xfrm>
          <a:prstGeom prst="rect">
            <a:avLst/>
          </a:prstGeom>
          <a:noFill/>
        </p:spPr>
        <p:txBody>
          <a:bodyPr wrap="square">
            <a:spAutoFit/>
          </a:bodyPr>
          <a:lstStyle/>
          <a:p>
            <a:r>
              <a:rPr lang="en-IN" sz="2400" dirty="0"/>
              <a:t>Address the original question or problem  Revisit the purpose of the experiment and hypothesis  Evaluate the data  Explain the effect of any procedural changes or experimental error  Consider variables that could not be controlled for  Determine the significance or importance of the data analysis  Ensure conclusions are valid and limited to the results of the experiment  Reprise the questions and conclusions of the introduction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5AD1A34-1C2B-0E0E-3CB7-CCD6AEF8A7B5}"/>
              </a:ext>
            </a:extLst>
          </p:cNvPr>
          <p:cNvSpPr txBox="1"/>
          <p:nvPr/>
        </p:nvSpPr>
        <p:spPr>
          <a:xfrm>
            <a:off x="916858" y="1828800"/>
            <a:ext cx="5179142" cy="3046988"/>
          </a:xfrm>
          <a:prstGeom prst="rect">
            <a:avLst/>
          </a:prstGeom>
          <a:noFill/>
        </p:spPr>
        <p:txBody>
          <a:bodyPr wrap="square">
            <a:spAutoFit/>
          </a:bodyPr>
          <a:lstStyle/>
          <a:p>
            <a:r>
              <a:rPr lang="en-IN" sz="2400" dirty="0"/>
              <a:t>Data analysis is a process of finding answers to questions or solving problems using data. But before you can dive into the data, you need to have a clear problem statement that defines what you are trying to achieve, why it matters, and how you will measure success.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5D82BA-0C42-9E18-DA22-B9D018A32045}"/>
              </a:ext>
            </a:extLst>
          </p:cNvPr>
          <p:cNvSpPr txBox="1"/>
          <p:nvPr/>
        </p:nvSpPr>
        <p:spPr>
          <a:xfrm>
            <a:off x="914400" y="1905000"/>
            <a:ext cx="5179142" cy="4154984"/>
          </a:xfrm>
          <a:prstGeom prst="rect">
            <a:avLst/>
          </a:prstGeom>
          <a:noFill/>
        </p:spPr>
        <p:txBody>
          <a:bodyPr wrap="square">
            <a:spAutoFit/>
          </a:bodyPr>
          <a:lstStyle/>
          <a:p>
            <a:r>
              <a:rPr lang="en-IN" sz="2400" dirty="0"/>
              <a:t>Descriptive analysis: Summarizing current data to help understand what's </a:t>
            </a:r>
            <a:r>
              <a:rPr lang="en-IN" sz="2400" dirty="0" err="1"/>
              <a:t>happeningDiagnostic</a:t>
            </a:r>
            <a:r>
              <a:rPr lang="en-IN" sz="2400" dirty="0"/>
              <a:t> analysis: Looking back at previous performance to identify </a:t>
            </a:r>
            <a:r>
              <a:rPr lang="en-IN" sz="2400" dirty="0" err="1"/>
              <a:t>issuesPredictive</a:t>
            </a:r>
            <a:r>
              <a:rPr lang="en-IN" sz="2400" dirty="0"/>
              <a:t> analytics: Using historical data to predict future </a:t>
            </a:r>
            <a:r>
              <a:rPr lang="en-IN" sz="2400" dirty="0" err="1"/>
              <a:t>performancePrescriptive</a:t>
            </a:r>
            <a:r>
              <a:rPr lang="en-IN" sz="2400" dirty="0"/>
              <a:t> analytics: Recommending steps for examining </a:t>
            </a:r>
            <a:r>
              <a:rPr lang="en-IN" sz="2400" dirty="0" err="1"/>
              <a:t>dataSentiment</a:t>
            </a:r>
            <a:r>
              <a:rPr lang="en-IN" sz="2400" dirty="0"/>
              <a:t> analysis: Determining if digital writing has a positive, negative, or neutral emotional tone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09D8D41-44EC-AA12-3738-5B04C7954B16}"/>
              </a:ext>
            </a:extLst>
          </p:cNvPr>
          <p:cNvSpPr txBox="1"/>
          <p:nvPr/>
        </p:nvSpPr>
        <p:spPr>
          <a:xfrm>
            <a:off x="688258" y="1905000"/>
            <a:ext cx="5179142" cy="3416320"/>
          </a:xfrm>
          <a:prstGeom prst="rect">
            <a:avLst/>
          </a:prstGeom>
          <a:noFill/>
        </p:spPr>
        <p:txBody>
          <a:bodyPr wrap="square">
            <a:spAutoFit/>
          </a:bodyPr>
          <a:lstStyle/>
          <a:p>
            <a:r>
              <a:rPr lang="en-IN" sz="2400" dirty="0"/>
              <a:t>End-user analytics is the kind of functionality you give to the final users of your app - to be able to see the data on how they use your app. For example, let's say you have a SaaS for signing documents online, in a digital form. The end-user analytics would give your customers insights on their user </a:t>
            </a:r>
            <a:r>
              <a:rPr lang="en-IN" sz="2400" dirty="0" err="1"/>
              <a:t>behavior</a:t>
            </a:r>
            <a:r>
              <a:rPr lang="en-IN" sz="2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F4545E4-EA52-22DB-9970-73BDF15218E1}"/>
              </a:ext>
            </a:extLst>
          </p:cNvPr>
          <p:cNvSpPr txBox="1"/>
          <p:nvPr/>
        </p:nvSpPr>
        <p:spPr>
          <a:xfrm>
            <a:off x="2991465" y="1752600"/>
            <a:ext cx="5390535" cy="2308324"/>
          </a:xfrm>
          <a:prstGeom prst="rect">
            <a:avLst/>
          </a:prstGeom>
          <a:noFill/>
        </p:spPr>
        <p:txBody>
          <a:bodyPr wrap="square">
            <a:spAutoFit/>
          </a:bodyPr>
          <a:lstStyle/>
          <a:p>
            <a:r>
              <a:rPr lang="en-IN" sz="2400" dirty="0"/>
              <a:t>Data analytics can help you understand your customers and their needs, which can help you create a strong value proposition. Here are some steps you can take to create a value proposition using data analytics: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BEF6D7F-1DDB-2C26-F011-66FDD54BC671}"/>
              </a:ext>
            </a:extLst>
          </p:cNvPr>
          <p:cNvSpPr txBox="1"/>
          <p:nvPr/>
        </p:nvSpPr>
        <p:spPr>
          <a:xfrm>
            <a:off x="840658" y="1418272"/>
            <a:ext cx="4417142" cy="2677656"/>
          </a:xfrm>
          <a:prstGeom prst="rect">
            <a:avLst/>
          </a:prstGeom>
          <a:noFill/>
        </p:spPr>
        <p:txBody>
          <a:bodyPr wrap="square">
            <a:spAutoFit/>
          </a:bodyPr>
          <a:lstStyle/>
          <a:p>
            <a:r>
              <a:rPr lang="en-IN" sz="2400" dirty="0"/>
              <a:t>Data analytics can help you understand your customers and their needs, which can help you create a strong value proposition. Here are some steps you can take to create a value proposition using data analytics: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08C4BCB-4A73-E755-DCDB-1DB9D16BF411}"/>
              </a:ext>
            </a:extLst>
          </p:cNvPr>
          <p:cNvSpPr txBox="1"/>
          <p:nvPr/>
        </p:nvSpPr>
        <p:spPr>
          <a:xfrm>
            <a:off x="2514600" y="1723072"/>
            <a:ext cx="4417142" cy="2308324"/>
          </a:xfrm>
          <a:prstGeom prst="rect">
            <a:avLst/>
          </a:prstGeom>
          <a:noFill/>
        </p:spPr>
        <p:txBody>
          <a:bodyPr wrap="square">
            <a:spAutoFit/>
          </a:bodyPr>
          <a:lstStyle/>
          <a:p>
            <a:r>
              <a:rPr lang="en-IN" sz="2400" dirty="0"/>
              <a:t>A data analysis technique that compares sales from the current week to the previous week. The WoW growth is calculated by using the formula: ((WTD Value – PWTD Value)/PWTD Value) *100.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494</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Thosheba sivaraj</cp:lastModifiedBy>
  <cp:revision>14</cp:revision>
  <dcterms:created xsi:type="dcterms:W3CDTF">2024-03-29T15:07:22Z</dcterms:created>
  <dcterms:modified xsi:type="dcterms:W3CDTF">2024-09-20T06:46:15Z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