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11" Type="http://schemas.openxmlformats.org/officeDocument/2006/relationships/slide" Target="slides/slide6.xml"/><Relationship Id="rId22" Type="http://schemas.openxmlformats.org/officeDocument/2006/relationships/font" Target="fonts/Roboto-boldItalic.fntdata"/><Relationship Id="rId10" Type="http://schemas.openxmlformats.org/officeDocument/2006/relationships/slide" Target="slides/slide5.xml"/><Relationship Id="rId21" Type="http://schemas.openxmlformats.org/officeDocument/2006/relationships/font" Target="fonts/Robot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83acb02b43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83acb02b43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83acb02b4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83acb02b4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83acb02b43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83acb02b43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83acb02b43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83acb02b43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8cf0a6d47d_0_3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8cf0a6d47d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8cf0a6d47d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8cf0a6d47d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8cf0a6d47d_0_3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8cf0a6d47d_0_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8cf0a6d47d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8cf0a6d47d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8cf0a6d47d_0_3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8cf0a6d47d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8cf0a6d47d_0_1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8cf0a6d47d_0_1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8cf0a6d47d_0_1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8cf0a6d47d_0_1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83acb02b4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83acb02b4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11700" y="1035425"/>
            <a:ext cx="8520600" cy="1263000"/>
          </a:xfrm>
          <a:prstGeom prst="rect">
            <a:avLst/>
          </a:prstGeom>
        </p:spPr>
        <p:txBody>
          <a:bodyPr anchorCtr="0" anchor="b" bIns="91425" lIns="91425" spcFirstLastPara="1" rIns="91425" wrap="square" tIns="91425">
            <a:normAutofit fontScale="90000"/>
          </a:bodyPr>
          <a:lstStyle/>
          <a:p>
            <a:pPr indent="0" lvl="0" marL="457200" rtl="0" algn="l">
              <a:spcBef>
                <a:spcPts val="0"/>
              </a:spcBef>
              <a:spcAft>
                <a:spcPts val="0"/>
              </a:spcAft>
              <a:buNone/>
            </a:pPr>
            <a:r>
              <a:rPr lang="en" sz="5500">
                <a:solidFill>
                  <a:srgbClr val="181818"/>
                </a:solidFill>
              </a:rPr>
              <a:t>Exploratory Data Analysis of Regional Sales </a:t>
            </a:r>
            <a:endParaRPr>
              <a:solidFill>
                <a:srgbClr val="181818"/>
              </a:solidFill>
            </a:endParaRPr>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fontScale="92500" lnSpcReduction="20000"/>
          </a:bodyPr>
          <a:lstStyle/>
          <a:p>
            <a:pPr indent="457200" lvl="0" marL="0" rtl="0" algn="l">
              <a:spcBef>
                <a:spcPts val="0"/>
              </a:spcBef>
              <a:spcAft>
                <a:spcPts val="0"/>
              </a:spcAft>
              <a:buNone/>
            </a:pPr>
            <a:r>
              <a:rPr lang="en" sz="2100">
                <a:solidFill>
                  <a:srgbClr val="181818"/>
                </a:solidFill>
              </a:rPr>
              <a:t>Shobana Ramakrishnan</a:t>
            </a:r>
            <a:endParaRPr sz="2100">
              <a:solidFill>
                <a:srgbClr val="18181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30" name="Shape 130"/>
        <p:cNvGrpSpPr/>
        <p:nvPr/>
      </p:nvGrpSpPr>
      <p:grpSpPr>
        <a:xfrm>
          <a:off x="0" y="0"/>
          <a:ext cx="0" cy="0"/>
          <a:chOff x="0" y="0"/>
          <a:chExt cx="0" cy="0"/>
        </a:xfrm>
      </p:grpSpPr>
      <p:sp>
        <p:nvSpPr>
          <p:cNvPr id="131" name="Google Shape;131;p22"/>
          <p:cNvSpPr txBox="1"/>
          <p:nvPr>
            <p:ph type="ctrTitle"/>
          </p:nvPr>
        </p:nvSpPr>
        <p:spPr>
          <a:xfrm>
            <a:off x="50125" y="50125"/>
            <a:ext cx="4391400" cy="732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50">
                <a:solidFill>
                  <a:srgbClr val="181818"/>
                </a:solidFill>
              </a:rPr>
              <a:t>Exploratory Data Analysis</a:t>
            </a:r>
            <a:endParaRPr/>
          </a:p>
        </p:txBody>
      </p:sp>
      <p:sp>
        <p:nvSpPr>
          <p:cNvPr id="132" name="Google Shape;132;p22"/>
          <p:cNvSpPr txBox="1"/>
          <p:nvPr>
            <p:ph idx="1" type="subTitle"/>
          </p:nvPr>
        </p:nvSpPr>
        <p:spPr>
          <a:xfrm>
            <a:off x="50125" y="832175"/>
            <a:ext cx="4251300" cy="42384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1200"/>
              </a:spcBef>
              <a:spcAft>
                <a:spcPts val="0"/>
              </a:spcAft>
              <a:buNone/>
            </a:pPr>
            <a:r>
              <a:rPr b="1" lang="en" sz="5260">
                <a:solidFill>
                  <a:srgbClr val="000000"/>
                </a:solidFill>
                <a:latin typeface="Arial"/>
                <a:ea typeface="Arial"/>
                <a:cs typeface="Arial"/>
                <a:sym typeface="Arial"/>
              </a:rPr>
              <a:t>Seasonal Profit Trend Profit (2014–2017)</a:t>
            </a:r>
            <a:br>
              <a:rPr b="1" lang="en" sz="4460">
                <a:solidFill>
                  <a:srgbClr val="000000"/>
                </a:solidFill>
                <a:latin typeface="Arial"/>
                <a:ea typeface="Arial"/>
                <a:cs typeface="Arial"/>
                <a:sym typeface="Arial"/>
              </a:rPr>
            </a:br>
            <a:r>
              <a:rPr b="1" lang="en" sz="4460">
                <a:solidFill>
                  <a:srgbClr val="000000"/>
                </a:solidFill>
                <a:latin typeface="Arial"/>
                <a:ea typeface="Arial"/>
                <a:cs typeface="Arial"/>
                <a:sym typeface="Arial"/>
              </a:rPr>
              <a:t>	West Region:</a:t>
            </a:r>
            <a:r>
              <a:rPr lang="en" sz="4460">
                <a:solidFill>
                  <a:srgbClr val="000000"/>
                </a:solidFill>
                <a:latin typeface="Arial"/>
                <a:ea typeface="Arial"/>
                <a:cs typeface="Arial"/>
                <a:sym typeface="Arial"/>
              </a:rPr>
              <a:t> Consistently highest monthly profit ($2.4M–$3.25M), peaking in </a:t>
            </a:r>
            <a:r>
              <a:rPr b="1" lang="en" sz="4460">
                <a:solidFill>
                  <a:srgbClr val="000000"/>
                </a:solidFill>
                <a:latin typeface="Arial"/>
                <a:ea typeface="Arial"/>
                <a:cs typeface="Arial"/>
                <a:sym typeface="Arial"/>
              </a:rPr>
              <a:t>April, May, August, and December</a:t>
            </a:r>
            <a:r>
              <a:rPr lang="en" sz="4460">
                <a:solidFill>
                  <a:srgbClr val="000000"/>
                </a:solidFill>
                <a:latin typeface="Arial"/>
                <a:ea typeface="Arial"/>
                <a:cs typeface="Arial"/>
                <a:sym typeface="Arial"/>
              </a:rPr>
              <a:t>. 2017 is the strongest year.</a:t>
            </a:r>
            <a:br>
              <a:rPr lang="en" sz="4460">
                <a:solidFill>
                  <a:srgbClr val="000000"/>
                </a:solidFill>
                <a:latin typeface="Arial"/>
                <a:ea typeface="Arial"/>
                <a:cs typeface="Arial"/>
                <a:sym typeface="Arial"/>
              </a:rPr>
            </a:br>
            <a:r>
              <a:rPr lang="en" sz="4460">
                <a:solidFill>
                  <a:srgbClr val="000000"/>
                </a:solidFill>
                <a:latin typeface="Arial"/>
                <a:ea typeface="Arial"/>
                <a:cs typeface="Arial"/>
                <a:sym typeface="Arial"/>
              </a:rPr>
              <a:t>	</a:t>
            </a:r>
            <a:r>
              <a:rPr b="1" lang="en" sz="4460">
                <a:solidFill>
                  <a:srgbClr val="000000"/>
                </a:solidFill>
                <a:latin typeface="Arial"/>
                <a:ea typeface="Arial"/>
                <a:cs typeface="Arial"/>
                <a:sym typeface="Arial"/>
              </a:rPr>
              <a:t>South Region:</a:t>
            </a:r>
            <a:r>
              <a:rPr lang="en" sz="4460">
                <a:solidFill>
                  <a:srgbClr val="000000"/>
                </a:solidFill>
                <a:latin typeface="Arial"/>
                <a:ea typeface="Arial"/>
                <a:cs typeface="Arial"/>
                <a:sym typeface="Arial"/>
              </a:rPr>
              <a:t> Profits range $2.1M–$2.7M, slightly upward trend in 2017; moderate seasonality with peaks in May &amp; November.</a:t>
            </a:r>
            <a:br>
              <a:rPr lang="en" sz="4460">
                <a:solidFill>
                  <a:srgbClr val="000000"/>
                </a:solidFill>
                <a:latin typeface="Arial"/>
                <a:ea typeface="Arial"/>
                <a:cs typeface="Arial"/>
                <a:sym typeface="Arial"/>
              </a:rPr>
            </a:br>
            <a:r>
              <a:rPr lang="en" sz="4460">
                <a:solidFill>
                  <a:srgbClr val="000000"/>
                </a:solidFill>
                <a:latin typeface="Arial"/>
                <a:ea typeface="Arial"/>
                <a:cs typeface="Arial"/>
                <a:sym typeface="Arial"/>
              </a:rPr>
              <a:t>	</a:t>
            </a:r>
            <a:r>
              <a:rPr b="1" lang="en" sz="4460">
                <a:solidFill>
                  <a:srgbClr val="000000"/>
                </a:solidFill>
                <a:latin typeface="Arial"/>
                <a:ea typeface="Arial"/>
                <a:cs typeface="Arial"/>
                <a:sym typeface="Arial"/>
              </a:rPr>
              <a:t>Midwest Region:</a:t>
            </a:r>
            <a:r>
              <a:rPr lang="en" sz="4460">
                <a:solidFill>
                  <a:srgbClr val="000000"/>
                </a:solidFill>
                <a:latin typeface="Arial"/>
                <a:ea typeface="Arial"/>
                <a:cs typeface="Arial"/>
                <a:sym typeface="Arial"/>
              </a:rPr>
              <a:t> Profits $2.1M–$2.7M; 2017 shows improvement, minor dips in </a:t>
            </a:r>
            <a:r>
              <a:rPr b="1" lang="en" sz="4460">
                <a:solidFill>
                  <a:srgbClr val="000000"/>
                </a:solidFill>
                <a:latin typeface="Arial"/>
                <a:ea typeface="Arial"/>
                <a:cs typeface="Arial"/>
                <a:sym typeface="Arial"/>
              </a:rPr>
              <a:t>February &amp; June</a:t>
            </a:r>
            <a:r>
              <a:rPr lang="en" sz="4460">
                <a:solidFill>
                  <a:srgbClr val="000000"/>
                </a:solidFill>
                <a:latin typeface="Arial"/>
                <a:ea typeface="Arial"/>
                <a:cs typeface="Arial"/>
                <a:sym typeface="Arial"/>
              </a:rPr>
              <a:t>.</a:t>
            </a:r>
            <a:br>
              <a:rPr lang="en" sz="4460">
                <a:solidFill>
                  <a:srgbClr val="000000"/>
                </a:solidFill>
                <a:latin typeface="Arial"/>
                <a:ea typeface="Arial"/>
                <a:cs typeface="Arial"/>
                <a:sym typeface="Arial"/>
              </a:rPr>
            </a:br>
            <a:r>
              <a:rPr lang="en" sz="4460">
                <a:solidFill>
                  <a:srgbClr val="000000"/>
                </a:solidFill>
                <a:latin typeface="Arial"/>
                <a:ea typeface="Arial"/>
                <a:cs typeface="Arial"/>
                <a:sym typeface="Arial"/>
              </a:rPr>
              <a:t>	</a:t>
            </a:r>
            <a:r>
              <a:rPr b="1" lang="en" sz="4460">
                <a:solidFill>
                  <a:srgbClr val="000000"/>
                </a:solidFill>
                <a:latin typeface="Arial"/>
                <a:ea typeface="Arial"/>
                <a:cs typeface="Arial"/>
                <a:sym typeface="Arial"/>
              </a:rPr>
              <a:t>Northeast Region:</a:t>
            </a:r>
            <a:r>
              <a:rPr lang="en" sz="4460">
                <a:solidFill>
                  <a:srgbClr val="000000"/>
                </a:solidFill>
                <a:latin typeface="Arial"/>
                <a:ea typeface="Arial"/>
                <a:cs typeface="Arial"/>
                <a:sym typeface="Arial"/>
              </a:rPr>
              <a:t> Lowest monthly profits ($1.3M–$1.75M), flat across years; minimal seasonal variation.</a:t>
            </a:r>
            <a:br>
              <a:rPr lang="en" sz="4460">
                <a:solidFill>
                  <a:srgbClr val="000000"/>
                </a:solidFill>
                <a:latin typeface="Arial"/>
                <a:ea typeface="Arial"/>
                <a:cs typeface="Arial"/>
                <a:sym typeface="Arial"/>
              </a:rPr>
            </a:br>
            <a:r>
              <a:rPr lang="en" sz="4460">
                <a:solidFill>
                  <a:srgbClr val="000000"/>
                </a:solidFill>
                <a:latin typeface="Arial"/>
                <a:ea typeface="Arial"/>
                <a:cs typeface="Arial"/>
                <a:sym typeface="Arial"/>
              </a:rPr>
              <a:t>	</a:t>
            </a:r>
            <a:r>
              <a:rPr b="1" lang="en" sz="4460">
                <a:solidFill>
                  <a:srgbClr val="000000"/>
                </a:solidFill>
                <a:latin typeface="Arial"/>
                <a:ea typeface="Arial"/>
                <a:cs typeface="Arial"/>
                <a:sym typeface="Arial"/>
              </a:rPr>
              <a:t>Seasonal &amp; Yearly Trends:</a:t>
            </a:r>
            <a:r>
              <a:rPr lang="en" sz="4460">
                <a:solidFill>
                  <a:srgbClr val="000000"/>
                </a:solidFill>
                <a:latin typeface="Arial"/>
                <a:ea typeface="Arial"/>
                <a:cs typeface="Arial"/>
                <a:sym typeface="Arial"/>
              </a:rPr>
              <a:t> West shows strongest seasonal peaks and YoY growth; South &amp; Midwest stable; Northeast stagnant.</a:t>
            </a:r>
            <a:br>
              <a:rPr lang="en" sz="4460">
                <a:solidFill>
                  <a:srgbClr val="000000"/>
                </a:solidFill>
                <a:latin typeface="Arial"/>
                <a:ea typeface="Arial"/>
                <a:cs typeface="Arial"/>
                <a:sym typeface="Arial"/>
              </a:rPr>
            </a:br>
            <a:r>
              <a:rPr b="1" lang="en" sz="4460">
                <a:solidFill>
                  <a:srgbClr val="000000"/>
                </a:solidFill>
                <a:latin typeface="Arial"/>
                <a:ea typeface="Arial"/>
                <a:cs typeface="Arial"/>
                <a:sym typeface="Arial"/>
              </a:rPr>
              <a:t>Actionable Takeaways:</a:t>
            </a:r>
            <a:br>
              <a:rPr b="1" lang="en" sz="4460">
                <a:solidFill>
                  <a:srgbClr val="000000"/>
                </a:solidFill>
                <a:latin typeface="Arial"/>
                <a:ea typeface="Arial"/>
                <a:cs typeface="Arial"/>
                <a:sym typeface="Arial"/>
              </a:rPr>
            </a:br>
            <a:r>
              <a:rPr b="1" lang="en" sz="4460">
                <a:solidFill>
                  <a:srgbClr val="000000"/>
                </a:solidFill>
                <a:latin typeface="Arial"/>
                <a:ea typeface="Arial"/>
                <a:cs typeface="Arial"/>
                <a:sym typeface="Arial"/>
              </a:rPr>
              <a:t>	West:</a:t>
            </a:r>
            <a:r>
              <a:rPr lang="en" sz="4460">
                <a:solidFill>
                  <a:srgbClr val="000000"/>
                </a:solidFill>
                <a:latin typeface="Arial"/>
                <a:ea typeface="Arial"/>
                <a:cs typeface="Arial"/>
                <a:sym typeface="Arial"/>
              </a:rPr>
              <a:t> Invest in marketing &amp; inventory during peak months (spring, late summer).</a:t>
            </a:r>
            <a:br>
              <a:rPr lang="en" sz="4460">
                <a:solidFill>
                  <a:srgbClr val="000000"/>
                </a:solidFill>
                <a:latin typeface="Arial"/>
                <a:ea typeface="Arial"/>
                <a:cs typeface="Arial"/>
                <a:sym typeface="Arial"/>
              </a:rPr>
            </a:br>
            <a:r>
              <a:rPr lang="en" sz="4460">
                <a:solidFill>
                  <a:srgbClr val="000000"/>
                </a:solidFill>
                <a:latin typeface="Arial"/>
                <a:ea typeface="Arial"/>
                <a:cs typeface="Arial"/>
                <a:sym typeface="Arial"/>
              </a:rPr>
              <a:t>	</a:t>
            </a:r>
            <a:r>
              <a:rPr b="1" lang="en" sz="4460">
                <a:solidFill>
                  <a:srgbClr val="000000"/>
                </a:solidFill>
                <a:latin typeface="Arial"/>
                <a:ea typeface="Arial"/>
                <a:cs typeface="Arial"/>
                <a:sym typeface="Arial"/>
              </a:rPr>
              <a:t>South &amp; Midwest:</a:t>
            </a:r>
            <a:r>
              <a:rPr lang="en" sz="4460">
                <a:solidFill>
                  <a:srgbClr val="000000"/>
                </a:solidFill>
                <a:latin typeface="Arial"/>
                <a:ea typeface="Arial"/>
                <a:cs typeface="Arial"/>
                <a:sym typeface="Arial"/>
              </a:rPr>
              <a:t> Target strategies for low-profit months (Feb, June) to boost performance.</a:t>
            </a:r>
            <a:br>
              <a:rPr lang="en" sz="4460">
                <a:solidFill>
                  <a:srgbClr val="000000"/>
                </a:solidFill>
                <a:latin typeface="Arial"/>
                <a:ea typeface="Arial"/>
                <a:cs typeface="Arial"/>
                <a:sym typeface="Arial"/>
              </a:rPr>
            </a:br>
            <a:r>
              <a:rPr lang="en" sz="4460">
                <a:solidFill>
                  <a:srgbClr val="000000"/>
                </a:solidFill>
                <a:latin typeface="Arial"/>
                <a:ea typeface="Arial"/>
                <a:cs typeface="Arial"/>
                <a:sym typeface="Arial"/>
              </a:rPr>
              <a:t>	</a:t>
            </a:r>
            <a:r>
              <a:rPr b="1" lang="en" sz="4460">
                <a:solidFill>
                  <a:srgbClr val="000000"/>
                </a:solidFill>
                <a:latin typeface="Arial"/>
                <a:ea typeface="Arial"/>
                <a:cs typeface="Arial"/>
                <a:sym typeface="Arial"/>
              </a:rPr>
              <a:t>Northeast:</a:t>
            </a:r>
            <a:r>
              <a:rPr lang="en" sz="4460">
                <a:solidFill>
                  <a:srgbClr val="000000"/>
                </a:solidFill>
                <a:latin typeface="Arial"/>
                <a:ea typeface="Arial"/>
                <a:cs typeface="Arial"/>
                <a:sym typeface="Arial"/>
              </a:rPr>
              <a:t> Implement targeted interventions—new products, promotions, or operational improvements.</a:t>
            </a:r>
            <a:br>
              <a:rPr lang="en" sz="4460">
                <a:solidFill>
                  <a:srgbClr val="000000"/>
                </a:solidFill>
                <a:latin typeface="Arial"/>
                <a:ea typeface="Arial"/>
                <a:cs typeface="Arial"/>
                <a:sym typeface="Arial"/>
              </a:rPr>
            </a:br>
            <a:r>
              <a:rPr lang="en" sz="4460">
                <a:solidFill>
                  <a:srgbClr val="000000"/>
                </a:solidFill>
                <a:latin typeface="Arial"/>
                <a:ea typeface="Arial"/>
                <a:cs typeface="Arial"/>
                <a:sym typeface="Arial"/>
              </a:rPr>
              <a:t>	</a:t>
            </a:r>
            <a:r>
              <a:rPr b="1" lang="en" sz="4460">
                <a:solidFill>
                  <a:srgbClr val="000000"/>
                </a:solidFill>
                <a:latin typeface="Arial"/>
                <a:ea typeface="Arial"/>
                <a:cs typeface="Arial"/>
                <a:sym typeface="Arial"/>
              </a:rPr>
              <a:t>Budgeting:</a:t>
            </a:r>
            <a:r>
              <a:rPr lang="en" sz="4460">
                <a:solidFill>
                  <a:srgbClr val="000000"/>
                </a:solidFill>
                <a:latin typeface="Arial"/>
                <a:ea typeface="Arial"/>
                <a:cs typeface="Arial"/>
                <a:sym typeface="Arial"/>
              </a:rPr>
              <a:t> Use 2017 monthly data as a benchmark, especially for West.</a:t>
            </a:r>
            <a:endParaRPr sz="446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pic>
        <p:nvPicPr>
          <p:cNvPr id="133" name="Google Shape;133;p22"/>
          <p:cNvPicPr preferRelativeResize="0"/>
          <p:nvPr/>
        </p:nvPicPr>
        <p:blipFill>
          <a:blip r:embed="rId3">
            <a:alphaModFix/>
          </a:blip>
          <a:stretch>
            <a:fillRect/>
          </a:stretch>
        </p:blipFill>
        <p:spPr>
          <a:xfrm>
            <a:off x="4730025" y="61425"/>
            <a:ext cx="4544450" cy="50206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37" name="Shape 137"/>
        <p:cNvGrpSpPr/>
        <p:nvPr/>
      </p:nvGrpSpPr>
      <p:grpSpPr>
        <a:xfrm>
          <a:off x="0" y="0"/>
          <a:ext cx="0" cy="0"/>
          <a:chOff x="0" y="0"/>
          <a:chExt cx="0" cy="0"/>
        </a:xfrm>
      </p:grpSpPr>
      <p:sp>
        <p:nvSpPr>
          <p:cNvPr id="138" name="Google Shape;138;p23"/>
          <p:cNvSpPr txBox="1"/>
          <p:nvPr>
            <p:ph type="ctrTitle"/>
          </p:nvPr>
        </p:nvSpPr>
        <p:spPr>
          <a:xfrm>
            <a:off x="0" y="70175"/>
            <a:ext cx="5514600" cy="676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t/>
            </a:r>
            <a:endParaRPr sz="2750">
              <a:solidFill>
                <a:srgbClr val="181818"/>
              </a:solidFill>
            </a:endParaRPr>
          </a:p>
          <a:p>
            <a:pPr indent="0" lvl="0" marL="0" rtl="0" algn="l">
              <a:spcBef>
                <a:spcPts val="0"/>
              </a:spcBef>
              <a:spcAft>
                <a:spcPts val="0"/>
              </a:spcAft>
              <a:buNone/>
            </a:pPr>
            <a:br>
              <a:rPr lang="en" sz="2750">
                <a:solidFill>
                  <a:srgbClr val="181818"/>
                </a:solidFill>
              </a:rPr>
            </a:br>
            <a:endParaRPr sz="2750">
              <a:solidFill>
                <a:srgbClr val="181818"/>
              </a:solidFill>
            </a:endParaRPr>
          </a:p>
          <a:p>
            <a:pPr indent="0" lvl="0" marL="0" rtl="0" algn="l">
              <a:spcBef>
                <a:spcPts val="0"/>
              </a:spcBef>
              <a:spcAft>
                <a:spcPts val="0"/>
              </a:spcAft>
              <a:buNone/>
            </a:pPr>
            <a:r>
              <a:t/>
            </a:r>
            <a:endParaRPr sz="2750">
              <a:solidFill>
                <a:srgbClr val="181818"/>
              </a:solidFill>
            </a:endParaRPr>
          </a:p>
          <a:p>
            <a:pPr indent="0" lvl="0" marL="0" rtl="0" algn="l">
              <a:spcBef>
                <a:spcPts val="0"/>
              </a:spcBef>
              <a:spcAft>
                <a:spcPts val="0"/>
              </a:spcAft>
              <a:buNone/>
            </a:pPr>
            <a:r>
              <a:rPr lang="en" sz="2750">
                <a:solidFill>
                  <a:srgbClr val="181818"/>
                </a:solidFill>
              </a:rPr>
              <a:t>Exploratory Data Analysis</a:t>
            </a:r>
            <a:endParaRPr/>
          </a:p>
          <a:p>
            <a:pPr indent="0" lvl="0" marL="0" rtl="0" algn="l">
              <a:spcBef>
                <a:spcPts val="0"/>
              </a:spcBef>
              <a:spcAft>
                <a:spcPts val="0"/>
              </a:spcAft>
              <a:buNone/>
            </a:pPr>
            <a:r>
              <a:t/>
            </a:r>
            <a:endParaRPr sz="688"/>
          </a:p>
        </p:txBody>
      </p:sp>
      <p:sp>
        <p:nvSpPr>
          <p:cNvPr id="139" name="Google Shape;139;p23"/>
          <p:cNvSpPr txBox="1"/>
          <p:nvPr>
            <p:ph idx="1" type="subTitle"/>
          </p:nvPr>
        </p:nvSpPr>
        <p:spPr>
          <a:xfrm>
            <a:off x="0" y="792075"/>
            <a:ext cx="5735100" cy="1734600"/>
          </a:xfrm>
          <a:prstGeom prst="rect">
            <a:avLst/>
          </a:prstGeom>
        </p:spPr>
        <p:txBody>
          <a:bodyPr anchorCtr="0" anchor="t" bIns="91425" lIns="91425" spcFirstLastPara="1" rIns="91425" wrap="square" tIns="91425">
            <a:normAutofit fontScale="55000" lnSpcReduction="20000"/>
          </a:bodyPr>
          <a:lstStyle/>
          <a:p>
            <a:pPr indent="0" lvl="0" marL="0" rtl="0" algn="l">
              <a:lnSpc>
                <a:spcPct val="115000"/>
              </a:lnSpc>
              <a:spcBef>
                <a:spcPts val="1200"/>
              </a:spcBef>
              <a:spcAft>
                <a:spcPts val="0"/>
              </a:spcAft>
              <a:buNone/>
            </a:pPr>
            <a:r>
              <a:rPr b="1" lang="en" sz="2063">
                <a:solidFill>
                  <a:srgbClr val="000000"/>
                </a:solidFill>
                <a:latin typeface="Arial"/>
                <a:ea typeface="Arial"/>
                <a:cs typeface="Arial"/>
                <a:sym typeface="Arial"/>
              </a:rPr>
              <a:t>Channel Profitability</a:t>
            </a:r>
            <a:endParaRPr b="1" sz="2063">
              <a:solidFill>
                <a:srgbClr val="000000"/>
              </a:solidFill>
              <a:latin typeface="Arial"/>
              <a:ea typeface="Arial"/>
              <a:cs typeface="Arial"/>
              <a:sym typeface="Arial"/>
            </a:endParaRPr>
          </a:p>
          <a:p>
            <a:pPr indent="0" lvl="0" marL="0" rtl="0" algn="l">
              <a:spcBef>
                <a:spcPts val="1200"/>
              </a:spcBef>
              <a:spcAft>
                <a:spcPts val="0"/>
              </a:spcAft>
              <a:buNone/>
            </a:pPr>
            <a:br>
              <a:rPr b="1" lang="en" sz="1100">
                <a:solidFill>
                  <a:srgbClr val="000000"/>
                </a:solidFill>
                <a:latin typeface="Arial"/>
                <a:ea typeface="Arial"/>
                <a:cs typeface="Arial"/>
                <a:sym typeface="Arial"/>
              </a:rPr>
            </a:br>
            <a:r>
              <a:rPr b="1" lang="en" sz="1100">
                <a:solidFill>
                  <a:srgbClr val="000000"/>
                </a:solidFill>
                <a:latin typeface="Arial"/>
                <a:ea typeface="Arial"/>
                <a:cs typeface="Arial"/>
                <a:sym typeface="Arial"/>
              </a:rPr>
              <a:t>	</a:t>
            </a:r>
            <a:r>
              <a:rPr b="1" lang="en" sz="1678">
                <a:solidFill>
                  <a:srgbClr val="000000"/>
                </a:solidFill>
                <a:latin typeface="Arial"/>
                <a:ea typeface="Arial"/>
                <a:cs typeface="Arial"/>
                <a:sym typeface="Arial"/>
              </a:rPr>
              <a:t>Wholesale dominates</a:t>
            </a:r>
            <a:r>
              <a:rPr lang="en" sz="1100">
                <a:solidFill>
                  <a:srgbClr val="000000"/>
                </a:solidFill>
                <a:latin typeface="Arial"/>
                <a:ea typeface="Arial"/>
                <a:cs typeface="Arial"/>
                <a:sym typeface="Arial"/>
              </a:rPr>
              <a:t> </a:t>
            </a:r>
            <a:r>
              <a:rPr lang="en" sz="1580">
                <a:solidFill>
                  <a:srgbClr val="000000"/>
                </a:solidFill>
                <a:latin typeface="Arial"/>
                <a:ea typeface="Arial"/>
                <a:cs typeface="Arial"/>
                <a:sym typeface="Arial"/>
              </a:rPr>
              <a:t>profit with 53.6% share, leading in every region, especially West ($72.6M).</a:t>
            </a:r>
            <a:br>
              <a:rPr lang="en" sz="1580">
                <a:solidFill>
                  <a:srgbClr val="000000"/>
                </a:solidFill>
                <a:latin typeface="Arial"/>
                <a:ea typeface="Arial"/>
                <a:cs typeface="Arial"/>
                <a:sym typeface="Arial"/>
              </a:rPr>
            </a:br>
            <a:endParaRPr sz="1709">
              <a:solidFill>
                <a:srgbClr val="000000"/>
              </a:solidFill>
              <a:latin typeface="Arial"/>
              <a:ea typeface="Arial"/>
              <a:cs typeface="Arial"/>
              <a:sym typeface="Arial"/>
            </a:endParaRPr>
          </a:p>
          <a:p>
            <a:pPr indent="457200" lvl="0" marL="0" rtl="0" algn="l">
              <a:spcBef>
                <a:spcPts val="0"/>
              </a:spcBef>
              <a:spcAft>
                <a:spcPts val="0"/>
              </a:spcAft>
              <a:buNone/>
            </a:pPr>
            <a:r>
              <a:rPr b="1" lang="en" sz="1678">
                <a:solidFill>
                  <a:srgbClr val="000000"/>
                </a:solidFill>
                <a:latin typeface="Arial"/>
                <a:ea typeface="Arial"/>
                <a:cs typeface="Arial"/>
                <a:sym typeface="Arial"/>
              </a:rPr>
              <a:t>Distributor is stable</a:t>
            </a:r>
            <a:r>
              <a:rPr lang="en" sz="1420">
                <a:solidFill>
                  <a:srgbClr val="000000"/>
                </a:solidFill>
                <a:latin typeface="Arial"/>
                <a:ea typeface="Arial"/>
                <a:cs typeface="Arial"/>
                <a:sym typeface="Arial"/>
              </a:rPr>
              <a:t>  </a:t>
            </a:r>
            <a:r>
              <a:rPr lang="en" sz="1580">
                <a:solidFill>
                  <a:srgbClr val="000000"/>
                </a:solidFill>
                <a:latin typeface="Arial"/>
                <a:ea typeface="Arial"/>
                <a:cs typeface="Arial"/>
                <a:sym typeface="Arial"/>
              </a:rPr>
              <a:t>at</a:t>
            </a:r>
            <a:r>
              <a:rPr lang="en" sz="939">
                <a:solidFill>
                  <a:srgbClr val="000000"/>
                </a:solidFill>
                <a:latin typeface="Arial"/>
                <a:ea typeface="Arial"/>
                <a:cs typeface="Arial"/>
                <a:sym typeface="Arial"/>
              </a:rPr>
              <a:t>  </a:t>
            </a:r>
            <a:r>
              <a:rPr lang="en" sz="1580">
                <a:solidFill>
                  <a:srgbClr val="000000"/>
                </a:solidFill>
                <a:latin typeface="Arial"/>
                <a:ea typeface="Arial"/>
                <a:cs typeface="Arial"/>
                <a:sym typeface="Arial"/>
              </a:rPr>
              <a:t>31.6% of profit, second-highest across all regions and years.</a:t>
            </a:r>
            <a:br>
              <a:rPr lang="en" sz="1740">
                <a:solidFill>
                  <a:srgbClr val="000000"/>
                </a:solidFill>
                <a:latin typeface="Arial"/>
                <a:ea typeface="Arial"/>
                <a:cs typeface="Arial"/>
                <a:sym typeface="Arial"/>
              </a:rPr>
            </a:br>
            <a:endParaRPr sz="1740">
              <a:solidFill>
                <a:srgbClr val="000000"/>
              </a:solidFill>
              <a:latin typeface="Arial"/>
              <a:ea typeface="Arial"/>
              <a:cs typeface="Arial"/>
              <a:sym typeface="Arial"/>
            </a:endParaRPr>
          </a:p>
          <a:p>
            <a:pPr indent="457200" lvl="0" marL="0" rtl="0" algn="l">
              <a:spcBef>
                <a:spcPts val="0"/>
              </a:spcBef>
              <a:spcAft>
                <a:spcPts val="0"/>
              </a:spcAft>
              <a:buNone/>
            </a:pPr>
            <a:r>
              <a:rPr b="1" lang="en" sz="1678">
                <a:solidFill>
                  <a:srgbClr val="000000"/>
                </a:solidFill>
                <a:latin typeface="Arial"/>
                <a:ea typeface="Arial"/>
                <a:cs typeface="Arial"/>
                <a:sym typeface="Arial"/>
              </a:rPr>
              <a:t>Export underperforms</a:t>
            </a:r>
            <a:r>
              <a:rPr lang="en" sz="1420">
                <a:solidFill>
                  <a:srgbClr val="000000"/>
                </a:solidFill>
                <a:latin typeface="Arial"/>
                <a:ea typeface="Arial"/>
                <a:cs typeface="Arial"/>
                <a:sym typeface="Arial"/>
              </a:rPr>
              <a:t> </a:t>
            </a:r>
            <a:r>
              <a:rPr lang="en" sz="1100">
                <a:solidFill>
                  <a:srgbClr val="000000"/>
                </a:solidFill>
                <a:latin typeface="Arial"/>
                <a:ea typeface="Arial"/>
                <a:cs typeface="Arial"/>
                <a:sym typeface="Arial"/>
              </a:rPr>
              <a:t>(</a:t>
            </a:r>
            <a:r>
              <a:rPr lang="en" sz="1528">
                <a:solidFill>
                  <a:srgbClr val="000000"/>
                </a:solidFill>
                <a:latin typeface="Arial"/>
                <a:ea typeface="Arial"/>
                <a:cs typeface="Arial"/>
                <a:sym typeface="Arial"/>
              </a:rPr>
              <a:t>14.9%), lowest profits across regions ($11.3M–$19.6M), requiring review.</a:t>
            </a:r>
            <a:br>
              <a:rPr lang="en" sz="1100">
                <a:solidFill>
                  <a:srgbClr val="000000"/>
                </a:solidFill>
                <a:latin typeface="Arial"/>
                <a:ea typeface="Arial"/>
                <a:cs typeface="Arial"/>
                <a:sym typeface="Arial"/>
              </a:rPr>
            </a:br>
            <a:endParaRPr sz="1371">
              <a:solidFill>
                <a:srgbClr val="000000"/>
              </a:solidFill>
              <a:latin typeface="Arial"/>
              <a:ea typeface="Arial"/>
              <a:cs typeface="Arial"/>
              <a:sym typeface="Arial"/>
            </a:endParaRPr>
          </a:p>
          <a:p>
            <a:pPr indent="457200" lvl="0" marL="0" rtl="0" algn="l">
              <a:spcBef>
                <a:spcPts val="0"/>
              </a:spcBef>
              <a:spcAft>
                <a:spcPts val="0"/>
              </a:spcAft>
              <a:buNone/>
            </a:pPr>
            <a:r>
              <a:rPr b="1" lang="en" sz="1674">
                <a:solidFill>
                  <a:srgbClr val="000000"/>
                </a:solidFill>
                <a:latin typeface="Arial"/>
                <a:ea typeface="Arial"/>
                <a:cs typeface="Arial"/>
                <a:sym typeface="Arial"/>
              </a:rPr>
              <a:t>Channel performance is consistent</a:t>
            </a:r>
            <a:r>
              <a:rPr lang="en" sz="1674">
                <a:solidFill>
                  <a:srgbClr val="000000"/>
                </a:solidFill>
                <a:latin typeface="Arial"/>
                <a:ea typeface="Arial"/>
                <a:cs typeface="Arial"/>
                <a:sym typeface="Arial"/>
              </a:rPr>
              <a:t> </a:t>
            </a:r>
            <a:r>
              <a:rPr lang="en" sz="1402">
                <a:solidFill>
                  <a:srgbClr val="000000"/>
                </a:solidFill>
                <a:latin typeface="Arial"/>
                <a:ea typeface="Arial"/>
                <a:cs typeface="Arial"/>
                <a:sym typeface="Arial"/>
              </a:rPr>
              <a:t>y</a:t>
            </a:r>
            <a:r>
              <a:rPr lang="en" sz="1545">
                <a:solidFill>
                  <a:srgbClr val="000000"/>
                </a:solidFill>
                <a:latin typeface="Arial"/>
                <a:ea typeface="Arial"/>
                <a:cs typeface="Arial"/>
                <a:sym typeface="Arial"/>
              </a:rPr>
              <a:t>ear-over-year; focus on Wholesale and West for maximum 		, with targeted strategies for Export and Distributor</a:t>
            </a:r>
            <a:r>
              <a:rPr lang="en" sz="1385">
                <a:solidFill>
                  <a:srgbClr val="000000"/>
                </a:solidFill>
                <a:latin typeface="Arial"/>
                <a:ea typeface="Arial"/>
                <a:cs typeface="Arial"/>
                <a:sym typeface="Arial"/>
              </a:rPr>
              <a:t>.</a:t>
            </a:r>
            <a:endParaRPr sz="1385">
              <a:solidFill>
                <a:srgbClr val="000000"/>
              </a:solidFill>
              <a:latin typeface="Arial"/>
              <a:ea typeface="Arial"/>
              <a:cs typeface="Arial"/>
              <a:sym typeface="Arial"/>
            </a:endParaRPr>
          </a:p>
          <a:p>
            <a:pPr indent="0" lvl="0" marL="0" rtl="0" algn="l">
              <a:spcBef>
                <a:spcPts val="0"/>
              </a:spcBef>
              <a:spcAft>
                <a:spcPts val="0"/>
              </a:spcAft>
              <a:buNone/>
            </a:pPr>
            <a:r>
              <a:t/>
            </a:r>
            <a:endParaRPr sz="2085"/>
          </a:p>
        </p:txBody>
      </p:sp>
      <p:pic>
        <p:nvPicPr>
          <p:cNvPr id="140" name="Google Shape;140;p23"/>
          <p:cNvPicPr preferRelativeResize="0"/>
          <p:nvPr/>
        </p:nvPicPr>
        <p:blipFill>
          <a:blip r:embed="rId3">
            <a:alphaModFix/>
          </a:blip>
          <a:stretch>
            <a:fillRect/>
          </a:stretch>
        </p:blipFill>
        <p:spPr>
          <a:xfrm>
            <a:off x="5735050" y="70175"/>
            <a:ext cx="3408950" cy="2516149"/>
          </a:xfrm>
          <a:prstGeom prst="rect">
            <a:avLst/>
          </a:prstGeom>
          <a:noFill/>
          <a:ln>
            <a:noFill/>
          </a:ln>
        </p:spPr>
      </p:pic>
      <p:pic>
        <p:nvPicPr>
          <p:cNvPr id="141" name="Google Shape;141;p23"/>
          <p:cNvPicPr preferRelativeResize="0"/>
          <p:nvPr/>
        </p:nvPicPr>
        <p:blipFill>
          <a:blip r:embed="rId4">
            <a:alphaModFix/>
          </a:blip>
          <a:stretch>
            <a:fillRect/>
          </a:stretch>
        </p:blipFill>
        <p:spPr>
          <a:xfrm>
            <a:off x="4892850" y="2571750"/>
            <a:ext cx="4271225" cy="2571750"/>
          </a:xfrm>
          <a:prstGeom prst="rect">
            <a:avLst/>
          </a:prstGeom>
          <a:noFill/>
          <a:ln>
            <a:noFill/>
          </a:ln>
        </p:spPr>
      </p:pic>
      <p:pic>
        <p:nvPicPr>
          <p:cNvPr id="142" name="Google Shape;142;p23"/>
          <p:cNvPicPr preferRelativeResize="0"/>
          <p:nvPr/>
        </p:nvPicPr>
        <p:blipFill>
          <a:blip r:embed="rId5">
            <a:alphaModFix/>
          </a:blip>
          <a:stretch>
            <a:fillRect/>
          </a:stretch>
        </p:blipFill>
        <p:spPr>
          <a:xfrm>
            <a:off x="-80250" y="2571750"/>
            <a:ext cx="4973100" cy="2516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46" name="Shape 146"/>
        <p:cNvGrpSpPr/>
        <p:nvPr/>
      </p:nvGrpSpPr>
      <p:grpSpPr>
        <a:xfrm>
          <a:off x="0" y="0"/>
          <a:ext cx="0" cy="0"/>
          <a:chOff x="0" y="0"/>
          <a:chExt cx="0" cy="0"/>
        </a:xfrm>
      </p:grpSpPr>
      <p:sp>
        <p:nvSpPr>
          <p:cNvPr id="147" name="Google Shape;147;p24"/>
          <p:cNvSpPr txBox="1"/>
          <p:nvPr>
            <p:ph type="ctrTitle"/>
          </p:nvPr>
        </p:nvSpPr>
        <p:spPr>
          <a:xfrm>
            <a:off x="390525" y="297650"/>
            <a:ext cx="8222100" cy="8781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181818"/>
                </a:solidFill>
              </a:rPr>
              <a:t>Key Insights</a:t>
            </a:r>
            <a:endParaRPr>
              <a:solidFill>
                <a:srgbClr val="181818"/>
              </a:solidFill>
            </a:endParaRPr>
          </a:p>
        </p:txBody>
      </p:sp>
      <p:sp>
        <p:nvSpPr>
          <p:cNvPr id="148" name="Google Shape;148;p24"/>
          <p:cNvSpPr txBox="1"/>
          <p:nvPr>
            <p:ph idx="1" type="subTitle"/>
          </p:nvPr>
        </p:nvSpPr>
        <p:spPr>
          <a:xfrm>
            <a:off x="390525" y="1413851"/>
            <a:ext cx="8222100" cy="34827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West region leads with $358M revenue (36%) and $34M annual profit; Northeast lags at $200M revenue.</a:t>
            </a:r>
            <a:br>
              <a:rPr lang="en"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South ($322M) and Midwest ($308M) perform steadily, with minor seasonal dips, while Northeast shows minimal growth.</a:t>
            </a:r>
            <a:br>
              <a:rPr lang="en"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Products 25 &amp; 26 dominate sales, $112M &amp; $100M, nearly double 2017 profit budgets (Product 25: $10.4M vs $5.3M).</a:t>
            </a:r>
            <a:br>
              <a:rPr lang="en"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Top 10 SKUs drive 70% of revenue, mid-tier products 13–15 contribute </a:t>
            </a:r>
            <a:r>
              <a:rPr lang="en" sz="1300">
                <a:solidFill>
                  <a:srgbClr val="000000"/>
                </a:solidFill>
                <a:latin typeface="Arial"/>
                <a:ea typeface="Arial"/>
                <a:cs typeface="Arial"/>
                <a:sym typeface="Arial"/>
              </a:rPr>
              <a:t>$</a:t>
            </a:r>
            <a:r>
              <a:rPr lang="en" sz="1300">
                <a:solidFill>
                  <a:srgbClr val="000000"/>
                </a:solidFill>
                <a:latin typeface="Arial"/>
                <a:ea typeface="Arial"/>
                <a:cs typeface="Arial"/>
                <a:sym typeface="Arial"/>
              </a:rPr>
              <a:t>6–7M; long-tail SKUs &lt; $0.5M.</a:t>
            </a:r>
            <a:br>
              <a:rPr lang="en"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Quantity sold Products 25 &amp; 26 &gt;5,500 units; most other SKUs &lt;2,000 units.</a:t>
            </a:r>
            <a:br>
              <a:rPr lang="en"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Wholesale channel contributes 53.6% of total profit, especially in West ($72.6M); Distributor 31.6%, Export 14.9% ($11.3–$19.6M).</a:t>
            </a:r>
            <a:br>
              <a:rPr lang="en"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West peaks Apr/May, Aug, Dec; South &amp; Midwest minor peaks; Northeast flat; 2017 strongest year.</a:t>
            </a:r>
            <a:br>
              <a:rPr lang="en" sz="1300">
                <a:solidFill>
                  <a:srgbClr val="000000"/>
                </a:solidFill>
                <a:latin typeface="Arial"/>
                <a:ea typeface="Arial"/>
                <a:cs typeface="Arial"/>
                <a:sym typeface="Arial"/>
              </a:rPr>
            </a:br>
            <a:endParaRPr sz="1300">
              <a:solidFill>
                <a:srgbClr val="000000"/>
              </a:solidFill>
              <a:latin typeface="Arial"/>
              <a:ea typeface="Arial"/>
              <a:cs typeface="Arial"/>
              <a:sym typeface="Arial"/>
            </a:endParaRPr>
          </a:p>
          <a:p>
            <a:pPr indent="-311150" lvl="0" marL="457200" rtl="0" algn="l">
              <a:spcBef>
                <a:spcPts val="0"/>
              </a:spcBef>
              <a:spcAft>
                <a:spcPts val="0"/>
              </a:spcAft>
              <a:buClr>
                <a:srgbClr val="000000"/>
              </a:buClr>
              <a:buSzPts val="1300"/>
              <a:buFont typeface="Arial"/>
              <a:buChar char="●"/>
            </a:pPr>
            <a:r>
              <a:rPr lang="en" sz="1300">
                <a:solidFill>
                  <a:srgbClr val="000000"/>
                </a:solidFill>
                <a:latin typeface="Arial"/>
                <a:ea typeface="Arial"/>
                <a:cs typeface="Arial"/>
                <a:sym typeface="Arial"/>
              </a:rPr>
              <a:t>Actionable focus: Prioritize Products 25 &amp; 26, West region, and Wholesale; boost mid-tier products in Midwest/South; target Northeast &amp; Export with strategic initiatives.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52" name="Shape 152"/>
        <p:cNvGrpSpPr/>
        <p:nvPr/>
      </p:nvGrpSpPr>
      <p:grpSpPr>
        <a:xfrm>
          <a:off x="0" y="0"/>
          <a:ext cx="0" cy="0"/>
          <a:chOff x="0" y="0"/>
          <a:chExt cx="0" cy="0"/>
        </a:xfrm>
      </p:grpSpPr>
      <p:sp>
        <p:nvSpPr>
          <p:cNvPr id="153" name="Google Shape;153;p25"/>
          <p:cNvSpPr txBox="1"/>
          <p:nvPr>
            <p:ph type="ctrTitle"/>
          </p:nvPr>
        </p:nvSpPr>
        <p:spPr>
          <a:xfrm>
            <a:off x="390525" y="324725"/>
            <a:ext cx="8222100" cy="6165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solidFill>
                  <a:srgbClr val="000000"/>
                </a:solidFill>
              </a:rPr>
              <a:t>Recommendations</a:t>
            </a:r>
            <a:endParaRPr>
              <a:solidFill>
                <a:srgbClr val="000000"/>
              </a:solidFill>
            </a:endParaRPr>
          </a:p>
        </p:txBody>
      </p:sp>
      <p:sp>
        <p:nvSpPr>
          <p:cNvPr id="154" name="Google Shape;154;p25"/>
          <p:cNvSpPr txBox="1"/>
          <p:nvPr>
            <p:ph idx="1" type="subTitle"/>
          </p:nvPr>
        </p:nvSpPr>
        <p:spPr>
          <a:xfrm>
            <a:off x="615275" y="1305150"/>
            <a:ext cx="8222100" cy="30615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rgbClr val="181818"/>
              </a:buClr>
              <a:buSzPts val="1800"/>
              <a:buChar char="●"/>
            </a:pPr>
            <a:r>
              <a:rPr b="1" lang="en" sz="1100">
                <a:solidFill>
                  <a:srgbClr val="000000"/>
                </a:solidFill>
                <a:latin typeface="Arial"/>
                <a:ea typeface="Arial"/>
                <a:cs typeface="Arial"/>
                <a:sym typeface="Arial"/>
              </a:rPr>
              <a:t>Focus on Flagship Products:</a:t>
            </a:r>
            <a:r>
              <a:rPr lang="en" sz="1100">
                <a:solidFill>
                  <a:srgbClr val="000000"/>
                </a:solidFill>
                <a:latin typeface="Arial"/>
                <a:ea typeface="Arial"/>
                <a:cs typeface="Arial"/>
                <a:sym typeface="Arial"/>
              </a:rPr>
              <a:t> Invest in Products 25 &amp; 26—highest sales and profit performance.</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342900" lvl="0" marL="457200" rtl="0" algn="l">
              <a:spcBef>
                <a:spcPts val="0"/>
              </a:spcBef>
              <a:spcAft>
                <a:spcPts val="0"/>
              </a:spcAft>
              <a:buClr>
                <a:srgbClr val="181818"/>
              </a:buClr>
              <a:buSzPts val="1800"/>
              <a:buChar char="●"/>
            </a:pPr>
            <a:r>
              <a:rPr b="1" lang="en" sz="1100">
                <a:solidFill>
                  <a:srgbClr val="000000"/>
                </a:solidFill>
                <a:latin typeface="Arial"/>
                <a:ea typeface="Arial"/>
                <a:cs typeface="Arial"/>
                <a:sym typeface="Arial"/>
              </a:rPr>
              <a:t>Leverage Wholesale Channel:</a:t>
            </a:r>
            <a:r>
              <a:rPr lang="en" sz="1100">
                <a:solidFill>
                  <a:srgbClr val="000000"/>
                </a:solidFill>
                <a:latin typeface="Arial"/>
                <a:ea typeface="Arial"/>
                <a:cs typeface="Arial"/>
                <a:sym typeface="Arial"/>
              </a:rPr>
              <a:t> Strengthen the primary profit driver (53.6% of total profit).</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342900" lvl="0" marL="457200" rtl="0" algn="l">
              <a:spcBef>
                <a:spcPts val="0"/>
              </a:spcBef>
              <a:spcAft>
                <a:spcPts val="0"/>
              </a:spcAft>
              <a:buClr>
                <a:srgbClr val="181818"/>
              </a:buClr>
              <a:buSzPts val="1800"/>
              <a:buChar char="●"/>
            </a:pPr>
            <a:r>
              <a:rPr b="1" lang="en" sz="1100">
                <a:solidFill>
                  <a:srgbClr val="000000"/>
                </a:solidFill>
                <a:latin typeface="Arial"/>
                <a:ea typeface="Arial"/>
                <a:cs typeface="Arial"/>
                <a:sym typeface="Arial"/>
              </a:rPr>
              <a:t>Review Export Channel:</a:t>
            </a:r>
            <a:r>
              <a:rPr lang="en" sz="1100">
                <a:solidFill>
                  <a:srgbClr val="000000"/>
                </a:solidFill>
                <a:latin typeface="Arial"/>
                <a:ea typeface="Arial"/>
                <a:cs typeface="Arial"/>
                <a:sym typeface="Arial"/>
              </a:rPr>
              <a:t> Optimize or reallocate resources from the underperforming Export channel.</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342900" lvl="0" marL="457200" rtl="0" algn="l">
              <a:spcBef>
                <a:spcPts val="0"/>
              </a:spcBef>
              <a:spcAft>
                <a:spcPts val="0"/>
              </a:spcAft>
              <a:buClr>
                <a:srgbClr val="181818"/>
              </a:buClr>
              <a:buSzPts val="1800"/>
              <a:buChar char="●"/>
            </a:pPr>
            <a:r>
              <a:rPr b="1" lang="en" sz="1100">
                <a:solidFill>
                  <a:srgbClr val="000000"/>
                </a:solidFill>
                <a:latin typeface="Arial"/>
                <a:ea typeface="Arial"/>
                <a:cs typeface="Arial"/>
                <a:sym typeface="Arial"/>
              </a:rPr>
              <a:t>Invest in West Region:</a:t>
            </a:r>
            <a:r>
              <a:rPr lang="en" sz="1100">
                <a:solidFill>
                  <a:srgbClr val="000000"/>
                </a:solidFill>
                <a:latin typeface="Arial"/>
                <a:ea typeface="Arial"/>
                <a:cs typeface="Arial"/>
                <a:sym typeface="Arial"/>
              </a:rPr>
              <a:t> Continue growth initiatives in the top-performing West region ($358M sales, $34M profit).</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342900" lvl="0" marL="457200" rtl="0" algn="l">
              <a:spcBef>
                <a:spcPts val="0"/>
              </a:spcBef>
              <a:spcAft>
                <a:spcPts val="0"/>
              </a:spcAft>
              <a:buClr>
                <a:srgbClr val="181818"/>
              </a:buClr>
              <a:buSzPts val="1800"/>
              <a:buChar char="●"/>
            </a:pPr>
            <a:r>
              <a:rPr b="1" lang="en" sz="1100">
                <a:solidFill>
                  <a:srgbClr val="000000"/>
                </a:solidFill>
                <a:latin typeface="Arial"/>
                <a:ea typeface="Arial"/>
                <a:cs typeface="Arial"/>
                <a:sym typeface="Arial"/>
              </a:rPr>
              <a:t>Turnaround Northeast:</a:t>
            </a:r>
            <a:r>
              <a:rPr lang="en" sz="1100">
                <a:solidFill>
                  <a:srgbClr val="000000"/>
                </a:solidFill>
                <a:latin typeface="Arial"/>
                <a:ea typeface="Arial"/>
                <a:cs typeface="Arial"/>
                <a:sym typeface="Arial"/>
              </a:rPr>
              <a:t> Implement strategies to boost sales and profit in the underperforming region.</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342900" lvl="0" marL="457200" rtl="0" algn="l">
              <a:spcBef>
                <a:spcPts val="0"/>
              </a:spcBef>
              <a:spcAft>
                <a:spcPts val="0"/>
              </a:spcAft>
              <a:buClr>
                <a:srgbClr val="181818"/>
              </a:buClr>
              <a:buSzPts val="1800"/>
              <a:buChar char="●"/>
            </a:pPr>
            <a:r>
              <a:rPr b="1" lang="en" sz="1100">
                <a:solidFill>
                  <a:srgbClr val="000000"/>
                </a:solidFill>
                <a:latin typeface="Arial"/>
                <a:ea typeface="Arial"/>
                <a:cs typeface="Arial"/>
                <a:sym typeface="Arial"/>
              </a:rPr>
              <a:t>Optimize Product Portfolio:</a:t>
            </a:r>
            <a:r>
              <a:rPr lang="en" sz="1100">
                <a:solidFill>
                  <a:srgbClr val="000000"/>
                </a:solidFill>
                <a:latin typeface="Arial"/>
                <a:ea typeface="Arial"/>
                <a:cs typeface="Arial"/>
                <a:sym typeface="Arial"/>
              </a:rPr>
              <a:t> Discontinue low-volume/low-profit SKUs; nurture mid-tier winners (Products 5, 13, 14).</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342900" lvl="0" marL="457200" rtl="0" algn="l">
              <a:spcBef>
                <a:spcPts val="0"/>
              </a:spcBef>
              <a:spcAft>
                <a:spcPts val="0"/>
              </a:spcAft>
              <a:buClr>
                <a:srgbClr val="181818"/>
              </a:buClr>
              <a:buSzPts val="1800"/>
              <a:buChar char="●"/>
            </a:pPr>
            <a:r>
              <a:rPr b="1" lang="en" sz="1100">
                <a:solidFill>
                  <a:srgbClr val="000000"/>
                </a:solidFill>
                <a:latin typeface="Arial"/>
                <a:ea typeface="Arial"/>
                <a:cs typeface="Arial"/>
                <a:sym typeface="Arial"/>
              </a:rPr>
              <a:t>Align Marketing Seasonally:</a:t>
            </a:r>
            <a:r>
              <a:rPr lang="en" sz="1100">
                <a:solidFill>
                  <a:srgbClr val="000000"/>
                </a:solidFill>
                <a:latin typeface="Arial"/>
                <a:ea typeface="Arial"/>
                <a:cs typeface="Arial"/>
                <a:sym typeface="Arial"/>
              </a:rPr>
              <a:t> Use seasonal campaigns in the West and Q1 promotions in South &amp; Midwest.</a:t>
            </a:r>
            <a:br>
              <a:rPr lang="en" sz="1100">
                <a:solidFill>
                  <a:srgbClr val="000000"/>
                </a:solidFill>
                <a:latin typeface="Arial"/>
                <a:ea typeface="Arial"/>
                <a:cs typeface="Arial"/>
                <a:sym typeface="Arial"/>
              </a:rPr>
            </a:br>
            <a:endParaRPr sz="1100">
              <a:solidFill>
                <a:srgbClr val="000000"/>
              </a:solidFill>
              <a:latin typeface="Arial"/>
              <a:ea typeface="Arial"/>
              <a:cs typeface="Arial"/>
              <a:sym typeface="Arial"/>
            </a:endParaRPr>
          </a:p>
          <a:p>
            <a:pPr indent="-342900" lvl="0" marL="457200" rtl="0" algn="l">
              <a:spcBef>
                <a:spcPts val="0"/>
              </a:spcBef>
              <a:spcAft>
                <a:spcPts val="0"/>
              </a:spcAft>
              <a:buClr>
                <a:srgbClr val="181818"/>
              </a:buClr>
              <a:buSzPts val="1800"/>
              <a:buChar char="●"/>
            </a:pPr>
            <a:r>
              <a:rPr b="1" lang="en" sz="1100">
                <a:solidFill>
                  <a:srgbClr val="000000"/>
                </a:solidFill>
                <a:latin typeface="Arial"/>
                <a:ea typeface="Arial"/>
                <a:cs typeface="Arial"/>
                <a:sym typeface="Arial"/>
              </a:rPr>
              <a:t>Strengthen Customer Relationships:</a:t>
            </a:r>
            <a:r>
              <a:rPr lang="en" sz="1100">
                <a:solidFill>
                  <a:srgbClr val="000000"/>
                </a:solidFill>
                <a:latin typeface="Arial"/>
                <a:ea typeface="Arial"/>
                <a:cs typeface="Arial"/>
                <a:sym typeface="Arial"/>
              </a:rPr>
              <a:t> Secure top clients and upsell mid- and lower-tier customers.</a:t>
            </a:r>
            <a:endParaRPr sz="1100">
              <a:solidFill>
                <a:srgbClr val="000000"/>
              </a:solidFill>
              <a:latin typeface="Arial"/>
              <a:ea typeface="Arial"/>
              <a:cs typeface="Arial"/>
              <a:sym typeface="Arial"/>
            </a:endParaRPr>
          </a:p>
          <a:p>
            <a:pPr indent="0" lvl="0" marL="457200" rtl="0" algn="l">
              <a:lnSpc>
                <a:spcPct val="100000"/>
              </a:lnSpc>
              <a:spcBef>
                <a:spcPts val="0"/>
              </a:spcBef>
              <a:spcAft>
                <a:spcPts val="0"/>
              </a:spcAft>
              <a:buNone/>
            </a:pPr>
            <a:r>
              <a:t/>
            </a:r>
            <a:endParaRPr sz="1465">
              <a:solidFill>
                <a:srgbClr val="181818"/>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72" name="Shape 72"/>
        <p:cNvGrpSpPr/>
        <p:nvPr/>
      </p:nvGrpSpPr>
      <p:grpSpPr>
        <a:xfrm>
          <a:off x="0" y="0"/>
          <a:ext cx="0" cy="0"/>
          <a:chOff x="0" y="0"/>
          <a:chExt cx="0" cy="0"/>
        </a:xfrm>
      </p:grpSpPr>
      <p:sp>
        <p:nvSpPr>
          <p:cNvPr id="73" name="Google Shape;73;p14"/>
          <p:cNvSpPr txBox="1"/>
          <p:nvPr>
            <p:ph type="ctrTitle"/>
          </p:nvPr>
        </p:nvSpPr>
        <p:spPr>
          <a:xfrm>
            <a:off x="661725" y="363875"/>
            <a:ext cx="7309200" cy="1059300"/>
          </a:xfrm>
          <a:prstGeom prst="rect">
            <a:avLst/>
          </a:prstGeom>
        </p:spPr>
        <p:txBody>
          <a:bodyPr anchorCtr="0" anchor="b" bIns="91425" lIns="91425" spcFirstLastPara="1" rIns="91425" wrap="square" tIns="91425">
            <a:noAutofit/>
          </a:bodyPr>
          <a:lstStyle/>
          <a:p>
            <a:pPr indent="0" lvl="0" marL="457200" rtl="0" algn="l">
              <a:spcBef>
                <a:spcPts val="0"/>
              </a:spcBef>
              <a:spcAft>
                <a:spcPts val="0"/>
              </a:spcAft>
              <a:buSzPts val="990"/>
              <a:buNone/>
            </a:pPr>
            <a:r>
              <a:rPr lang="en" sz="3630">
                <a:solidFill>
                  <a:srgbClr val="000000"/>
                </a:solidFill>
              </a:rPr>
              <a:t>Problem Statement</a:t>
            </a:r>
            <a:endParaRPr sz="3630">
              <a:solidFill>
                <a:srgbClr val="000000"/>
              </a:solidFill>
            </a:endParaRPr>
          </a:p>
        </p:txBody>
      </p:sp>
      <p:sp>
        <p:nvSpPr>
          <p:cNvPr id="74" name="Google Shape;74;p14"/>
          <p:cNvSpPr txBox="1"/>
          <p:nvPr>
            <p:ph idx="1" type="subTitle"/>
          </p:nvPr>
        </p:nvSpPr>
        <p:spPr>
          <a:xfrm>
            <a:off x="0" y="1680250"/>
            <a:ext cx="8551200" cy="269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sz="2100"/>
          </a:p>
          <a:p>
            <a:pPr indent="0" lvl="0" marL="1371600" rtl="0" algn="l">
              <a:spcBef>
                <a:spcPts val="0"/>
              </a:spcBef>
              <a:spcAft>
                <a:spcPts val="0"/>
              </a:spcAft>
              <a:buNone/>
            </a:pPr>
            <a:r>
              <a:rPr lang="en" sz="2100">
                <a:solidFill>
                  <a:srgbClr val="181818"/>
                </a:solidFill>
              </a:rPr>
              <a:t>Sales teams often lack a clear, data-driven understanding of regional performance, making it difficult to identify growth opportunities and optimize resources. This project aims to analyse and visualize regional sales data to uncover trends, evaluate profitability, and support strategic decision-making.</a:t>
            </a:r>
            <a:endParaRPr sz="2100">
              <a:solidFill>
                <a:srgbClr val="181818"/>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78" name="Shape 78"/>
        <p:cNvGrpSpPr/>
        <p:nvPr/>
      </p:nvGrpSpPr>
      <p:grpSpPr>
        <a:xfrm>
          <a:off x="0" y="0"/>
          <a:ext cx="0" cy="0"/>
          <a:chOff x="0" y="0"/>
          <a:chExt cx="0" cy="0"/>
        </a:xfrm>
      </p:grpSpPr>
      <p:sp>
        <p:nvSpPr>
          <p:cNvPr id="79" name="Google Shape;79;p15"/>
          <p:cNvSpPr txBox="1"/>
          <p:nvPr>
            <p:ph type="ctrTitle"/>
          </p:nvPr>
        </p:nvSpPr>
        <p:spPr>
          <a:xfrm>
            <a:off x="1032700" y="491225"/>
            <a:ext cx="3820200" cy="988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4300">
                <a:solidFill>
                  <a:srgbClr val="181818"/>
                </a:solidFill>
              </a:rPr>
              <a:t>Approach</a:t>
            </a:r>
            <a:endParaRPr sz="4300">
              <a:solidFill>
                <a:srgbClr val="181818"/>
              </a:solidFill>
            </a:endParaRPr>
          </a:p>
        </p:txBody>
      </p:sp>
      <p:sp>
        <p:nvSpPr>
          <p:cNvPr id="80" name="Google Shape;80;p15"/>
          <p:cNvSpPr txBox="1"/>
          <p:nvPr>
            <p:ph idx="1" type="subTitle"/>
          </p:nvPr>
        </p:nvSpPr>
        <p:spPr>
          <a:xfrm>
            <a:off x="944925" y="1823700"/>
            <a:ext cx="7572600" cy="2923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rgbClr val="181818"/>
                </a:solidFill>
                <a:latin typeface="Arial"/>
                <a:ea typeface="Arial"/>
                <a:cs typeface="Arial"/>
                <a:sym typeface="Arial"/>
              </a:rPr>
              <a:t>Explore &amp; define goals:</a:t>
            </a:r>
            <a:r>
              <a:rPr lang="en">
                <a:solidFill>
                  <a:srgbClr val="181818"/>
                </a:solidFill>
                <a:latin typeface="Arial"/>
                <a:ea typeface="Arial"/>
                <a:cs typeface="Arial"/>
                <a:sym typeface="Arial"/>
              </a:rPr>
              <a:t> Understand each sheet, their connections, and what insights we want (top products, sales trends, profitable channels).</a:t>
            </a:r>
            <a:br>
              <a:rPr lang="en">
                <a:solidFill>
                  <a:srgbClr val="181818"/>
                </a:solidFill>
                <a:latin typeface="Arial"/>
                <a:ea typeface="Arial"/>
                <a:cs typeface="Arial"/>
                <a:sym typeface="Arial"/>
              </a:rPr>
            </a:br>
            <a:br>
              <a:rPr lang="en">
                <a:solidFill>
                  <a:srgbClr val="181818"/>
                </a:solidFill>
                <a:latin typeface="Arial"/>
                <a:ea typeface="Arial"/>
                <a:cs typeface="Arial"/>
                <a:sym typeface="Arial"/>
              </a:rPr>
            </a:br>
            <a:r>
              <a:rPr b="1" lang="en">
                <a:solidFill>
                  <a:srgbClr val="181818"/>
                </a:solidFill>
                <a:latin typeface="Arial"/>
                <a:ea typeface="Arial"/>
                <a:cs typeface="Arial"/>
                <a:sym typeface="Arial"/>
              </a:rPr>
              <a:t>Prepare data:</a:t>
            </a:r>
            <a:r>
              <a:rPr lang="en">
                <a:solidFill>
                  <a:srgbClr val="181818"/>
                </a:solidFill>
                <a:latin typeface="Arial"/>
                <a:ea typeface="Arial"/>
                <a:cs typeface="Arial"/>
                <a:sym typeface="Arial"/>
              </a:rPr>
              <a:t> Load libraries, import sheets as dataframes, and merge them into a single dataframe.</a:t>
            </a:r>
            <a:br>
              <a:rPr lang="en">
                <a:solidFill>
                  <a:srgbClr val="181818"/>
                </a:solidFill>
                <a:latin typeface="Arial"/>
                <a:ea typeface="Arial"/>
                <a:cs typeface="Arial"/>
                <a:sym typeface="Arial"/>
              </a:rPr>
            </a:br>
            <a:br>
              <a:rPr lang="en">
                <a:solidFill>
                  <a:srgbClr val="181818"/>
                </a:solidFill>
                <a:latin typeface="Arial"/>
                <a:ea typeface="Arial"/>
                <a:cs typeface="Arial"/>
                <a:sym typeface="Arial"/>
              </a:rPr>
            </a:br>
            <a:r>
              <a:rPr b="1" lang="en">
                <a:solidFill>
                  <a:srgbClr val="181818"/>
                </a:solidFill>
                <a:latin typeface="Arial"/>
                <a:ea typeface="Arial"/>
                <a:cs typeface="Arial"/>
                <a:sym typeface="Arial"/>
              </a:rPr>
              <a:t>Overview</a:t>
            </a:r>
            <a:r>
              <a:rPr lang="en">
                <a:solidFill>
                  <a:srgbClr val="181818"/>
                </a:solidFill>
                <a:latin typeface="Arial"/>
                <a:ea typeface="Arial"/>
                <a:cs typeface="Arial"/>
                <a:sym typeface="Arial"/>
              </a:rPr>
              <a:t> : Inspect data and and extract new columns like month and year</a:t>
            </a:r>
            <a:br>
              <a:rPr lang="en">
                <a:solidFill>
                  <a:srgbClr val="181818"/>
                </a:solidFill>
                <a:latin typeface="Arial"/>
                <a:ea typeface="Arial"/>
                <a:cs typeface="Arial"/>
                <a:sym typeface="Arial"/>
              </a:rPr>
            </a:br>
            <a:br>
              <a:rPr lang="en" sz="2000">
                <a:solidFill>
                  <a:srgbClr val="181818"/>
                </a:solidFill>
                <a:latin typeface="Arial"/>
                <a:ea typeface="Arial"/>
                <a:cs typeface="Arial"/>
                <a:sym typeface="Arial"/>
              </a:rPr>
            </a:br>
            <a:r>
              <a:rPr b="1" lang="en" sz="1500">
                <a:solidFill>
                  <a:srgbClr val="181818"/>
                </a:solidFill>
                <a:latin typeface="Arial"/>
                <a:ea typeface="Arial"/>
                <a:cs typeface="Arial"/>
                <a:sym typeface="Arial"/>
              </a:rPr>
              <a:t>Analyze patterns:</a:t>
            </a:r>
            <a:r>
              <a:rPr lang="en" sz="1500">
                <a:solidFill>
                  <a:srgbClr val="181818"/>
                </a:solidFill>
                <a:latin typeface="Arial"/>
                <a:ea typeface="Arial"/>
                <a:cs typeface="Arial"/>
                <a:sym typeface="Arial"/>
              </a:rPr>
              <a:t> Perform EDA to find trends, peaks, and relationships across products, regions, and time</a:t>
            </a:r>
            <a:endParaRPr sz="2600">
              <a:solidFill>
                <a:srgbClr val="181818"/>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84" name="Shape 84"/>
        <p:cNvGrpSpPr/>
        <p:nvPr/>
      </p:nvGrpSpPr>
      <p:grpSpPr>
        <a:xfrm>
          <a:off x="0" y="0"/>
          <a:ext cx="0" cy="0"/>
          <a:chOff x="0" y="0"/>
          <a:chExt cx="0" cy="0"/>
        </a:xfrm>
      </p:grpSpPr>
      <p:sp>
        <p:nvSpPr>
          <p:cNvPr id="85" name="Google Shape;85;p16"/>
          <p:cNvSpPr txBox="1"/>
          <p:nvPr>
            <p:ph type="ctrTitle"/>
          </p:nvPr>
        </p:nvSpPr>
        <p:spPr>
          <a:xfrm>
            <a:off x="824000" y="204975"/>
            <a:ext cx="8092200" cy="1229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solidFill>
                  <a:srgbClr val="181818"/>
                </a:solidFill>
              </a:rPr>
              <a:t>Data Overview</a:t>
            </a:r>
            <a:endParaRPr>
              <a:solidFill>
                <a:srgbClr val="181818"/>
              </a:solidFill>
            </a:endParaRPr>
          </a:p>
        </p:txBody>
      </p:sp>
      <p:sp>
        <p:nvSpPr>
          <p:cNvPr id="86" name="Google Shape;86;p16"/>
          <p:cNvSpPr txBox="1"/>
          <p:nvPr>
            <p:ph idx="1" type="subTitle"/>
          </p:nvPr>
        </p:nvSpPr>
        <p:spPr>
          <a:xfrm>
            <a:off x="824000" y="1651150"/>
            <a:ext cx="8159700" cy="3071400"/>
          </a:xfrm>
          <a:prstGeom prst="rect">
            <a:avLst/>
          </a:prstGeom>
        </p:spPr>
        <p:txBody>
          <a:bodyPr anchorCtr="0" anchor="t" bIns="91425" lIns="91425" spcFirstLastPara="1" rIns="91425" wrap="square" tIns="91425">
            <a:noAutofit/>
          </a:bodyPr>
          <a:lstStyle/>
          <a:p>
            <a:pPr indent="-351448" lvl="0" marL="457200" rtl="0" algn="l">
              <a:lnSpc>
                <a:spcPct val="80000"/>
              </a:lnSpc>
              <a:spcBef>
                <a:spcPts val="0"/>
              </a:spcBef>
              <a:spcAft>
                <a:spcPts val="0"/>
              </a:spcAft>
              <a:buClr>
                <a:srgbClr val="181818"/>
              </a:buClr>
              <a:buSzPts val="1935"/>
              <a:buChar char="●"/>
            </a:pPr>
            <a:r>
              <a:rPr lang="en" sz="1934">
                <a:solidFill>
                  <a:srgbClr val="181818"/>
                </a:solidFill>
              </a:rPr>
              <a:t>The dataset contains six sheets, one for each year from 2014 to 2018, showing regional sales data.</a:t>
            </a:r>
            <a:endParaRPr sz="1934">
              <a:solidFill>
                <a:srgbClr val="181818"/>
              </a:solidFill>
            </a:endParaRPr>
          </a:p>
          <a:p>
            <a:pPr indent="0" lvl="0" marL="457200" rtl="0" algn="l">
              <a:lnSpc>
                <a:spcPct val="80000"/>
              </a:lnSpc>
              <a:spcBef>
                <a:spcPts val="0"/>
              </a:spcBef>
              <a:spcAft>
                <a:spcPts val="0"/>
              </a:spcAft>
              <a:buNone/>
            </a:pPr>
            <a:r>
              <a:t/>
            </a:r>
            <a:endParaRPr sz="1934">
              <a:solidFill>
                <a:srgbClr val="181818"/>
              </a:solidFill>
            </a:endParaRPr>
          </a:p>
          <a:p>
            <a:pPr indent="-351448" lvl="0" marL="457200" rtl="0" algn="l">
              <a:lnSpc>
                <a:spcPct val="80000"/>
              </a:lnSpc>
              <a:spcBef>
                <a:spcPts val="0"/>
              </a:spcBef>
              <a:spcAft>
                <a:spcPts val="0"/>
              </a:spcAft>
              <a:buClr>
                <a:srgbClr val="181818"/>
              </a:buClr>
              <a:buSzPts val="1935"/>
              <a:buChar char="●"/>
            </a:pPr>
            <a:r>
              <a:rPr lang="en" sz="1934">
                <a:solidFill>
                  <a:srgbClr val="181818"/>
                </a:solidFill>
              </a:rPr>
              <a:t>Each sheet lists sales transactions with information about the product, customer, region, quantity sold, price, and profit.</a:t>
            </a:r>
            <a:br>
              <a:rPr lang="en" sz="1934">
                <a:solidFill>
                  <a:srgbClr val="181818"/>
                </a:solidFill>
              </a:rPr>
            </a:br>
            <a:endParaRPr sz="1934">
              <a:solidFill>
                <a:srgbClr val="181818"/>
              </a:solidFill>
            </a:endParaRPr>
          </a:p>
          <a:p>
            <a:pPr indent="-351448" lvl="0" marL="457200" rtl="0" algn="l">
              <a:lnSpc>
                <a:spcPct val="80000"/>
              </a:lnSpc>
              <a:spcBef>
                <a:spcPts val="0"/>
              </a:spcBef>
              <a:spcAft>
                <a:spcPts val="0"/>
              </a:spcAft>
              <a:buClr>
                <a:srgbClr val="181818"/>
              </a:buClr>
              <a:buSzPts val="1935"/>
              <a:buChar char="●"/>
            </a:pPr>
            <a:r>
              <a:rPr lang="en" sz="1934">
                <a:solidFill>
                  <a:srgbClr val="181818"/>
                </a:solidFill>
              </a:rPr>
              <a:t>Additional tables provide details about products, customers, and regions.</a:t>
            </a:r>
            <a:br>
              <a:rPr lang="en" sz="1934">
                <a:solidFill>
                  <a:srgbClr val="181818"/>
                </a:solidFill>
              </a:rPr>
            </a:br>
            <a:endParaRPr sz="1934">
              <a:solidFill>
                <a:srgbClr val="181818"/>
              </a:solidFill>
            </a:endParaRPr>
          </a:p>
          <a:p>
            <a:pPr indent="-351448" lvl="0" marL="457200" rtl="0" algn="l">
              <a:lnSpc>
                <a:spcPct val="80000"/>
              </a:lnSpc>
              <a:spcBef>
                <a:spcPts val="0"/>
              </a:spcBef>
              <a:spcAft>
                <a:spcPts val="0"/>
              </a:spcAft>
              <a:buClr>
                <a:srgbClr val="181818"/>
              </a:buClr>
              <a:buSzPts val="1935"/>
              <a:buChar char="●"/>
            </a:pPr>
            <a:r>
              <a:rPr lang="en" sz="1934">
                <a:solidFill>
                  <a:srgbClr val="181818"/>
                </a:solidFill>
              </a:rPr>
              <a:t>Budget information is included for products and regions, allowing comparisons between planned and actual sales.</a:t>
            </a:r>
            <a:br>
              <a:rPr lang="en" sz="1934">
                <a:solidFill>
                  <a:srgbClr val="181818"/>
                </a:solidFill>
              </a:rPr>
            </a:br>
            <a:endParaRPr sz="1934">
              <a:solidFill>
                <a:srgbClr val="181818"/>
              </a:solidFill>
            </a:endParaRPr>
          </a:p>
          <a:p>
            <a:pPr indent="-351448" lvl="0" marL="457200" rtl="0" algn="l">
              <a:lnSpc>
                <a:spcPct val="80000"/>
              </a:lnSpc>
              <a:spcBef>
                <a:spcPts val="0"/>
              </a:spcBef>
              <a:spcAft>
                <a:spcPts val="0"/>
              </a:spcAft>
              <a:buClr>
                <a:srgbClr val="181818"/>
              </a:buClr>
              <a:buSzPts val="1935"/>
              <a:buChar char="●"/>
            </a:pPr>
            <a:r>
              <a:rPr lang="en" sz="1934">
                <a:solidFill>
                  <a:srgbClr val="181818"/>
                </a:solidFill>
              </a:rPr>
              <a:t>Geographic information helps analyze sales by state or region.</a:t>
            </a:r>
            <a:endParaRPr sz="1934">
              <a:solidFill>
                <a:srgbClr val="181818"/>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90" name="Shape 90"/>
        <p:cNvGrpSpPr/>
        <p:nvPr/>
      </p:nvGrpSpPr>
      <p:grpSpPr>
        <a:xfrm>
          <a:off x="0" y="0"/>
          <a:ext cx="0" cy="0"/>
          <a:chOff x="0" y="0"/>
          <a:chExt cx="0" cy="0"/>
        </a:xfrm>
      </p:grpSpPr>
      <p:sp>
        <p:nvSpPr>
          <p:cNvPr id="91" name="Google Shape;91;p17"/>
          <p:cNvSpPr txBox="1"/>
          <p:nvPr>
            <p:ph type="ctrTitle"/>
          </p:nvPr>
        </p:nvSpPr>
        <p:spPr>
          <a:xfrm>
            <a:off x="148050" y="69675"/>
            <a:ext cx="8847900" cy="615000"/>
          </a:xfrm>
          <a:prstGeom prst="rect">
            <a:avLst/>
          </a:prstGeom>
        </p:spPr>
        <p:txBody>
          <a:bodyPr anchorCtr="0" anchor="b" bIns="91425" lIns="91425" spcFirstLastPara="1" rIns="91425" wrap="square" tIns="91425">
            <a:normAutofit fontScale="90000"/>
          </a:bodyPr>
          <a:lstStyle/>
          <a:p>
            <a:pPr indent="0" lvl="0" marL="457200" rtl="0" algn="l">
              <a:spcBef>
                <a:spcPts val="0"/>
              </a:spcBef>
              <a:spcAft>
                <a:spcPts val="0"/>
              </a:spcAft>
              <a:buSzPct val="34601"/>
              <a:buNone/>
            </a:pPr>
            <a:r>
              <a:rPr lang="en" sz="2861">
                <a:solidFill>
                  <a:srgbClr val="181818"/>
                </a:solidFill>
              </a:rPr>
              <a:t>Exploratory Data Analysis</a:t>
            </a:r>
            <a:br>
              <a:rPr lang="en" sz="2750"/>
            </a:br>
            <a:endParaRPr b="1" sz="1000">
              <a:solidFill>
                <a:srgbClr val="CCCCCC"/>
              </a:solidFill>
              <a:highlight>
                <a:srgbClr val="181818"/>
              </a:highlight>
              <a:latin typeface="Arial"/>
              <a:ea typeface="Arial"/>
              <a:cs typeface="Arial"/>
              <a:sym typeface="Arial"/>
            </a:endParaRPr>
          </a:p>
        </p:txBody>
      </p:sp>
      <p:sp>
        <p:nvSpPr>
          <p:cNvPr id="92" name="Google Shape;92;p17"/>
          <p:cNvSpPr txBox="1"/>
          <p:nvPr>
            <p:ph idx="1" type="subTitle"/>
          </p:nvPr>
        </p:nvSpPr>
        <p:spPr>
          <a:xfrm>
            <a:off x="741950" y="513700"/>
            <a:ext cx="8208300" cy="1862400"/>
          </a:xfrm>
          <a:prstGeom prst="rect">
            <a:avLst/>
          </a:prstGeom>
        </p:spPr>
        <p:txBody>
          <a:bodyPr anchorCtr="0" anchor="t" bIns="91425" lIns="91425" spcFirstLastPara="1" rIns="91425" wrap="square" tIns="91425">
            <a:normAutofit fontScale="25000" lnSpcReduction="20000"/>
          </a:bodyPr>
          <a:lstStyle/>
          <a:p>
            <a:pPr indent="457200" lvl="0" marL="0" rtl="0" algn="l">
              <a:spcBef>
                <a:spcPts val="0"/>
              </a:spcBef>
              <a:spcAft>
                <a:spcPts val="0"/>
              </a:spcAft>
              <a:buNone/>
            </a:pPr>
            <a:r>
              <a:rPr b="1" lang="en" sz="5036">
                <a:solidFill>
                  <a:srgbClr val="181818"/>
                </a:solidFill>
                <a:latin typeface="Arial"/>
                <a:ea typeface="Arial"/>
                <a:cs typeface="Arial"/>
                <a:sym typeface="Arial"/>
              </a:rPr>
              <a:t>Top 10 SKUs by Sales	</a:t>
            </a:r>
            <a:endParaRPr b="1" sz="1100">
              <a:solidFill>
                <a:srgbClr val="181818"/>
              </a:solidFill>
              <a:latin typeface="Arial"/>
              <a:ea typeface="Arial"/>
              <a:cs typeface="Arial"/>
              <a:sym typeface="Arial"/>
            </a:endParaRPr>
          </a:p>
          <a:p>
            <a:pPr indent="457200" lvl="0" marL="0" rtl="0" algn="l">
              <a:spcBef>
                <a:spcPts val="0"/>
              </a:spcBef>
              <a:spcAft>
                <a:spcPts val="0"/>
              </a:spcAft>
              <a:buNone/>
            </a:pPr>
            <a:r>
              <a:t/>
            </a:r>
            <a:endParaRPr b="1" sz="1100">
              <a:solidFill>
                <a:srgbClr val="181818"/>
              </a:solidFill>
              <a:latin typeface="Arial"/>
              <a:ea typeface="Arial"/>
              <a:cs typeface="Arial"/>
              <a:sym typeface="Arial"/>
            </a:endParaRPr>
          </a:p>
          <a:p>
            <a:pPr indent="0" lvl="0" marL="1371600" rtl="0" algn="l">
              <a:spcBef>
                <a:spcPts val="0"/>
              </a:spcBef>
              <a:spcAft>
                <a:spcPts val="0"/>
              </a:spcAft>
              <a:buNone/>
            </a:pPr>
            <a:r>
              <a:t/>
            </a:r>
            <a:endParaRPr sz="4363">
              <a:solidFill>
                <a:srgbClr val="181818"/>
              </a:solidFill>
              <a:latin typeface="Arial"/>
              <a:ea typeface="Arial"/>
              <a:cs typeface="Arial"/>
              <a:sym typeface="Arial"/>
            </a:endParaRPr>
          </a:p>
          <a:p>
            <a:pPr indent="-297866" lvl="1" marL="914400" rtl="0" algn="l">
              <a:spcBef>
                <a:spcPts val="0"/>
              </a:spcBef>
              <a:spcAft>
                <a:spcPts val="0"/>
              </a:spcAft>
              <a:buClr>
                <a:srgbClr val="181818"/>
              </a:buClr>
              <a:buSzPct val="100000"/>
              <a:buFont typeface="Arial"/>
              <a:buChar char="○"/>
            </a:pPr>
            <a:r>
              <a:rPr b="1" lang="en" sz="4363">
                <a:solidFill>
                  <a:srgbClr val="181818"/>
                </a:solidFill>
                <a:latin typeface="Arial"/>
                <a:ea typeface="Arial"/>
                <a:cs typeface="Arial"/>
                <a:sym typeface="Arial"/>
              </a:rPr>
              <a:t>Product 26 and 25 dominate</a:t>
            </a:r>
            <a:r>
              <a:rPr lang="en" sz="4363">
                <a:solidFill>
                  <a:srgbClr val="181818"/>
                </a:solidFill>
                <a:latin typeface="Arial"/>
                <a:ea typeface="Arial"/>
                <a:cs typeface="Arial"/>
                <a:sym typeface="Arial"/>
              </a:rPr>
              <a:t> with sales above </a:t>
            </a:r>
            <a:r>
              <a:rPr b="1" lang="en" sz="4363">
                <a:solidFill>
                  <a:srgbClr val="181818"/>
                </a:solidFill>
                <a:latin typeface="Arial"/>
                <a:ea typeface="Arial"/>
                <a:cs typeface="Arial"/>
                <a:sym typeface="Arial"/>
              </a:rPr>
              <a:t>$100M each</a:t>
            </a:r>
            <a:r>
              <a:rPr lang="en" sz="4363">
                <a:solidFill>
                  <a:srgbClr val="181818"/>
                </a:solidFill>
                <a:latin typeface="Arial"/>
                <a:ea typeface="Arial"/>
                <a:cs typeface="Arial"/>
                <a:sym typeface="Arial"/>
              </a:rPr>
              <a:t> (26 leads at </a:t>
            </a:r>
            <a:r>
              <a:rPr b="1" lang="en" sz="4363">
                <a:solidFill>
                  <a:srgbClr val="181818"/>
                </a:solidFill>
                <a:latin typeface="Arial"/>
                <a:ea typeface="Arial"/>
                <a:cs typeface="Arial"/>
                <a:sym typeface="Arial"/>
              </a:rPr>
              <a:t>$112M</a:t>
            </a:r>
            <a:r>
              <a:rPr lang="en" sz="4363">
                <a:solidFill>
                  <a:srgbClr val="181818"/>
                </a:solidFill>
                <a:latin typeface="Arial"/>
                <a:ea typeface="Arial"/>
                <a:cs typeface="Arial"/>
                <a:sym typeface="Arial"/>
              </a:rPr>
              <a:t>).</a:t>
            </a:r>
            <a:br>
              <a:rPr lang="en" sz="4363">
                <a:solidFill>
                  <a:srgbClr val="181818"/>
                </a:solidFill>
                <a:latin typeface="Arial"/>
                <a:ea typeface="Arial"/>
                <a:cs typeface="Arial"/>
                <a:sym typeface="Arial"/>
              </a:rPr>
            </a:br>
            <a:endParaRPr sz="4363">
              <a:solidFill>
                <a:srgbClr val="181818"/>
              </a:solidFill>
              <a:latin typeface="Arial"/>
              <a:ea typeface="Arial"/>
              <a:cs typeface="Arial"/>
              <a:sym typeface="Arial"/>
            </a:endParaRPr>
          </a:p>
          <a:p>
            <a:pPr indent="-297866" lvl="1" marL="914400" rtl="0" algn="l">
              <a:spcBef>
                <a:spcPts val="0"/>
              </a:spcBef>
              <a:spcAft>
                <a:spcPts val="0"/>
              </a:spcAft>
              <a:buClr>
                <a:srgbClr val="181818"/>
              </a:buClr>
              <a:buSzPct val="100000"/>
              <a:buFont typeface="Arial"/>
              <a:buChar char="○"/>
            </a:pPr>
            <a:r>
              <a:rPr b="1" lang="en" sz="4363">
                <a:solidFill>
                  <a:srgbClr val="181818"/>
                </a:solidFill>
                <a:latin typeface="Arial"/>
                <a:ea typeface="Arial"/>
                <a:cs typeface="Arial"/>
                <a:sym typeface="Arial"/>
              </a:rPr>
              <a:t>Sharp revenue gap</a:t>
            </a:r>
            <a:r>
              <a:rPr lang="en" sz="4363">
                <a:solidFill>
                  <a:srgbClr val="181818"/>
                </a:solidFill>
                <a:latin typeface="Arial"/>
                <a:ea typeface="Arial"/>
                <a:cs typeface="Arial"/>
                <a:sym typeface="Arial"/>
              </a:rPr>
              <a:t> after the top 2; next best SKU (Product 13) lags at </a:t>
            </a:r>
            <a:r>
              <a:rPr b="1" lang="en" sz="4363">
                <a:solidFill>
                  <a:srgbClr val="181818"/>
                </a:solidFill>
                <a:latin typeface="Arial"/>
                <a:ea typeface="Arial"/>
                <a:cs typeface="Arial"/>
                <a:sym typeface="Arial"/>
              </a:rPr>
              <a:t>$75M</a:t>
            </a:r>
            <a:r>
              <a:rPr lang="en" sz="4363">
                <a:solidFill>
                  <a:srgbClr val="181818"/>
                </a:solidFill>
                <a:latin typeface="Arial"/>
                <a:ea typeface="Arial"/>
                <a:cs typeface="Arial"/>
                <a:sym typeface="Arial"/>
              </a:rPr>
              <a:t>.</a:t>
            </a:r>
            <a:br>
              <a:rPr lang="en" sz="4363">
                <a:solidFill>
                  <a:srgbClr val="181818"/>
                </a:solidFill>
                <a:latin typeface="Arial"/>
                <a:ea typeface="Arial"/>
                <a:cs typeface="Arial"/>
                <a:sym typeface="Arial"/>
              </a:rPr>
            </a:br>
            <a:endParaRPr sz="4363">
              <a:solidFill>
                <a:srgbClr val="181818"/>
              </a:solidFill>
              <a:latin typeface="Arial"/>
              <a:ea typeface="Arial"/>
              <a:cs typeface="Arial"/>
              <a:sym typeface="Arial"/>
            </a:endParaRPr>
          </a:p>
          <a:p>
            <a:pPr indent="-297866" lvl="1" marL="914400" rtl="0" algn="l">
              <a:spcBef>
                <a:spcPts val="0"/>
              </a:spcBef>
              <a:spcAft>
                <a:spcPts val="0"/>
              </a:spcAft>
              <a:buClr>
                <a:srgbClr val="181818"/>
              </a:buClr>
              <a:buSzPct val="100000"/>
              <a:buFont typeface="Arial"/>
              <a:buChar char="○"/>
            </a:pPr>
            <a:r>
              <a:rPr b="1" lang="en" sz="4363">
                <a:solidFill>
                  <a:srgbClr val="181818"/>
                </a:solidFill>
                <a:latin typeface="Arial"/>
                <a:ea typeface="Arial"/>
                <a:cs typeface="Arial"/>
                <a:sym typeface="Arial"/>
              </a:rPr>
              <a:t>Mid-tier cluster</a:t>
            </a:r>
            <a:r>
              <a:rPr lang="en" sz="4363">
                <a:solidFill>
                  <a:srgbClr val="181818"/>
                </a:solidFill>
                <a:latin typeface="Arial"/>
                <a:ea typeface="Arial"/>
                <a:cs typeface="Arial"/>
                <a:sym typeface="Arial"/>
              </a:rPr>
              <a:t>: Products </a:t>
            </a:r>
            <a:r>
              <a:rPr b="1" lang="en" sz="4363">
                <a:solidFill>
                  <a:srgbClr val="181818"/>
                </a:solidFill>
                <a:latin typeface="Arial"/>
                <a:ea typeface="Arial"/>
                <a:cs typeface="Arial"/>
                <a:sym typeface="Arial"/>
              </a:rPr>
              <a:t>3, 1, 4, and 2</a:t>
            </a:r>
            <a:r>
              <a:rPr lang="en" sz="4363">
                <a:solidFill>
                  <a:srgbClr val="181818"/>
                </a:solidFill>
                <a:latin typeface="Arial"/>
                <a:ea typeface="Arial"/>
                <a:cs typeface="Arial"/>
                <a:sym typeface="Arial"/>
              </a:rPr>
              <a:t> hover around </a:t>
            </a:r>
            <a:r>
              <a:rPr b="1" lang="en" sz="4363">
                <a:solidFill>
                  <a:srgbClr val="181818"/>
                </a:solidFill>
                <a:latin typeface="Arial"/>
                <a:ea typeface="Arial"/>
                <a:cs typeface="Arial"/>
                <a:sym typeface="Arial"/>
              </a:rPr>
              <a:t>$50M–$55M</a:t>
            </a:r>
            <a:r>
              <a:rPr lang="en" sz="4363">
                <a:solidFill>
                  <a:srgbClr val="181818"/>
                </a:solidFill>
                <a:latin typeface="Arial"/>
                <a:ea typeface="Arial"/>
                <a:cs typeface="Arial"/>
                <a:sym typeface="Arial"/>
              </a:rPr>
              <a:t>.</a:t>
            </a:r>
            <a:br>
              <a:rPr lang="en" sz="4363">
                <a:solidFill>
                  <a:srgbClr val="181818"/>
                </a:solidFill>
                <a:latin typeface="Arial"/>
                <a:ea typeface="Arial"/>
                <a:cs typeface="Arial"/>
                <a:sym typeface="Arial"/>
              </a:rPr>
            </a:br>
            <a:endParaRPr sz="4363">
              <a:solidFill>
                <a:srgbClr val="181818"/>
              </a:solidFill>
              <a:latin typeface="Arial"/>
              <a:ea typeface="Arial"/>
              <a:cs typeface="Arial"/>
              <a:sym typeface="Arial"/>
            </a:endParaRPr>
          </a:p>
          <a:p>
            <a:pPr indent="-297866" lvl="1" marL="914400" rtl="0" algn="l">
              <a:spcBef>
                <a:spcPts val="0"/>
              </a:spcBef>
              <a:spcAft>
                <a:spcPts val="0"/>
              </a:spcAft>
              <a:buClr>
                <a:srgbClr val="181818"/>
              </a:buClr>
              <a:buSzPct val="100000"/>
              <a:buFont typeface="Arial"/>
              <a:buChar char="○"/>
            </a:pPr>
            <a:r>
              <a:rPr b="1" lang="en" sz="4363">
                <a:solidFill>
                  <a:srgbClr val="181818"/>
                </a:solidFill>
                <a:latin typeface="Arial"/>
                <a:ea typeface="Arial"/>
                <a:cs typeface="Arial"/>
                <a:sym typeface="Arial"/>
              </a:rPr>
              <a:t>Lower tier within top 10</a:t>
            </a:r>
            <a:r>
              <a:rPr lang="en" sz="4363">
                <a:solidFill>
                  <a:srgbClr val="181818"/>
                </a:solidFill>
                <a:latin typeface="Arial"/>
                <a:ea typeface="Arial"/>
                <a:cs typeface="Arial"/>
                <a:sym typeface="Arial"/>
              </a:rPr>
              <a:t>: Products </a:t>
            </a:r>
            <a:r>
              <a:rPr b="1" lang="en" sz="4363">
                <a:solidFill>
                  <a:srgbClr val="181818"/>
                </a:solidFill>
                <a:latin typeface="Arial"/>
                <a:ea typeface="Arial"/>
                <a:cs typeface="Arial"/>
                <a:sym typeface="Arial"/>
              </a:rPr>
              <a:t>15, 5, 14, and 13</a:t>
            </a:r>
            <a:r>
              <a:rPr lang="en" sz="4363">
                <a:solidFill>
                  <a:srgbClr val="181818"/>
                </a:solidFill>
                <a:latin typeface="Arial"/>
                <a:ea typeface="Arial"/>
                <a:cs typeface="Arial"/>
                <a:sym typeface="Arial"/>
              </a:rPr>
              <a:t> trail significantly.</a:t>
            </a:r>
            <a:br>
              <a:rPr lang="en" sz="4363">
                <a:solidFill>
                  <a:srgbClr val="181818"/>
                </a:solidFill>
                <a:latin typeface="Arial"/>
                <a:ea typeface="Arial"/>
                <a:cs typeface="Arial"/>
                <a:sym typeface="Arial"/>
              </a:rPr>
            </a:br>
            <a:endParaRPr sz="4363">
              <a:solidFill>
                <a:srgbClr val="181818"/>
              </a:solidFill>
              <a:latin typeface="Arial"/>
              <a:ea typeface="Arial"/>
              <a:cs typeface="Arial"/>
              <a:sym typeface="Arial"/>
            </a:endParaRPr>
          </a:p>
          <a:p>
            <a:pPr indent="-297866" lvl="1" marL="914400" rtl="0" algn="l">
              <a:spcBef>
                <a:spcPts val="0"/>
              </a:spcBef>
              <a:spcAft>
                <a:spcPts val="0"/>
              </a:spcAft>
              <a:buClr>
                <a:srgbClr val="181818"/>
              </a:buClr>
              <a:buSzPct val="100000"/>
              <a:buFont typeface="Arial"/>
              <a:buChar char="○"/>
            </a:pPr>
            <a:r>
              <a:rPr b="1" lang="en" sz="4363">
                <a:solidFill>
                  <a:srgbClr val="181818"/>
                </a:solidFill>
                <a:latin typeface="Arial"/>
                <a:ea typeface="Arial"/>
                <a:cs typeface="Arial"/>
                <a:sym typeface="Arial"/>
              </a:rPr>
              <a:t>Revenue concentration</a:t>
            </a:r>
            <a:r>
              <a:rPr lang="en" sz="4363">
                <a:solidFill>
                  <a:srgbClr val="181818"/>
                </a:solidFill>
                <a:latin typeface="Arial"/>
                <a:ea typeface="Arial"/>
                <a:cs typeface="Arial"/>
                <a:sym typeface="Arial"/>
              </a:rPr>
              <a:t>: Top 10 SKUs drive a </a:t>
            </a:r>
            <a:r>
              <a:rPr b="1" lang="en" sz="4363">
                <a:solidFill>
                  <a:srgbClr val="181818"/>
                </a:solidFill>
                <a:latin typeface="Arial"/>
                <a:ea typeface="Arial"/>
                <a:cs typeface="Arial"/>
                <a:sym typeface="Arial"/>
              </a:rPr>
              <a:t>large share of total sales</a:t>
            </a:r>
            <a:r>
              <a:rPr lang="en" sz="4363">
                <a:solidFill>
                  <a:srgbClr val="181818"/>
                </a:solidFill>
                <a:latin typeface="Arial"/>
                <a:ea typeface="Arial"/>
                <a:cs typeface="Arial"/>
                <a:sym typeface="Arial"/>
              </a:rPr>
              <a:t>, showing dependency on few products.</a:t>
            </a:r>
            <a:br>
              <a:rPr lang="en" sz="4363">
                <a:solidFill>
                  <a:srgbClr val="181818"/>
                </a:solidFill>
                <a:latin typeface="Arial"/>
                <a:ea typeface="Arial"/>
                <a:cs typeface="Arial"/>
                <a:sym typeface="Arial"/>
              </a:rPr>
            </a:br>
            <a:endParaRPr sz="4363">
              <a:solidFill>
                <a:srgbClr val="181818"/>
              </a:solidFill>
              <a:latin typeface="Arial"/>
              <a:ea typeface="Arial"/>
              <a:cs typeface="Arial"/>
              <a:sym typeface="Arial"/>
            </a:endParaRPr>
          </a:p>
          <a:p>
            <a:pPr indent="-297866" lvl="1" marL="914400" rtl="0" algn="l">
              <a:spcBef>
                <a:spcPts val="0"/>
              </a:spcBef>
              <a:spcAft>
                <a:spcPts val="0"/>
              </a:spcAft>
              <a:buClr>
                <a:srgbClr val="181818"/>
              </a:buClr>
              <a:buSzPct val="100000"/>
              <a:buFont typeface="Arial"/>
              <a:buChar char="○"/>
            </a:pPr>
            <a:r>
              <a:rPr b="1" lang="en" sz="4363">
                <a:solidFill>
                  <a:srgbClr val="181818"/>
                </a:solidFill>
                <a:latin typeface="Arial"/>
                <a:ea typeface="Arial"/>
                <a:cs typeface="Arial"/>
                <a:sym typeface="Arial"/>
              </a:rPr>
              <a:t>Long-tail effect</a:t>
            </a:r>
            <a:r>
              <a:rPr lang="en" sz="4363">
                <a:solidFill>
                  <a:srgbClr val="181818"/>
                </a:solidFill>
                <a:latin typeface="Arial"/>
                <a:ea typeface="Arial"/>
                <a:cs typeface="Arial"/>
                <a:sym typeface="Arial"/>
              </a:rPr>
              <a:t>: SKUs outside the top 10 contribute marginally to overall revenue.</a:t>
            </a:r>
            <a:endParaRPr sz="4363">
              <a:solidFill>
                <a:srgbClr val="181818"/>
              </a:solidFill>
              <a:latin typeface="Arial"/>
              <a:ea typeface="Arial"/>
              <a:cs typeface="Arial"/>
              <a:sym typeface="Arial"/>
            </a:endParaRPr>
          </a:p>
          <a:p>
            <a:pPr indent="457200" lvl="0" marL="0" rtl="0" algn="l">
              <a:spcBef>
                <a:spcPts val="0"/>
              </a:spcBef>
              <a:spcAft>
                <a:spcPts val="0"/>
              </a:spcAft>
              <a:buNone/>
            </a:pPr>
            <a:r>
              <a:t/>
            </a:r>
            <a:endParaRPr sz="3707"/>
          </a:p>
          <a:p>
            <a:pPr indent="457200" lvl="0" marL="0" rtl="0" algn="l">
              <a:spcBef>
                <a:spcPts val="0"/>
              </a:spcBef>
              <a:spcAft>
                <a:spcPts val="0"/>
              </a:spcAft>
              <a:buNone/>
            </a:pPr>
            <a:r>
              <a:t/>
            </a:r>
            <a:endParaRPr sz="2350"/>
          </a:p>
          <a:p>
            <a:pPr indent="457200" lvl="0" marL="0" rtl="0" algn="l">
              <a:spcBef>
                <a:spcPts val="0"/>
              </a:spcBef>
              <a:spcAft>
                <a:spcPts val="0"/>
              </a:spcAft>
              <a:buNone/>
            </a:pPr>
            <a:r>
              <a:t/>
            </a:r>
            <a:endParaRPr/>
          </a:p>
          <a:p>
            <a:pPr indent="457200" lvl="0" marL="0" rtl="0" algn="l">
              <a:spcBef>
                <a:spcPts val="0"/>
              </a:spcBef>
              <a:spcAft>
                <a:spcPts val="0"/>
              </a:spcAft>
              <a:buNone/>
            </a:pPr>
            <a:r>
              <a:t/>
            </a:r>
            <a:endParaRPr/>
          </a:p>
          <a:p>
            <a:pPr indent="0" lvl="0" marL="0" rtl="0" algn="l">
              <a:spcBef>
                <a:spcPts val="0"/>
              </a:spcBef>
              <a:spcAft>
                <a:spcPts val="0"/>
              </a:spcAft>
              <a:buNone/>
            </a:pPr>
            <a:r>
              <a:t/>
            </a:r>
            <a:endParaRPr/>
          </a:p>
          <a:p>
            <a:pPr indent="0" lvl="0" marL="0" marR="0" rtl="0" algn="l">
              <a:lnSpc>
                <a:spcPct val="100000"/>
              </a:lnSpc>
              <a:spcBef>
                <a:spcPts val="0"/>
              </a:spcBef>
              <a:spcAft>
                <a:spcPts val="0"/>
              </a:spcAft>
              <a:buNone/>
            </a:pPr>
            <a:r>
              <a:t/>
            </a:r>
            <a:endParaRPr/>
          </a:p>
        </p:txBody>
      </p:sp>
      <p:pic>
        <p:nvPicPr>
          <p:cNvPr id="93" name="Google Shape;93;p17"/>
          <p:cNvPicPr preferRelativeResize="0"/>
          <p:nvPr/>
        </p:nvPicPr>
        <p:blipFill>
          <a:blip r:embed="rId3">
            <a:alphaModFix/>
          </a:blip>
          <a:stretch>
            <a:fillRect/>
          </a:stretch>
        </p:blipFill>
        <p:spPr>
          <a:xfrm>
            <a:off x="1035825" y="2468800"/>
            <a:ext cx="8108174" cy="2607700"/>
          </a:xfrm>
          <a:prstGeom prst="rect">
            <a:avLst/>
          </a:prstGeom>
          <a:noFill/>
          <a:ln>
            <a:noFill/>
          </a:ln>
        </p:spPr>
      </p:pic>
      <p:sp>
        <p:nvSpPr>
          <p:cNvPr id="94" name="Google Shape;94;p17"/>
          <p:cNvSpPr txBox="1"/>
          <p:nvPr/>
        </p:nvSpPr>
        <p:spPr>
          <a:xfrm>
            <a:off x="487075" y="2696975"/>
            <a:ext cx="8583300" cy="23796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t/>
            </a:r>
            <a:endParaRPr sz="1500">
              <a:solidFill>
                <a:srgbClr val="CCCCCC"/>
              </a:solidFill>
              <a:highlight>
                <a:srgbClr val="45818E"/>
              </a:highlight>
            </a:endParaRPr>
          </a:p>
          <a:p>
            <a:pPr indent="457200" lvl="0" marL="0" rtl="0" algn="l">
              <a:spcBef>
                <a:spcPts val="0"/>
              </a:spcBef>
              <a:spcAft>
                <a:spcPts val="0"/>
              </a:spcAft>
              <a:buNone/>
            </a:pPr>
            <a:r>
              <a:t/>
            </a:r>
            <a:endParaRPr sz="1500">
              <a:solidFill>
                <a:srgbClr val="CCCCCC"/>
              </a:solidFill>
              <a:highlight>
                <a:srgbClr val="45818E"/>
              </a:highlight>
            </a:endParaRPr>
          </a:p>
        </p:txBody>
      </p:sp>
      <p:sp>
        <p:nvSpPr>
          <p:cNvPr id="95" name="Google Shape;95;p17"/>
          <p:cNvSpPr txBox="1"/>
          <p:nvPr/>
        </p:nvSpPr>
        <p:spPr>
          <a:xfrm>
            <a:off x="5810900" y="592675"/>
            <a:ext cx="3004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lt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99" name="Shape 99"/>
        <p:cNvGrpSpPr/>
        <p:nvPr/>
      </p:nvGrpSpPr>
      <p:grpSpPr>
        <a:xfrm>
          <a:off x="0" y="0"/>
          <a:ext cx="0" cy="0"/>
          <a:chOff x="0" y="0"/>
          <a:chExt cx="0" cy="0"/>
        </a:xfrm>
      </p:grpSpPr>
      <p:sp>
        <p:nvSpPr>
          <p:cNvPr id="100" name="Google Shape;100;p18"/>
          <p:cNvSpPr txBox="1"/>
          <p:nvPr>
            <p:ph type="ctrTitle"/>
          </p:nvPr>
        </p:nvSpPr>
        <p:spPr>
          <a:xfrm>
            <a:off x="372250" y="98525"/>
            <a:ext cx="4466700" cy="623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 sz="2750">
                <a:solidFill>
                  <a:srgbClr val="181818"/>
                </a:solidFill>
              </a:rPr>
              <a:t>Exploratory Data Analysis</a:t>
            </a:r>
            <a:endParaRPr sz="2220"/>
          </a:p>
        </p:txBody>
      </p:sp>
      <p:sp>
        <p:nvSpPr>
          <p:cNvPr id="101" name="Google Shape;101;p18"/>
          <p:cNvSpPr txBox="1"/>
          <p:nvPr>
            <p:ph idx="1" type="subTitle"/>
          </p:nvPr>
        </p:nvSpPr>
        <p:spPr>
          <a:xfrm>
            <a:off x="470775" y="866875"/>
            <a:ext cx="4368300" cy="1979700"/>
          </a:xfrm>
          <a:prstGeom prst="rect">
            <a:avLst/>
          </a:prstGeom>
        </p:spPr>
        <p:txBody>
          <a:bodyPr anchorCtr="0" anchor="t" bIns="91425" lIns="91425" spcFirstLastPara="1" rIns="91425" wrap="square" tIns="91425">
            <a:normAutofit fontScale="25000" lnSpcReduction="20000"/>
          </a:bodyPr>
          <a:lstStyle/>
          <a:p>
            <a:pPr indent="0" lvl="0" marL="0" rtl="0" algn="l">
              <a:lnSpc>
                <a:spcPct val="115000"/>
              </a:lnSpc>
              <a:spcBef>
                <a:spcPts val="1400"/>
              </a:spcBef>
              <a:spcAft>
                <a:spcPts val="0"/>
              </a:spcAft>
              <a:buNone/>
            </a:pPr>
            <a:r>
              <a:rPr b="1" lang="en" sz="5300">
                <a:solidFill>
                  <a:srgbClr val="000000"/>
                </a:solidFill>
                <a:latin typeface="Arial"/>
                <a:ea typeface="Arial"/>
                <a:cs typeface="Arial"/>
                <a:sym typeface="Arial"/>
              </a:rPr>
              <a:t>Quantity Sold by Product (Horizontal Bar Chart)</a:t>
            </a:r>
            <a:br>
              <a:rPr b="1" lang="en" sz="1700">
                <a:solidFill>
                  <a:srgbClr val="000000"/>
                </a:solidFill>
                <a:latin typeface="Arial"/>
                <a:ea typeface="Arial"/>
                <a:cs typeface="Arial"/>
                <a:sym typeface="Arial"/>
              </a:rPr>
            </a:br>
            <a:r>
              <a:rPr b="1" lang="en" sz="1700">
                <a:solidFill>
                  <a:srgbClr val="000000"/>
                </a:solidFill>
                <a:latin typeface="Arial"/>
                <a:ea typeface="Arial"/>
                <a:cs typeface="Arial"/>
                <a:sym typeface="Arial"/>
              </a:rPr>
              <a:t>	</a:t>
            </a:r>
            <a:r>
              <a:rPr b="1" lang="en" sz="4300">
                <a:solidFill>
                  <a:srgbClr val="000000"/>
                </a:solidFill>
                <a:latin typeface="Arial"/>
                <a:ea typeface="Arial"/>
                <a:cs typeface="Arial"/>
                <a:sym typeface="Arial"/>
              </a:rPr>
              <a:t>Clear dominance</a:t>
            </a:r>
            <a:r>
              <a:rPr lang="en" sz="4300">
                <a:solidFill>
                  <a:srgbClr val="000000"/>
                </a:solidFill>
                <a:latin typeface="Arial"/>
                <a:ea typeface="Arial"/>
                <a:cs typeface="Arial"/>
                <a:sym typeface="Arial"/>
              </a:rPr>
              <a:t>: Products 25 &amp; 26 surpass 5,500 units, creating a wide gap versus other SKUs.</a:t>
            </a:r>
            <a:br>
              <a:rPr lang="en" sz="4300">
                <a:solidFill>
                  <a:srgbClr val="000000"/>
                </a:solidFill>
                <a:latin typeface="Arial"/>
                <a:ea typeface="Arial"/>
                <a:cs typeface="Arial"/>
                <a:sym typeface="Arial"/>
              </a:rPr>
            </a:br>
            <a:r>
              <a:rPr lang="en" sz="4300">
                <a:solidFill>
                  <a:srgbClr val="000000"/>
                </a:solidFill>
                <a:latin typeface="Arial"/>
                <a:ea typeface="Arial"/>
                <a:cs typeface="Arial"/>
                <a:sym typeface="Arial"/>
              </a:rPr>
              <a:t>	</a:t>
            </a:r>
            <a:r>
              <a:rPr b="1" lang="en" sz="4300">
                <a:solidFill>
                  <a:srgbClr val="000000"/>
                </a:solidFill>
                <a:latin typeface="Arial"/>
                <a:ea typeface="Arial"/>
                <a:cs typeface="Arial"/>
                <a:sym typeface="Arial"/>
              </a:rPr>
              <a:t>Skewed distribution</a:t>
            </a:r>
            <a:r>
              <a:rPr lang="en" sz="4300">
                <a:solidFill>
                  <a:srgbClr val="000000"/>
                </a:solidFill>
                <a:latin typeface="Arial"/>
                <a:ea typeface="Arial"/>
                <a:cs typeface="Arial"/>
                <a:sym typeface="Arial"/>
              </a:rPr>
              <a:t>: Majority of products fall below 2,000 units, showing uneven contribution.</a:t>
            </a:r>
            <a:br>
              <a:rPr lang="en" sz="4300">
                <a:solidFill>
                  <a:srgbClr val="000000"/>
                </a:solidFill>
                <a:latin typeface="Arial"/>
                <a:ea typeface="Arial"/>
                <a:cs typeface="Arial"/>
                <a:sym typeface="Arial"/>
              </a:rPr>
            </a:br>
            <a:r>
              <a:rPr lang="en" sz="4300">
                <a:solidFill>
                  <a:srgbClr val="000000"/>
                </a:solidFill>
                <a:latin typeface="Arial"/>
                <a:ea typeface="Arial"/>
                <a:cs typeface="Arial"/>
                <a:sym typeface="Arial"/>
              </a:rPr>
              <a:t>	</a:t>
            </a:r>
            <a:r>
              <a:rPr b="1" lang="en" sz="4300">
                <a:solidFill>
                  <a:srgbClr val="000000"/>
                </a:solidFill>
                <a:latin typeface="Arial"/>
                <a:ea typeface="Arial"/>
                <a:cs typeface="Arial"/>
                <a:sym typeface="Arial"/>
              </a:rPr>
              <a:t>SKU risk</a:t>
            </a:r>
            <a:r>
              <a:rPr lang="en" sz="4300">
                <a:solidFill>
                  <a:srgbClr val="000000"/>
                </a:solidFill>
                <a:latin typeface="Arial"/>
                <a:ea typeface="Arial"/>
                <a:cs typeface="Arial"/>
                <a:sym typeface="Arial"/>
              </a:rPr>
              <a:t>: Heavy dependence on 2 products poses risk if demand shifts.</a:t>
            </a:r>
            <a:br>
              <a:rPr lang="en" sz="4300">
                <a:solidFill>
                  <a:srgbClr val="000000"/>
                </a:solidFill>
                <a:latin typeface="Arial"/>
                <a:ea typeface="Arial"/>
                <a:cs typeface="Arial"/>
                <a:sym typeface="Arial"/>
              </a:rPr>
            </a:br>
            <a:r>
              <a:rPr lang="en" sz="4300">
                <a:solidFill>
                  <a:srgbClr val="000000"/>
                </a:solidFill>
                <a:latin typeface="Arial"/>
                <a:ea typeface="Arial"/>
                <a:cs typeface="Arial"/>
                <a:sym typeface="Arial"/>
              </a:rPr>
              <a:t>	</a:t>
            </a:r>
            <a:r>
              <a:rPr b="1" lang="en" sz="4300">
                <a:solidFill>
                  <a:srgbClr val="000000"/>
                </a:solidFill>
                <a:latin typeface="Arial"/>
                <a:ea typeface="Arial"/>
                <a:cs typeface="Arial"/>
                <a:sym typeface="Arial"/>
              </a:rPr>
              <a:t>Operational impact</a:t>
            </a:r>
            <a:r>
              <a:rPr lang="en" sz="4300">
                <a:solidFill>
                  <a:srgbClr val="000000"/>
                </a:solidFill>
                <a:latin typeface="Arial"/>
                <a:ea typeface="Arial"/>
                <a:cs typeface="Arial"/>
                <a:sym typeface="Arial"/>
              </a:rPr>
              <a:t>: Longtail SKUs may require higher storage costs relative to their sales volume.</a:t>
            </a:r>
            <a:br>
              <a:rPr lang="en" sz="4300">
                <a:solidFill>
                  <a:srgbClr val="000000"/>
                </a:solidFill>
                <a:latin typeface="Arial"/>
                <a:ea typeface="Arial"/>
                <a:cs typeface="Arial"/>
                <a:sym typeface="Arial"/>
              </a:rPr>
            </a:br>
            <a:r>
              <a:rPr lang="en" sz="4300">
                <a:solidFill>
                  <a:srgbClr val="000000"/>
                </a:solidFill>
                <a:latin typeface="Arial"/>
                <a:ea typeface="Arial"/>
                <a:cs typeface="Arial"/>
                <a:sym typeface="Arial"/>
              </a:rPr>
              <a:t>	</a:t>
            </a:r>
            <a:r>
              <a:rPr b="1" lang="en" sz="4300">
                <a:solidFill>
                  <a:srgbClr val="000000"/>
                </a:solidFill>
                <a:latin typeface="Arial"/>
                <a:ea typeface="Arial"/>
                <a:cs typeface="Arial"/>
                <a:sym typeface="Arial"/>
              </a:rPr>
              <a:t>Actionable</a:t>
            </a:r>
            <a:r>
              <a:rPr lang="en" sz="4300">
                <a:solidFill>
                  <a:srgbClr val="000000"/>
                </a:solidFill>
                <a:latin typeface="Arial"/>
                <a:ea typeface="Arial"/>
                <a:cs typeface="Arial"/>
                <a:sym typeface="Arial"/>
              </a:rPr>
              <a:t>: Consider demand forecasting &amp; lean inventory for low-volume products.</a:t>
            </a:r>
            <a:endParaRPr sz="4300">
              <a:solidFill>
                <a:srgbClr val="000000"/>
              </a:solidFill>
              <a:latin typeface="Arial"/>
              <a:ea typeface="Arial"/>
              <a:cs typeface="Arial"/>
              <a:sym typeface="Arial"/>
            </a:endParaRPr>
          </a:p>
          <a:p>
            <a:pPr indent="0" lvl="0" marL="457200" rtl="0" algn="l">
              <a:lnSpc>
                <a:spcPct val="115000"/>
              </a:lnSpc>
              <a:spcBef>
                <a:spcPts val="1200"/>
              </a:spcBef>
              <a:spcAft>
                <a:spcPts val="0"/>
              </a:spcAft>
              <a:buNone/>
            </a:pPr>
            <a:r>
              <a:t/>
            </a:r>
            <a:endParaRPr b="1" sz="1100">
              <a:solidFill>
                <a:srgbClr val="000000"/>
              </a:solidFill>
              <a:latin typeface="Arial"/>
              <a:ea typeface="Arial"/>
              <a:cs typeface="Arial"/>
              <a:sym typeface="Arial"/>
            </a:endParaRPr>
          </a:p>
          <a:p>
            <a:pPr indent="0" lvl="0" marL="0" rtl="0" algn="l">
              <a:spcBef>
                <a:spcPts val="1200"/>
              </a:spcBef>
              <a:spcAft>
                <a:spcPts val="0"/>
              </a:spcAft>
              <a:buNone/>
            </a:pPr>
            <a:r>
              <a:t/>
            </a:r>
            <a:endParaRPr/>
          </a:p>
        </p:txBody>
      </p:sp>
      <p:pic>
        <p:nvPicPr>
          <p:cNvPr id="102" name="Google Shape;102;p18"/>
          <p:cNvPicPr preferRelativeResize="0"/>
          <p:nvPr/>
        </p:nvPicPr>
        <p:blipFill>
          <a:blip r:embed="rId3">
            <a:alphaModFix/>
          </a:blip>
          <a:stretch>
            <a:fillRect/>
          </a:stretch>
        </p:blipFill>
        <p:spPr>
          <a:xfrm>
            <a:off x="4839075" y="98525"/>
            <a:ext cx="4192995" cy="2521400"/>
          </a:xfrm>
          <a:prstGeom prst="rect">
            <a:avLst/>
          </a:prstGeom>
          <a:noFill/>
          <a:ln>
            <a:noFill/>
          </a:ln>
        </p:spPr>
      </p:pic>
      <p:sp>
        <p:nvSpPr>
          <p:cNvPr id="103" name="Google Shape;103;p18"/>
          <p:cNvSpPr txBox="1"/>
          <p:nvPr/>
        </p:nvSpPr>
        <p:spPr>
          <a:xfrm flipH="1">
            <a:off x="372150" y="2846575"/>
            <a:ext cx="4313700" cy="229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a:t>Most &amp; Least Sold Products Across Regions</a:t>
            </a:r>
            <a:br>
              <a:rPr b="1" lang="en" sz="1100"/>
            </a:br>
            <a:r>
              <a:rPr b="1" lang="en" sz="1100"/>
              <a:t>	Products 25 &amp; 26 maintain dominance regionally</a:t>
            </a:r>
            <a:r>
              <a:rPr lang="en" sz="1100"/>
              <a:t>, indicating consistent nationwide appeal.</a:t>
            </a:r>
            <a:br>
              <a:rPr lang="en" sz="1100"/>
            </a:br>
            <a:r>
              <a:rPr lang="en" sz="1100"/>
              <a:t>	</a:t>
            </a:r>
            <a:r>
              <a:rPr b="1" lang="en" sz="1100"/>
              <a:t>Secondary group</a:t>
            </a:r>
            <a:r>
              <a:rPr lang="en" sz="1100"/>
              <a:t>: Products 13, 14, and 15 show solid but regionally varied sales strength.</a:t>
            </a:r>
            <a:br>
              <a:rPr lang="en" sz="1100"/>
            </a:br>
            <a:r>
              <a:rPr lang="en" sz="1100"/>
              <a:t>	</a:t>
            </a:r>
            <a:r>
              <a:rPr b="1" lang="en" sz="1100"/>
              <a:t>Product 9 lowest</a:t>
            </a:r>
            <a:r>
              <a:rPr lang="en" sz="1100"/>
              <a:t> at 6,500 units signals either weak customer demand or poor availability.</a:t>
            </a:r>
            <a:br>
              <a:rPr lang="en" sz="1100"/>
            </a:br>
            <a:r>
              <a:rPr lang="en" sz="1100"/>
              <a:t>	</a:t>
            </a:r>
            <a:r>
              <a:rPr b="1" lang="en" sz="1100"/>
              <a:t>Huge performance gap</a:t>
            </a:r>
            <a:r>
              <a:rPr lang="en" sz="1100"/>
              <a:t> (48,000 vs 6,500 units) underscores </a:t>
            </a:r>
            <a:r>
              <a:rPr b="1" lang="en" sz="1100"/>
              <a:t>portfolio imbalance</a:t>
            </a:r>
            <a:r>
              <a:rPr lang="en" sz="1100"/>
              <a:t>.</a:t>
            </a:r>
            <a:br>
              <a:rPr lang="en" sz="1100"/>
            </a:br>
            <a:r>
              <a:rPr lang="en" sz="1100"/>
              <a:t>	</a:t>
            </a:r>
            <a:r>
              <a:rPr b="1" lang="en" sz="1100"/>
              <a:t>Actionable</a:t>
            </a:r>
            <a:r>
              <a:rPr lang="en" sz="1100"/>
              <a:t>: Audit regional marketing, distribution, and shelf placement for low performers.</a:t>
            </a:r>
            <a:endParaRPr b="1" sz="1300"/>
          </a:p>
        </p:txBody>
      </p:sp>
      <p:pic>
        <p:nvPicPr>
          <p:cNvPr id="104" name="Google Shape;104;p18"/>
          <p:cNvPicPr preferRelativeResize="0"/>
          <p:nvPr/>
        </p:nvPicPr>
        <p:blipFill>
          <a:blip r:embed="rId4">
            <a:alphaModFix/>
          </a:blip>
          <a:stretch>
            <a:fillRect/>
          </a:stretch>
        </p:blipFill>
        <p:spPr>
          <a:xfrm>
            <a:off x="4838950" y="2677375"/>
            <a:ext cx="4214600" cy="24026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08" name="Shape 108"/>
        <p:cNvGrpSpPr/>
        <p:nvPr/>
      </p:nvGrpSpPr>
      <p:grpSpPr>
        <a:xfrm>
          <a:off x="0" y="0"/>
          <a:ext cx="0" cy="0"/>
          <a:chOff x="0" y="0"/>
          <a:chExt cx="0" cy="0"/>
        </a:xfrm>
      </p:grpSpPr>
      <p:sp>
        <p:nvSpPr>
          <p:cNvPr id="109" name="Google Shape;109;p19"/>
          <p:cNvSpPr txBox="1"/>
          <p:nvPr>
            <p:ph type="ctrTitle"/>
          </p:nvPr>
        </p:nvSpPr>
        <p:spPr>
          <a:xfrm>
            <a:off x="122450" y="81300"/>
            <a:ext cx="4396200" cy="789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rgbClr val="000000"/>
              </a:buClr>
              <a:buSzPts val="990"/>
              <a:buFont typeface="Arial"/>
              <a:buNone/>
            </a:pPr>
            <a:r>
              <a:rPr lang="en" sz="2750">
                <a:solidFill>
                  <a:srgbClr val="181818"/>
                </a:solidFill>
              </a:rPr>
              <a:t>Exploratory Data Analysis</a:t>
            </a:r>
            <a:endParaRPr/>
          </a:p>
        </p:txBody>
      </p:sp>
      <p:sp>
        <p:nvSpPr>
          <p:cNvPr id="110" name="Google Shape;110;p19"/>
          <p:cNvSpPr txBox="1"/>
          <p:nvPr>
            <p:ph idx="1" type="subTitle"/>
          </p:nvPr>
        </p:nvSpPr>
        <p:spPr>
          <a:xfrm>
            <a:off x="75775" y="779325"/>
            <a:ext cx="4546200" cy="4275300"/>
          </a:xfrm>
          <a:prstGeom prst="rect">
            <a:avLst/>
          </a:prstGeom>
        </p:spPr>
        <p:txBody>
          <a:bodyPr anchorCtr="0" anchor="t" bIns="91425" lIns="91425" spcFirstLastPara="1" rIns="91425" wrap="square" tIns="91425">
            <a:normAutofit/>
          </a:bodyPr>
          <a:lstStyle/>
          <a:p>
            <a:pPr indent="457200" lvl="0" marL="0" rtl="0" algn="just">
              <a:lnSpc>
                <a:spcPct val="115000"/>
              </a:lnSpc>
              <a:spcBef>
                <a:spcPts val="1200"/>
              </a:spcBef>
              <a:spcAft>
                <a:spcPts val="0"/>
              </a:spcAft>
              <a:buNone/>
            </a:pPr>
            <a:r>
              <a:rPr b="1" lang="en" sz="2027">
                <a:solidFill>
                  <a:srgbClr val="000000"/>
                </a:solidFill>
                <a:latin typeface="Arial"/>
                <a:ea typeface="Arial"/>
                <a:cs typeface="Arial"/>
                <a:sym typeface="Arial"/>
              </a:rPr>
              <a:t>Total Sales By Region </a:t>
            </a:r>
            <a:r>
              <a:rPr b="1" lang="en" sz="1640">
                <a:solidFill>
                  <a:srgbClr val="000000"/>
                </a:solidFill>
                <a:latin typeface="Arial"/>
                <a:ea typeface="Arial"/>
                <a:cs typeface="Arial"/>
                <a:sym typeface="Arial"/>
              </a:rPr>
              <a:t>:</a:t>
            </a:r>
            <a:br>
              <a:rPr b="1" lang="en" sz="1480">
                <a:solidFill>
                  <a:srgbClr val="000000"/>
                </a:solidFill>
                <a:latin typeface="Arial"/>
                <a:ea typeface="Arial"/>
                <a:cs typeface="Arial"/>
                <a:sym typeface="Arial"/>
              </a:rPr>
            </a:br>
            <a:r>
              <a:rPr b="1" lang="en" sz="1480">
                <a:solidFill>
                  <a:srgbClr val="000000"/>
                </a:solidFill>
                <a:latin typeface="Arial"/>
                <a:ea typeface="Arial"/>
                <a:cs typeface="Arial"/>
                <a:sym typeface="Arial"/>
              </a:rPr>
              <a:t>	</a:t>
            </a:r>
            <a:r>
              <a:rPr b="1" lang="en" sz="1122">
                <a:solidFill>
                  <a:srgbClr val="000000"/>
                </a:solidFill>
                <a:latin typeface="Arial"/>
                <a:ea typeface="Arial"/>
                <a:cs typeface="Arial"/>
                <a:sym typeface="Arial"/>
              </a:rPr>
              <a:t>West region</a:t>
            </a:r>
            <a:r>
              <a:rPr lang="en" sz="1122">
                <a:solidFill>
                  <a:srgbClr val="000000"/>
                </a:solidFill>
                <a:latin typeface="Arial"/>
                <a:ea typeface="Arial"/>
                <a:cs typeface="Arial"/>
                <a:sym typeface="Arial"/>
              </a:rPr>
              <a:t> is the top performer with </a:t>
            </a:r>
            <a:r>
              <a:rPr b="1" lang="en" sz="1122">
                <a:solidFill>
                  <a:srgbClr val="000000"/>
                </a:solidFill>
                <a:latin typeface="Arial"/>
                <a:ea typeface="Arial"/>
                <a:cs typeface="Arial"/>
                <a:sym typeface="Arial"/>
              </a:rPr>
              <a:t>$358M</a:t>
            </a:r>
            <a:r>
              <a:rPr lang="en" sz="1122">
                <a:solidFill>
                  <a:srgbClr val="000000"/>
                </a:solidFill>
                <a:latin typeface="Arial"/>
                <a:ea typeface="Arial"/>
                <a:cs typeface="Arial"/>
                <a:sym typeface="Arial"/>
              </a:rPr>
              <a:t> in sales.</a:t>
            </a:r>
            <a:br>
              <a:rPr lang="en" sz="1122">
                <a:solidFill>
                  <a:srgbClr val="000000"/>
                </a:solidFill>
                <a:latin typeface="Arial"/>
                <a:ea typeface="Arial"/>
                <a:cs typeface="Arial"/>
                <a:sym typeface="Arial"/>
              </a:rPr>
            </a:br>
            <a:r>
              <a:rPr lang="en" sz="1122">
                <a:solidFill>
                  <a:srgbClr val="000000"/>
                </a:solidFill>
                <a:latin typeface="Arial"/>
                <a:ea typeface="Arial"/>
                <a:cs typeface="Arial"/>
                <a:sym typeface="Arial"/>
              </a:rPr>
              <a:t>	</a:t>
            </a:r>
            <a:r>
              <a:rPr b="1" lang="en" sz="1122">
                <a:solidFill>
                  <a:srgbClr val="000000"/>
                </a:solidFill>
                <a:latin typeface="Arial"/>
                <a:ea typeface="Arial"/>
                <a:cs typeface="Arial"/>
                <a:sym typeface="Arial"/>
              </a:rPr>
              <a:t>South ($322M)</a:t>
            </a:r>
            <a:r>
              <a:rPr lang="en" sz="1122">
                <a:solidFill>
                  <a:srgbClr val="000000"/>
                </a:solidFill>
                <a:latin typeface="Arial"/>
                <a:ea typeface="Arial"/>
                <a:cs typeface="Arial"/>
                <a:sym typeface="Arial"/>
              </a:rPr>
              <a:t> and </a:t>
            </a:r>
            <a:r>
              <a:rPr b="1" lang="en" sz="1122">
                <a:solidFill>
                  <a:srgbClr val="000000"/>
                </a:solidFill>
                <a:latin typeface="Arial"/>
                <a:ea typeface="Arial"/>
                <a:cs typeface="Arial"/>
                <a:sym typeface="Arial"/>
              </a:rPr>
              <a:t>Midwest ($308M)</a:t>
            </a:r>
            <a:r>
              <a:rPr lang="en" sz="1122">
                <a:solidFill>
                  <a:srgbClr val="000000"/>
                </a:solidFill>
                <a:latin typeface="Arial"/>
                <a:ea typeface="Arial"/>
                <a:cs typeface="Arial"/>
                <a:sym typeface="Arial"/>
              </a:rPr>
              <a:t> follow closely,	 indicating strong market demand.</a:t>
            </a:r>
            <a:br>
              <a:rPr lang="en" sz="1122">
                <a:solidFill>
                  <a:srgbClr val="000000"/>
                </a:solidFill>
                <a:latin typeface="Arial"/>
                <a:ea typeface="Arial"/>
                <a:cs typeface="Arial"/>
                <a:sym typeface="Arial"/>
              </a:rPr>
            </a:br>
            <a:r>
              <a:rPr lang="en" sz="1122">
                <a:solidFill>
                  <a:srgbClr val="000000"/>
                </a:solidFill>
                <a:latin typeface="Arial"/>
                <a:ea typeface="Arial"/>
                <a:cs typeface="Arial"/>
                <a:sym typeface="Arial"/>
              </a:rPr>
              <a:t>	</a:t>
            </a:r>
            <a:r>
              <a:rPr b="1" lang="en" sz="1122">
                <a:solidFill>
                  <a:srgbClr val="000000"/>
                </a:solidFill>
                <a:latin typeface="Arial"/>
                <a:ea typeface="Arial"/>
                <a:cs typeface="Arial"/>
                <a:sym typeface="Arial"/>
              </a:rPr>
              <a:t>Northeast ($200M)</a:t>
            </a:r>
            <a:r>
              <a:rPr lang="en" sz="1122">
                <a:solidFill>
                  <a:srgbClr val="000000"/>
                </a:solidFill>
                <a:latin typeface="Arial"/>
                <a:ea typeface="Arial"/>
                <a:cs typeface="Arial"/>
                <a:sym typeface="Arial"/>
              </a:rPr>
              <a:t> significantly lags, highlighting agap 	in sales performance.</a:t>
            </a:r>
            <a:br>
              <a:rPr lang="en" sz="1122">
                <a:solidFill>
                  <a:srgbClr val="000000"/>
                </a:solidFill>
                <a:latin typeface="Arial"/>
                <a:ea typeface="Arial"/>
                <a:cs typeface="Arial"/>
                <a:sym typeface="Arial"/>
              </a:rPr>
            </a:br>
            <a:r>
              <a:rPr lang="en" sz="1122">
                <a:solidFill>
                  <a:srgbClr val="000000"/>
                </a:solidFill>
                <a:latin typeface="Arial"/>
                <a:ea typeface="Arial"/>
                <a:cs typeface="Arial"/>
                <a:sym typeface="Arial"/>
              </a:rPr>
              <a:t>	Differences in regional sales suggest variation in </a:t>
            </a:r>
            <a:r>
              <a:rPr b="1" lang="en" sz="1122">
                <a:solidFill>
                  <a:srgbClr val="000000"/>
                </a:solidFill>
                <a:latin typeface="Arial"/>
                <a:ea typeface="Arial"/>
                <a:cs typeface="Arial"/>
                <a:sym typeface="Arial"/>
              </a:rPr>
              <a:t>mar</a:t>
            </a:r>
            <a:r>
              <a:rPr b="1" lang="en" sz="1122">
                <a:solidFill>
                  <a:srgbClr val="000000"/>
                </a:solidFill>
                <a:latin typeface="Arial"/>
                <a:ea typeface="Arial"/>
                <a:cs typeface="Arial"/>
                <a:sym typeface="Arial"/>
              </a:rPr>
              <a:t>ket </a:t>
            </a:r>
            <a:r>
              <a:rPr b="1" lang="en" sz="1122">
                <a:solidFill>
                  <a:srgbClr val="000000"/>
                </a:solidFill>
                <a:latin typeface="Arial"/>
                <a:ea typeface="Arial"/>
                <a:cs typeface="Arial"/>
                <a:sym typeface="Arial"/>
              </a:rPr>
              <a:t>size,</a:t>
            </a:r>
            <a:r>
              <a:rPr b="1" lang="en" sz="1122">
                <a:solidFill>
                  <a:srgbClr val="000000"/>
                </a:solidFill>
                <a:latin typeface="Arial"/>
                <a:ea typeface="Arial"/>
                <a:cs typeface="Arial"/>
                <a:sym typeface="Arial"/>
              </a:rPr>
              <a:t> </a:t>
            </a:r>
            <a:r>
              <a:rPr b="1" lang="en" sz="1122">
                <a:solidFill>
                  <a:srgbClr val="000000"/>
                </a:solidFill>
                <a:latin typeface="Arial"/>
                <a:ea typeface="Arial"/>
                <a:cs typeface="Arial"/>
                <a:sym typeface="Arial"/>
              </a:rPr>
              <a:t>customer</a:t>
            </a:r>
            <a:r>
              <a:rPr b="1" lang="en" sz="1122">
                <a:solidFill>
                  <a:srgbClr val="000000"/>
                </a:solidFill>
                <a:latin typeface="Arial"/>
                <a:ea typeface="Arial"/>
                <a:cs typeface="Arial"/>
                <a:sym typeface="Arial"/>
              </a:rPr>
              <a:t> </a:t>
            </a:r>
            <a:r>
              <a:rPr b="1" lang="en" sz="1122">
                <a:solidFill>
                  <a:srgbClr val="000000"/>
                </a:solidFill>
                <a:latin typeface="Arial"/>
                <a:ea typeface="Arial"/>
                <a:cs typeface="Arial"/>
                <a:sym typeface="Arial"/>
              </a:rPr>
              <a:t>demand,</a:t>
            </a:r>
            <a:r>
              <a:rPr b="1" lang="en" sz="1122">
                <a:solidFill>
                  <a:srgbClr val="000000"/>
                </a:solidFill>
                <a:latin typeface="Arial"/>
                <a:ea typeface="Arial"/>
                <a:cs typeface="Arial"/>
                <a:sym typeface="Arial"/>
              </a:rPr>
              <a:t> </a:t>
            </a:r>
            <a:r>
              <a:rPr b="1" lang="en" sz="1122">
                <a:solidFill>
                  <a:srgbClr val="000000"/>
                </a:solidFill>
                <a:latin typeface="Arial"/>
                <a:ea typeface="Arial"/>
                <a:cs typeface="Arial"/>
                <a:sym typeface="Arial"/>
              </a:rPr>
              <a:t>or</a:t>
            </a:r>
            <a:r>
              <a:rPr b="1" lang="en" sz="1122">
                <a:solidFill>
                  <a:srgbClr val="000000"/>
                </a:solidFill>
                <a:latin typeface="Arial"/>
                <a:ea typeface="Arial"/>
                <a:cs typeface="Arial"/>
                <a:sym typeface="Arial"/>
              </a:rPr>
              <a:t> </a:t>
            </a:r>
            <a:r>
              <a:rPr b="1" lang="en" sz="1122">
                <a:solidFill>
                  <a:srgbClr val="000000"/>
                </a:solidFill>
                <a:latin typeface="Arial"/>
                <a:ea typeface="Arial"/>
                <a:cs typeface="Arial"/>
                <a:sym typeface="Arial"/>
              </a:rPr>
              <a:t>effectiveness of sales strategies</a:t>
            </a:r>
            <a:r>
              <a:rPr lang="en" sz="1122">
                <a:solidFill>
                  <a:srgbClr val="000000"/>
                </a:solidFill>
                <a:latin typeface="Arial"/>
                <a:ea typeface="Arial"/>
                <a:cs typeface="Arial"/>
                <a:sym typeface="Arial"/>
              </a:rPr>
              <a:t>.</a:t>
            </a:r>
            <a:endParaRPr sz="1122">
              <a:solidFill>
                <a:srgbClr val="000000"/>
              </a:solidFill>
              <a:latin typeface="Arial"/>
              <a:ea typeface="Arial"/>
              <a:cs typeface="Arial"/>
              <a:sym typeface="Arial"/>
            </a:endParaRPr>
          </a:p>
          <a:p>
            <a:pPr indent="0" lvl="0" marL="0" rtl="0" algn="l">
              <a:spcBef>
                <a:spcPts val="1200"/>
              </a:spcBef>
              <a:spcAft>
                <a:spcPts val="1200"/>
              </a:spcAft>
              <a:buNone/>
            </a:pPr>
            <a:r>
              <a:rPr b="1" lang="en" sz="1400">
                <a:solidFill>
                  <a:srgbClr val="000000"/>
                </a:solidFill>
                <a:latin typeface="Arial"/>
                <a:ea typeface="Arial"/>
                <a:cs typeface="Arial"/>
                <a:sym typeface="Arial"/>
              </a:rPr>
              <a:t>Sales of All Products:</a:t>
            </a:r>
            <a:br>
              <a:rPr b="1" lang="en" sz="1100">
                <a:solidFill>
                  <a:srgbClr val="000000"/>
                </a:solidFill>
                <a:latin typeface="Arial"/>
                <a:ea typeface="Arial"/>
                <a:cs typeface="Arial"/>
                <a:sym typeface="Arial"/>
              </a:rPr>
            </a:br>
            <a:r>
              <a:rPr b="1" lang="en" sz="1100">
                <a:solidFill>
                  <a:srgbClr val="000000"/>
                </a:solidFill>
                <a:latin typeface="Arial"/>
                <a:ea typeface="Arial"/>
                <a:cs typeface="Arial"/>
                <a:sym typeface="Arial"/>
              </a:rPr>
              <a:t>	Top Products:</a:t>
            </a:r>
            <a:r>
              <a:rPr lang="en" sz="1100">
                <a:solidFill>
                  <a:srgbClr val="000000"/>
                </a:solidFill>
                <a:latin typeface="Arial"/>
                <a:ea typeface="Arial"/>
                <a:cs typeface="Arial"/>
                <a:sym typeface="Arial"/>
              </a:rPr>
              <a:t> Product 25 &amp; 26 lead with ~$2.6M–$3.0M per region, driving most revenue.</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Regional Performance:</a:t>
            </a:r>
            <a:r>
              <a:rPr lang="en" sz="1100">
                <a:solidFill>
                  <a:srgbClr val="000000"/>
                </a:solidFill>
                <a:latin typeface="Arial"/>
                <a:ea typeface="Arial"/>
                <a:cs typeface="Arial"/>
                <a:sym typeface="Arial"/>
              </a:rPr>
              <a:t> West (~$3M) and South are strongest; Midwest slightly lower; Northeast lowest (~$2.6M–$2.7M).</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Mid-Tier Products:</a:t>
            </a:r>
            <a:r>
              <a:rPr lang="en" sz="1100">
                <a:solidFill>
                  <a:srgbClr val="000000"/>
                </a:solidFill>
                <a:latin typeface="Arial"/>
                <a:ea typeface="Arial"/>
                <a:cs typeface="Arial"/>
                <a:sym typeface="Arial"/>
              </a:rPr>
              <a:t> Products 13–15 generate ~$1.7M–$2.1M per region, ~30–40% below top products.</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Low Performers:</a:t>
            </a:r>
            <a:r>
              <a:rPr lang="en" sz="1100">
                <a:solidFill>
                  <a:srgbClr val="000000"/>
                </a:solidFill>
                <a:latin typeface="Arial"/>
                <a:ea typeface="Arial"/>
                <a:cs typeface="Arial"/>
                <a:sym typeface="Arial"/>
              </a:rPr>
              <a:t> Product 9 and others &lt;$0.5M per region; many products under $1M.</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a:t>
            </a:r>
            <a:r>
              <a:rPr b="1" lang="en" sz="1100">
                <a:solidFill>
                  <a:srgbClr val="000000"/>
                </a:solidFill>
                <a:latin typeface="Arial"/>
                <a:ea typeface="Arial"/>
                <a:cs typeface="Arial"/>
                <a:sym typeface="Arial"/>
              </a:rPr>
              <a:t>Takeaways:</a:t>
            </a:r>
            <a:r>
              <a:rPr lang="en" sz="1100">
                <a:solidFill>
                  <a:srgbClr val="000000"/>
                </a:solidFill>
                <a:latin typeface="Arial"/>
                <a:ea typeface="Arial"/>
                <a:cs typeface="Arial"/>
                <a:sym typeface="Arial"/>
              </a:rPr>
              <a:t> Focus on Products 25 &amp; 26 in West/South; boost mid-tier products in Northeast/Midwest; review low performers.</a:t>
            </a:r>
            <a:endParaRPr sz="1122">
              <a:solidFill>
                <a:srgbClr val="000000"/>
              </a:solidFill>
              <a:latin typeface="Arial"/>
              <a:ea typeface="Arial"/>
              <a:cs typeface="Arial"/>
              <a:sym typeface="Arial"/>
            </a:endParaRPr>
          </a:p>
        </p:txBody>
      </p:sp>
      <p:pic>
        <p:nvPicPr>
          <p:cNvPr id="111" name="Google Shape;111;p19"/>
          <p:cNvPicPr preferRelativeResize="0"/>
          <p:nvPr/>
        </p:nvPicPr>
        <p:blipFill>
          <a:blip r:embed="rId3">
            <a:alphaModFix/>
          </a:blip>
          <a:stretch>
            <a:fillRect/>
          </a:stretch>
        </p:blipFill>
        <p:spPr>
          <a:xfrm>
            <a:off x="4675900" y="81300"/>
            <a:ext cx="4396075" cy="2578725"/>
          </a:xfrm>
          <a:prstGeom prst="rect">
            <a:avLst/>
          </a:prstGeom>
          <a:noFill/>
          <a:ln>
            <a:noFill/>
          </a:ln>
        </p:spPr>
      </p:pic>
      <p:pic>
        <p:nvPicPr>
          <p:cNvPr id="112" name="Google Shape;112;p19"/>
          <p:cNvPicPr preferRelativeResize="0"/>
          <p:nvPr/>
        </p:nvPicPr>
        <p:blipFill>
          <a:blip r:embed="rId4">
            <a:alphaModFix/>
          </a:blip>
          <a:stretch>
            <a:fillRect/>
          </a:stretch>
        </p:blipFill>
        <p:spPr>
          <a:xfrm>
            <a:off x="4675900" y="2660025"/>
            <a:ext cx="4396075" cy="2483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16" name="Shape 116"/>
        <p:cNvGrpSpPr/>
        <p:nvPr/>
      </p:nvGrpSpPr>
      <p:grpSpPr>
        <a:xfrm>
          <a:off x="0" y="0"/>
          <a:ext cx="0" cy="0"/>
          <a:chOff x="0" y="0"/>
          <a:chExt cx="0" cy="0"/>
        </a:xfrm>
      </p:grpSpPr>
      <p:sp>
        <p:nvSpPr>
          <p:cNvPr id="117" name="Google Shape;117;p20"/>
          <p:cNvSpPr txBox="1"/>
          <p:nvPr>
            <p:ph type="ctrTitle"/>
          </p:nvPr>
        </p:nvSpPr>
        <p:spPr>
          <a:xfrm>
            <a:off x="76900" y="110300"/>
            <a:ext cx="4871400" cy="11028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rgbClr val="000000"/>
              </a:buClr>
              <a:buSzPct val="34601"/>
              <a:buFont typeface="Arial"/>
              <a:buNone/>
            </a:pPr>
            <a:r>
              <a:rPr lang="en" sz="2861">
                <a:solidFill>
                  <a:srgbClr val="181818"/>
                </a:solidFill>
              </a:rPr>
              <a:t>Exploratory Data Analysis</a:t>
            </a:r>
            <a:br>
              <a:rPr lang="en" sz="2750">
                <a:solidFill>
                  <a:srgbClr val="181818"/>
                </a:solidFill>
              </a:rPr>
            </a:br>
            <a:br>
              <a:rPr lang="en" sz="2750">
                <a:solidFill>
                  <a:srgbClr val="181818"/>
                </a:solidFill>
              </a:rPr>
            </a:br>
            <a:r>
              <a:rPr b="1" lang="en" sz="1572">
                <a:solidFill>
                  <a:srgbClr val="181818"/>
                </a:solidFill>
              </a:rPr>
              <a:t>Profit by Region and Year:</a:t>
            </a:r>
            <a:endParaRPr b="1" sz="3622"/>
          </a:p>
        </p:txBody>
      </p:sp>
      <p:sp>
        <p:nvSpPr>
          <p:cNvPr id="118" name="Google Shape;118;p20"/>
          <p:cNvSpPr txBox="1"/>
          <p:nvPr>
            <p:ph idx="1" type="subTitle"/>
          </p:nvPr>
        </p:nvSpPr>
        <p:spPr>
          <a:xfrm>
            <a:off x="0" y="1313450"/>
            <a:ext cx="4871400" cy="3769800"/>
          </a:xfrm>
          <a:prstGeom prst="rect">
            <a:avLst/>
          </a:prstGeom>
        </p:spPr>
        <p:txBody>
          <a:bodyPr anchorCtr="0" anchor="t" bIns="91425" lIns="91425" spcFirstLastPara="1" rIns="91425" wrap="square" tIns="91425">
            <a:normAutofit/>
          </a:bodyPr>
          <a:lstStyle/>
          <a:p>
            <a:pPr indent="457200" lvl="0" marL="0" rtl="0" algn="l">
              <a:lnSpc>
                <a:spcPct val="100000"/>
              </a:lnSpc>
              <a:spcBef>
                <a:spcPts val="0"/>
              </a:spcBef>
              <a:spcAft>
                <a:spcPts val="0"/>
              </a:spcAft>
              <a:buNone/>
            </a:pPr>
            <a:r>
              <a:rPr b="1" lang="en" sz="1200">
                <a:solidFill>
                  <a:srgbClr val="181818"/>
                </a:solidFill>
              </a:rPr>
              <a:t>West Region:</a:t>
            </a:r>
            <a:r>
              <a:rPr lang="en" sz="1200"/>
              <a:t> </a:t>
            </a:r>
            <a:r>
              <a:rPr lang="en" sz="1200">
                <a:solidFill>
                  <a:srgbClr val="181818"/>
                </a:solidFill>
              </a:rPr>
              <a:t>Highest profit every year, peaking at $34M</a:t>
            </a:r>
            <a:r>
              <a:rPr lang="en" sz="1200">
                <a:solidFill>
                  <a:srgbClr val="181818"/>
                </a:solidFill>
              </a:rPr>
              <a:t> </a:t>
            </a:r>
            <a:r>
              <a:rPr lang="en" sz="1200">
                <a:solidFill>
                  <a:srgbClr val="181818"/>
                </a:solidFill>
              </a:rPr>
              <a:t>(2014–2016), slightly lower at $32M in 2017. </a:t>
            </a:r>
            <a:br>
              <a:rPr lang="en" sz="1200">
                <a:solidFill>
                  <a:srgbClr val="181818"/>
                </a:solidFill>
              </a:rPr>
            </a:br>
            <a:br>
              <a:rPr lang="en" sz="1200">
                <a:solidFill>
                  <a:srgbClr val="181818"/>
                </a:solidFill>
              </a:rPr>
            </a:br>
            <a:r>
              <a:rPr lang="en" sz="1200">
                <a:solidFill>
                  <a:srgbClr val="181818"/>
                </a:solidFill>
              </a:rPr>
              <a:t>	</a:t>
            </a:r>
            <a:r>
              <a:rPr b="1" lang="en" sz="1200">
                <a:solidFill>
                  <a:srgbClr val="181818"/>
                </a:solidFill>
              </a:rPr>
              <a:t>South Region:</a:t>
            </a:r>
            <a:r>
              <a:rPr lang="en" sz="1200">
                <a:solidFill>
                  <a:srgbClr val="181818"/>
                </a:solidFill>
              </a:rPr>
              <a:t> Consistent profit around $30M each year, stable performance. </a:t>
            </a:r>
            <a:br>
              <a:rPr lang="en" sz="1200">
                <a:solidFill>
                  <a:srgbClr val="181818"/>
                </a:solidFill>
              </a:rPr>
            </a:br>
            <a:br>
              <a:rPr lang="en" sz="1200">
                <a:solidFill>
                  <a:srgbClr val="181818"/>
                </a:solidFill>
              </a:rPr>
            </a:br>
            <a:r>
              <a:rPr lang="en" sz="1200">
                <a:solidFill>
                  <a:srgbClr val="181818"/>
                </a:solidFill>
              </a:rPr>
              <a:t>	</a:t>
            </a:r>
            <a:r>
              <a:rPr b="1" lang="en" sz="1200">
                <a:solidFill>
                  <a:srgbClr val="181818"/>
                </a:solidFill>
              </a:rPr>
              <a:t>Midwest Region</a:t>
            </a:r>
            <a:r>
              <a:rPr lang="en" sz="1200">
                <a:solidFill>
                  <a:srgbClr val="181818"/>
                </a:solidFill>
              </a:rPr>
              <a:t>: Profit ranges from $28M–$30M per year, slightly declining in 2016–2017.</a:t>
            </a:r>
            <a:br>
              <a:rPr lang="en" sz="1200">
                <a:solidFill>
                  <a:srgbClr val="181818"/>
                </a:solidFill>
              </a:rPr>
            </a:br>
            <a:br>
              <a:rPr lang="en" sz="1200">
                <a:solidFill>
                  <a:srgbClr val="181818"/>
                </a:solidFill>
              </a:rPr>
            </a:br>
            <a:r>
              <a:rPr lang="en" sz="1200">
                <a:solidFill>
                  <a:srgbClr val="181818"/>
                </a:solidFill>
              </a:rPr>
              <a:t>	</a:t>
            </a:r>
            <a:r>
              <a:rPr b="1" lang="en" sz="1200">
                <a:solidFill>
                  <a:srgbClr val="181818"/>
                </a:solidFill>
              </a:rPr>
              <a:t>Northeast Region</a:t>
            </a:r>
            <a:r>
              <a:rPr lang="en" sz="1200">
                <a:solidFill>
                  <a:srgbClr val="181818"/>
                </a:solidFill>
              </a:rPr>
              <a:t>: Lowest profit, between $18M–$19M per year, with a small dip in 2017. </a:t>
            </a:r>
            <a:endParaRPr sz="1200">
              <a:solidFill>
                <a:srgbClr val="181818"/>
              </a:solidFill>
            </a:endParaRPr>
          </a:p>
          <a:p>
            <a:pPr indent="0" lvl="0" marL="0" rtl="0" algn="l">
              <a:lnSpc>
                <a:spcPct val="100000"/>
              </a:lnSpc>
              <a:spcBef>
                <a:spcPts val="0"/>
              </a:spcBef>
              <a:spcAft>
                <a:spcPts val="0"/>
              </a:spcAft>
              <a:buNone/>
            </a:pPr>
            <a:r>
              <a:rPr lang="en" sz="1200">
                <a:solidFill>
                  <a:srgbClr val="181818"/>
                </a:solidFill>
              </a:rPr>
              <a:t>Trends </a:t>
            </a:r>
            <a:r>
              <a:rPr b="1" lang="en" sz="800">
                <a:solidFill>
                  <a:srgbClr val="181818"/>
                </a:solidFill>
              </a:rPr>
              <a:t>West region</a:t>
            </a:r>
            <a:r>
              <a:rPr lang="en" sz="1200">
                <a:solidFill>
                  <a:srgbClr val="181818"/>
                </a:solidFill>
              </a:rPr>
              <a:t> dominates in profit, outperforming all other regions by $2M–$6M annually. </a:t>
            </a:r>
            <a:br>
              <a:rPr lang="en" sz="1200">
                <a:solidFill>
                  <a:srgbClr val="181818"/>
                </a:solidFill>
              </a:rPr>
            </a:br>
            <a:br>
              <a:rPr lang="en" sz="1200">
                <a:solidFill>
                  <a:srgbClr val="181818"/>
                </a:solidFill>
              </a:rPr>
            </a:br>
            <a:r>
              <a:rPr lang="en" sz="1200">
                <a:solidFill>
                  <a:srgbClr val="181818"/>
                </a:solidFill>
              </a:rPr>
              <a:t>	South and Midwest are close, but South is slightly ahead. Northeast consistently lags behind, with profits $10M–$16M lower than West.</a:t>
            </a:r>
            <a:r>
              <a:rPr b="1" lang="en" sz="800">
                <a:solidFill>
                  <a:srgbClr val="181818"/>
                </a:solidFill>
              </a:rPr>
              <a:t>Profits</a:t>
            </a:r>
            <a:r>
              <a:rPr lang="en" sz="1200">
                <a:solidFill>
                  <a:srgbClr val="181818"/>
                </a:solidFill>
              </a:rPr>
              <a:t> are stable for most regions, with only minor fluctuations year to year.</a:t>
            </a:r>
            <a:endParaRPr sz="1200">
              <a:solidFill>
                <a:srgbClr val="181818"/>
              </a:solidFill>
            </a:endParaRPr>
          </a:p>
        </p:txBody>
      </p:sp>
      <p:pic>
        <p:nvPicPr>
          <p:cNvPr id="119" name="Google Shape;119;p20"/>
          <p:cNvPicPr preferRelativeResize="0"/>
          <p:nvPr/>
        </p:nvPicPr>
        <p:blipFill>
          <a:blip r:embed="rId3">
            <a:alphaModFix/>
          </a:blip>
          <a:stretch>
            <a:fillRect/>
          </a:stretch>
        </p:blipFill>
        <p:spPr>
          <a:xfrm>
            <a:off x="4871400" y="110300"/>
            <a:ext cx="4272599"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45818E"/>
        </a:solidFill>
      </p:bgPr>
    </p:bg>
    <p:spTree>
      <p:nvGrpSpPr>
        <p:cNvPr id="123" name="Shape 123"/>
        <p:cNvGrpSpPr/>
        <p:nvPr/>
      </p:nvGrpSpPr>
      <p:grpSpPr>
        <a:xfrm>
          <a:off x="0" y="0"/>
          <a:ext cx="0" cy="0"/>
          <a:chOff x="0" y="0"/>
          <a:chExt cx="0" cy="0"/>
        </a:xfrm>
      </p:grpSpPr>
      <p:sp>
        <p:nvSpPr>
          <p:cNvPr id="124" name="Google Shape;124;p21"/>
          <p:cNvSpPr txBox="1"/>
          <p:nvPr>
            <p:ph type="ctrTitle"/>
          </p:nvPr>
        </p:nvSpPr>
        <p:spPr>
          <a:xfrm>
            <a:off x="0" y="0"/>
            <a:ext cx="4261200" cy="6819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sz="2750">
                <a:solidFill>
                  <a:srgbClr val="181818"/>
                </a:solidFill>
              </a:rPr>
              <a:t>Exploratory Data Analysis</a:t>
            </a:r>
            <a:endParaRPr/>
          </a:p>
        </p:txBody>
      </p:sp>
      <p:sp>
        <p:nvSpPr>
          <p:cNvPr id="125" name="Google Shape;125;p21"/>
          <p:cNvSpPr txBox="1"/>
          <p:nvPr>
            <p:ph idx="1" type="subTitle"/>
          </p:nvPr>
        </p:nvSpPr>
        <p:spPr>
          <a:xfrm>
            <a:off x="50150" y="751975"/>
            <a:ext cx="4387500" cy="42312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SzPts val="440"/>
              <a:buNone/>
            </a:pPr>
            <a:r>
              <a:rPr b="1" lang="en" sz="1620">
                <a:solidFill>
                  <a:srgbClr val="181818"/>
                </a:solidFill>
              </a:rPr>
              <a:t>Top 10 Products: 2017 Profit vs Budget:</a:t>
            </a:r>
            <a:br>
              <a:rPr b="1" lang="en" sz="1620">
                <a:solidFill>
                  <a:srgbClr val="181818"/>
                </a:solidFill>
              </a:rPr>
            </a:br>
            <a:endParaRPr b="1" sz="1620">
              <a:solidFill>
                <a:srgbClr val="181818"/>
              </a:solidFill>
            </a:endParaRPr>
          </a:p>
          <a:p>
            <a:pPr indent="0" lvl="0" marL="0" rtl="0" algn="l">
              <a:lnSpc>
                <a:spcPct val="90000"/>
              </a:lnSpc>
              <a:spcBef>
                <a:spcPts val="0"/>
              </a:spcBef>
              <a:spcAft>
                <a:spcPts val="0"/>
              </a:spcAft>
              <a:buSzPts val="440"/>
              <a:buNone/>
            </a:pPr>
            <a:r>
              <a:rPr b="1" lang="en" sz="1140">
                <a:solidFill>
                  <a:srgbClr val="000000"/>
                </a:solidFill>
                <a:latin typeface="Arial"/>
                <a:ea typeface="Arial"/>
                <a:cs typeface="Arial"/>
                <a:sym typeface="Arial"/>
              </a:rPr>
              <a:t>Key Insight:</a:t>
            </a:r>
            <a:endParaRPr b="1" sz="1140">
              <a:solidFill>
                <a:srgbClr val="000000"/>
              </a:solidFill>
              <a:latin typeface="Arial"/>
              <a:ea typeface="Arial"/>
              <a:cs typeface="Arial"/>
              <a:sym typeface="Arial"/>
            </a:endParaRPr>
          </a:p>
          <a:p>
            <a:pPr indent="457200" lvl="0" marL="0" rtl="0" algn="l">
              <a:lnSpc>
                <a:spcPct val="90000"/>
              </a:lnSpc>
              <a:spcBef>
                <a:spcPts val="0"/>
              </a:spcBef>
              <a:spcAft>
                <a:spcPts val="0"/>
              </a:spcAft>
              <a:buSzPts val="440"/>
              <a:buNone/>
            </a:pPr>
            <a:r>
              <a:rPr b="1" lang="en" sz="1140">
                <a:solidFill>
                  <a:srgbClr val="000000"/>
                </a:solidFill>
                <a:latin typeface="Arial"/>
                <a:ea typeface="Arial"/>
                <a:cs typeface="Arial"/>
                <a:sym typeface="Arial"/>
              </a:rPr>
              <a:t>Products 25 &amp; 26</a:t>
            </a:r>
            <a:r>
              <a:rPr lang="en" sz="1140">
                <a:solidFill>
                  <a:srgbClr val="000000"/>
                </a:solidFill>
                <a:latin typeface="Arial"/>
                <a:ea typeface="Arial"/>
                <a:cs typeface="Arial"/>
                <a:sym typeface="Arial"/>
              </a:rPr>
              <a:t>: Actual profit ~$10.4M &amp; $10.1M vs budget ~$5.3M &amp; $5.7M nearly </a:t>
            </a:r>
            <a:r>
              <a:rPr b="1" lang="en" sz="1140">
                <a:solidFill>
                  <a:srgbClr val="000000"/>
                </a:solidFill>
                <a:latin typeface="Arial"/>
                <a:ea typeface="Arial"/>
                <a:cs typeface="Arial"/>
                <a:sym typeface="Arial"/>
              </a:rPr>
              <a:t>double the budget</a:t>
            </a:r>
            <a:r>
              <a:rPr lang="en" sz="1140">
                <a:solidFill>
                  <a:srgbClr val="000000"/>
                </a:solidFill>
                <a:latin typeface="Arial"/>
                <a:ea typeface="Arial"/>
                <a:cs typeface="Arial"/>
                <a:sym typeface="Arial"/>
              </a:rPr>
              <a:t>.</a:t>
            </a:r>
            <a:br>
              <a:rPr lang="en" sz="1140">
                <a:solidFill>
                  <a:srgbClr val="000000"/>
                </a:solidFill>
                <a:latin typeface="Arial"/>
                <a:ea typeface="Arial"/>
                <a:cs typeface="Arial"/>
                <a:sym typeface="Arial"/>
              </a:rPr>
            </a:br>
            <a:br>
              <a:rPr lang="en" sz="1140">
                <a:solidFill>
                  <a:srgbClr val="000000"/>
                </a:solidFill>
                <a:latin typeface="Arial"/>
                <a:ea typeface="Arial"/>
                <a:cs typeface="Arial"/>
                <a:sym typeface="Arial"/>
              </a:rPr>
            </a:br>
            <a:r>
              <a:rPr lang="en" sz="1140">
                <a:solidFill>
                  <a:srgbClr val="000000"/>
                </a:solidFill>
                <a:latin typeface="Arial"/>
                <a:ea typeface="Arial"/>
                <a:cs typeface="Arial"/>
                <a:sym typeface="Arial"/>
              </a:rPr>
              <a:t>	</a:t>
            </a:r>
            <a:r>
              <a:rPr b="1" lang="en" sz="1140">
                <a:solidFill>
                  <a:srgbClr val="000000"/>
                </a:solidFill>
                <a:latin typeface="Arial"/>
                <a:ea typeface="Arial"/>
                <a:cs typeface="Arial"/>
                <a:sym typeface="Arial"/>
              </a:rPr>
              <a:t>Products 13 &amp; 14</a:t>
            </a:r>
            <a:r>
              <a:rPr lang="en" sz="1140">
                <a:solidFill>
                  <a:srgbClr val="000000"/>
                </a:solidFill>
                <a:latin typeface="Arial"/>
                <a:ea typeface="Arial"/>
                <a:cs typeface="Arial"/>
                <a:sym typeface="Arial"/>
              </a:rPr>
              <a:t>: Also exceeded budget significantly ($6.7M–$7.3M actual vs $3.7M–$4.0M budget).</a:t>
            </a:r>
            <a:endParaRPr sz="1140">
              <a:solidFill>
                <a:srgbClr val="000000"/>
              </a:solidFill>
              <a:latin typeface="Arial"/>
              <a:ea typeface="Arial"/>
              <a:cs typeface="Arial"/>
              <a:sym typeface="Arial"/>
            </a:endParaRPr>
          </a:p>
          <a:p>
            <a:pPr indent="457200" lvl="0" marL="0" rtl="0" algn="l">
              <a:lnSpc>
                <a:spcPct val="90000"/>
              </a:lnSpc>
              <a:spcBef>
                <a:spcPts val="0"/>
              </a:spcBef>
              <a:spcAft>
                <a:spcPts val="0"/>
              </a:spcAft>
              <a:buSzPts val="440"/>
              <a:buNone/>
            </a:pPr>
            <a:br>
              <a:rPr lang="en" sz="1140">
                <a:solidFill>
                  <a:srgbClr val="000000"/>
                </a:solidFill>
                <a:latin typeface="Arial"/>
                <a:ea typeface="Arial"/>
                <a:cs typeface="Arial"/>
                <a:sym typeface="Arial"/>
              </a:rPr>
            </a:br>
            <a:r>
              <a:rPr lang="en" sz="1140">
                <a:solidFill>
                  <a:srgbClr val="000000"/>
                </a:solidFill>
                <a:latin typeface="Arial"/>
                <a:ea typeface="Arial"/>
                <a:cs typeface="Arial"/>
                <a:sym typeface="Arial"/>
              </a:rPr>
              <a:t>	</a:t>
            </a:r>
            <a:r>
              <a:rPr b="1" lang="en" sz="1140">
                <a:solidFill>
                  <a:srgbClr val="000000"/>
                </a:solidFill>
                <a:latin typeface="Arial"/>
                <a:ea typeface="Arial"/>
                <a:cs typeface="Arial"/>
                <a:sym typeface="Arial"/>
              </a:rPr>
              <a:t>Top 10 products</a:t>
            </a:r>
            <a:r>
              <a:rPr lang="en" sz="1140">
                <a:solidFill>
                  <a:srgbClr val="000000"/>
                </a:solidFill>
                <a:latin typeface="Arial"/>
                <a:ea typeface="Arial"/>
                <a:cs typeface="Arial"/>
                <a:sym typeface="Arial"/>
              </a:rPr>
              <a:t> all outperformed budget, with profits </a:t>
            </a:r>
            <a:r>
              <a:rPr b="1" lang="en" sz="1140">
                <a:solidFill>
                  <a:srgbClr val="000000"/>
                </a:solidFill>
                <a:latin typeface="Arial"/>
                <a:ea typeface="Arial"/>
                <a:cs typeface="Arial"/>
                <a:sym typeface="Arial"/>
              </a:rPr>
              <a:t>60–100% above expectations.</a:t>
            </a:r>
            <a:endParaRPr b="1" sz="1140">
              <a:solidFill>
                <a:srgbClr val="000000"/>
              </a:solidFill>
              <a:latin typeface="Arial"/>
              <a:ea typeface="Arial"/>
              <a:cs typeface="Arial"/>
              <a:sym typeface="Arial"/>
            </a:endParaRPr>
          </a:p>
          <a:p>
            <a:pPr indent="457200" lvl="0" marL="457200" rtl="0" algn="l">
              <a:lnSpc>
                <a:spcPct val="90000"/>
              </a:lnSpc>
              <a:spcBef>
                <a:spcPts val="0"/>
              </a:spcBef>
              <a:spcAft>
                <a:spcPts val="0"/>
              </a:spcAft>
              <a:buSzPts val="440"/>
              <a:buNone/>
            </a:pPr>
            <a:r>
              <a:t/>
            </a:r>
            <a:endParaRPr b="1" sz="1140">
              <a:solidFill>
                <a:srgbClr val="000000"/>
              </a:solidFill>
              <a:latin typeface="Arial"/>
              <a:ea typeface="Arial"/>
              <a:cs typeface="Arial"/>
              <a:sym typeface="Arial"/>
            </a:endParaRPr>
          </a:p>
          <a:p>
            <a:pPr indent="0" lvl="0" marL="0" rtl="0" algn="l">
              <a:lnSpc>
                <a:spcPct val="90000"/>
              </a:lnSpc>
              <a:spcBef>
                <a:spcPts val="0"/>
              </a:spcBef>
              <a:spcAft>
                <a:spcPts val="0"/>
              </a:spcAft>
              <a:buSzPts val="440"/>
              <a:buNone/>
            </a:pPr>
            <a:r>
              <a:rPr b="1" lang="en" sz="1140">
                <a:solidFill>
                  <a:srgbClr val="000000"/>
                </a:solidFill>
                <a:latin typeface="Arial"/>
                <a:ea typeface="Arial"/>
                <a:cs typeface="Arial"/>
                <a:sym typeface="Arial"/>
              </a:rPr>
              <a:t>Actionable Takeaways:</a:t>
            </a:r>
            <a:br>
              <a:rPr b="1" lang="en" sz="1140">
                <a:solidFill>
                  <a:srgbClr val="000000"/>
                </a:solidFill>
                <a:latin typeface="Arial"/>
                <a:ea typeface="Arial"/>
                <a:cs typeface="Arial"/>
                <a:sym typeface="Arial"/>
              </a:rPr>
            </a:br>
            <a:r>
              <a:rPr b="1" lang="en" sz="1140">
                <a:solidFill>
                  <a:srgbClr val="000000"/>
                </a:solidFill>
                <a:latin typeface="Arial"/>
                <a:ea typeface="Arial"/>
                <a:cs typeface="Arial"/>
                <a:sym typeface="Arial"/>
              </a:rPr>
              <a:t>	</a:t>
            </a:r>
            <a:r>
              <a:rPr lang="en" sz="1140">
                <a:solidFill>
                  <a:srgbClr val="000000"/>
                </a:solidFill>
                <a:latin typeface="Arial"/>
                <a:ea typeface="Arial"/>
                <a:cs typeface="Arial"/>
                <a:sym typeface="Arial"/>
              </a:rPr>
              <a:t>Prioritize </a:t>
            </a:r>
            <a:r>
              <a:rPr b="1" lang="en" sz="1140">
                <a:solidFill>
                  <a:srgbClr val="000000"/>
                </a:solidFill>
                <a:latin typeface="Arial"/>
                <a:ea typeface="Arial"/>
                <a:cs typeface="Arial"/>
                <a:sym typeface="Arial"/>
              </a:rPr>
              <a:t>Products 25 &amp; 26</a:t>
            </a:r>
            <a:r>
              <a:rPr lang="en" sz="1140">
                <a:solidFill>
                  <a:srgbClr val="000000"/>
                </a:solidFill>
                <a:latin typeface="Arial"/>
                <a:ea typeface="Arial"/>
                <a:cs typeface="Arial"/>
                <a:sym typeface="Arial"/>
              </a:rPr>
              <a:t>: most profitable and consistently </a:t>
            </a:r>
            <a:r>
              <a:rPr lang="en" sz="1140">
                <a:solidFill>
                  <a:srgbClr val="000000"/>
                </a:solidFill>
                <a:latin typeface="Arial"/>
                <a:ea typeface="Arial"/>
                <a:cs typeface="Arial"/>
                <a:sym typeface="Arial"/>
              </a:rPr>
              <a:t>outperforming.</a:t>
            </a:r>
            <a:br>
              <a:rPr lang="en" sz="1140">
                <a:solidFill>
                  <a:srgbClr val="000000"/>
                </a:solidFill>
                <a:latin typeface="Arial"/>
                <a:ea typeface="Arial"/>
                <a:cs typeface="Arial"/>
                <a:sym typeface="Arial"/>
              </a:rPr>
            </a:br>
            <a:r>
              <a:rPr lang="en" sz="1140">
                <a:solidFill>
                  <a:srgbClr val="000000"/>
                </a:solidFill>
                <a:latin typeface="Arial"/>
                <a:ea typeface="Arial"/>
                <a:cs typeface="Arial"/>
                <a:sym typeface="Arial"/>
              </a:rPr>
              <a:t>	</a:t>
            </a:r>
            <a:r>
              <a:rPr lang="en" sz="1140">
                <a:solidFill>
                  <a:srgbClr val="000000"/>
                </a:solidFill>
                <a:latin typeface="Arial"/>
                <a:ea typeface="Arial"/>
                <a:cs typeface="Arial"/>
                <a:sym typeface="Arial"/>
              </a:rPr>
              <a:t>Revise </a:t>
            </a:r>
            <a:r>
              <a:rPr b="1" lang="en" sz="1140">
                <a:solidFill>
                  <a:srgbClr val="000000"/>
                </a:solidFill>
                <a:latin typeface="Arial"/>
                <a:ea typeface="Arial"/>
                <a:cs typeface="Arial"/>
                <a:sym typeface="Arial"/>
              </a:rPr>
              <a:t>budgets upward</a:t>
            </a:r>
            <a:r>
              <a:rPr lang="en" sz="1140">
                <a:solidFill>
                  <a:srgbClr val="000000"/>
                </a:solidFill>
                <a:latin typeface="Arial"/>
                <a:ea typeface="Arial"/>
                <a:cs typeface="Arial"/>
                <a:sym typeface="Arial"/>
              </a:rPr>
              <a:t> for high-performing products next year.</a:t>
            </a:r>
            <a:br>
              <a:rPr lang="en" sz="1140">
                <a:solidFill>
                  <a:srgbClr val="000000"/>
                </a:solidFill>
                <a:latin typeface="Arial"/>
                <a:ea typeface="Arial"/>
                <a:cs typeface="Arial"/>
                <a:sym typeface="Arial"/>
              </a:rPr>
            </a:br>
            <a:r>
              <a:rPr lang="en" sz="1140">
                <a:solidFill>
                  <a:srgbClr val="000000"/>
                </a:solidFill>
                <a:latin typeface="Arial"/>
                <a:ea typeface="Arial"/>
                <a:cs typeface="Arial"/>
                <a:sym typeface="Arial"/>
              </a:rPr>
              <a:t>	Allocate resources to </a:t>
            </a:r>
            <a:r>
              <a:rPr b="1" lang="en" sz="1140">
                <a:solidFill>
                  <a:srgbClr val="000000"/>
                </a:solidFill>
                <a:latin typeface="Arial"/>
                <a:ea typeface="Arial"/>
                <a:cs typeface="Arial"/>
                <a:sym typeface="Arial"/>
              </a:rPr>
              <a:t>other top performers</a:t>
            </a:r>
            <a:r>
              <a:rPr lang="en" sz="1140">
                <a:solidFill>
                  <a:srgbClr val="000000"/>
                </a:solidFill>
                <a:latin typeface="Arial"/>
                <a:ea typeface="Arial"/>
                <a:cs typeface="Arial"/>
                <a:sym typeface="Arial"/>
              </a:rPr>
              <a:t> (13, 14, 5, 15) to maintain or grow profit.</a:t>
            </a:r>
            <a:br>
              <a:rPr lang="en" sz="1140">
                <a:solidFill>
                  <a:srgbClr val="000000"/>
                </a:solidFill>
                <a:latin typeface="Arial"/>
                <a:ea typeface="Arial"/>
                <a:cs typeface="Arial"/>
                <a:sym typeface="Arial"/>
              </a:rPr>
            </a:br>
            <a:br>
              <a:rPr lang="en" sz="1140">
                <a:solidFill>
                  <a:srgbClr val="000000"/>
                </a:solidFill>
                <a:latin typeface="Arial"/>
                <a:ea typeface="Arial"/>
                <a:cs typeface="Arial"/>
                <a:sym typeface="Arial"/>
              </a:rPr>
            </a:br>
            <a:r>
              <a:rPr b="1" lang="en" sz="1100">
                <a:solidFill>
                  <a:srgbClr val="000000"/>
                </a:solidFill>
                <a:latin typeface="Arial"/>
                <a:ea typeface="Arial"/>
                <a:cs typeface="Arial"/>
                <a:sym typeface="Arial"/>
              </a:rPr>
              <a:t>Summary:</a:t>
            </a:r>
            <a:r>
              <a:rPr lang="en" sz="1100">
                <a:solidFill>
                  <a:srgbClr val="000000"/>
                </a:solidFill>
                <a:latin typeface="Arial"/>
                <a:ea typeface="Arial"/>
                <a:cs typeface="Arial"/>
                <a:sym typeface="Arial"/>
              </a:rPr>
              <a:t> </a:t>
            </a:r>
            <a:br>
              <a:rPr lang="en" sz="1100">
                <a:solidFill>
                  <a:srgbClr val="000000"/>
                </a:solidFill>
                <a:latin typeface="Arial"/>
                <a:ea typeface="Arial"/>
                <a:cs typeface="Arial"/>
                <a:sym typeface="Arial"/>
              </a:rPr>
            </a:br>
            <a:r>
              <a:rPr lang="en" sz="1100">
                <a:solidFill>
                  <a:srgbClr val="000000"/>
                </a:solidFill>
                <a:latin typeface="Arial"/>
                <a:ea typeface="Arial"/>
                <a:cs typeface="Arial"/>
                <a:sym typeface="Arial"/>
              </a:rPr>
              <a:t>	Strong sales and/or cost management drove profits well above budget, especially for top SKUs, highlighting the importance of focusing on these products in strategy and resource allocation</a:t>
            </a:r>
            <a:endParaRPr sz="1140">
              <a:solidFill>
                <a:srgbClr val="000000"/>
              </a:solidFill>
              <a:latin typeface="Arial"/>
              <a:ea typeface="Arial"/>
              <a:cs typeface="Arial"/>
              <a:sym typeface="Arial"/>
            </a:endParaRPr>
          </a:p>
          <a:p>
            <a:pPr indent="0" lvl="0" marL="0" rtl="0" algn="l">
              <a:lnSpc>
                <a:spcPct val="90000"/>
              </a:lnSpc>
              <a:spcBef>
                <a:spcPts val="0"/>
              </a:spcBef>
              <a:spcAft>
                <a:spcPts val="0"/>
              </a:spcAft>
              <a:buSzPts val="440"/>
              <a:buNone/>
            </a:pPr>
            <a:r>
              <a:t/>
            </a:r>
            <a:endParaRPr sz="720"/>
          </a:p>
        </p:txBody>
      </p:sp>
      <p:pic>
        <p:nvPicPr>
          <p:cNvPr id="126" name="Google Shape;126;p21"/>
          <p:cNvPicPr preferRelativeResize="0"/>
          <p:nvPr/>
        </p:nvPicPr>
        <p:blipFill>
          <a:blip r:embed="rId3">
            <a:alphaModFix/>
          </a:blip>
          <a:stretch>
            <a:fillRect/>
          </a:stretch>
        </p:blipFill>
        <p:spPr>
          <a:xfrm>
            <a:off x="4491900" y="90250"/>
            <a:ext cx="4652100" cy="49830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