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13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8B47C67-7F07-41B5-B87B-9FD5867AD1A0}" type="datetimeFigureOut">
              <a:rPr lang="en-IN" smtClean="0"/>
              <a:pPr/>
              <a:t>24-12-2020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BD935F6-281C-4F12-8DF4-C6F65336AFA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B47C67-7F07-41B5-B87B-9FD5867AD1A0}" type="datetimeFigureOut">
              <a:rPr lang="en-IN" smtClean="0"/>
              <a:pPr/>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D935F6-281C-4F12-8DF4-C6F65336AFA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B47C67-7F07-41B5-B87B-9FD5867AD1A0}" type="datetimeFigureOut">
              <a:rPr lang="en-IN" smtClean="0"/>
              <a:pPr/>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D935F6-281C-4F12-8DF4-C6F65336AFA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8B47C67-7F07-41B5-B87B-9FD5867AD1A0}" type="datetimeFigureOut">
              <a:rPr lang="en-IN" smtClean="0"/>
              <a:pPr/>
              <a:t>24-12-2020</a:t>
            </a:fld>
            <a:endParaRPr lang="en-IN"/>
          </a:p>
        </p:txBody>
      </p:sp>
      <p:sp>
        <p:nvSpPr>
          <p:cNvPr id="9" name="Slide Number Placeholder 8"/>
          <p:cNvSpPr>
            <a:spLocks noGrp="1"/>
          </p:cNvSpPr>
          <p:nvPr>
            <p:ph type="sldNum" sz="quarter" idx="15"/>
          </p:nvPr>
        </p:nvSpPr>
        <p:spPr/>
        <p:txBody>
          <a:bodyPr rtlCol="0"/>
          <a:lstStyle/>
          <a:p>
            <a:fld id="{5BD935F6-281C-4F12-8DF4-C6F65336AFAF}"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8B47C67-7F07-41B5-B87B-9FD5867AD1A0}" type="datetimeFigureOut">
              <a:rPr lang="en-IN" smtClean="0"/>
              <a:pPr/>
              <a:t>24-12-2020</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BD935F6-281C-4F12-8DF4-C6F65336AFA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B47C67-7F07-41B5-B87B-9FD5867AD1A0}" type="datetimeFigureOut">
              <a:rPr lang="en-IN" smtClean="0"/>
              <a:pPr/>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D935F6-281C-4F12-8DF4-C6F65336AFAF}"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8B47C67-7F07-41B5-B87B-9FD5867AD1A0}" type="datetimeFigureOut">
              <a:rPr lang="en-IN" smtClean="0"/>
              <a:pPr/>
              <a:t>24-12-2020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D935F6-281C-4F12-8DF4-C6F65336AFAF}"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8B47C67-7F07-41B5-B87B-9FD5867AD1A0}" type="datetimeFigureOut">
              <a:rPr lang="en-IN" smtClean="0"/>
              <a:pPr/>
              <a:t>24-12-2020</a:t>
            </a:fld>
            <a:endParaRPr lang="en-IN"/>
          </a:p>
        </p:txBody>
      </p:sp>
      <p:sp>
        <p:nvSpPr>
          <p:cNvPr id="7" name="Slide Number Placeholder 6"/>
          <p:cNvSpPr>
            <a:spLocks noGrp="1"/>
          </p:cNvSpPr>
          <p:nvPr>
            <p:ph type="sldNum" sz="quarter" idx="11"/>
          </p:nvPr>
        </p:nvSpPr>
        <p:spPr/>
        <p:txBody>
          <a:bodyPr rtlCol="0"/>
          <a:lstStyle/>
          <a:p>
            <a:fld id="{5BD935F6-281C-4F12-8DF4-C6F65336AFAF}"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47C67-7F07-41B5-B87B-9FD5867AD1A0}" type="datetimeFigureOut">
              <a:rPr lang="en-IN" smtClean="0"/>
              <a:pPr/>
              <a:t>24-12-2020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D935F6-281C-4F12-8DF4-C6F65336AFA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8B47C67-7F07-41B5-B87B-9FD5867AD1A0}" type="datetimeFigureOut">
              <a:rPr lang="en-IN" smtClean="0"/>
              <a:pPr/>
              <a:t>24-12-2020</a:t>
            </a:fld>
            <a:endParaRPr lang="en-IN"/>
          </a:p>
        </p:txBody>
      </p:sp>
      <p:sp>
        <p:nvSpPr>
          <p:cNvPr id="22" name="Slide Number Placeholder 21"/>
          <p:cNvSpPr>
            <a:spLocks noGrp="1"/>
          </p:cNvSpPr>
          <p:nvPr>
            <p:ph type="sldNum" sz="quarter" idx="15"/>
          </p:nvPr>
        </p:nvSpPr>
        <p:spPr/>
        <p:txBody>
          <a:bodyPr rtlCol="0"/>
          <a:lstStyle/>
          <a:p>
            <a:fld id="{5BD935F6-281C-4F12-8DF4-C6F65336AFAF}"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8B47C67-7F07-41B5-B87B-9FD5867AD1A0}" type="datetimeFigureOut">
              <a:rPr lang="en-IN" smtClean="0"/>
              <a:pPr/>
              <a:t>24-12-2020</a:t>
            </a:fld>
            <a:endParaRPr lang="en-IN"/>
          </a:p>
        </p:txBody>
      </p:sp>
      <p:sp>
        <p:nvSpPr>
          <p:cNvPr id="18" name="Slide Number Placeholder 17"/>
          <p:cNvSpPr>
            <a:spLocks noGrp="1"/>
          </p:cNvSpPr>
          <p:nvPr>
            <p:ph type="sldNum" sz="quarter" idx="11"/>
          </p:nvPr>
        </p:nvSpPr>
        <p:spPr/>
        <p:txBody>
          <a:bodyPr rtlCol="0"/>
          <a:lstStyle/>
          <a:p>
            <a:fld id="{5BD935F6-281C-4F12-8DF4-C6F65336AFAF}"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8B47C67-7F07-41B5-B87B-9FD5867AD1A0}" type="datetimeFigureOut">
              <a:rPr lang="en-IN" smtClean="0"/>
              <a:pPr/>
              <a:t>24-12-2020</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BD935F6-281C-4F12-8DF4-C6F65336AFA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obanaelango@ymail.com"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mailto:shobanaelangocook@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alphaModFix amt="55000"/>
            <a:lum/>
          </a:blip>
          <a:srcRect/>
          <a:stretch>
            <a:fillRect l="-39000" r="-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smtClean="0">
                <a:solidFill>
                  <a:srgbClr val="C00000"/>
                </a:solidFill>
                <a:effectLst>
                  <a:outerShdw blurRad="38100" dist="38100" dir="2700000" algn="tl">
                    <a:srgbClr val="000000">
                      <a:alpha val="43137"/>
                    </a:srgbClr>
                  </a:outerShdw>
                </a:effectLst>
              </a:rPr>
              <a:t>EDA on </a:t>
            </a:r>
            <a:r>
              <a:rPr lang="en-IN" sz="3600" b="1" dirty="0">
                <a:solidFill>
                  <a:srgbClr val="C00000"/>
                </a:solidFill>
                <a:effectLst>
                  <a:outerShdw blurRad="38100" dist="38100" dir="2700000" algn="tl">
                    <a:srgbClr val="000000">
                      <a:alpha val="43137"/>
                    </a:srgbClr>
                  </a:outerShdw>
                </a:effectLst>
              </a:rPr>
              <a:t>Car sales data</a:t>
            </a:r>
            <a:r>
              <a:rPr lang="en-IN" sz="3600" dirty="0">
                <a:solidFill>
                  <a:srgbClr val="C00000"/>
                </a:solidFill>
                <a:effectLst>
                  <a:outerShdw blurRad="38100" dist="38100" dir="2700000" algn="tl">
                    <a:srgbClr val="000000">
                      <a:alpha val="43137"/>
                    </a:srgbClr>
                  </a:outerShdw>
                </a:effectLst>
              </a:rPr>
              <a:t/>
            </a:r>
            <a:br>
              <a:rPr lang="en-IN" sz="3600" dirty="0">
                <a:solidFill>
                  <a:srgbClr val="C00000"/>
                </a:solidFill>
                <a:effectLst>
                  <a:outerShdw blurRad="38100" dist="38100" dir="2700000" algn="tl">
                    <a:srgbClr val="000000">
                      <a:alpha val="43137"/>
                    </a:srgbClr>
                  </a:outerShdw>
                </a:effectLst>
              </a:rPr>
            </a:br>
            <a:endParaRPr lang="en-IN" sz="3600" dirty="0">
              <a:solidFill>
                <a:srgbClr val="C0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339752" y="4653136"/>
            <a:ext cx="6172200" cy="1371600"/>
          </a:xfrm>
        </p:spPr>
        <p:txBody>
          <a:bodyPr>
            <a:noAutofit/>
          </a:bodyPr>
          <a:lstStyle/>
          <a:p>
            <a:pPr algn="r"/>
            <a:r>
              <a:rPr lang="en-US" sz="1400" dirty="0" smtClean="0">
                <a:solidFill>
                  <a:schemeClr val="accent3">
                    <a:lumMod val="75000"/>
                  </a:schemeClr>
                </a:solidFill>
                <a:effectLst>
                  <a:outerShdw blurRad="38100" dist="38100" dir="2700000" algn="tl">
                    <a:srgbClr val="000000">
                      <a:alpha val="43137"/>
                    </a:srgbClr>
                  </a:outerShdw>
                </a:effectLst>
              </a:rPr>
              <a:t>By</a:t>
            </a:r>
          </a:p>
          <a:p>
            <a:pPr algn="r"/>
            <a:r>
              <a:rPr lang="en-US" sz="1400" dirty="0" err="1" smtClean="0">
                <a:solidFill>
                  <a:schemeClr val="accent3">
                    <a:lumMod val="75000"/>
                  </a:schemeClr>
                </a:solidFill>
                <a:effectLst>
                  <a:outerShdw blurRad="38100" dist="38100" dir="2700000" algn="tl">
                    <a:srgbClr val="000000">
                      <a:alpha val="43137"/>
                    </a:srgbClr>
                  </a:outerShdw>
                </a:effectLst>
              </a:rPr>
              <a:t>Shobana</a:t>
            </a:r>
            <a:r>
              <a:rPr lang="en-US" sz="1400" dirty="0" smtClean="0">
                <a:solidFill>
                  <a:schemeClr val="accent3">
                    <a:lumMod val="75000"/>
                  </a:schemeClr>
                </a:solidFill>
                <a:effectLst>
                  <a:outerShdw blurRad="38100" dist="38100" dir="2700000" algn="tl">
                    <a:srgbClr val="000000">
                      <a:alpha val="43137"/>
                    </a:srgbClr>
                  </a:outerShdw>
                </a:effectLst>
              </a:rPr>
              <a:t> </a:t>
            </a:r>
            <a:r>
              <a:rPr lang="en-US" sz="1400" dirty="0" err="1" smtClean="0">
                <a:solidFill>
                  <a:schemeClr val="accent3">
                    <a:lumMod val="75000"/>
                  </a:schemeClr>
                </a:solidFill>
                <a:effectLst>
                  <a:outerShdw blurRad="38100" dist="38100" dir="2700000" algn="tl">
                    <a:srgbClr val="000000">
                      <a:alpha val="43137"/>
                    </a:srgbClr>
                  </a:outerShdw>
                </a:effectLst>
              </a:rPr>
              <a:t>Elango</a:t>
            </a:r>
            <a:endParaRPr lang="en-US" sz="1400" dirty="0" smtClean="0">
              <a:solidFill>
                <a:schemeClr val="accent3">
                  <a:lumMod val="75000"/>
                </a:schemeClr>
              </a:solidFill>
              <a:effectLst>
                <a:outerShdw blurRad="38100" dist="38100" dir="2700000" algn="tl">
                  <a:srgbClr val="000000">
                    <a:alpha val="43137"/>
                  </a:srgbClr>
                </a:outerShdw>
              </a:effectLst>
            </a:endParaRPr>
          </a:p>
          <a:p>
            <a:pPr algn="r"/>
            <a:r>
              <a:rPr lang="en-US" sz="1400" dirty="0" smtClean="0">
                <a:solidFill>
                  <a:schemeClr val="accent3">
                    <a:lumMod val="75000"/>
                  </a:schemeClr>
                </a:solidFill>
                <a:effectLst>
                  <a:outerShdw blurRad="38100" dist="38100" dir="2700000" algn="tl">
                    <a:srgbClr val="000000">
                      <a:alpha val="43137"/>
                    </a:srgbClr>
                  </a:outerShdw>
                </a:effectLst>
                <a:hlinkClick r:id="rId3"/>
              </a:rPr>
              <a:t>shobanaelango@ymail.com</a:t>
            </a:r>
            <a:endParaRPr lang="en-US" sz="1400" dirty="0" smtClean="0">
              <a:solidFill>
                <a:schemeClr val="accent3">
                  <a:lumMod val="75000"/>
                </a:schemeClr>
              </a:solidFill>
              <a:effectLst>
                <a:outerShdw blurRad="38100" dist="38100" dir="2700000" algn="tl">
                  <a:srgbClr val="000000">
                    <a:alpha val="43137"/>
                  </a:srgbClr>
                </a:outerShdw>
              </a:effectLst>
            </a:endParaRPr>
          </a:p>
          <a:p>
            <a:pPr algn="r"/>
            <a:r>
              <a:rPr lang="en-US" sz="1400" dirty="0" smtClean="0">
                <a:solidFill>
                  <a:schemeClr val="accent3">
                    <a:lumMod val="75000"/>
                  </a:schemeClr>
                </a:solidFill>
                <a:effectLst>
                  <a:outerShdw blurRad="38100" dist="38100" dir="2700000" algn="tl">
                    <a:srgbClr val="000000">
                      <a:alpha val="43137"/>
                    </a:srgbClr>
                  </a:outerShdw>
                </a:effectLst>
                <a:hlinkClick r:id="rId4"/>
              </a:rPr>
              <a:t>shobanaelangocook@gmail.com</a:t>
            </a:r>
            <a:endParaRPr lang="en-US" sz="1400" dirty="0" smtClean="0">
              <a:solidFill>
                <a:schemeClr val="accent3">
                  <a:lumMod val="75000"/>
                </a:schemeClr>
              </a:solidFill>
              <a:effectLst>
                <a:outerShdw blurRad="38100" dist="38100" dir="2700000" algn="tl">
                  <a:srgbClr val="000000">
                    <a:alpha val="43137"/>
                  </a:srgbClr>
                </a:outerShdw>
              </a:effectLst>
            </a:endParaRPr>
          </a:p>
          <a:p>
            <a:pPr algn="r"/>
            <a:r>
              <a:rPr lang="en-US" sz="1400" dirty="0" smtClean="0">
                <a:solidFill>
                  <a:schemeClr val="accent3">
                    <a:lumMod val="75000"/>
                  </a:schemeClr>
                </a:solidFill>
                <a:effectLst>
                  <a:outerShdw blurRad="38100" dist="38100" dir="2700000" algn="tl">
                    <a:srgbClr val="000000">
                      <a:alpha val="43137"/>
                    </a:srgbClr>
                  </a:outerShdw>
                </a:effectLst>
              </a:rPr>
              <a:t>7200288649</a:t>
            </a:r>
            <a:endParaRPr lang="en-US" sz="1400" dirty="0" smtClean="0">
              <a:solidFill>
                <a:schemeClr val="accent3">
                  <a:lumMod val="75000"/>
                </a:schemeClr>
              </a:solidFill>
              <a:effectLst>
                <a:outerShdw blurRad="38100" dist="38100" dir="2700000" algn="tl">
                  <a:srgbClr val="000000">
                    <a:alpha val="43137"/>
                  </a:srgbClr>
                </a:outerShdw>
              </a:effectLst>
            </a:endParaRPr>
          </a:p>
          <a:p>
            <a:pPr algn="r"/>
            <a:r>
              <a:rPr lang="en-US" sz="1400" dirty="0" smtClean="0">
                <a:solidFill>
                  <a:schemeClr val="accent3">
                    <a:lumMod val="75000"/>
                  </a:schemeClr>
                </a:solidFill>
                <a:effectLst>
                  <a:outerShdw blurRad="38100" dist="38100" dir="2700000" algn="tl">
                    <a:srgbClr val="000000">
                      <a:alpha val="43137"/>
                    </a:srgbClr>
                  </a:outerShdw>
                </a:effectLst>
              </a:rPr>
              <a:t>August 2020 Batch</a:t>
            </a:r>
          </a:p>
          <a:p>
            <a:pPr algn="r"/>
            <a:r>
              <a:rPr lang="en-US" sz="1400" dirty="0" smtClean="0">
                <a:solidFill>
                  <a:schemeClr val="accent3">
                    <a:lumMod val="75000"/>
                  </a:schemeClr>
                </a:solidFill>
                <a:effectLst>
                  <a:outerShdw blurRad="38100" dist="38100" dir="2700000" algn="tl">
                    <a:srgbClr val="000000">
                      <a:alpha val="43137"/>
                    </a:srgbClr>
                  </a:outerShdw>
                </a:effectLst>
              </a:rPr>
              <a:t>Term 1 &amp; 2 Project</a:t>
            </a:r>
          </a:p>
          <a:p>
            <a:pPr algn="r"/>
            <a:endParaRPr lang="en-IN" sz="1400" dirty="0">
              <a:solidFill>
                <a:schemeClr val="accent3">
                  <a:lumMod val="75000"/>
                </a:schemeClr>
              </a:solidFill>
              <a:effectLst>
                <a:outerShdw blurRad="38100" dist="38100" dir="2700000" algn="tl">
                  <a:srgbClr val="000000">
                    <a:alpha val="43137"/>
                  </a:srgbClr>
                </a:outerShdw>
              </a:effectLst>
            </a:endParaRPr>
          </a:p>
        </p:txBody>
      </p:sp>
      <p:sp>
        <p:nvSpPr>
          <p:cNvPr id="28674" name="AutoShape 2" descr="https://www.icicilombard.com/images/default-source/insurance-information/luxury-modern-cars-sale-stock-row.jpg?sfvrsn=39fd6b67_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8676" name="AutoShape 4" descr="https://www.icicilombard.com/images/default-source/insurance-information/luxury-modern-cars-sale-stock-row.jpg?sfvrsn=39fd6b67_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Most preferred body type in the past 10 years</a:t>
            </a:r>
            <a:br>
              <a:rPr lang="en-US" b="1" dirty="0" smtClean="0"/>
            </a:br>
            <a:endParaRPr lang="en-IN" dirty="0"/>
          </a:p>
        </p:txBody>
      </p:sp>
      <p:pic>
        <p:nvPicPr>
          <p:cNvPr id="8194" name="Picture 2"/>
          <p:cNvPicPr>
            <a:picLocks noGrp="1" noChangeAspect="1" noChangeArrowheads="1"/>
          </p:cNvPicPr>
          <p:nvPr>
            <p:ph sz="quarter" idx="1"/>
          </p:nvPr>
        </p:nvPicPr>
        <p:blipFill>
          <a:blip r:embed="rId2" cstate="print"/>
          <a:srcRect/>
          <a:stretch>
            <a:fillRect/>
          </a:stretch>
        </p:blipFill>
        <p:spPr bwMode="auto">
          <a:xfrm>
            <a:off x="1331640" y="1412776"/>
            <a:ext cx="5707380" cy="3756660"/>
          </a:xfrm>
          <a:prstGeom prst="rect">
            <a:avLst/>
          </a:prstGeom>
          <a:noFill/>
          <a:ln w="9525">
            <a:noFill/>
            <a:miter lim="800000"/>
            <a:headEnd/>
            <a:tailEnd/>
          </a:ln>
        </p:spPr>
      </p:pic>
      <p:sp>
        <p:nvSpPr>
          <p:cNvPr id="5" name="TextBox 4"/>
          <p:cNvSpPr txBox="1"/>
          <p:nvPr/>
        </p:nvSpPr>
        <p:spPr>
          <a:xfrm>
            <a:off x="971600" y="5517232"/>
            <a:ext cx="6596678" cy="523220"/>
          </a:xfrm>
          <a:prstGeom prst="rect">
            <a:avLst/>
          </a:prstGeom>
          <a:noFill/>
        </p:spPr>
        <p:txBody>
          <a:bodyPr wrap="none" rtlCol="0">
            <a:spAutoFit/>
          </a:bodyPr>
          <a:lstStyle/>
          <a:p>
            <a:r>
              <a:rPr lang="en-US" sz="1400" dirty="0">
                <a:solidFill>
                  <a:srgbClr val="C00000"/>
                </a:solidFill>
              </a:rPr>
              <a:t>From the bar plots, we can see that crossover is the most </a:t>
            </a:r>
            <a:r>
              <a:rPr lang="en-US" sz="1400" dirty="0" err="1">
                <a:solidFill>
                  <a:srgbClr val="C00000"/>
                </a:solidFill>
              </a:rPr>
              <a:t>preffered</a:t>
            </a:r>
            <a:r>
              <a:rPr lang="en-US" sz="1400" dirty="0">
                <a:solidFill>
                  <a:srgbClr val="C00000"/>
                </a:solidFill>
              </a:rPr>
              <a:t> body type </a:t>
            </a:r>
            <a:endParaRPr lang="en-US" sz="1400" dirty="0" smtClean="0">
              <a:solidFill>
                <a:srgbClr val="C00000"/>
              </a:solidFill>
            </a:endParaRPr>
          </a:p>
          <a:p>
            <a:r>
              <a:rPr lang="en-US" sz="1400" dirty="0" smtClean="0">
                <a:solidFill>
                  <a:srgbClr val="C00000"/>
                </a:solidFill>
              </a:rPr>
              <a:t>followed </a:t>
            </a:r>
            <a:r>
              <a:rPr lang="en-US" sz="1400" dirty="0">
                <a:solidFill>
                  <a:srgbClr val="C00000"/>
                </a:solidFill>
              </a:rPr>
              <a:t>by Sedan</a:t>
            </a:r>
            <a:endParaRPr lang="en-IN" sz="1400" dirty="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Top most </a:t>
            </a:r>
            <a:r>
              <a:rPr lang="en-US" b="1" dirty="0" err="1" smtClean="0"/>
              <a:t>prefered</a:t>
            </a:r>
            <a:r>
              <a:rPr lang="en-US" b="1" dirty="0" smtClean="0"/>
              <a:t> body type car brands of all time</a:t>
            </a:r>
            <a:br>
              <a:rPr lang="en-US" b="1" dirty="0" smtClean="0"/>
            </a:br>
            <a:endParaRPr lang="en-IN" dirty="0"/>
          </a:p>
        </p:txBody>
      </p:sp>
      <p:pic>
        <p:nvPicPr>
          <p:cNvPr id="9218" name="Picture 2"/>
          <p:cNvPicPr>
            <a:picLocks noGrp="1" noChangeAspect="1" noChangeArrowheads="1"/>
          </p:cNvPicPr>
          <p:nvPr>
            <p:ph sz="quarter" idx="1"/>
          </p:nvPr>
        </p:nvPicPr>
        <p:blipFill>
          <a:blip r:embed="rId2" cstate="print"/>
          <a:srcRect/>
          <a:stretch>
            <a:fillRect/>
          </a:stretch>
        </p:blipFill>
        <p:spPr bwMode="auto">
          <a:xfrm>
            <a:off x="467544" y="1196752"/>
            <a:ext cx="7467600" cy="4838887"/>
          </a:xfrm>
          <a:prstGeom prst="rect">
            <a:avLst/>
          </a:prstGeom>
          <a:noFill/>
          <a:ln w="9525">
            <a:noFill/>
            <a:miter lim="800000"/>
            <a:headEnd/>
            <a:tailEnd/>
          </a:ln>
        </p:spPr>
      </p:pic>
      <p:sp>
        <p:nvSpPr>
          <p:cNvPr id="5" name="TextBox 4"/>
          <p:cNvSpPr txBox="1"/>
          <p:nvPr/>
        </p:nvSpPr>
        <p:spPr>
          <a:xfrm>
            <a:off x="755576" y="6021288"/>
            <a:ext cx="6918882" cy="584775"/>
          </a:xfrm>
          <a:prstGeom prst="rect">
            <a:avLst/>
          </a:prstGeom>
          <a:noFill/>
        </p:spPr>
        <p:txBody>
          <a:bodyPr wrap="none" rtlCol="0">
            <a:spAutoFit/>
          </a:bodyPr>
          <a:lstStyle/>
          <a:p>
            <a:r>
              <a:rPr lang="en-US" sz="1600" dirty="0">
                <a:solidFill>
                  <a:srgbClr val="C00000"/>
                </a:solidFill>
              </a:rPr>
              <a:t>BMW-sedan is the most preferred car brand/body type combination </a:t>
            </a:r>
            <a:endParaRPr lang="en-US" sz="1600" dirty="0" smtClean="0">
              <a:solidFill>
                <a:srgbClr val="C00000"/>
              </a:solidFill>
            </a:endParaRPr>
          </a:p>
          <a:p>
            <a:r>
              <a:rPr lang="en-US" sz="1600" dirty="0" smtClean="0">
                <a:solidFill>
                  <a:srgbClr val="C00000"/>
                </a:solidFill>
              </a:rPr>
              <a:t>and </a:t>
            </a:r>
            <a:r>
              <a:rPr lang="en-US" sz="1600" dirty="0">
                <a:solidFill>
                  <a:srgbClr val="C00000"/>
                </a:solidFill>
              </a:rPr>
              <a:t>the rest shows the top 10 combination </a:t>
            </a:r>
            <a:r>
              <a:rPr lang="en-US" sz="1600" dirty="0" err="1">
                <a:solidFill>
                  <a:srgbClr val="C00000"/>
                </a:solidFill>
              </a:rPr>
              <a:t>prefered</a:t>
            </a:r>
            <a:r>
              <a:rPr lang="en-US" sz="1600" dirty="0">
                <a:solidFill>
                  <a:srgbClr val="C00000"/>
                </a:solidFill>
              </a:rPr>
              <a:t> by users in general</a:t>
            </a:r>
            <a:endParaRPr lang="en-IN" sz="1600"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Top most preferred body type car brands in the last 10 years</a:t>
            </a:r>
            <a:br>
              <a:rPr lang="en-US" b="1" dirty="0" smtClean="0"/>
            </a:br>
            <a:endParaRPr lang="en-IN" dirty="0"/>
          </a:p>
        </p:txBody>
      </p:sp>
      <p:pic>
        <p:nvPicPr>
          <p:cNvPr id="10242" name="Picture 2"/>
          <p:cNvPicPr>
            <a:picLocks noGrp="1" noChangeAspect="1" noChangeArrowheads="1"/>
          </p:cNvPicPr>
          <p:nvPr>
            <p:ph sz="quarter" idx="1"/>
          </p:nvPr>
        </p:nvPicPr>
        <p:blipFill>
          <a:blip r:embed="rId2" cstate="print"/>
          <a:srcRect/>
          <a:stretch>
            <a:fillRect/>
          </a:stretch>
        </p:blipFill>
        <p:spPr bwMode="auto">
          <a:xfrm>
            <a:off x="395536" y="1196752"/>
            <a:ext cx="7467600" cy="4678146"/>
          </a:xfrm>
          <a:prstGeom prst="rect">
            <a:avLst/>
          </a:prstGeom>
          <a:noFill/>
          <a:ln w="9525">
            <a:noFill/>
            <a:miter lim="800000"/>
            <a:headEnd/>
            <a:tailEnd/>
          </a:ln>
        </p:spPr>
      </p:pic>
      <p:sp>
        <p:nvSpPr>
          <p:cNvPr id="5" name="TextBox 4"/>
          <p:cNvSpPr txBox="1"/>
          <p:nvPr/>
        </p:nvSpPr>
        <p:spPr>
          <a:xfrm>
            <a:off x="683568" y="6021288"/>
            <a:ext cx="7596951" cy="307777"/>
          </a:xfrm>
          <a:prstGeom prst="rect">
            <a:avLst/>
          </a:prstGeom>
          <a:noFill/>
        </p:spPr>
        <p:txBody>
          <a:bodyPr wrap="none" rtlCol="0">
            <a:spAutoFit/>
          </a:bodyPr>
          <a:lstStyle/>
          <a:p>
            <a:r>
              <a:rPr lang="en-US" sz="1400" dirty="0" smtClean="0">
                <a:solidFill>
                  <a:srgbClr val="C00000"/>
                </a:solidFill>
              </a:rPr>
              <a:t>Volkswagen/Sedan is the most preferred combination of car/body type in the last 10 years</a:t>
            </a:r>
            <a:endParaRPr lang="en-IN" sz="1400"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Years with most car purchase.</a:t>
            </a:r>
            <a:br>
              <a:rPr lang="en-US" b="1" dirty="0" smtClean="0"/>
            </a:br>
            <a:endParaRPr lang="en-IN" dirty="0"/>
          </a:p>
        </p:txBody>
      </p:sp>
      <p:pic>
        <p:nvPicPr>
          <p:cNvPr id="11266" name="Picture 2"/>
          <p:cNvPicPr>
            <a:picLocks noGrp="1" noChangeAspect="1" noChangeArrowheads="1"/>
          </p:cNvPicPr>
          <p:nvPr>
            <p:ph sz="quarter" idx="1"/>
          </p:nvPr>
        </p:nvPicPr>
        <p:blipFill>
          <a:blip r:embed="rId2" cstate="print"/>
          <a:srcRect/>
          <a:stretch>
            <a:fillRect/>
          </a:stretch>
        </p:blipFill>
        <p:spPr bwMode="auto">
          <a:xfrm>
            <a:off x="539552" y="1268760"/>
            <a:ext cx="7467600" cy="3439712"/>
          </a:xfrm>
          <a:prstGeom prst="rect">
            <a:avLst/>
          </a:prstGeom>
          <a:noFill/>
          <a:ln w="9525">
            <a:noFill/>
            <a:miter lim="800000"/>
            <a:headEnd/>
            <a:tailEnd/>
          </a:ln>
        </p:spPr>
      </p:pic>
      <p:sp>
        <p:nvSpPr>
          <p:cNvPr id="5" name="TextBox 4"/>
          <p:cNvSpPr txBox="1"/>
          <p:nvPr/>
        </p:nvSpPr>
        <p:spPr>
          <a:xfrm>
            <a:off x="755576" y="5445224"/>
            <a:ext cx="7140096" cy="338554"/>
          </a:xfrm>
          <a:prstGeom prst="rect">
            <a:avLst/>
          </a:prstGeom>
          <a:noFill/>
        </p:spPr>
        <p:txBody>
          <a:bodyPr wrap="none" rtlCol="0">
            <a:spAutoFit/>
          </a:bodyPr>
          <a:lstStyle/>
          <a:p>
            <a:r>
              <a:rPr lang="en-US" sz="1600" dirty="0">
                <a:solidFill>
                  <a:srgbClr val="C00000"/>
                </a:solidFill>
              </a:rPr>
              <a:t>From the graph, we can see that 2008 has </a:t>
            </a:r>
            <a:r>
              <a:rPr lang="en-US" sz="1600" dirty="0" smtClean="0">
                <a:solidFill>
                  <a:srgbClr val="C00000"/>
                </a:solidFill>
              </a:rPr>
              <a:t>the </a:t>
            </a:r>
            <a:r>
              <a:rPr lang="en-US" sz="1600" dirty="0">
                <a:solidFill>
                  <a:srgbClr val="C00000"/>
                </a:solidFill>
              </a:rPr>
              <a:t>most car sales of all years</a:t>
            </a:r>
            <a:endParaRPr lang="en-IN" sz="1600" dirty="0">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Preference of people based on engine type</a:t>
            </a:r>
            <a:br>
              <a:rPr lang="en-US" b="1" dirty="0" smtClean="0"/>
            </a:br>
            <a:endParaRPr lang="en-IN" dirty="0"/>
          </a:p>
        </p:txBody>
      </p:sp>
      <p:pic>
        <p:nvPicPr>
          <p:cNvPr id="12290" name="Picture 2"/>
          <p:cNvPicPr>
            <a:picLocks noGrp="1" noChangeAspect="1" noChangeArrowheads="1"/>
          </p:cNvPicPr>
          <p:nvPr>
            <p:ph sz="quarter" idx="1"/>
          </p:nvPr>
        </p:nvPicPr>
        <p:blipFill>
          <a:blip r:embed="rId2" cstate="print"/>
          <a:srcRect/>
          <a:stretch>
            <a:fillRect/>
          </a:stretch>
        </p:blipFill>
        <p:spPr bwMode="auto">
          <a:xfrm>
            <a:off x="1475656" y="980728"/>
            <a:ext cx="5547360" cy="4389120"/>
          </a:xfrm>
          <a:prstGeom prst="rect">
            <a:avLst/>
          </a:prstGeom>
          <a:noFill/>
          <a:ln w="9525">
            <a:noFill/>
            <a:miter lim="800000"/>
            <a:headEnd/>
            <a:tailEnd/>
          </a:ln>
        </p:spPr>
      </p:pic>
      <p:sp>
        <p:nvSpPr>
          <p:cNvPr id="5" name="TextBox 4"/>
          <p:cNvSpPr txBox="1"/>
          <p:nvPr/>
        </p:nvSpPr>
        <p:spPr>
          <a:xfrm>
            <a:off x="755576" y="5877272"/>
            <a:ext cx="7136890" cy="584775"/>
          </a:xfrm>
          <a:prstGeom prst="rect">
            <a:avLst/>
          </a:prstGeom>
          <a:noFill/>
        </p:spPr>
        <p:txBody>
          <a:bodyPr wrap="none" rtlCol="0">
            <a:spAutoFit/>
          </a:bodyPr>
          <a:lstStyle/>
          <a:p>
            <a:r>
              <a:rPr lang="en-US" sz="1600" dirty="0">
                <a:solidFill>
                  <a:srgbClr val="C00000"/>
                </a:solidFill>
              </a:rPr>
              <a:t>From the Donut chart its evident that Petrol Engines </a:t>
            </a:r>
            <a:r>
              <a:rPr lang="en-US" sz="1600" dirty="0" smtClean="0">
                <a:solidFill>
                  <a:srgbClr val="C00000"/>
                </a:solidFill>
              </a:rPr>
              <a:t>are most preferred </a:t>
            </a:r>
          </a:p>
          <a:p>
            <a:r>
              <a:rPr lang="en-US" sz="1600" dirty="0" smtClean="0">
                <a:solidFill>
                  <a:srgbClr val="C00000"/>
                </a:solidFill>
              </a:rPr>
              <a:t>by </a:t>
            </a:r>
            <a:r>
              <a:rPr lang="en-US" sz="1600" dirty="0">
                <a:solidFill>
                  <a:srgbClr val="C00000"/>
                </a:solidFill>
              </a:rPr>
              <a:t>people followed by Diesel</a:t>
            </a:r>
            <a:endParaRPr lang="en-IN" sz="1600" dirty="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Summarization</a:t>
            </a:r>
            <a:br>
              <a:rPr lang="en-IN" b="1" dirty="0" smtClean="0"/>
            </a:br>
            <a:endParaRPr lang="en-IN" dirty="0"/>
          </a:p>
        </p:txBody>
      </p:sp>
      <p:sp>
        <p:nvSpPr>
          <p:cNvPr id="3" name="Content Placeholder 2"/>
          <p:cNvSpPr>
            <a:spLocks noGrp="1"/>
          </p:cNvSpPr>
          <p:nvPr>
            <p:ph sz="quarter" idx="1"/>
          </p:nvPr>
        </p:nvSpPr>
        <p:spPr/>
        <p:txBody>
          <a:bodyPr>
            <a:normAutofit/>
          </a:bodyPr>
          <a:lstStyle/>
          <a:p>
            <a:r>
              <a:rPr lang="en-IN" sz="2000" b="1" dirty="0" smtClean="0">
                <a:solidFill>
                  <a:srgbClr val="C00000"/>
                </a:solidFill>
              </a:rPr>
              <a:t>Conclusion</a:t>
            </a:r>
          </a:p>
          <a:p>
            <a:pPr>
              <a:buNone/>
            </a:pPr>
            <a:r>
              <a:rPr lang="en-US" sz="2000" dirty="0" smtClean="0">
                <a:solidFill>
                  <a:srgbClr val="C00000"/>
                </a:solidFill>
              </a:rPr>
              <a:t>    </a:t>
            </a:r>
            <a:r>
              <a:rPr lang="en-US" sz="1800" dirty="0" smtClean="0">
                <a:solidFill>
                  <a:srgbClr val="C00000"/>
                </a:solidFill>
              </a:rPr>
              <a:t>We have identified best performing car brands, models, engine types and body types based on car sales data</a:t>
            </a:r>
          </a:p>
          <a:p>
            <a:r>
              <a:rPr lang="en-IN" sz="2000" b="1" dirty="0" smtClean="0">
                <a:solidFill>
                  <a:srgbClr val="C00000"/>
                </a:solidFill>
              </a:rPr>
              <a:t>Actionable Insights</a:t>
            </a:r>
          </a:p>
          <a:p>
            <a:pPr>
              <a:buFont typeface="Arial" pitchFamily="34" charset="0"/>
              <a:buChar char="•"/>
            </a:pPr>
            <a:r>
              <a:rPr lang="en-US" sz="1800" dirty="0" smtClean="0">
                <a:solidFill>
                  <a:srgbClr val="C00000"/>
                </a:solidFill>
              </a:rPr>
              <a:t>From the list of most preferred purchase insights based on car brands, models, engine types, body types and versions, the car showrooms and dealerships can invest in the correct types of cars which would yield higher sales.</a:t>
            </a:r>
          </a:p>
          <a:p>
            <a:pPr>
              <a:buFont typeface="Arial" pitchFamily="34" charset="0"/>
              <a:buChar char="•"/>
            </a:pPr>
            <a:r>
              <a:rPr lang="en-US" sz="1800" dirty="0" smtClean="0">
                <a:solidFill>
                  <a:srgbClr val="C00000"/>
                </a:solidFill>
              </a:rPr>
              <a:t>Also based on the increase in the car sales pattern, the dealership can make low risk investments.</a:t>
            </a:r>
          </a:p>
          <a:p>
            <a:pPr>
              <a:buFont typeface="Arial" pitchFamily="34" charset="0"/>
              <a:buChar char="•"/>
            </a:pPr>
            <a:r>
              <a:rPr lang="en-US" sz="1800" dirty="0" smtClean="0">
                <a:solidFill>
                  <a:srgbClr val="C00000"/>
                </a:solidFill>
              </a:rPr>
              <a:t>This data can be used to bid on car companies in share market and the insights can be of huge help in automotive industries</a:t>
            </a:r>
          </a:p>
          <a:p>
            <a:pPr>
              <a:buNone/>
            </a:pPr>
            <a:endParaRPr lang="en-IN" sz="2000" b="1" dirty="0" smtClean="0">
              <a:solidFill>
                <a:srgbClr val="C00000"/>
              </a:solidFill>
            </a:endParaRPr>
          </a:p>
          <a:p>
            <a:pPr>
              <a:buNone/>
            </a:pPr>
            <a:endParaRPr lang="en-IN" sz="2000"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dirty="0"/>
          </a:p>
        </p:txBody>
      </p:sp>
      <p:sp>
        <p:nvSpPr>
          <p:cNvPr id="3" name="Content Placeholder 2"/>
          <p:cNvSpPr>
            <a:spLocks noGrp="1"/>
          </p:cNvSpPr>
          <p:nvPr>
            <p:ph sz="quarter" idx="1"/>
          </p:nvPr>
        </p:nvSpPr>
        <p:spPr/>
        <p:txBody>
          <a:bodyPr>
            <a:normAutofit lnSpcReduction="10000"/>
          </a:bodyPr>
          <a:lstStyle/>
          <a:p>
            <a:endParaRPr lang="en-US" b="1" dirty="0" smtClean="0"/>
          </a:p>
          <a:p>
            <a:r>
              <a:rPr lang="en-US" dirty="0" smtClean="0"/>
              <a:t>Cars run primarily on roads, seat one to eight people, have four tires, and mainly transport people rather than goods. Cars came into global use during the 20th century, and developed economies depend on them.</a:t>
            </a:r>
          </a:p>
          <a:p>
            <a:r>
              <a:rPr lang="en-US" dirty="0" smtClean="0"/>
              <a:t>It is useful to analyze and see the pattern of car sales data of different brands and model over a period of time to see the evolution and use of cars by the general population which could help in more sales of cars and investment in the right brand, model, version and type by a dealership which people prefer which in turn boost more sales and bring about profit.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 Statement</a:t>
            </a:r>
            <a:br>
              <a:rPr lang="en-US" b="1" dirty="0" smtClean="0"/>
            </a:br>
            <a:r>
              <a:rPr lang="en-US" b="1" dirty="0" smtClean="0"/>
              <a:t>Questions to be answered:</a:t>
            </a:r>
            <a:r>
              <a:rPr lang="en-US" dirty="0" smtClean="0"/>
              <a:t/>
            </a:r>
            <a:br>
              <a:rPr lang="en-US" dirty="0" smtClean="0"/>
            </a:br>
            <a:endParaRPr lang="en-IN" dirty="0"/>
          </a:p>
        </p:txBody>
      </p:sp>
      <p:sp>
        <p:nvSpPr>
          <p:cNvPr id="3" name="Content Placeholder 2"/>
          <p:cNvSpPr>
            <a:spLocks noGrp="1"/>
          </p:cNvSpPr>
          <p:nvPr>
            <p:ph sz="quarter" idx="1"/>
          </p:nvPr>
        </p:nvSpPr>
        <p:spPr/>
        <p:txBody>
          <a:bodyPr>
            <a:normAutofit fontScale="92500" lnSpcReduction="10000"/>
          </a:bodyPr>
          <a:lstStyle/>
          <a:p>
            <a:pPr lvl="1"/>
            <a:r>
              <a:rPr lang="en-IN" sz="2400" dirty="0" smtClean="0"/>
              <a:t>Top 10 Most Purchased Car brands</a:t>
            </a:r>
            <a:endParaRPr lang="en-IN" sz="2000" dirty="0" smtClean="0"/>
          </a:p>
          <a:p>
            <a:pPr lvl="1"/>
            <a:r>
              <a:rPr lang="en-IN" sz="2400" dirty="0" smtClean="0"/>
              <a:t>Most preferred model from the top 10 car brands</a:t>
            </a:r>
            <a:endParaRPr lang="en-IN" sz="2000" dirty="0" smtClean="0"/>
          </a:p>
          <a:p>
            <a:pPr lvl="1"/>
            <a:r>
              <a:rPr lang="en-IN" sz="2400" dirty="0" smtClean="0"/>
              <a:t>Top 10 highest price of cars bought by users</a:t>
            </a:r>
            <a:endParaRPr lang="en-IN" sz="2000" dirty="0" smtClean="0"/>
          </a:p>
          <a:p>
            <a:pPr lvl="1"/>
            <a:r>
              <a:rPr lang="en-IN" sz="2400" dirty="0" smtClean="0"/>
              <a:t>Correlation of cars and other variables</a:t>
            </a:r>
            <a:endParaRPr lang="en-IN" sz="2000" dirty="0" smtClean="0"/>
          </a:p>
          <a:p>
            <a:pPr lvl="1"/>
            <a:r>
              <a:rPr lang="en-IN" sz="2400" dirty="0" smtClean="0"/>
              <a:t>Cars registration pattern through years</a:t>
            </a:r>
            <a:endParaRPr lang="en-IN" sz="2000" dirty="0" smtClean="0"/>
          </a:p>
          <a:p>
            <a:pPr lvl="1"/>
            <a:r>
              <a:rPr lang="en-IN" sz="2400" dirty="0" smtClean="0"/>
              <a:t>Pattern of Car brands without Registration</a:t>
            </a:r>
            <a:endParaRPr lang="en-IN" sz="2000" dirty="0" smtClean="0"/>
          </a:p>
          <a:p>
            <a:pPr lvl="1"/>
            <a:r>
              <a:rPr lang="en-IN" sz="2400" dirty="0" smtClean="0"/>
              <a:t>Most preferred body type in the past 10 years</a:t>
            </a:r>
            <a:endParaRPr lang="en-IN" sz="2000" dirty="0" smtClean="0"/>
          </a:p>
          <a:p>
            <a:pPr lvl="1"/>
            <a:r>
              <a:rPr lang="en-IN" sz="2400" dirty="0" smtClean="0"/>
              <a:t>Top most preferred body type car brands of all time</a:t>
            </a:r>
            <a:endParaRPr lang="en-IN" sz="2000" dirty="0" smtClean="0"/>
          </a:p>
          <a:p>
            <a:pPr lvl="1"/>
            <a:r>
              <a:rPr lang="en-IN" sz="2400" dirty="0" smtClean="0"/>
              <a:t>Top most preferred body type car brands in the last 10 year </a:t>
            </a:r>
            <a:endParaRPr lang="en-IN" sz="2000" dirty="0" smtClean="0"/>
          </a:p>
          <a:p>
            <a:pPr lvl="1"/>
            <a:r>
              <a:rPr lang="en-IN" sz="2400" dirty="0" smtClean="0"/>
              <a:t>Years with most car purchase</a:t>
            </a:r>
            <a:endParaRPr lang="en-IN" sz="2000" dirty="0" smtClean="0"/>
          </a:p>
          <a:p>
            <a:pPr lvl="1"/>
            <a:r>
              <a:rPr lang="en-IN" sz="2400" dirty="0" smtClean="0"/>
              <a:t>Preference of people based on engine type – Petrol or Diesel</a:t>
            </a:r>
            <a:endParaRPr lang="en-IN" sz="2000"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 10 Most Purchased Car brands</a:t>
            </a:r>
            <a:br>
              <a:rPr lang="en-US" b="1" dirty="0" smtClean="0"/>
            </a:br>
            <a:endParaRPr lang="en-IN" dirty="0"/>
          </a:p>
        </p:txBody>
      </p:sp>
      <p:sp>
        <p:nvSpPr>
          <p:cNvPr id="5" name="TextBox 4"/>
          <p:cNvSpPr txBox="1"/>
          <p:nvPr/>
        </p:nvSpPr>
        <p:spPr>
          <a:xfrm>
            <a:off x="755576" y="5805264"/>
            <a:ext cx="7416824" cy="523220"/>
          </a:xfrm>
          <a:prstGeom prst="rect">
            <a:avLst/>
          </a:prstGeom>
          <a:noFill/>
        </p:spPr>
        <p:txBody>
          <a:bodyPr wrap="square" rtlCol="0">
            <a:spAutoFit/>
          </a:bodyPr>
          <a:lstStyle/>
          <a:p>
            <a:r>
              <a:rPr lang="en-US" sz="1400" dirty="0">
                <a:solidFill>
                  <a:srgbClr val="C00000"/>
                </a:solidFill>
              </a:rPr>
              <a:t>We can see from the plot that the most preferred car brand of all </a:t>
            </a:r>
            <a:r>
              <a:rPr lang="en-US" sz="1400" dirty="0" smtClean="0">
                <a:solidFill>
                  <a:srgbClr val="C00000"/>
                </a:solidFill>
              </a:rPr>
              <a:t>time </a:t>
            </a:r>
            <a:r>
              <a:rPr lang="en-US" sz="1400" dirty="0">
                <a:solidFill>
                  <a:srgbClr val="C00000"/>
                </a:solidFill>
              </a:rPr>
              <a:t>is </a:t>
            </a:r>
            <a:r>
              <a:rPr lang="en-US" sz="1400" dirty="0" smtClean="0">
                <a:solidFill>
                  <a:srgbClr val="C00000"/>
                </a:solidFill>
              </a:rPr>
              <a:t>Volkswagen</a:t>
            </a:r>
          </a:p>
          <a:p>
            <a:r>
              <a:rPr lang="en-US" sz="1400" dirty="0" smtClean="0">
                <a:solidFill>
                  <a:srgbClr val="C00000"/>
                </a:solidFill>
              </a:rPr>
              <a:t>and </a:t>
            </a:r>
            <a:r>
              <a:rPr lang="en-US" sz="1400" dirty="0">
                <a:solidFill>
                  <a:srgbClr val="C00000"/>
                </a:solidFill>
              </a:rPr>
              <a:t>the others are the top 10 most preferred models</a:t>
            </a:r>
            <a:endParaRPr lang="en-IN" sz="1400" dirty="0">
              <a:solidFill>
                <a:srgbClr val="C0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1115616" y="1412776"/>
            <a:ext cx="6772423" cy="408754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Most preferred model from the top 10 car brands</a:t>
            </a:r>
            <a:br>
              <a:rPr lang="en-US" b="1" dirty="0" smtClean="0"/>
            </a:br>
            <a:endParaRPr lang="en-IN"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539552" y="1052736"/>
            <a:ext cx="7370606" cy="4873625"/>
          </a:xfrm>
          <a:prstGeom prst="rect">
            <a:avLst/>
          </a:prstGeom>
          <a:noFill/>
          <a:ln w="9525">
            <a:noFill/>
            <a:miter lim="800000"/>
            <a:headEnd/>
            <a:tailEnd/>
          </a:ln>
        </p:spPr>
      </p:pic>
      <p:sp>
        <p:nvSpPr>
          <p:cNvPr id="5" name="TextBox 4"/>
          <p:cNvSpPr txBox="1"/>
          <p:nvPr/>
        </p:nvSpPr>
        <p:spPr>
          <a:xfrm>
            <a:off x="539552" y="6093296"/>
            <a:ext cx="7475123" cy="338554"/>
          </a:xfrm>
          <a:prstGeom prst="rect">
            <a:avLst/>
          </a:prstGeom>
          <a:noFill/>
        </p:spPr>
        <p:txBody>
          <a:bodyPr wrap="none" rtlCol="0">
            <a:spAutoFit/>
          </a:bodyPr>
          <a:lstStyle/>
          <a:p>
            <a:r>
              <a:rPr lang="en-US" sz="1600" dirty="0">
                <a:solidFill>
                  <a:srgbClr val="C00000"/>
                </a:solidFill>
              </a:rPr>
              <a:t>Mercedes-Benz and E-Class is the most purchased Car brand model by users</a:t>
            </a:r>
            <a:endParaRPr lang="en-IN" sz="1600"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Top 10 highest price of cars bought by users.</a:t>
            </a:r>
            <a:br>
              <a:rPr lang="en-US" b="1" dirty="0" smtClean="0"/>
            </a:br>
            <a:endParaRPr lang="en-IN"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395536" y="1052736"/>
            <a:ext cx="7467600" cy="4761729"/>
          </a:xfrm>
          <a:prstGeom prst="rect">
            <a:avLst/>
          </a:prstGeom>
          <a:noFill/>
          <a:ln w="9525">
            <a:noFill/>
            <a:miter lim="800000"/>
            <a:headEnd/>
            <a:tailEnd/>
          </a:ln>
        </p:spPr>
      </p:pic>
      <p:sp>
        <p:nvSpPr>
          <p:cNvPr id="5" name="TextBox 4"/>
          <p:cNvSpPr txBox="1"/>
          <p:nvPr/>
        </p:nvSpPr>
        <p:spPr>
          <a:xfrm>
            <a:off x="1187624" y="6021288"/>
            <a:ext cx="5705408" cy="338554"/>
          </a:xfrm>
          <a:prstGeom prst="rect">
            <a:avLst/>
          </a:prstGeom>
          <a:noFill/>
        </p:spPr>
        <p:txBody>
          <a:bodyPr wrap="none" rtlCol="0">
            <a:spAutoFit/>
          </a:bodyPr>
          <a:lstStyle/>
          <a:p>
            <a:r>
              <a:rPr lang="en-US" sz="1600" dirty="0">
                <a:solidFill>
                  <a:srgbClr val="C00000"/>
                </a:solidFill>
              </a:rPr>
              <a:t>Mercedes-Benz is the costliest car preferred most by users</a:t>
            </a:r>
            <a:endParaRPr lang="en-IN" sz="1600" dirty="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Correlation of cars and other variables</a:t>
            </a:r>
            <a:br>
              <a:rPr lang="en-US" b="1" dirty="0" smtClean="0"/>
            </a:br>
            <a:endParaRPr lang="en-IN" dirty="0"/>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1763688" y="1412776"/>
            <a:ext cx="4594860" cy="3794760"/>
          </a:xfrm>
          <a:prstGeom prst="rect">
            <a:avLst/>
          </a:prstGeom>
          <a:noFill/>
          <a:ln w="9525">
            <a:noFill/>
            <a:miter lim="800000"/>
            <a:headEnd/>
            <a:tailEnd/>
          </a:ln>
        </p:spPr>
      </p:pic>
      <p:sp>
        <p:nvSpPr>
          <p:cNvPr id="5" name="TextBox 4"/>
          <p:cNvSpPr txBox="1"/>
          <p:nvPr/>
        </p:nvSpPr>
        <p:spPr>
          <a:xfrm>
            <a:off x="755576" y="5805264"/>
            <a:ext cx="6896440" cy="338554"/>
          </a:xfrm>
          <a:prstGeom prst="rect">
            <a:avLst/>
          </a:prstGeom>
          <a:noFill/>
        </p:spPr>
        <p:txBody>
          <a:bodyPr wrap="none" rtlCol="0">
            <a:spAutoFit/>
          </a:bodyPr>
          <a:lstStyle/>
          <a:p>
            <a:r>
              <a:rPr lang="en-US" sz="1600" dirty="0">
                <a:solidFill>
                  <a:srgbClr val="C00000"/>
                </a:solidFill>
              </a:rPr>
              <a:t>There is a positive correlation to Year of purchase and price of the cars</a:t>
            </a:r>
            <a:endParaRPr lang="en-IN" sz="1600" dirty="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Cars registration pattern through years</a:t>
            </a:r>
            <a:br>
              <a:rPr lang="en-US" b="1" dirty="0" smtClean="0"/>
            </a:br>
            <a:endParaRPr lang="en-IN" dirty="0"/>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539552" y="1700808"/>
            <a:ext cx="7132320" cy="348996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Pattern of Car brands without Registration</a:t>
            </a:r>
            <a:br>
              <a:rPr lang="en-US" b="1" dirty="0" smtClean="0"/>
            </a:br>
            <a:endParaRPr lang="en-IN" dirty="0"/>
          </a:p>
        </p:txBody>
      </p:sp>
      <p:sp>
        <p:nvSpPr>
          <p:cNvPr id="5" name="TextBox 4"/>
          <p:cNvSpPr txBox="1"/>
          <p:nvPr/>
        </p:nvSpPr>
        <p:spPr>
          <a:xfrm>
            <a:off x="899592" y="5733256"/>
            <a:ext cx="6498895" cy="338554"/>
          </a:xfrm>
          <a:prstGeom prst="rect">
            <a:avLst/>
          </a:prstGeom>
          <a:noFill/>
        </p:spPr>
        <p:txBody>
          <a:bodyPr wrap="none" rtlCol="0">
            <a:spAutoFit/>
          </a:bodyPr>
          <a:lstStyle/>
          <a:p>
            <a:r>
              <a:rPr lang="en-US" sz="1600" dirty="0">
                <a:solidFill>
                  <a:srgbClr val="C00000"/>
                </a:solidFill>
              </a:rPr>
              <a:t>BMW and Audi are the top two unregistered car brands of all time</a:t>
            </a:r>
            <a:endParaRPr lang="en-IN" sz="1600" dirty="0">
              <a:solidFill>
                <a:srgbClr val="C00000"/>
              </a:solidFill>
            </a:endParaRPr>
          </a:p>
        </p:txBody>
      </p:sp>
      <p:pic>
        <p:nvPicPr>
          <p:cNvPr id="3074" name="Picture 2"/>
          <p:cNvPicPr>
            <a:picLocks noChangeAspect="1" noChangeArrowheads="1"/>
          </p:cNvPicPr>
          <p:nvPr/>
        </p:nvPicPr>
        <p:blipFill>
          <a:blip r:embed="rId2" cstate="print"/>
          <a:srcRect/>
          <a:stretch>
            <a:fillRect/>
          </a:stretch>
        </p:blipFill>
        <p:spPr bwMode="auto">
          <a:xfrm>
            <a:off x="1331640" y="1124744"/>
            <a:ext cx="6343650" cy="456247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70</TotalTime>
  <Words>583</Words>
  <Application>Microsoft Office PowerPoint</Application>
  <PresentationFormat>On-screen Show (4:3)</PresentationFormat>
  <Paragraphs>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EDA on Car sales data </vt:lpstr>
      <vt:lpstr>Introduction</vt:lpstr>
      <vt:lpstr>Problem Statement Questions to be answered: </vt:lpstr>
      <vt:lpstr>Top 10 Most Purchased Car brands </vt:lpstr>
      <vt:lpstr>Most preferred model from the top 10 car brands </vt:lpstr>
      <vt:lpstr>Top 10 highest price of cars bought by users. </vt:lpstr>
      <vt:lpstr>Correlation of cars and other variables </vt:lpstr>
      <vt:lpstr>Cars registration pattern through years </vt:lpstr>
      <vt:lpstr>Pattern of Car brands without Registration </vt:lpstr>
      <vt:lpstr>Most preferred body type in the past 10 years </vt:lpstr>
      <vt:lpstr>Top most prefered body type car brands of all time </vt:lpstr>
      <vt:lpstr>Top most preferred body type car brands in the last 10 years </vt:lpstr>
      <vt:lpstr>Years with most car purchase. </vt:lpstr>
      <vt:lpstr>Preference of people based on engine type </vt:lpstr>
      <vt:lpstr>Summarization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Car sales data</dc:title>
  <dc:creator>Guest</dc:creator>
  <cp:lastModifiedBy>Guest</cp:lastModifiedBy>
  <cp:revision>18</cp:revision>
  <dcterms:created xsi:type="dcterms:W3CDTF">2020-12-23T15:42:24Z</dcterms:created>
  <dcterms:modified xsi:type="dcterms:W3CDTF">2020-12-24T11:11:25Z</dcterms:modified>
</cp:coreProperties>
</file>