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29075ED6-C7D1-4A17-A14A-8F0039F6B253}" type="datetimeFigureOut">
              <a:rPr lang="en-US" smtClean="0"/>
              <a:pPr/>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075ED6-C7D1-4A17-A14A-8F0039F6B253}" type="datetimeFigureOut">
              <a:rPr lang="en-US" smtClean="0"/>
              <a:pPr/>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075ED6-C7D1-4A17-A14A-8F0039F6B253}" type="datetimeFigureOut">
              <a:rPr lang="en-US" smtClean="0"/>
              <a:pPr/>
              <a:t>8/23/2024</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075ED6-C7D1-4A17-A14A-8F0039F6B253}" type="datetimeFigureOut">
              <a:rPr lang="en-US" smtClean="0"/>
              <a:pPr/>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9075ED6-C7D1-4A17-A14A-8F0039F6B253}" type="datetimeFigureOut">
              <a:rPr lang="en-US" smtClean="0"/>
              <a:pPr/>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9075ED6-C7D1-4A17-A14A-8F0039F6B253}" type="datetimeFigureOut">
              <a:rPr lang="en-US" smtClean="0"/>
              <a:pPr/>
              <a:t>8/23/2024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9075ED6-C7D1-4A17-A14A-8F0039F6B253}" type="datetimeFigureOut">
              <a:rPr lang="en-US" smtClean="0"/>
              <a:pPr/>
              <a:t>8/23/2024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29075ED6-C7D1-4A17-A14A-8F0039F6B253}" type="datetimeFigureOut">
              <a:rPr lang="en-US" smtClean="0"/>
              <a:pPr/>
              <a:t>8/23/2024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075ED6-C7D1-4A17-A14A-8F0039F6B253}" type="datetimeFigureOut">
              <a:rPr lang="en-US" smtClean="0"/>
              <a:pPr/>
              <a:t>8/23/2024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9075ED6-C7D1-4A17-A14A-8F0039F6B253}" type="datetimeFigureOut">
              <a:rPr lang="en-US" smtClean="0"/>
              <a:pPr/>
              <a:t>8/23/2024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94AD18-FBAB-47ED-A2D0-7A04001F6697}"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29075ED6-C7D1-4A17-A14A-8F0039F6B253}" type="datetimeFigureOut">
              <a:rPr lang="en-US" smtClean="0"/>
              <a:pPr/>
              <a:t>8/23/2024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F494AD18-FBAB-47ED-A2D0-7A04001F669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9075ED6-C7D1-4A17-A14A-8F0039F6B253}" type="datetimeFigureOut">
              <a:rPr lang="en-US" smtClean="0"/>
              <a:pPr/>
              <a:t>8/23/2024</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F494AD18-FBAB-47ED-A2D0-7A04001F669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chemeClr val="tx1"/>
                </a:solidFill>
                <a:latin typeface="Aharoni" pitchFamily="2" charset="-79"/>
                <a:cs typeface="Aharoni" pitchFamily="2" charset="-79"/>
              </a:rPr>
              <a:t>EMPLOYEES PERFORMANCE ON SALES</a:t>
            </a:r>
          </a:p>
        </p:txBody>
      </p:sp>
      <p:sp>
        <p:nvSpPr>
          <p:cNvPr id="3" name="Subtitle 2"/>
          <p:cNvSpPr>
            <a:spLocks noGrp="1"/>
          </p:cNvSpPr>
          <p:nvPr>
            <p:ph type="subTitle" idx="1"/>
          </p:nvPr>
        </p:nvSpPr>
        <p:spPr/>
        <p:txBody>
          <a:bodyPr>
            <a:normAutofit/>
          </a:bodyPr>
          <a:lstStyle/>
          <a:p>
            <a:r>
              <a:rPr lang="en-US" dirty="0">
                <a:solidFill>
                  <a:schemeClr val="tx1">
                    <a:lumMod val="95000"/>
                    <a:lumOff val="5000"/>
                  </a:schemeClr>
                </a:solidFill>
              </a:rPr>
              <a:t>PRESNTED BY:</a:t>
            </a:r>
            <a:r>
              <a:rPr lang="en-IN" dirty="0">
                <a:solidFill>
                  <a:schemeClr val="tx1">
                    <a:lumMod val="95000"/>
                    <a:lumOff val="5000"/>
                  </a:schemeClr>
                </a:solidFill>
              </a:rPr>
              <a:t> SHOBANA S </a:t>
            </a:r>
            <a:endParaRPr lang="en-US" dirty="0">
              <a:solidFill>
                <a:schemeClr val="tx1">
                  <a:lumMod val="95000"/>
                  <a:lumOff val="5000"/>
                </a:schemeClr>
              </a:solidFill>
            </a:endParaRPr>
          </a:p>
          <a:p>
            <a:r>
              <a:rPr lang="en-US" dirty="0">
                <a:solidFill>
                  <a:schemeClr val="tx1">
                    <a:lumMod val="95000"/>
                    <a:lumOff val="5000"/>
                  </a:schemeClr>
                </a:solidFill>
              </a:rPr>
              <a:t>REGISTER ID:312204</a:t>
            </a:r>
            <a:r>
              <a:rPr lang="en-IN">
                <a:solidFill>
                  <a:schemeClr val="tx1">
                    <a:lumMod val="95000"/>
                    <a:lumOff val="5000"/>
                  </a:schemeClr>
                </a:solidFill>
              </a:rPr>
              <a:t>627</a:t>
            </a:r>
            <a:endParaRPr lang="en-US" dirty="0">
              <a:solidFill>
                <a:schemeClr val="tx1">
                  <a:lumMod val="95000"/>
                  <a:lumOff val="5000"/>
                </a:schemeClr>
              </a:solidFill>
            </a:endParaRPr>
          </a:p>
          <a:p>
            <a:r>
              <a:rPr lang="en-US" dirty="0">
                <a:solidFill>
                  <a:schemeClr val="tx1">
                    <a:lumMod val="95000"/>
                    <a:lumOff val="5000"/>
                  </a:schemeClr>
                </a:solidFill>
              </a:rPr>
              <a:t>DEPARTMENT:COMMERCE</a:t>
            </a:r>
          </a:p>
          <a:p>
            <a:r>
              <a:rPr lang="en-US" dirty="0">
                <a:solidFill>
                  <a:schemeClr val="tx1">
                    <a:lumMod val="95000"/>
                    <a:lumOff val="5000"/>
                  </a:schemeClr>
                </a:solidFill>
              </a:rPr>
              <a:t>COLLEGE:K.C.S.KASI NADAR COLLEGE ARTS &amp;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2133600" cy="914400"/>
          </a:xfrm>
        </p:spPr>
        <p:txBody>
          <a:bodyPr>
            <a:normAutofit fontScale="90000"/>
          </a:bodyPr>
          <a:lstStyle/>
          <a:p>
            <a:r>
              <a:rPr lang="en-US" dirty="0"/>
              <a:t>RESULT</a:t>
            </a:r>
          </a:p>
        </p:txBody>
      </p:sp>
      <p:sp>
        <p:nvSpPr>
          <p:cNvPr id="3" name="Text Placeholder 2"/>
          <p:cNvSpPr>
            <a:spLocks noGrp="1"/>
          </p:cNvSpPr>
          <p:nvPr>
            <p:ph type="body" idx="1"/>
          </p:nvPr>
        </p:nvSpPr>
        <p:spPr>
          <a:xfrm>
            <a:off x="685800" y="1371600"/>
            <a:ext cx="8022336" cy="685800"/>
          </a:xfrm>
        </p:spPr>
        <p:txBody>
          <a:bodyPr/>
          <a:lstStyle/>
          <a:p>
            <a:endParaRPr lang="en-US" dirty="0"/>
          </a:p>
        </p:txBody>
      </p:sp>
      <p:pic>
        <p:nvPicPr>
          <p:cNvPr id="4" name="Picture 3" descr="SALES RE.jpg"/>
          <p:cNvPicPr>
            <a:picLocks noChangeAspect="1"/>
          </p:cNvPicPr>
          <p:nvPr/>
        </p:nvPicPr>
        <p:blipFill>
          <a:blip r:embed="rId2"/>
          <a:stretch>
            <a:fillRect/>
          </a:stretch>
        </p:blipFill>
        <p:spPr>
          <a:xfrm>
            <a:off x="0" y="1371600"/>
            <a:ext cx="9144000" cy="507895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13192" cy="1636776"/>
          </a:xfrm>
        </p:spPr>
        <p:txBody>
          <a:bodyPr/>
          <a:lstStyle/>
          <a:p>
            <a:r>
              <a:rPr lang="en-US" dirty="0"/>
              <a:t>CONCLUSION</a:t>
            </a:r>
          </a:p>
        </p:txBody>
      </p:sp>
      <p:sp>
        <p:nvSpPr>
          <p:cNvPr id="3" name="Text Placeholder 2"/>
          <p:cNvSpPr>
            <a:spLocks noGrp="1"/>
          </p:cNvSpPr>
          <p:nvPr>
            <p:ph type="body" idx="1"/>
          </p:nvPr>
        </p:nvSpPr>
        <p:spPr>
          <a:xfrm>
            <a:off x="609600" y="2209800"/>
            <a:ext cx="8022336" cy="4648200"/>
          </a:xfrm>
        </p:spPr>
        <p:txBody>
          <a:bodyPr>
            <a:normAutofit/>
          </a:bodyPr>
          <a:lstStyle/>
          <a:p>
            <a:endParaRPr lang="en-US" dirty="0">
              <a:latin typeface="Constantia" pitchFamily="18" charset="0"/>
            </a:endParaRPr>
          </a:p>
          <a:p>
            <a:endParaRPr lang="en-US" dirty="0">
              <a:latin typeface="Constantia" pitchFamily="18" charset="0"/>
            </a:endParaRPr>
          </a:p>
          <a:p>
            <a:r>
              <a:rPr lang="en-US" dirty="0">
                <a:latin typeface="Constantia" pitchFamily="18" charset="0"/>
              </a:rPr>
              <a:t>The sales REGIONWISE performance has been instrumental in driving our company’s growth and profitability. Each team within the department has demonstrated strengths in various areas, from customer acquisition to account management and strategic sales initiatives. The analysis reveals that while there have been notable successes, there are also areas requiring improvement.</a:t>
            </a:r>
          </a:p>
          <a:p>
            <a:r>
              <a:rPr lang="en-US" dirty="0">
                <a:latin typeface="Constantia" pitchFamily="18" charset="0"/>
              </a:rPr>
              <a:t>To sustain and build on our successes, it is essential to address the identified challenges and leverage the opportunities for growth. Enhancing training programs, optimizing sales processes, and increasing cross-departmental collaboration will be critical in achieving our sales targets and improving overall performance.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u="sng" dirty="0">
                <a:solidFill>
                  <a:schemeClr val="tx1">
                    <a:lumMod val="50000"/>
                  </a:schemeClr>
                </a:solidFill>
              </a:rPr>
              <a:t>PROJECT TITLE</a:t>
            </a:r>
          </a:p>
        </p:txBody>
      </p:sp>
      <p:sp>
        <p:nvSpPr>
          <p:cNvPr id="3" name="Subtitle 2"/>
          <p:cNvSpPr>
            <a:spLocks noGrp="1"/>
          </p:cNvSpPr>
          <p:nvPr>
            <p:ph type="subTitle" idx="1"/>
          </p:nvPr>
        </p:nvSpPr>
        <p:spPr/>
        <p:txBody>
          <a:bodyPr>
            <a:noAutofit/>
          </a:bodyPr>
          <a:lstStyle/>
          <a:p>
            <a:pPr algn="ctr"/>
            <a:r>
              <a:rPr lang="en-US" sz="7200" dirty="0">
                <a:solidFill>
                  <a:schemeClr val="tx1">
                    <a:lumMod val="95000"/>
                  </a:schemeClr>
                </a:solidFill>
              </a:rPr>
              <a:t>SALES REGIONWISE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AGENDA:</a:t>
            </a:r>
            <a:endParaRPr lang="en-US" dirty="0"/>
          </a:p>
        </p:txBody>
      </p:sp>
      <p:sp>
        <p:nvSpPr>
          <p:cNvPr id="3" name="Text Placeholder 2"/>
          <p:cNvSpPr>
            <a:spLocks noGrp="1"/>
          </p:cNvSpPr>
          <p:nvPr>
            <p:ph type="body" idx="1"/>
          </p:nvPr>
        </p:nvSpPr>
        <p:spPr>
          <a:xfrm>
            <a:off x="609600" y="1828800"/>
            <a:ext cx="8153400" cy="2209800"/>
          </a:xfrm>
        </p:spPr>
        <p:txBody>
          <a:bodyPr>
            <a:noAutofit/>
          </a:bodyPr>
          <a:lstStyle/>
          <a:p>
            <a:pPr algn="ctr">
              <a:buFont typeface="Arial" pitchFamily="34" charset="0"/>
              <a:buChar char="•"/>
            </a:pPr>
            <a:r>
              <a:rPr lang="en-US" sz="3600" dirty="0"/>
              <a:t>PROBLEM</a:t>
            </a:r>
          </a:p>
          <a:p>
            <a:pPr algn="ctr">
              <a:buFont typeface="Arial" pitchFamily="34" charset="0"/>
              <a:buChar char="•"/>
            </a:pPr>
            <a:r>
              <a:rPr lang="en-US" sz="3600" dirty="0"/>
              <a:t>PROJECT OVERVIEW</a:t>
            </a:r>
          </a:p>
          <a:p>
            <a:pPr algn="ctr">
              <a:buFont typeface="Arial" pitchFamily="34" charset="0"/>
              <a:buChar char="•"/>
            </a:pPr>
            <a:r>
              <a:rPr lang="en-US" sz="3600" dirty="0"/>
              <a:t>END USERS</a:t>
            </a:r>
          </a:p>
          <a:p>
            <a:pPr algn="ctr">
              <a:buFont typeface="Arial" pitchFamily="34" charset="0"/>
              <a:buChar char="•"/>
            </a:pPr>
            <a:r>
              <a:rPr lang="en-US" sz="3600" dirty="0"/>
              <a:t>OUR SOLUTION AND PROPOSITION</a:t>
            </a:r>
          </a:p>
          <a:p>
            <a:pPr algn="ctr">
              <a:buFont typeface="Arial" pitchFamily="34" charset="0"/>
              <a:buChar char="•"/>
            </a:pPr>
            <a:r>
              <a:rPr lang="en-US" sz="3600" dirty="0"/>
              <a:t>DATASET DESCRIPTION</a:t>
            </a:r>
          </a:p>
          <a:p>
            <a:pPr algn="ctr">
              <a:buFont typeface="Arial" pitchFamily="34" charset="0"/>
              <a:buChar char="•"/>
            </a:pPr>
            <a:r>
              <a:rPr lang="en-US" sz="3600" dirty="0"/>
              <a:t>MODELLING APPROACH</a:t>
            </a:r>
          </a:p>
          <a:p>
            <a:pPr algn="ctr">
              <a:buFont typeface="Arial" pitchFamily="34" charset="0"/>
              <a:buChar char="•"/>
            </a:pPr>
            <a:r>
              <a:rPr lang="en-US" sz="3600" dirty="0"/>
              <a:t>RESULTS AND DISCUSSION</a:t>
            </a:r>
          </a:p>
          <a:p>
            <a:pPr algn="ctr">
              <a:buFont typeface="Arial" pitchFamily="34" charset="0"/>
              <a:buChar char="•"/>
            </a:pPr>
            <a:r>
              <a:rPr lang="en-US" sz="3600" dirty="0"/>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Text Placeholder 2"/>
          <p:cNvSpPr>
            <a:spLocks noGrp="1"/>
          </p:cNvSpPr>
          <p:nvPr>
            <p:ph type="body" idx="1"/>
          </p:nvPr>
        </p:nvSpPr>
        <p:spPr>
          <a:xfrm>
            <a:off x="685800" y="2667000"/>
            <a:ext cx="8153400" cy="3657600"/>
          </a:xfrm>
        </p:spPr>
        <p:txBody>
          <a:bodyPr>
            <a:noAutofit/>
          </a:bodyPr>
          <a:lstStyle/>
          <a:p>
            <a:pPr algn="ctr"/>
            <a:r>
              <a:rPr lang="en-US" sz="1800" dirty="0">
                <a:solidFill>
                  <a:schemeClr val="bg1"/>
                </a:solidFill>
              </a:rPr>
              <a:t>The main problem is the inconsistent sales performance across regions, which is impacting overall company revenue and growth potential. Specifically:</a:t>
            </a:r>
          </a:p>
          <a:p>
            <a:pPr algn="ctr"/>
            <a:endParaRPr lang="en-US" sz="1800" dirty="0">
              <a:solidFill>
                <a:schemeClr val="bg1"/>
              </a:solidFill>
            </a:endParaRPr>
          </a:p>
          <a:p>
            <a:pPr algn="ctr"/>
            <a:r>
              <a:rPr lang="en-US" sz="1800" b="1" u="sng" dirty="0">
                <a:solidFill>
                  <a:schemeClr val="bg1"/>
                </a:solidFill>
              </a:rPr>
              <a:t>Underperformance</a:t>
            </a:r>
            <a:r>
              <a:rPr lang="en-US" sz="1800" b="1" dirty="0">
                <a:solidFill>
                  <a:schemeClr val="bg1"/>
                </a:solidFill>
              </a:rPr>
              <a:t>:</a:t>
            </a:r>
            <a:r>
              <a:rPr lang="en-US" sz="1800" dirty="0">
                <a:solidFill>
                  <a:schemeClr val="bg1"/>
                </a:solidFill>
              </a:rPr>
              <a:t> Certain regions are not meeting their sales targets, leading to lower revenue than projected.</a:t>
            </a:r>
          </a:p>
          <a:p>
            <a:pPr algn="ctr"/>
            <a:endParaRPr lang="en-US" sz="1800" dirty="0">
              <a:solidFill>
                <a:schemeClr val="bg1"/>
              </a:solidFill>
            </a:endParaRPr>
          </a:p>
          <a:p>
            <a:pPr algn="ctr"/>
            <a:r>
              <a:rPr lang="en-US" sz="1800" b="1" u="sng" dirty="0" err="1">
                <a:solidFill>
                  <a:schemeClr val="bg1"/>
                </a:solidFill>
              </a:rPr>
              <a:t>Overperformance</a:t>
            </a:r>
            <a:r>
              <a:rPr lang="en-US" sz="1800" b="1" u="sng" dirty="0">
                <a:solidFill>
                  <a:schemeClr val="bg1"/>
                </a:solidFill>
              </a:rPr>
              <a:t> Analysis</a:t>
            </a:r>
            <a:r>
              <a:rPr lang="en-US" sz="1800" b="1" dirty="0">
                <a:solidFill>
                  <a:schemeClr val="bg1"/>
                </a:solidFill>
              </a:rPr>
              <a:t>:</a:t>
            </a:r>
            <a:r>
              <a:rPr lang="en-US" sz="1800" dirty="0">
                <a:solidFill>
                  <a:schemeClr val="bg1"/>
                </a:solidFill>
              </a:rPr>
              <a:t> While some regions exceed targets, the strategies and factors contributing to their success are not fully understood or replicated in other regions.</a:t>
            </a:r>
          </a:p>
          <a:p>
            <a:pPr algn="ctr"/>
            <a:endParaRPr lang="en-US" sz="1800" dirty="0">
              <a:solidFill>
                <a:schemeClr val="bg1"/>
              </a:solidFill>
            </a:endParaRPr>
          </a:p>
          <a:p>
            <a:r>
              <a:rPr lang="en-US" sz="1800" b="1" u="sng" dirty="0">
                <a:solidFill>
                  <a:schemeClr val="bg1"/>
                </a:solidFill>
              </a:rPr>
              <a:t>Resource Allocation</a:t>
            </a:r>
            <a:r>
              <a:rPr lang="en-US" sz="1800" b="1" dirty="0">
                <a:solidFill>
                  <a:schemeClr val="bg1"/>
                </a:solidFill>
              </a:rPr>
              <a:t>:</a:t>
            </a:r>
            <a:r>
              <a:rPr lang="en-US" sz="1800" dirty="0">
                <a:solidFill>
                  <a:schemeClr val="bg1"/>
                </a:solidFill>
              </a:rPr>
              <a:t> There may be inefficiencies in how resources are allocated and utilized across different region</a:t>
            </a:r>
          </a:p>
          <a:p>
            <a:pPr algn="ctr"/>
            <a:endParaRPr lang="en-US" sz="18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OVERIEW ABOUT SALES REGIONWISE</a:t>
            </a:r>
          </a:p>
        </p:txBody>
      </p:sp>
      <p:sp>
        <p:nvSpPr>
          <p:cNvPr id="3" name="Text Placeholder 2"/>
          <p:cNvSpPr>
            <a:spLocks noGrp="1"/>
          </p:cNvSpPr>
          <p:nvPr>
            <p:ph type="body" idx="1"/>
          </p:nvPr>
        </p:nvSpPr>
        <p:spPr>
          <a:xfrm>
            <a:off x="762000" y="1676400"/>
            <a:ext cx="8022336" cy="5181600"/>
          </a:xfrm>
        </p:spPr>
        <p:txBody>
          <a:bodyPr>
            <a:normAutofit fontScale="92500" lnSpcReduction="20000"/>
          </a:bodyPr>
          <a:lstStyle/>
          <a:p>
            <a:r>
              <a:rPr lang="en-US" sz="2200" dirty="0"/>
              <a:t>Understanding sales performance on a regional basis involves analyzing how different areas or territories contribute to a company's overall revenue and growth. Here’s an overview of key aspects related to sales performance </a:t>
            </a:r>
            <a:r>
              <a:rPr lang="en-US" sz="2200" dirty="0" err="1"/>
              <a:t>regionwise</a:t>
            </a:r>
            <a:r>
              <a:rPr lang="en-US" sz="2200" dirty="0"/>
              <a:t>:</a:t>
            </a:r>
          </a:p>
          <a:p>
            <a:endParaRPr lang="en-US" sz="2200" dirty="0"/>
          </a:p>
          <a:p>
            <a:pPr>
              <a:buFont typeface="Wingdings" pitchFamily="2" charset="2"/>
              <a:buChar char="Ø"/>
            </a:pPr>
            <a:r>
              <a:rPr lang="en-US" u="sng" dirty="0">
                <a:solidFill>
                  <a:schemeClr val="bg1">
                    <a:lumMod val="95000"/>
                    <a:lumOff val="5000"/>
                  </a:schemeClr>
                </a:solidFill>
              </a:rPr>
              <a:t>SALES  REGION DEFINES</a:t>
            </a:r>
          </a:p>
          <a:p>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PERFORMANCE  METRICS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REGIONAL DEFINES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SALES STRATAGIES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CHALLENGES</a:t>
            </a:r>
          </a:p>
          <a:p>
            <a:pPr>
              <a:buFont typeface="Wingdings" pitchFamily="2" charset="2"/>
              <a:buChar char="Ø"/>
            </a:pPr>
            <a:endParaRPr lang="en-US" sz="2200" u="sng" dirty="0">
              <a:solidFill>
                <a:schemeClr val="bg1">
                  <a:lumMod val="95000"/>
                  <a:lumOff val="5000"/>
                </a:schemeClr>
              </a:solidFill>
            </a:endParaRPr>
          </a:p>
          <a:p>
            <a:pPr marL="0" lvl="5">
              <a:spcBef>
                <a:spcPts val="0"/>
              </a:spcBef>
              <a:buClr>
                <a:schemeClr val="accent1"/>
              </a:buClr>
              <a:buSzPct val="80000"/>
              <a:buFont typeface="Wingdings" pitchFamily="2" charset="2"/>
              <a:buChar char="Ø"/>
            </a:pPr>
            <a:r>
              <a:rPr lang="en-US" sz="1900" u="sng" dirty="0">
                <a:solidFill>
                  <a:schemeClr val="bg1">
                    <a:lumMod val="95000"/>
                    <a:lumOff val="5000"/>
                  </a:schemeClr>
                </a:solidFill>
              </a:rPr>
              <a:t>OPPORUNITIES</a:t>
            </a:r>
          </a:p>
          <a:p>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TOOLS AND TECHNIQUES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KEY PERFORMANCE INDICATORS ( KPI )</a:t>
            </a:r>
            <a:endParaRPr lang="en-US" sz="2200" u="sng" dirty="0"/>
          </a:p>
          <a:p>
            <a:pPr>
              <a:buFont typeface="Wingdings" pitchFamily="2" charset="2"/>
              <a:buChar char="Ø"/>
            </a:pPr>
            <a:endParaRPr lang="en-US" sz="2100"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WHO ARE THE END USERS</a:t>
            </a:r>
          </a:p>
        </p:txBody>
      </p:sp>
      <p:sp>
        <p:nvSpPr>
          <p:cNvPr id="3" name="Text Placeholder 2"/>
          <p:cNvSpPr>
            <a:spLocks noGrp="1"/>
          </p:cNvSpPr>
          <p:nvPr>
            <p:ph type="body" idx="1"/>
          </p:nvPr>
        </p:nvSpPr>
        <p:spPr>
          <a:xfrm>
            <a:off x="1752600" y="3200400"/>
            <a:ext cx="5791200" cy="2895600"/>
          </a:xfrm>
        </p:spPr>
        <p:txBody>
          <a:bodyPr>
            <a:normAutofit/>
          </a:bodyPr>
          <a:lstStyle/>
          <a:p>
            <a:pPr marL="457200" indent="-457200" algn="ctr">
              <a:buFont typeface="Wingdings" pitchFamily="2" charset="2"/>
              <a:buChar char="v"/>
            </a:pPr>
            <a:r>
              <a:rPr lang="en-US" sz="2400" dirty="0">
                <a:solidFill>
                  <a:schemeClr val="bg1">
                    <a:lumMod val="95000"/>
                    <a:lumOff val="5000"/>
                  </a:schemeClr>
                </a:solidFill>
              </a:rPr>
              <a:t>  EMPLOYEES</a:t>
            </a:r>
          </a:p>
          <a:p>
            <a:pPr marL="457200" indent="-457200" algn="ctr">
              <a:buFont typeface="Wingdings" pitchFamily="2" charset="2"/>
              <a:buChar char="v"/>
            </a:pPr>
            <a:r>
              <a:rPr lang="en-US" sz="2400" dirty="0">
                <a:solidFill>
                  <a:schemeClr val="bg1">
                    <a:lumMod val="95000"/>
                    <a:lumOff val="5000"/>
                  </a:schemeClr>
                </a:solidFill>
              </a:rPr>
              <a:t>EMPLOYERS  </a:t>
            </a:r>
          </a:p>
          <a:p>
            <a:pPr marL="457200" indent="-457200" algn="ctr">
              <a:buFont typeface="Wingdings" pitchFamily="2" charset="2"/>
              <a:buChar char="v"/>
            </a:pPr>
            <a:r>
              <a:rPr lang="en-US" sz="2400" dirty="0">
                <a:solidFill>
                  <a:schemeClr val="bg1">
                    <a:lumMod val="95000"/>
                    <a:lumOff val="5000"/>
                  </a:schemeClr>
                </a:solidFill>
              </a:rPr>
              <a:t>ORGANISATION</a:t>
            </a:r>
          </a:p>
          <a:p>
            <a:pPr marL="457200" indent="-457200" algn="ctr">
              <a:buFont typeface="Wingdings" pitchFamily="2" charset="2"/>
              <a:buChar char="v"/>
            </a:pPr>
            <a:r>
              <a:rPr lang="en-US" sz="2400" dirty="0">
                <a:solidFill>
                  <a:schemeClr val="bg1">
                    <a:lumMod val="95000"/>
                    <a:lumOff val="5000"/>
                  </a:schemeClr>
                </a:solidFill>
              </a:rPr>
              <a:t>BUSINESS PEOPLE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OUR SOLUTION AND ITS VALUE PROPOSITION</a:t>
            </a:r>
          </a:p>
        </p:txBody>
      </p:sp>
      <p:sp>
        <p:nvSpPr>
          <p:cNvPr id="3" name="Text Placeholder 2"/>
          <p:cNvSpPr>
            <a:spLocks noGrp="1"/>
          </p:cNvSpPr>
          <p:nvPr>
            <p:ph type="body" idx="1"/>
          </p:nvPr>
        </p:nvSpPr>
        <p:spPr>
          <a:xfrm>
            <a:off x="740664" y="2590800"/>
            <a:ext cx="8022336" cy="4267200"/>
          </a:xfrm>
        </p:spPr>
        <p:txBody>
          <a:bodyPr>
            <a:normAutofit/>
          </a:bodyPr>
          <a:lstStyle/>
          <a:p>
            <a:pPr lvl="1">
              <a:buFont typeface="Wingdings" pitchFamily="2" charset="2"/>
              <a:buChar char="ü"/>
            </a:pPr>
            <a:r>
              <a:rPr lang="en-US" sz="2800" b="1" u="sng" dirty="0">
                <a:solidFill>
                  <a:schemeClr val="bg1"/>
                </a:solidFill>
              </a:rPr>
              <a:t>FILTERING</a:t>
            </a:r>
            <a:r>
              <a:rPr lang="en-US" sz="2800" b="1" dirty="0">
                <a:solidFill>
                  <a:schemeClr val="bg1"/>
                </a:solidFill>
              </a:rPr>
              <a:t>: REMOVE MISSING VALUES</a:t>
            </a:r>
          </a:p>
          <a:p>
            <a:pPr lvl="1">
              <a:buFont typeface="Wingdings" pitchFamily="2" charset="2"/>
              <a:buChar char="ü"/>
            </a:pPr>
            <a:r>
              <a:rPr lang="en-US" sz="2800" b="1" u="sng" dirty="0">
                <a:solidFill>
                  <a:schemeClr val="bg1"/>
                </a:solidFill>
              </a:rPr>
              <a:t>CONDITIONAL FORMATING</a:t>
            </a:r>
            <a:r>
              <a:rPr lang="en-US" sz="2800" b="1" dirty="0">
                <a:solidFill>
                  <a:schemeClr val="bg1"/>
                </a:solidFill>
              </a:rPr>
              <a:t>:BLANKS</a:t>
            </a:r>
          </a:p>
          <a:p>
            <a:pPr lvl="1">
              <a:buFont typeface="Wingdings" pitchFamily="2" charset="2"/>
              <a:buChar char="ü"/>
            </a:pPr>
            <a:r>
              <a:rPr lang="en-US" sz="2800" b="1" u="sng" dirty="0">
                <a:solidFill>
                  <a:schemeClr val="bg1"/>
                </a:solidFill>
              </a:rPr>
              <a:t>PIVOT TABLE</a:t>
            </a:r>
            <a:r>
              <a:rPr lang="en-US" sz="2800" b="1" dirty="0">
                <a:solidFill>
                  <a:schemeClr val="bg1"/>
                </a:solidFill>
              </a:rPr>
              <a:t>:SUMMARY OF EMPLOYEE PERFORMANCE</a:t>
            </a:r>
          </a:p>
          <a:p>
            <a:pPr lvl="1">
              <a:buFont typeface="Wingdings" pitchFamily="2" charset="2"/>
              <a:buChar char="ü"/>
            </a:pPr>
            <a:r>
              <a:rPr lang="en-US" sz="2800" b="1" u="sng" dirty="0">
                <a:solidFill>
                  <a:schemeClr val="bg1"/>
                </a:solidFill>
              </a:rPr>
              <a:t>FORMUALS</a:t>
            </a:r>
            <a:r>
              <a:rPr lang="en-US" sz="2400" b="1" dirty="0">
                <a:solidFill>
                  <a:schemeClr val="bg1"/>
                </a:solidFill>
              </a:rPr>
              <a:t>:IFS</a:t>
            </a:r>
            <a:endParaRPr lang="en-US" sz="2200" b="1" dirty="0">
              <a:solidFill>
                <a:schemeClr val="bg1"/>
              </a:solidFill>
            </a:endParaRPr>
          </a:p>
          <a:p>
            <a:pPr lvl="1">
              <a:buFont typeface="Wingdings" pitchFamily="2" charset="2"/>
              <a:buChar char="ü"/>
            </a:pPr>
            <a:r>
              <a:rPr lang="en-US" sz="2800" b="1" u="sng" dirty="0">
                <a:solidFill>
                  <a:schemeClr val="bg1"/>
                </a:solidFill>
              </a:rPr>
              <a:t>GRAPHS</a:t>
            </a:r>
            <a:r>
              <a:rPr lang="en-US" sz="2800" b="1" dirty="0">
                <a:solidFill>
                  <a:schemeClr val="bg1"/>
                </a:solidFill>
              </a:rPr>
              <a:t>:FINAL REPORT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8013192" cy="1636776"/>
          </a:xfrm>
        </p:spPr>
        <p:txBody>
          <a:bodyPr/>
          <a:lstStyle/>
          <a:p>
            <a:pPr algn="ctr"/>
            <a:r>
              <a:rPr lang="en-US" dirty="0"/>
              <a:t>DATA DESCRIPTION</a:t>
            </a:r>
          </a:p>
        </p:txBody>
      </p:sp>
      <p:sp>
        <p:nvSpPr>
          <p:cNvPr id="3" name="Text Placeholder 2"/>
          <p:cNvSpPr>
            <a:spLocks noGrp="1"/>
          </p:cNvSpPr>
          <p:nvPr>
            <p:ph type="body" idx="1"/>
          </p:nvPr>
        </p:nvSpPr>
        <p:spPr>
          <a:xfrm>
            <a:off x="762000" y="2743200"/>
            <a:ext cx="8022336" cy="4114800"/>
          </a:xfrm>
        </p:spPr>
        <p:txBody>
          <a:bodyPr/>
          <a:lstStyle/>
          <a:p>
            <a:pPr algn="ctr" fontAlgn="base"/>
            <a:r>
              <a:rPr lang="en-US" b="1" u="sng" dirty="0" err="1">
                <a:solidFill>
                  <a:schemeClr val="bg1"/>
                </a:solidFill>
                <a:effectLst>
                  <a:outerShdw blurRad="38100" dist="38100" dir="2700000" algn="tl">
                    <a:srgbClr val="000000">
                      <a:alpha val="43137"/>
                    </a:srgbClr>
                  </a:outerShdw>
                </a:effectLst>
              </a:rPr>
              <a:t>OrderNumber</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A unique identifier for each order.</a:t>
            </a:r>
          </a:p>
          <a:p>
            <a:pPr algn="ctr" fontAlgn="base"/>
            <a:r>
              <a:rPr lang="en-US" b="1" u="sng" dirty="0">
                <a:solidFill>
                  <a:schemeClr val="bg1"/>
                </a:solidFill>
                <a:effectLst>
                  <a:outerShdw blurRad="38100" dist="38100" dir="2700000" algn="tl">
                    <a:srgbClr val="000000">
                      <a:alpha val="43137"/>
                    </a:srgbClr>
                  </a:outerShdw>
                </a:effectLst>
              </a:rPr>
              <a:t>Sales Channel</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The channel through which the sale was made (In-Store, Online, Distributor, Wholesale).</a:t>
            </a:r>
          </a:p>
          <a:p>
            <a:pPr algn="ctr" fontAlgn="base"/>
            <a:r>
              <a:rPr lang="en-US" b="1" u="sng" dirty="0" err="1">
                <a:solidFill>
                  <a:schemeClr val="bg1"/>
                </a:solidFill>
                <a:effectLst>
                  <a:outerShdw blurRad="38100" dist="38100" dir="2700000" algn="tl">
                    <a:srgbClr val="000000">
                      <a:alpha val="43137"/>
                    </a:srgbClr>
                  </a:outerShdw>
                </a:effectLst>
              </a:rPr>
              <a:t>WarehouseCode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Code representing the warehouse involved in the order.</a:t>
            </a:r>
          </a:p>
          <a:p>
            <a:pPr algn="ctr" fontAlgn="base"/>
            <a:r>
              <a:rPr lang="en-US" b="1" u="sng" dirty="0" err="1">
                <a:solidFill>
                  <a:schemeClr val="bg1"/>
                </a:solidFill>
                <a:effectLst>
                  <a:outerShdw blurRad="38100" dist="38100" dir="2700000" algn="tl">
                    <a:srgbClr val="000000">
                      <a:alpha val="43137"/>
                    </a:srgbClr>
                  </a:outerShdw>
                </a:effectLst>
              </a:rPr>
              <a:t>ProcuredDate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products were procured.</a:t>
            </a:r>
          </a:p>
          <a:p>
            <a:pPr algn="ctr" fontAlgn="base"/>
            <a:r>
              <a:rPr lang="en-US" b="1" u="sng" dirty="0" err="1">
                <a:solidFill>
                  <a:schemeClr val="bg1"/>
                </a:solidFill>
                <a:effectLst>
                  <a:outerShdw blurRad="38100" dist="38100" dir="2700000" algn="tl">
                    <a:srgbClr val="000000">
                      <a:alpha val="43137"/>
                    </a:srgbClr>
                  </a:outerShdw>
                </a:effectLst>
              </a:rPr>
              <a:t>OrderDate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order was placed.</a:t>
            </a:r>
          </a:p>
          <a:p>
            <a:pPr algn="ctr" fontAlgn="base"/>
            <a:r>
              <a:rPr lang="en-US" b="1" u="sng" dirty="0" err="1">
                <a:solidFill>
                  <a:schemeClr val="bg1"/>
                </a:solidFill>
                <a:effectLst>
                  <a:outerShdw blurRad="38100" dist="38100" dir="2700000" algn="tl">
                    <a:srgbClr val="000000">
                      <a:alpha val="43137"/>
                    </a:srgbClr>
                  </a:outerShdw>
                </a:effectLst>
              </a:rPr>
              <a:t>ShipDate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order was shipped.</a:t>
            </a:r>
          </a:p>
          <a:p>
            <a:pPr algn="ctr" fontAlgn="base"/>
            <a:r>
              <a:rPr lang="en-US" b="1" u="sng" dirty="0" err="1">
                <a:solidFill>
                  <a:schemeClr val="bg1"/>
                </a:solidFill>
                <a:effectLst>
                  <a:outerShdw blurRad="38100" dist="38100" dir="2700000" algn="tl">
                    <a:srgbClr val="000000">
                      <a:alpha val="43137"/>
                    </a:srgbClr>
                  </a:outerShdw>
                </a:effectLst>
              </a:rPr>
              <a:t>DeliveryDate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order was delivered.</a:t>
            </a:r>
          </a:p>
          <a:p>
            <a:pPr algn="ctr" fontAlgn="base"/>
            <a:r>
              <a:rPr lang="en-US" b="1" u="sng" dirty="0" err="1">
                <a:solidFill>
                  <a:schemeClr val="bg1"/>
                </a:solidFill>
                <a:effectLst>
                  <a:outerShdw blurRad="38100" dist="38100" dir="2700000" algn="tl">
                    <a:srgbClr val="000000">
                      <a:alpha val="43137"/>
                    </a:srgbClr>
                  </a:outerShdw>
                </a:effectLst>
              </a:rPr>
              <a:t>SalesTeamID</a:t>
            </a:r>
            <a:r>
              <a:rPr lang="en-US" dirty="0">
                <a:solidFill>
                  <a:schemeClr val="bg1"/>
                </a:solidFill>
                <a:effectLst>
                  <a:outerShdw blurRad="38100" dist="38100" dir="2700000" algn="tl">
                    <a:srgbClr val="000000">
                      <a:alpha val="43137"/>
                    </a:srgbClr>
                  </a:outerShdw>
                </a:effectLst>
              </a:rPr>
              <a:t>: Identifier for the sales team involved.</a:t>
            </a:r>
          </a:p>
          <a:p>
            <a:pPr algn="ctr" fontAlgn="base"/>
            <a:r>
              <a:rPr lang="en-US" b="1" u="sng" dirty="0" err="1">
                <a:solidFill>
                  <a:schemeClr val="bg1"/>
                </a:solidFill>
                <a:effectLst>
                  <a:outerShdw blurRad="38100" dist="38100" dir="2700000" algn="tl">
                    <a:srgbClr val="000000">
                      <a:alpha val="43137"/>
                    </a:srgbClr>
                  </a:outerShdw>
                </a:effectLst>
              </a:rPr>
              <a:t>CustomerID</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Identifier for the customer.</a:t>
            </a:r>
          </a:p>
          <a:p>
            <a:pPr algn="ctr" fontAlgn="base"/>
            <a:r>
              <a:rPr lang="en-US" b="1" u="sng" dirty="0" err="1">
                <a:solidFill>
                  <a:schemeClr val="bg1"/>
                </a:solidFill>
                <a:effectLst>
                  <a:outerShdw blurRad="38100" dist="38100" dir="2700000" algn="tl">
                    <a:srgbClr val="000000">
                      <a:alpha val="43137"/>
                    </a:srgbClr>
                  </a:outerShdw>
                </a:effectLst>
              </a:rPr>
              <a:t>StoreID</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Identifier for the store.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MODELLING</a:t>
            </a:r>
          </a:p>
        </p:txBody>
      </p:sp>
      <p:sp>
        <p:nvSpPr>
          <p:cNvPr id="3" name="Text Placeholder 2"/>
          <p:cNvSpPr>
            <a:spLocks noGrp="1"/>
          </p:cNvSpPr>
          <p:nvPr>
            <p:ph type="body" idx="1"/>
          </p:nvPr>
        </p:nvSpPr>
        <p:spPr>
          <a:xfrm>
            <a:off x="740664" y="2667000"/>
            <a:ext cx="8022336" cy="4191000"/>
          </a:xfrm>
        </p:spPr>
        <p:txBody>
          <a:bodyPr/>
          <a:lstStyle/>
          <a:p>
            <a:pPr>
              <a:buFont typeface="Courier New" pitchFamily="49" charset="0"/>
              <a:buChar char="o"/>
            </a:pPr>
            <a:r>
              <a:rPr lang="en-US" dirty="0">
                <a:solidFill>
                  <a:schemeClr val="bg1"/>
                </a:solidFill>
                <a:effectLst>
                  <a:outerShdw blurRad="38100" dist="38100" dir="2700000" algn="tl">
                    <a:srgbClr val="000000">
                      <a:alpha val="43137"/>
                    </a:srgbClr>
                  </a:outerShdw>
                </a:effectLst>
              </a:rPr>
              <a:t>DATA SET : EMPLOYEE DATASET</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FEATURE SELECTION </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DATA CLEANING : MISSING VALUES,IRRELEVANT</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FORMULA PERFORMANCE CALCULATION,LOW,MED,HIGH</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PIVOT TABLE SUMMARY,BUSINESS UNIT,GENDER,EMPLYMENT TYPE,EMPLOYEE ID,PERFORMANCE</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CHART : REPORT  : SLICER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206</TotalTime>
  <Words>355</Words>
  <Application>Microsoft Office PowerPoint</Application>
  <PresentationFormat>On-screen Show (4:3)</PresentationFormat>
  <Paragraphs>82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Module</vt:lpstr>
      <vt:lpstr>EMPLOYEES PERFORMANCE ON SALES</vt:lpstr>
      <vt:lpstr>PROJECT TITLE</vt:lpstr>
      <vt:lpstr>AGENDA:</vt:lpstr>
      <vt:lpstr>PROBLEM STATEMENT:</vt:lpstr>
      <vt:lpstr>OVERIEW ABOUT SALES REGIONWISE</vt:lpstr>
      <vt:lpstr>WHO ARE THE END USERS</vt:lpstr>
      <vt:lpstr>OUR SOLUTION AND ITS VALUE PROPOSITION</vt:lpstr>
      <vt:lpstr>DATA DESCRIPTION</vt:lpstr>
      <vt:lpstr>MODELLING</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ANALYSE USING EXCEL</dc:title>
  <dc:creator>admin</dc:creator>
  <cp:lastModifiedBy>VIMALESH V S</cp:lastModifiedBy>
  <cp:revision>23</cp:revision>
  <dcterms:created xsi:type="dcterms:W3CDTF">2024-08-20T05:19:34Z</dcterms:created>
  <dcterms:modified xsi:type="dcterms:W3CDTF">2024-08-23T11:30:20Z</dcterms:modified>
</cp:coreProperties>
</file>