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2" r:id="rId5"/>
    <p:sldId id="375" r:id="rId6"/>
    <p:sldId id="376" r:id="rId7"/>
    <p:sldId id="377" r:id="rId8"/>
    <p:sldId id="383" r:id="rId9"/>
    <p:sldId id="382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3FBFE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480" y="3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5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9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53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81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22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2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0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04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4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6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-598171"/>
            <a:ext cx="12191998" cy="3215641"/>
          </a:xfrm>
        </p:spPr>
        <p:txBody>
          <a:bodyPr anchor="b"/>
          <a:lstStyle/>
          <a:p>
            <a:r>
              <a:rPr lang="en-US" dirty="0">
                <a:cs typeface="Times New Roman" panose="02020603050405020304" pitchFamily="18" charset="0"/>
              </a:rPr>
              <a:t>PRIEE PRESENTATION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17470"/>
            <a:ext cx="12191997" cy="2577772"/>
          </a:xfrm>
        </p:spPr>
        <p:txBody>
          <a:bodyPr/>
          <a:lstStyle/>
          <a:p>
            <a:endParaRPr lang="en-US" sz="2400" dirty="0"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cs typeface="Times New Roman" panose="02020603050405020304" pitchFamily="18" charset="0"/>
              </a:rPr>
              <a:t>TOPIC: LANGUAGE TRANSLATOR WEB APPLICATION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BY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SANJAI S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SHOBAN KUMARESAN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SHRIRAM S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SIVAROOBAN V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BDE17-DC4F-1A75-85B4-B15AA4B88F16}"/>
              </a:ext>
            </a:extLst>
          </p:cNvPr>
          <p:cNvSpPr txBox="1"/>
          <p:nvPr/>
        </p:nvSpPr>
        <p:spPr>
          <a:xfrm>
            <a:off x="538635" y="422031"/>
            <a:ext cx="518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LITERATURE SURVEY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7AAE8-FADF-DE91-F8A4-78FA2B5A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1" y="1215976"/>
            <a:ext cx="9460523" cy="53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4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BDE17-DC4F-1A75-85B4-B15AA4B88F16}"/>
              </a:ext>
            </a:extLst>
          </p:cNvPr>
          <p:cNvSpPr txBox="1"/>
          <p:nvPr/>
        </p:nvSpPr>
        <p:spPr>
          <a:xfrm>
            <a:off x="538635" y="422031"/>
            <a:ext cx="580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MODEL ARCHITECTURE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CBF69-B349-A87F-C301-968820A3E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22" y="1608992"/>
            <a:ext cx="8004464" cy="45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IMPLEMENTATION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8ED0E-D102-B3FC-C457-A0B7E01DC7F8}"/>
              </a:ext>
            </a:extLst>
          </p:cNvPr>
          <p:cNvSpPr txBox="1"/>
          <p:nvPr/>
        </p:nvSpPr>
        <p:spPr>
          <a:xfrm>
            <a:off x="741680" y="2969170"/>
            <a:ext cx="10996484" cy="102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+mj-lt"/>
              </a:rPr>
              <a:t>Implemented in HTML5, CSS, JAVASCRIPT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+mj-lt"/>
              </a:rPr>
              <a:t>System specifications for web applications include an Intel core-i5-7700 CPU running time at 3.60 </a:t>
            </a:r>
            <a:r>
              <a:rPr lang="en-IN" sz="1400" dirty="0" err="1">
                <a:solidFill>
                  <a:schemeClr val="bg1"/>
                </a:solidFill>
                <a:latin typeface="+mj-lt"/>
              </a:rPr>
              <a:t>Ghz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, 16GB of RAM, and an Nvidia Titan GPU.</a:t>
            </a:r>
          </a:p>
        </p:txBody>
      </p:sp>
    </p:spTree>
    <p:extLst>
      <p:ext uri="{BB962C8B-B14F-4D97-AF65-F5344CB8AC3E}">
        <p14:creationId xmlns:p14="http://schemas.microsoft.com/office/powerpoint/2010/main" val="95963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532191"/>
            <a:ext cx="10500989" cy="817169"/>
          </a:xfrm>
        </p:spPr>
        <p:txBody>
          <a:bodyPr/>
          <a:lstStyle/>
          <a:p>
            <a:r>
              <a:rPr lang="en-US" dirty="0"/>
              <a:t>RESULTS AND DISCUSSIONS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8ED0E-D102-B3FC-C457-A0B7E01DC7F8}"/>
              </a:ext>
            </a:extLst>
          </p:cNvPr>
          <p:cNvSpPr txBox="1"/>
          <p:nvPr/>
        </p:nvSpPr>
        <p:spPr>
          <a:xfrm>
            <a:off x="805668" y="5188338"/>
            <a:ext cx="11266170" cy="241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4815" marR="65151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This screenshot depicts an interface of a language translator application. On the left, it shows the English text describing a web developer's role. </a:t>
            </a:r>
          </a:p>
          <a:p>
            <a:pPr marL="424815" marR="6515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On the right, the translated text appears in Hindi. Users can select languages from dropdown menus below the text boxes. </a:t>
            </a:r>
            <a:endParaRPr lang="en-IN" sz="1400" b="1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424815" marR="65151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b="1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139065" marR="651510" algn="just">
              <a:lnSpc>
                <a:spcPct val="150000"/>
              </a:lnSpc>
              <a:spcAft>
                <a:spcPts val="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84D9C-D26F-F0B5-E52B-9C966C7E57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68" y="1422577"/>
            <a:ext cx="7845963" cy="37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5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532191"/>
            <a:ext cx="10500989" cy="817169"/>
          </a:xfrm>
        </p:spPr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8ED0E-D102-B3FC-C457-A0B7E01DC7F8}"/>
              </a:ext>
            </a:extLst>
          </p:cNvPr>
          <p:cNvSpPr txBox="1"/>
          <p:nvPr/>
        </p:nvSpPr>
        <p:spPr>
          <a:xfrm>
            <a:off x="741680" y="2295669"/>
            <a:ext cx="11266170" cy="3936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090" marR="328295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In summary, the creation and application of web-based language translators mark a substantial technological achievement with wide-ranging effects on accessibility and international communication.</a:t>
            </a:r>
          </a:p>
          <a:p>
            <a:pPr marL="466090" marR="328295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Language barriers and cross-linguistic information access have never been simpler because of these system’s combination of advanced neural network models, creative preprocessing and postprocessing methods, and intuitive user interfaces. </a:t>
            </a:r>
          </a:p>
          <a:p>
            <a:pPr marL="180340" marR="328295" algn="just">
              <a:lnSpc>
                <a:spcPct val="150000"/>
              </a:lnSpc>
              <a:spcAft>
                <a:spcPts val="0"/>
              </a:spcAft>
            </a:pP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180340" marR="328295" algn="just">
              <a:lnSpc>
                <a:spcPct val="150000"/>
              </a:lnSpc>
              <a:spcAft>
                <a:spcPts val="0"/>
              </a:spcAft>
            </a:pPr>
            <a:r>
              <a:rPr lang="en-IN" sz="14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FUTURE ENHANCEMENTS: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3282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Adding more language options to support a wider user base.</a:t>
            </a:r>
          </a:p>
          <a:p>
            <a:pPr marL="342900" marR="3282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Implementing speech-to-text and text-to-speech features for hands-free use.</a:t>
            </a:r>
          </a:p>
          <a:p>
            <a:pPr marL="342900" marR="3282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Incorporating machine learning for more accurate translations and context understanding.</a:t>
            </a:r>
          </a:p>
          <a:p>
            <a:pPr marL="342900" marR="3282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Allowing users to save and manage their translation history for easy access.</a:t>
            </a:r>
          </a:p>
          <a:p>
            <a:pPr marL="342900" marR="3282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Integrating an offline mode for translation without an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415621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BDE17-DC4F-1A75-85B4-B15AA4B88F16}"/>
              </a:ext>
            </a:extLst>
          </p:cNvPr>
          <p:cNvSpPr txBox="1"/>
          <p:nvPr/>
        </p:nvSpPr>
        <p:spPr>
          <a:xfrm>
            <a:off x="480020" y="483577"/>
            <a:ext cx="580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REFERENCES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CA2BF-7883-AE5E-ECBE-A858A928B7FF}"/>
              </a:ext>
            </a:extLst>
          </p:cNvPr>
          <p:cNvSpPr txBox="1"/>
          <p:nvPr/>
        </p:nvSpPr>
        <p:spPr>
          <a:xfrm>
            <a:off x="480020" y="1121115"/>
            <a:ext cx="10858500" cy="587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4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1.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 The effectiveness of machine translation to improve the system of translating language on cultural context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MRA </a:t>
            </a:r>
            <a:r>
              <a:rPr lang="en-US" sz="14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Latief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, NJ Saleh, A </a:t>
            </a:r>
            <a:r>
              <a:rPr lang="en-US" sz="14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Pammu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- IOP Conference Series: Earth …, 2020 - iopscience.iop.org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2.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 A multi-level methodology for the automated translation of a coreference resolution dataset: an application to the Italian language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A Minutolo, R </a:t>
            </a:r>
            <a:r>
              <a:rPr lang="en-US" sz="14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Guarasci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, E Damiano, G De Pietro… - Neural Computing and …, 2022 – Springer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. Design and Application of Intelligent Language Translation Software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R Tang, S Wu, X Sun - 2023 2nd International Conference on …, 2023 - ieeexplore.ieee.org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4.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Speech to Indian sign language (ISL) translation system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P </a:t>
            </a:r>
            <a:r>
              <a:rPr lang="en-US" sz="14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Sonawane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, K Shah, P Patel, S Shah… - … and intelligent systems …, 2021 - ieeexplore.ieee.org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5.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 CREATING A TRANSLATION APPLICATION BASED ON CORPUS.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Sapaev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- SCIENTIFIC ASPECTS AND TRENDS IN THE FIELD …, 2023 - interonconf.org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83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BDE17-DC4F-1A75-85B4-B15AA4B88F16}"/>
              </a:ext>
            </a:extLst>
          </p:cNvPr>
          <p:cNvSpPr txBox="1"/>
          <p:nvPr/>
        </p:nvSpPr>
        <p:spPr>
          <a:xfrm>
            <a:off x="480020" y="386861"/>
            <a:ext cx="580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REFERENCES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CA2BF-7883-AE5E-ECBE-A858A928B7FF}"/>
              </a:ext>
            </a:extLst>
          </p:cNvPr>
          <p:cNvSpPr txBox="1"/>
          <p:nvPr/>
        </p:nvSpPr>
        <p:spPr>
          <a:xfrm>
            <a:off x="480020" y="1745369"/>
            <a:ext cx="10858500" cy="415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18465" algn="just"/>
            <a:r>
              <a:rPr lang="en-US" sz="1400" b="1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6. 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Convolutional neural network-based bidirectional sign language translation system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/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 Fernandes, P Dalvi, A </a:t>
            </a:r>
            <a:r>
              <a:rPr lang="en-US" sz="14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Junnarkar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… - … Conference on Smart …, 2020 - ieeexplore.ieee.org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/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/>
            <a:r>
              <a:rPr lang="en-US" sz="14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7. 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An improved sign language translation model with explainable adaptations  for   processing long sign sentences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/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J Zheng, Z Zhao, M Chen, J Chen… - Computational …, 2020 - downloads.hindawi.com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/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/>
            <a:r>
              <a:rPr lang="en-US" sz="14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8.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Design and Application of an English Collaborative Translation System Based on WEB Technology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/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A Li - 2023 International Conference on Data Science and …, 2023 - ieeexplore.ieee.org</a:t>
            </a:r>
            <a:endParaRPr lang="en-IN" sz="1400" dirty="0">
              <a:solidFill>
                <a:schemeClr val="bg1"/>
              </a:solidFill>
              <a:latin typeface="+mj-lt"/>
              <a:ea typeface="Times New Roman" panose="02020603050405020304" pitchFamily="18" charset="0"/>
            </a:endParaRPr>
          </a:p>
          <a:p>
            <a:pPr marR="418465" algn="just"/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/>
            <a:r>
              <a:rPr lang="en-US" sz="14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9. 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Humans, machines, and texts: The implications of the rise of neural machine translation for the educators of future translators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/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 </a:t>
            </a:r>
            <a:r>
              <a:rPr lang="en-US" sz="14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Kovács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- Fit-for-market translator and interpreter training in a …, 2020 - books.google.com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/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/>
            <a:r>
              <a:rPr lang="en-US" sz="14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10.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Easy and Plain Language Translation as an Intralingual Type of Translation &amp; Training the Intralingual Translators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418465" algn="just"/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NV </a:t>
            </a:r>
            <a:r>
              <a:rPr lang="en-US" sz="14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Nechaeva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, KS </a:t>
            </a:r>
            <a:r>
              <a:rPr lang="en-US" sz="14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Helmle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… - Science Journal of …, 2021 - scholar.archive.org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13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23" y="1846385"/>
            <a:ext cx="4395593" cy="773722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390140"/>
            <a:ext cx="7420819" cy="36766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+mj-lt"/>
              </a:rPr>
              <a:t>A large portion of the resource materials and other texts are only available in English.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+mj-lt"/>
              </a:rPr>
              <a:t>Experts at their level translate it which consumes a large amount of time that could have been utilized in developing novel methodologies.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+mj-lt"/>
              </a:rPr>
              <a:t>The Challenge is to develop a system that can translate text from English to other Indian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+mj-lt"/>
              </a:rPr>
              <a:t>regional languages with minimum human input for proofreading and with very high accuracy.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8C457-7881-CDAE-145F-B830DCDD209E}"/>
              </a:ext>
            </a:extLst>
          </p:cNvPr>
          <p:cNvSpPr txBox="1"/>
          <p:nvPr/>
        </p:nvSpPr>
        <p:spPr>
          <a:xfrm>
            <a:off x="2307439" y="2171700"/>
            <a:ext cx="8935231" cy="4259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In our increasingly interconnected world, communication barriers due to language differences persist as a significant challenge.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To address this, we propose a cutting-edge language translator application designed to break down linguistic barriers and facilitate seamless communication across diverse linguistic landscapes.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Our multilingual translator leverages state-of-the-art machine learning algorithms and natural language processing techniques to accurately translate text and speech between multiple languages in real-time.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Powered by deep neural networks, our system continually learns and improves its translation accuracy, ensuring high-quality across various language pairs.</a:t>
            </a:r>
            <a:endParaRPr lang="en-IN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8ED0E-D102-B3FC-C457-A0B7E01DC7F8}"/>
              </a:ext>
            </a:extLst>
          </p:cNvPr>
          <p:cNvSpPr txBox="1"/>
          <p:nvPr/>
        </p:nvSpPr>
        <p:spPr>
          <a:xfrm>
            <a:off x="741680" y="2195447"/>
            <a:ext cx="10996484" cy="3290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+mj-lt"/>
              </a:rPr>
              <a:t>The multilingual translator application aims to revolutionize communication by addressing the challenges posed by linguistic diversity.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+mj-lt"/>
              </a:rPr>
              <a:t>Its objectives encompass various aspects of facilitating seamless and inclusive interactions across languages.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+mj-lt"/>
              </a:rPr>
              <a:t>Firstly, the application seeks to bridge language gaps by providing accurate translations between multiple languages, fostering cross-cultural understanding, and promoting inclusivity in diverse settings.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+mj-lt"/>
              </a:rPr>
              <a:t>Additionally, it aims to enhance accessibility for individuals with limited proficiency in certain languages, enabling them to participate more effectively in conversations and access information in their preferred  Language.</a:t>
            </a:r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697" y="1099037"/>
            <a:ext cx="8843050" cy="768349"/>
          </a:xfrm>
        </p:spPr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643A6-16A0-67B1-E210-CFBCF20732A4}"/>
              </a:ext>
            </a:extLst>
          </p:cNvPr>
          <p:cNvSpPr txBox="1"/>
          <p:nvPr/>
        </p:nvSpPr>
        <p:spPr>
          <a:xfrm>
            <a:off x="1672262" y="2176583"/>
            <a:ext cx="10396645" cy="3936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+mj-lt"/>
              </a:rPr>
              <a:t>Advanced Neural Network Architecture: Utilize state-of-the-art neural network architectures such as transformer models, with enhancements tailored specifically for language translation tasks. These models can effectively capture long-range dependencies and contextual information, leading to more accurate translations.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+mj-lt"/>
              </a:rPr>
              <a:t>Multi-modal Translation: Incorporate multi-modal input, such as text, speech, and images, to provide more comprehensive and accurate translations. For example, users could input text, speak into a microphone, or even take a picture of written text for translation.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+mj-lt"/>
              </a:rPr>
              <a:t>Dynamic Context Adaptation: Develop algorithms that dynamically adapt to the context of the conversation or text being translated. This includes recognizing and preserving the context of previous messages in a conversation thread, enabling more coherent and contextually relevant translations.</a:t>
            </a:r>
          </a:p>
        </p:txBody>
      </p:sp>
    </p:spTree>
    <p:extLst>
      <p:ext uri="{BB962C8B-B14F-4D97-AF65-F5344CB8AC3E}">
        <p14:creationId xmlns:p14="http://schemas.microsoft.com/office/powerpoint/2010/main" val="55873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63EB-6F48-B12D-2491-B9CB2A90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ED012-635A-8901-21CE-D55E6EED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E3B63-0897-2094-5E30-34C68CED877A}"/>
              </a:ext>
            </a:extLst>
          </p:cNvPr>
          <p:cNvSpPr txBox="1"/>
          <p:nvPr/>
        </p:nvSpPr>
        <p:spPr>
          <a:xfrm>
            <a:off x="741679" y="2149261"/>
            <a:ext cx="10500989" cy="3613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bg1"/>
                </a:solidFill>
                <a:latin typeface="+mj-lt"/>
              </a:rPr>
              <a:t>While they've improved significantly, translation systems often struggle with accurately capturing the nuances, idioms, and cultural contexts of languages, leading to inaccuracies and unnatural-sounding translations.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strike="noStrike" dirty="0">
              <a:solidFill>
                <a:schemeClr val="bg1"/>
              </a:solidFill>
              <a:latin typeface="+mj-lt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bg1"/>
                </a:solidFill>
                <a:latin typeface="+mj-lt"/>
              </a:rPr>
              <a:t>Many translation systems perform well with widely spoken languages but may struggle with less common or under-resourced languages due to the lack of data for training and refining the algorithms.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 i="0" u="none" strike="noStrike" dirty="0">
              <a:solidFill>
                <a:schemeClr val="bg1"/>
              </a:solidFill>
              <a:latin typeface="+mj-lt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bg1"/>
                </a:solidFill>
                <a:latin typeface="+mj-lt"/>
              </a:rPr>
              <a:t>Translation systems sometimes fail to grasp the broader context of a sentence or conversation, leading to mistranslations, especially in ambiguous or complex texts.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chemeClr val="bg1"/>
              </a:solidFill>
              <a:latin typeface="+mj-lt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bg1"/>
                </a:solidFill>
                <a:latin typeface="+mj-lt"/>
              </a:rPr>
              <a:t>Translators may inadvertently produce translations that are culturally insensitive or inappropriate due to differences in cultural norms, expressions, or sensitivities.</a:t>
            </a:r>
            <a:endParaRPr lang="en-US" sz="1400" b="1" i="0" u="none" strike="noStrik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661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BDE17-DC4F-1A75-85B4-B15AA4B88F16}"/>
              </a:ext>
            </a:extLst>
          </p:cNvPr>
          <p:cNvSpPr txBox="1"/>
          <p:nvPr/>
        </p:nvSpPr>
        <p:spPr>
          <a:xfrm>
            <a:off x="538635" y="422031"/>
            <a:ext cx="518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LITERATURE SURVEY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65B89-E5AB-95AD-D837-6E8BC987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5" y="1424939"/>
            <a:ext cx="9730780" cy="50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2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BDE17-DC4F-1A75-85B4-B15AA4B88F16}"/>
              </a:ext>
            </a:extLst>
          </p:cNvPr>
          <p:cNvSpPr txBox="1"/>
          <p:nvPr/>
        </p:nvSpPr>
        <p:spPr>
          <a:xfrm>
            <a:off x="538635" y="422031"/>
            <a:ext cx="518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LITERATURE SURVEY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1BAB5-9766-EA08-FCA8-61A193F9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69" y="1191357"/>
            <a:ext cx="9592408" cy="52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BDE17-DC4F-1A75-85B4-B15AA4B88F16}"/>
              </a:ext>
            </a:extLst>
          </p:cNvPr>
          <p:cNvSpPr txBox="1"/>
          <p:nvPr/>
        </p:nvSpPr>
        <p:spPr>
          <a:xfrm>
            <a:off x="538635" y="422031"/>
            <a:ext cx="518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LITERATURE SURVEY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C3643-B112-CC9A-830E-96C9148C9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351376"/>
            <a:ext cx="9653954" cy="527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31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72</TotalTime>
  <Words>1132</Words>
  <Application>Microsoft Office PowerPoint</Application>
  <PresentationFormat>Widescreen</PresentationFormat>
  <Paragraphs>124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Nova</vt:lpstr>
      <vt:lpstr>Biome</vt:lpstr>
      <vt:lpstr>Calibri</vt:lpstr>
      <vt:lpstr>Century</vt:lpstr>
      <vt:lpstr>Symbol</vt:lpstr>
      <vt:lpstr>Times New Roman</vt:lpstr>
      <vt:lpstr>Custom</vt:lpstr>
      <vt:lpstr>PRIEE PRESENTATION</vt:lpstr>
      <vt:lpstr>PROBLEM STATEMENT</vt:lpstr>
      <vt:lpstr>ABSTRACT</vt:lpstr>
      <vt:lpstr>OBJECTIVES</vt:lpstr>
      <vt:lpstr>PROPOSED SYSTEM</vt:lpstr>
      <vt:lpstr>EXISTING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ANALYSIS</vt:lpstr>
      <vt:lpstr>RESULTS AND DISCUSSIONS</vt:lpstr>
      <vt:lpstr>CONCLUSION AND FUTURE WORK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PRIEE PRESENTATION</dc:title>
  <dc:creator>sanjai sanjai</dc:creator>
  <cp:lastModifiedBy>sanjai sanjai</cp:lastModifiedBy>
  <cp:revision>1</cp:revision>
  <dcterms:created xsi:type="dcterms:W3CDTF">2024-05-19T12:19:54Z</dcterms:created>
  <dcterms:modified xsi:type="dcterms:W3CDTF">2024-05-19T13:32:03Z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