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50" r:id="rId2"/>
    <p:sldMasterId id="2147483652" r:id="rId3"/>
    <p:sldMasterId id="2147483654" r:id="rId4"/>
  </p:sldMasterIdLst>
  <p:handoutMasterIdLst>
    <p:handoutMasterId r:id="rId24"/>
  </p:handoutMasterIdLst>
  <p:sldIdLst>
    <p:sldId id="2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9" r:id="rId13"/>
    <p:sldId id="368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CF0"/>
    <a:srgbClr val="092247"/>
    <a:srgbClr val="D52637"/>
    <a:srgbClr val="17479E"/>
    <a:srgbClr val="D42128"/>
    <a:srgbClr val="FF5429"/>
    <a:srgbClr val="0071BC"/>
    <a:srgbClr val="4CC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F4F05-3BBC-4CA6-B0E4-5600B5289600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F1AEB-BAA1-4479-BE42-28B0A576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59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EFDD60-5122-443B-828C-EA4E04F6C7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9712" y="3129756"/>
            <a:ext cx="5576887" cy="5984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Quality Assurance</a:t>
            </a:r>
            <a:endParaRPr lang="en-IN" sz="3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2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40408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3" y="365126"/>
            <a:ext cx="11303367" cy="8169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53" y="1311730"/>
            <a:ext cx="11303367" cy="4865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58FF599-1DE5-45F6-A3B4-43B0697D55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022" y="3214704"/>
            <a:ext cx="5318676" cy="428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411294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2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E1ABA8-BF8C-466D-8B97-AC3A57C986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9" y="2632874"/>
            <a:ext cx="4958276" cy="11787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CEE1B32-963D-43CA-B07D-6C8E1CDF907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747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7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7E025FD-3DEB-48DF-B4E1-284C3BBFA300}"/>
              </a:ext>
            </a:extLst>
          </p:cNvPr>
          <p:cNvSpPr/>
          <p:nvPr userDrawn="1"/>
        </p:nvSpPr>
        <p:spPr>
          <a:xfrm>
            <a:off x="0" y="2739043"/>
            <a:ext cx="12213266" cy="1379913"/>
          </a:xfrm>
          <a:prstGeom prst="rect">
            <a:avLst/>
          </a:prstGeom>
          <a:gradFill flip="none" rotWithShape="1">
            <a:gsLst>
              <a:gs pos="70000">
                <a:schemeClr val="bg1">
                  <a:lumMod val="94000"/>
                  <a:lumOff val="6000"/>
                  <a:alpha val="83000"/>
                </a:schemeClr>
              </a:gs>
              <a:gs pos="45000">
                <a:srgbClr val="1747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BCE0B0-20F1-43E4-BF28-2C964FF933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AC759B-94EF-44E8-A166-5AC79DF79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sp>
        <p:nvSpPr>
          <p:cNvPr id="3" name="Text Placeholder 12">
            <a:extLst>
              <a:ext uri="{FF2B5EF4-FFF2-40B4-BE49-F238E27FC236}">
                <a16:creationId xmlns="" xmlns:a16="http://schemas.microsoft.com/office/drawing/2014/main" id="{3C09DD36-3720-459A-8F50-7C354EAADF60}"/>
              </a:ext>
            </a:extLst>
          </p:cNvPr>
          <p:cNvSpPr txBox="1">
            <a:spLocks/>
          </p:cNvSpPr>
          <p:nvPr userDrawn="1"/>
        </p:nvSpPr>
        <p:spPr>
          <a:xfrm>
            <a:off x="259503" y="2749192"/>
            <a:ext cx="11672993" cy="4285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17479E"/>
                </a:solidFill>
              </a:rPr>
              <a:t>Page Heading</a:t>
            </a:r>
            <a:endParaRPr lang="en-US" dirty="0">
              <a:solidFill>
                <a:srgbClr val="1747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2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5BF0D95-FEC1-4774-843C-EF8C78E4B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9712" y="3129756"/>
            <a:ext cx="5576887" cy="598488"/>
          </a:xfrm>
        </p:spPr>
        <p:txBody>
          <a:bodyPr/>
          <a:lstStyle/>
          <a:p>
            <a:r>
              <a:rPr lang="en-US" dirty="0" smtClean="0"/>
              <a:t>MYSQL  Functions</a:t>
            </a:r>
            <a:endParaRPr lang="en-IN" sz="3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F956786A-5151-4F33-BA2F-6ABC46A8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3530" y="4126107"/>
            <a:ext cx="4301437" cy="27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377431"/>
              </p:ext>
            </p:extLst>
          </p:nvPr>
        </p:nvGraphicFramePr>
        <p:xfrm>
          <a:off x="96253" y="1089894"/>
          <a:ext cx="12002703" cy="5079900"/>
        </p:xfrm>
        <a:graphic>
          <a:graphicData uri="http://schemas.openxmlformats.org/drawingml/2006/table">
            <a:tbl>
              <a:tblPr/>
              <a:tblGrid>
                <a:gridCol w="1910244"/>
                <a:gridCol w="3887348"/>
                <a:gridCol w="6205111"/>
              </a:tblGrid>
              <a:tr h="3250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Name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Example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250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SYSDATE(),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current_timestamp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(),now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MySQL </a:t>
                      </a:r>
                      <a:r>
                        <a:rPr lang="en-US" dirty="0">
                          <a:effectLst/>
                        </a:rPr>
                        <a:t>SYSDATE() returns the current date and time in YYYY-MM-DD HH:MM:SS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</a:t>
                      </a:r>
                    </a:p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</a:t>
                      </a:r>
                      <a:r>
                        <a:rPr lang="en-IN" sz="1800" b="1" dirty="0" err="1" smtClean="0">
                          <a:effectLst/>
                        </a:rPr>
                        <a:t>current_timestamp</a:t>
                      </a:r>
                      <a:r>
                        <a:rPr lang="en-IN" sz="1800" b="1" dirty="0" smtClean="0">
                          <a:effectLst/>
                        </a:rPr>
                        <a:t>()</a:t>
                      </a:r>
                    </a:p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now()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0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ADDDATE()</a:t>
                      </a:r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date_add</a:t>
                      </a:r>
                      <a:endParaRPr lang="en-IN" sz="1800" b="1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t"/>
                      <a:r>
                        <a:rPr lang="en-US" sz="1800" b="1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Date_sub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ADDDATE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function can be used to perform arithmetic operations on dates, such as adding or subtracting days, weeks, months, or years</a:t>
                      </a:r>
                    </a:p>
                    <a:p>
                      <a:pPr fontAlgn="t"/>
                      <a:r>
                        <a:rPr lang="en-IN" dirty="0" smtClean="0"/>
                        <a:t>ADDDATE(date, INTERVAL </a:t>
                      </a:r>
                      <a:r>
                        <a:rPr lang="en-IN" dirty="0" err="1" smtClean="0"/>
                        <a:t>expr</a:t>
                      </a:r>
                      <a:r>
                        <a:rPr lang="en-IN" dirty="0" smtClean="0"/>
                        <a:t> unit)</a:t>
                      </a: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Date – Date</a:t>
                      </a: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Interval – Keyword</a:t>
                      </a:r>
                    </a:p>
                    <a:p>
                      <a:pPr fontAlgn="t"/>
                      <a:r>
                        <a:rPr lang="en-US" dirty="0" err="1" smtClean="0">
                          <a:effectLst/>
                        </a:rPr>
                        <a:t>Expr</a:t>
                      </a:r>
                      <a:r>
                        <a:rPr lang="en-US" dirty="0" smtClean="0">
                          <a:effectLst/>
                        </a:rPr>
                        <a:t> -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date or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 or a number.</a:t>
                      </a:r>
                    </a:p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- An unit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-- what is the date after 7 days</a:t>
                      </a:r>
                    </a:p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ADDDATE(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 INTERVAL 7 DAY);-- </a:t>
                      </a:r>
                    </a:p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what is the date of 3 months back</a:t>
                      </a:r>
                    </a:p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ADDDATE(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 INTERVAL -3 MONTH);</a:t>
                      </a:r>
                    </a:p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-- Add 2 years current </a:t>
                      </a:r>
                      <a:r>
                        <a:rPr lang="en-US" sz="1800" b="1" dirty="0" err="1" smtClean="0">
                          <a:effectLst/>
                        </a:rPr>
                        <a:t>yearSELECT</a:t>
                      </a:r>
                      <a:r>
                        <a:rPr lang="en-US" sz="1800" b="1" dirty="0" smtClean="0">
                          <a:effectLst/>
                        </a:rPr>
                        <a:t> ADDDATE(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 INTERVAL 2 YEAR);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50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ADDTIME(</a:t>
                      </a:r>
                      <a:r>
                        <a:rPr lang="en-IN" sz="18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returns the result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ADDTIME(</a:t>
                      </a:r>
                      <a:r>
                        <a:rPr lang="en-IN" sz="1800" b="1" dirty="0" err="1" smtClean="0">
                          <a:effectLst/>
                        </a:rPr>
                        <a:t>sysdate</a:t>
                      </a:r>
                      <a:r>
                        <a:rPr lang="en-IN" sz="1800" b="1" dirty="0" smtClean="0">
                          <a:effectLst/>
                        </a:rPr>
                        <a:t>(),'1:00:00') –add 1 </a:t>
                      </a:r>
                      <a:r>
                        <a:rPr lang="en-IN" sz="1800" b="1" dirty="0" err="1" smtClean="0">
                          <a:effectLst/>
                        </a:rPr>
                        <a:t>hr</a:t>
                      </a:r>
                      <a:r>
                        <a:rPr lang="en-IN" sz="1800" b="1" dirty="0" smtClean="0">
                          <a:effectLst/>
                        </a:rPr>
                        <a:t> for now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38253" y="143745"/>
            <a:ext cx="11303367" cy="816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Date and Time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1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575983"/>
              </p:ext>
            </p:extLst>
          </p:nvPr>
        </p:nvGraphicFramePr>
        <p:xfrm>
          <a:off x="307268" y="922149"/>
          <a:ext cx="10410556" cy="5561162"/>
        </p:xfrm>
        <a:graphic>
          <a:graphicData uri="http://schemas.openxmlformats.org/drawingml/2006/table">
            <a:tbl>
              <a:tblPr/>
              <a:tblGrid>
                <a:gridCol w="1656852"/>
                <a:gridCol w="3371695"/>
                <a:gridCol w="5382009"/>
              </a:tblGrid>
              <a:tr h="3446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Name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Example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221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err="1" smtClean="0">
                          <a:effectLst/>
                        </a:rPr>
                        <a:t>Curdate</a:t>
                      </a:r>
                      <a:r>
                        <a:rPr lang="en-US" sz="1800" b="1" dirty="0" smtClean="0">
                          <a:effectLst/>
                        </a:rPr>
                        <a:t>()/</a:t>
                      </a:r>
                      <a:r>
                        <a:rPr lang="en-US" sz="1800" b="1" dirty="0" err="1" smtClean="0">
                          <a:effectLst/>
                        </a:rPr>
                        <a:t>current_date</a:t>
                      </a:r>
                      <a:r>
                        <a:rPr lang="en-US" sz="1800" b="1" dirty="0" smtClean="0">
                          <a:effectLst/>
                        </a:rPr>
                        <a:t>()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Returns today’s date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</a:t>
                      </a:r>
                      <a:r>
                        <a:rPr lang="en-IN" sz="1800" b="1" dirty="0" err="1" smtClean="0">
                          <a:effectLst/>
                        </a:rPr>
                        <a:t>curdate</a:t>
                      </a:r>
                      <a:r>
                        <a:rPr lang="en-IN" sz="1800" b="1" dirty="0" smtClean="0">
                          <a:effectLst/>
                        </a:rPr>
                        <a:t>();</a:t>
                      </a:r>
                    </a:p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</a:t>
                      </a:r>
                      <a:r>
                        <a:rPr lang="en-US" sz="1800" b="1" dirty="0" err="1" smtClean="0">
                          <a:effectLst/>
                        </a:rPr>
                        <a:t>current_date</a:t>
                      </a:r>
                      <a:r>
                        <a:rPr lang="en-US" sz="1800" b="1" dirty="0" smtClean="0">
                          <a:effectLst/>
                        </a:rPr>
                        <a:t>;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8589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effectLst/>
                        </a:rPr>
                        <a:t>Curtime</a:t>
                      </a:r>
                      <a:r>
                        <a:rPr lang="en-US" sz="1800" b="1" dirty="0" smtClean="0">
                          <a:effectLst/>
                        </a:rPr>
                        <a:t>()/</a:t>
                      </a:r>
                      <a:r>
                        <a:rPr lang="en-US" sz="1800" b="1" dirty="0" err="1" smtClean="0">
                          <a:effectLst/>
                        </a:rPr>
                        <a:t>current_time</a:t>
                      </a:r>
                      <a:r>
                        <a:rPr lang="en-US" sz="1800" b="1" dirty="0" smtClean="0">
                          <a:effectLst/>
                        </a:rPr>
                        <a:t>()</a:t>
                      </a:r>
                      <a:endParaRPr lang="en-IN" sz="1800" b="1" dirty="0" smtClean="0">
                        <a:effectLst/>
                      </a:endParaRPr>
                    </a:p>
                    <a:p>
                      <a:pPr algn="ctr" fontAlgn="t"/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Returns current</a:t>
                      </a:r>
                      <a:r>
                        <a:rPr lang="en-US" baseline="0" dirty="0" smtClean="0">
                          <a:effectLst/>
                        </a:rPr>
                        <a:t> time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</a:t>
                      </a:r>
                      <a:r>
                        <a:rPr lang="en-IN" sz="1800" b="1" dirty="0" err="1" smtClean="0">
                          <a:effectLst/>
                        </a:rPr>
                        <a:t>curtime</a:t>
                      </a:r>
                      <a:r>
                        <a:rPr lang="en-IN" sz="1800" b="1" dirty="0" smtClean="0">
                          <a:effectLst/>
                        </a:rPr>
                        <a:t>()select </a:t>
                      </a:r>
                      <a:r>
                        <a:rPr lang="en-IN" sz="1800" b="1" dirty="0" err="1" smtClean="0">
                          <a:effectLst/>
                        </a:rPr>
                        <a:t>current_time</a:t>
                      </a:r>
                      <a:r>
                        <a:rPr lang="en-IN" sz="1800" b="1" dirty="0" smtClean="0">
                          <a:effectLst/>
                        </a:rPr>
                        <a:t>()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87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Date()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Extracts the date part of the date or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 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Returns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 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DATE(</a:t>
                      </a:r>
                      <a:r>
                        <a:rPr lang="en-IN" sz="1800" b="1" dirty="0" err="1" smtClean="0">
                          <a:effectLst/>
                        </a:rPr>
                        <a:t>sysdate</a:t>
                      </a:r>
                      <a:r>
                        <a:rPr lang="en-IN" sz="1800" b="1" dirty="0" smtClean="0">
                          <a:effectLst/>
                        </a:rPr>
                        <a:t>()); ---2023-07-17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871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DATEDIFF(</a:t>
                      </a:r>
                      <a:r>
                        <a:rPr lang="en-IN" sz="18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−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expressed as a value in days from one date to the other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DATEDIFF(</a:t>
                      </a:r>
                      <a:r>
                        <a:rPr lang="en-IN" sz="1800" b="1" dirty="0" err="1" smtClean="0">
                          <a:effectLst/>
                        </a:rPr>
                        <a:t>sysdate</a:t>
                      </a:r>
                      <a:r>
                        <a:rPr lang="en-IN" sz="1800" b="1" dirty="0" smtClean="0">
                          <a:effectLst/>
                        </a:rPr>
                        <a:t>(),'2023-09-17');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51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DATE_FORMAT(</a:t>
                      </a:r>
                      <a:r>
                        <a:rPr lang="en-IN" sz="1800" b="0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fontAlgn="t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 the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according to the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string. If either argument is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 function returns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</a:t>
                      </a:r>
                      <a:r>
                        <a:rPr lang="en-US" sz="1800" b="1" dirty="0" err="1" smtClean="0">
                          <a:effectLst/>
                        </a:rPr>
                        <a:t>date_format</a:t>
                      </a:r>
                      <a:r>
                        <a:rPr lang="en-US" sz="1800" b="1" dirty="0" smtClean="0">
                          <a:effectLst/>
                        </a:rPr>
                        <a:t>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(),'%m'); ---- month numeric                select </a:t>
                      </a:r>
                      <a:r>
                        <a:rPr lang="en-US" sz="1800" b="1" dirty="0" err="1" smtClean="0">
                          <a:effectLst/>
                        </a:rPr>
                        <a:t>date_format</a:t>
                      </a:r>
                      <a:r>
                        <a:rPr lang="en-US" sz="1800" b="1" dirty="0" smtClean="0">
                          <a:effectLst/>
                        </a:rPr>
                        <a:t>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(),'%M'); ----- complete month description                                                                                                select </a:t>
                      </a:r>
                      <a:r>
                        <a:rPr lang="en-US" sz="1800" b="1" dirty="0" err="1" smtClean="0">
                          <a:effectLst/>
                        </a:rPr>
                        <a:t>date_format</a:t>
                      </a:r>
                      <a:r>
                        <a:rPr lang="en-US" sz="1800" b="1" dirty="0" smtClean="0">
                          <a:effectLst/>
                        </a:rPr>
                        <a:t>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(),'%b'); -- 3 </a:t>
                      </a:r>
                      <a:r>
                        <a:rPr lang="en-US" sz="1800" b="1" dirty="0" err="1" smtClean="0">
                          <a:effectLst/>
                        </a:rPr>
                        <a:t>leters</a:t>
                      </a:r>
                      <a:r>
                        <a:rPr lang="en-US" sz="1800" b="1" dirty="0" smtClean="0">
                          <a:effectLst/>
                        </a:rPr>
                        <a:t> in month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23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STR_TO_DATE(</a:t>
                      </a:r>
                      <a:r>
                        <a:rPr lang="en-IN" sz="1800" b="0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Which converts string to date format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STR_TO_DATE('01,5,2013','%d,%m,%Y');</a:t>
                      </a:r>
                    </a:p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STR_TO_DATE('May 1, 2013','%M %</a:t>
                      </a:r>
                      <a:r>
                        <a:rPr lang="en-US" sz="1800" b="1" dirty="0" err="1" smtClean="0">
                          <a:effectLst/>
                        </a:rPr>
                        <a:t>d,%Y</a:t>
                      </a:r>
                      <a:r>
                        <a:rPr lang="en-US" sz="1800" b="1" dirty="0" smtClean="0">
                          <a:effectLst/>
                        </a:rPr>
                        <a:t>');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03500" y="105244"/>
            <a:ext cx="11303367" cy="816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Date and Time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14176"/>
              </p:ext>
            </p:extLst>
          </p:nvPr>
        </p:nvGraphicFramePr>
        <p:xfrm>
          <a:off x="203500" y="837398"/>
          <a:ext cx="11722769" cy="5580076"/>
        </p:xfrm>
        <a:graphic>
          <a:graphicData uri="http://schemas.openxmlformats.org/drawingml/2006/table">
            <a:tbl>
              <a:tblPr/>
              <a:tblGrid>
                <a:gridCol w="1991629"/>
                <a:gridCol w="3647973"/>
                <a:gridCol w="6083167"/>
              </a:tblGrid>
              <a:tr h="1540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Name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smtClean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Example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30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DATE_FORMAT(</a:t>
                      </a:r>
                      <a:r>
                        <a:rPr lang="en-IN" sz="1800" b="0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fontAlgn="t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 the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according to the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string. If either argument is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 function returns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</a:t>
                      </a:r>
                      <a:r>
                        <a:rPr lang="en-US" sz="1800" b="1" dirty="0" err="1" smtClean="0">
                          <a:effectLst/>
                        </a:rPr>
                        <a:t>date_format</a:t>
                      </a:r>
                      <a:r>
                        <a:rPr lang="en-US" sz="1800" b="1" dirty="0" smtClean="0">
                          <a:effectLst/>
                        </a:rPr>
                        <a:t>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(),'%d'); ---- day in numbers           select </a:t>
                      </a:r>
                      <a:r>
                        <a:rPr lang="en-US" sz="1800" b="1" dirty="0" err="1" smtClean="0">
                          <a:effectLst/>
                        </a:rPr>
                        <a:t>date_format</a:t>
                      </a:r>
                      <a:r>
                        <a:rPr lang="en-US" sz="1800" b="1" dirty="0" smtClean="0">
                          <a:effectLst/>
                        </a:rPr>
                        <a:t>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(),'%W'); ----- complete day </a:t>
                      </a:r>
                      <a:r>
                        <a:rPr lang="en-US" sz="1800" b="1" dirty="0" err="1" smtClean="0">
                          <a:effectLst/>
                        </a:rPr>
                        <a:t>descriptionselect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date_format</a:t>
                      </a:r>
                      <a:r>
                        <a:rPr lang="en-US" sz="1800" b="1" dirty="0" smtClean="0">
                          <a:effectLst/>
                        </a:rPr>
                        <a:t>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(),'%a'); -- 3 </a:t>
                      </a:r>
                      <a:r>
                        <a:rPr lang="en-US" sz="1800" b="1" dirty="0" err="1" smtClean="0">
                          <a:effectLst/>
                        </a:rPr>
                        <a:t>leters</a:t>
                      </a:r>
                      <a:r>
                        <a:rPr lang="en-US" sz="1800" b="1" dirty="0" smtClean="0">
                          <a:effectLst/>
                        </a:rPr>
                        <a:t> in day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DATE_FORMAT(</a:t>
                      </a:r>
                      <a:r>
                        <a:rPr lang="en-IN" sz="1800" b="0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IN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1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fontAlgn="t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Formats the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 according to the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string. If either argument is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the function returns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</a:t>
                      </a:r>
                      <a:r>
                        <a:rPr lang="en-US" sz="1800" b="1" dirty="0" err="1" smtClean="0">
                          <a:effectLst/>
                        </a:rPr>
                        <a:t>date_format</a:t>
                      </a:r>
                      <a:r>
                        <a:rPr lang="en-US" sz="1800" b="1" dirty="0" smtClean="0">
                          <a:effectLst/>
                        </a:rPr>
                        <a:t>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(),'%Y'); -- year in 4 </a:t>
                      </a:r>
                      <a:r>
                        <a:rPr lang="en-US" sz="1800" b="1" dirty="0" err="1" smtClean="0">
                          <a:effectLst/>
                        </a:rPr>
                        <a:t>digitsselect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date_format</a:t>
                      </a:r>
                      <a:r>
                        <a:rPr lang="en-US" sz="1800" b="1" dirty="0" smtClean="0">
                          <a:effectLst/>
                        </a:rPr>
                        <a:t>(</a:t>
                      </a:r>
                      <a:r>
                        <a:rPr lang="en-US" sz="1800" b="1" dirty="0" err="1" smtClean="0">
                          <a:effectLst/>
                        </a:rPr>
                        <a:t>sysdate</a:t>
                      </a:r>
                      <a:r>
                        <a:rPr lang="en-US" sz="1800" b="1" dirty="0" smtClean="0">
                          <a:effectLst/>
                        </a:rPr>
                        <a:t>(),'%y');   -- year in  2digits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LAST_DAY(</a:t>
                      </a:r>
                      <a:r>
                        <a:rPr lang="en-IN" sz="1800" b="0" i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IN" sz="18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akes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date or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returns the corresponding value for the last day of the month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</a:t>
                      </a:r>
                      <a:r>
                        <a:rPr lang="en-IN" sz="1800" b="1" dirty="0" err="1" smtClean="0">
                          <a:effectLst/>
                        </a:rPr>
                        <a:t>last_day</a:t>
                      </a:r>
                      <a:r>
                        <a:rPr lang="en-IN" sz="1800" b="1" dirty="0" smtClean="0">
                          <a:effectLst/>
                        </a:rPr>
                        <a:t>(</a:t>
                      </a:r>
                      <a:r>
                        <a:rPr lang="en-IN" sz="1800" b="1" dirty="0" err="1" smtClean="0">
                          <a:effectLst/>
                        </a:rPr>
                        <a:t>sysdate</a:t>
                      </a:r>
                      <a:r>
                        <a:rPr lang="en-IN" sz="1800" b="1" dirty="0" smtClean="0">
                          <a:effectLst/>
                        </a:rPr>
                        <a:t>()) –31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DAYOFWEEK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weekday index for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dirty="0" smtClean="0"/>
                        <a:t>1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Sunday, </a:t>
                      </a:r>
                      <a:r>
                        <a:rPr lang="en-US" dirty="0" smtClean="0"/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Monday, …, </a:t>
                      </a:r>
                      <a:r>
                        <a:rPr lang="en-US" dirty="0" smtClean="0"/>
                        <a:t>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Saturday). These index values correspond to the ODBC standard. Returns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DAYOFWEEK(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sysdate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()); Sunday = 0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4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QUARTER(</a:t>
                      </a:r>
                      <a:r>
                        <a:rPr lang="en-IN" sz="18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quarter of the year for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 the range </a:t>
                      </a:r>
                      <a:r>
                        <a:rPr lang="en-US" dirty="0" smtClean="0"/>
                        <a:t>1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US" dirty="0" smtClean="0"/>
                        <a:t>4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 </a:t>
                      </a:r>
                      <a:r>
                        <a:rPr lang="en-US" dirty="0" smtClean="0"/>
                        <a:t>NULL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quarter(</a:t>
                      </a:r>
                      <a:r>
                        <a:rPr lang="en-IN" sz="1800" b="1" dirty="0" err="1" smtClean="0">
                          <a:effectLst/>
                        </a:rPr>
                        <a:t>sysdate</a:t>
                      </a:r>
                      <a:r>
                        <a:rPr lang="en-IN" sz="1800" b="1" dirty="0" smtClean="0">
                          <a:effectLst/>
                        </a:rPr>
                        <a:t>())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3500" y="105244"/>
            <a:ext cx="11303367" cy="816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Date and Time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5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3" y="124494"/>
            <a:ext cx="11303367" cy="81690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503030403020204" pitchFamily="34" charset="0"/>
              </a:rPr>
              <a:t>Aggregate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8023" y="1869540"/>
            <a:ext cx="2872882" cy="287288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7386" y="2014266"/>
            <a:ext cx="5474911" cy="15388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lgerian" panose="04020705040A02060702" pitchFamily="82" charset="0"/>
              </a:rPr>
              <a:t>Aggregate Function Descriptions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</a:rPr>
              <a:t>This section describes aggregate functions that operate on sets of values. They are often used with 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</a:rPr>
              <a:t> clause to group values into subsets.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695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8138" y="144463"/>
            <a:ext cx="11303000" cy="8159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503030403020204" pitchFamily="34" charset="0"/>
              </a:rPr>
              <a:t>Aggregate function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47598"/>
              </p:ext>
            </p:extLst>
          </p:nvPr>
        </p:nvGraphicFramePr>
        <p:xfrm>
          <a:off x="338138" y="1286610"/>
          <a:ext cx="11722769" cy="3324556"/>
        </p:xfrm>
        <a:graphic>
          <a:graphicData uri="http://schemas.openxmlformats.org/drawingml/2006/table">
            <a:tbl>
              <a:tblPr/>
              <a:tblGrid>
                <a:gridCol w="1810545"/>
                <a:gridCol w="3829057"/>
                <a:gridCol w="6083167"/>
              </a:tblGrid>
              <a:tr h="1540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Name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smtClean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Example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54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err="1" smtClean="0">
                          <a:effectLst/>
                        </a:rPr>
                        <a:t>avg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Return </a:t>
                      </a:r>
                      <a:r>
                        <a:rPr lang="en-US" dirty="0">
                          <a:effectLst/>
                        </a:rPr>
                        <a:t>the average value of the argument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</a:t>
                      </a:r>
                      <a:r>
                        <a:rPr lang="en-IN" sz="1800" b="1" dirty="0" err="1" smtClean="0">
                          <a:effectLst/>
                        </a:rPr>
                        <a:t>avg</a:t>
                      </a:r>
                      <a:r>
                        <a:rPr lang="en-IN" sz="1800" b="1" dirty="0" smtClean="0">
                          <a:effectLst/>
                        </a:rPr>
                        <a:t>(cost) from product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0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sum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Return the average value of the argument</a:t>
                      </a:r>
                      <a:endParaRPr lang="en-US" dirty="0">
                        <a:effectLst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sum(cost) from product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004">
                <a:tc>
                  <a:txBody>
                    <a:bodyPr/>
                    <a:lstStyle/>
                    <a:p>
                      <a:pPr algn="ctr" fontAlgn="base"/>
                      <a:r>
                        <a:rPr lang="en-US" u="none" dirty="0" smtClean="0">
                          <a:effectLst/>
                        </a:rPr>
                        <a:t>max</a:t>
                      </a:r>
                      <a:endParaRPr lang="en-IN" u="none" dirty="0">
                        <a:effectLst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Return the maximum value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max(cost) from product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004">
                <a:tc>
                  <a:txBody>
                    <a:bodyPr/>
                    <a:lstStyle/>
                    <a:p>
                      <a:pPr algn="ctr" fontAlgn="base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IN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Return the minimum value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min(cost) from product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004">
                <a:tc>
                  <a:txBody>
                    <a:bodyPr/>
                    <a:lstStyle/>
                    <a:p>
                      <a:pPr algn="ctr" fontAlgn="base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COUNT()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Return a count of the number of rows returned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count(</a:t>
                      </a:r>
                      <a:r>
                        <a:rPr lang="en-IN" sz="1800" b="1" dirty="0" err="1" smtClean="0">
                          <a:effectLst/>
                        </a:rPr>
                        <a:t>pc_id</a:t>
                      </a:r>
                      <a:r>
                        <a:rPr lang="en-IN" sz="1800" b="1" dirty="0" smtClean="0">
                          <a:effectLst/>
                        </a:rPr>
                        <a:t>) from product ---8 records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004">
                <a:tc>
                  <a:txBody>
                    <a:bodyPr/>
                    <a:lstStyle/>
                    <a:p>
                      <a:pPr fontAlgn="base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COUNT(DISTINCT)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Return the count of a number of different values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select count(distinct </a:t>
                      </a:r>
                      <a:r>
                        <a:rPr lang="en-US" sz="1800" b="1" dirty="0" err="1" smtClean="0">
                          <a:effectLst/>
                        </a:rPr>
                        <a:t>pc_id</a:t>
                      </a:r>
                      <a:r>
                        <a:rPr lang="en-US" sz="1800" b="1" dirty="0" smtClean="0">
                          <a:effectLst/>
                        </a:rPr>
                        <a:t>) from product –3 records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4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SNULL And IFNULL Functions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00050" y="39688"/>
            <a:ext cx="11303000" cy="8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ISNULL and IFNULL Functions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84" y="997573"/>
            <a:ext cx="5284175" cy="382349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7538" y="997573"/>
            <a:ext cx="5125916" cy="4755148"/>
          </a:xfrm>
          <a:prstGeom prst="rect">
            <a:avLst/>
          </a:prstGeom>
          <a:gradFill flip="none" rotWithShape="1">
            <a:gsLst>
              <a:gs pos="0">
                <a:srgbClr val="71ACF0">
                  <a:tint val="66000"/>
                  <a:satMod val="160000"/>
                </a:srgbClr>
              </a:gs>
              <a:gs pos="50000">
                <a:srgbClr val="71ACF0">
                  <a:tint val="44500"/>
                  <a:satMod val="160000"/>
                </a:srgbClr>
              </a:gs>
              <a:gs pos="100000">
                <a:srgbClr val="71AC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A0C10"/>
                </a:solidFill>
                <a:effectLst/>
                <a:latin typeface="Algerian" panose="04020705040A02060702" pitchFamily="82" charset="0"/>
              </a:rPr>
              <a:t>ISNULL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The MySQL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A0C10"/>
                </a:solidFill>
                <a:effectLst/>
                <a:latin typeface="Fira Mono"/>
              </a:rPr>
              <a:t>ISNULL()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 function is used to check for any NULL values in the expression passed to it as a parameter. If the expression has/results to NULL, it displays 1. If the expression does not have or result in NULL, the function returns 0.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A0C10"/>
                </a:solidFill>
                <a:latin typeface="Algerian" panose="04020705040A02060702" pitchFamily="82" charset="0"/>
              </a:rPr>
              <a:t>IFNULL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The MySQL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A0C10"/>
                </a:solidFill>
                <a:effectLst/>
                <a:latin typeface="Fira Mono"/>
              </a:rPr>
              <a:t>IFNULL()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 function is used to return a specified value if the expression is NULL. If the expression is not NULL,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A0C10"/>
                </a:solidFill>
                <a:effectLst/>
                <a:latin typeface="Fira Mono"/>
              </a:rPr>
              <a:t>IFNULL()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A0C10"/>
                </a:solidFill>
                <a:effectLst/>
                <a:latin typeface="Sen"/>
              </a:rPr>
              <a:t> returns the expression.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3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3" y="39811"/>
            <a:ext cx="11303367" cy="816904"/>
          </a:xfrm>
        </p:spPr>
        <p:txBody>
          <a:bodyPr/>
          <a:lstStyle/>
          <a:p>
            <a:r>
              <a:rPr lang="en-US" dirty="0" smtClean="0"/>
              <a:t>ISNULL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92"/>
          <a:stretch/>
        </p:blipFill>
        <p:spPr>
          <a:xfrm>
            <a:off x="249964" y="1287754"/>
            <a:ext cx="5325394" cy="2700934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6506309" y="964589"/>
            <a:ext cx="502047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/>
              <a:t>select *,</a:t>
            </a:r>
            <a:r>
              <a:rPr lang="en-IN" b="1" dirty="0" err="1"/>
              <a:t>isnull</a:t>
            </a:r>
            <a:r>
              <a:rPr lang="en-IN" b="1" dirty="0"/>
              <a:t>(</a:t>
            </a:r>
            <a:r>
              <a:rPr lang="en-IN" b="1" dirty="0" err="1"/>
              <a:t>comm</a:t>
            </a:r>
            <a:r>
              <a:rPr lang="en-IN" b="1" dirty="0"/>
              <a:t>) as </a:t>
            </a:r>
            <a:r>
              <a:rPr lang="en-IN" b="1" dirty="0" err="1"/>
              <a:t>comm_info</a:t>
            </a:r>
            <a:r>
              <a:rPr lang="en-IN" b="1" dirty="0"/>
              <a:t> from </a:t>
            </a:r>
            <a:r>
              <a:rPr lang="en-IN" b="1" dirty="0" smtClean="0"/>
              <a:t>EMP</a:t>
            </a:r>
          </a:p>
          <a:p>
            <a:r>
              <a:rPr lang="en-IN" dirty="0" smtClean="0"/>
              <a:t>Null Value returns 1 and not null value returns as 0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26" y="1758806"/>
            <a:ext cx="5360641" cy="2357437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270237" y="899012"/>
            <a:ext cx="25964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EMP TABLE –INPUT TABLE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49964" y="4060852"/>
            <a:ext cx="532539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select </a:t>
            </a:r>
            <a:r>
              <a:rPr lang="en-US" b="1" dirty="0" err="1"/>
              <a:t>deptno,sum</a:t>
            </a:r>
            <a:r>
              <a:rPr lang="en-US" b="1" dirty="0"/>
              <a:t>(</a:t>
            </a:r>
            <a:r>
              <a:rPr lang="en-US" b="1" dirty="0" err="1"/>
              <a:t>isnull</a:t>
            </a:r>
            <a:r>
              <a:rPr lang="en-US" b="1" dirty="0"/>
              <a:t>(</a:t>
            </a:r>
            <a:r>
              <a:rPr lang="en-US" b="1" dirty="0" err="1"/>
              <a:t>comm</a:t>
            </a:r>
            <a:r>
              <a:rPr lang="en-US" b="1" dirty="0"/>
              <a:t>)) as </a:t>
            </a:r>
            <a:r>
              <a:rPr lang="en-US" b="1" dirty="0" err="1" smtClean="0"/>
              <a:t>nocomm</a:t>
            </a:r>
            <a:endParaRPr lang="en-US" b="1" dirty="0" smtClean="0"/>
          </a:p>
          <a:p>
            <a:r>
              <a:rPr lang="en-US" b="1" dirty="0" smtClean="0"/>
              <a:t>from EMPS</a:t>
            </a:r>
          </a:p>
          <a:p>
            <a:r>
              <a:rPr lang="en-US" b="1" dirty="0" smtClean="0"/>
              <a:t>group </a:t>
            </a:r>
            <a:r>
              <a:rPr lang="en-US" b="1" dirty="0"/>
              <a:t>by </a:t>
            </a:r>
            <a:r>
              <a:rPr lang="en-US" b="1" dirty="0" err="1" smtClean="0"/>
              <a:t>deptno</a:t>
            </a:r>
            <a:r>
              <a:rPr lang="en-US" b="1" dirty="0" smtClean="0"/>
              <a:t> ---</a:t>
            </a:r>
            <a:r>
              <a:rPr lang="en-US" dirty="0" smtClean="0"/>
              <a:t>Returns department wise count of employee are not getting commission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53" y="5333345"/>
            <a:ext cx="1381125" cy="8953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06309" y="4395042"/>
            <a:ext cx="302455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Working with </a:t>
            </a:r>
            <a:r>
              <a:rPr lang="en-US" b="1" dirty="0" err="1" smtClean="0"/>
              <a:t>isnull</a:t>
            </a:r>
            <a:endParaRPr lang="en-IN" b="1" dirty="0" smtClean="0"/>
          </a:p>
          <a:p>
            <a:r>
              <a:rPr lang="en-IN" dirty="0" smtClean="0"/>
              <a:t>select </a:t>
            </a:r>
            <a:r>
              <a:rPr lang="en-IN" dirty="0" err="1"/>
              <a:t>isnull</a:t>
            </a:r>
            <a:r>
              <a:rPr lang="en-IN" dirty="0"/>
              <a:t>(123) ---</a:t>
            </a:r>
            <a:r>
              <a:rPr lang="en-IN" dirty="0" smtClean="0"/>
              <a:t>0</a:t>
            </a:r>
          </a:p>
          <a:p>
            <a:r>
              <a:rPr lang="en-IN" dirty="0" smtClean="0"/>
              <a:t>select </a:t>
            </a:r>
            <a:r>
              <a:rPr lang="en-IN" dirty="0" err="1"/>
              <a:t>isnull</a:t>
            </a:r>
            <a:r>
              <a:rPr lang="en-IN" dirty="0"/>
              <a:t>(1/0) ---</a:t>
            </a:r>
            <a:r>
              <a:rPr lang="en-IN" dirty="0" smtClean="0"/>
              <a:t>1</a:t>
            </a:r>
          </a:p>
          <a:p>
            <a:r>
              <a:rPr lang="en-IN" dirty="0" smtClean="0"/>
              <a:t>select </a:t>
            </a:r>
            <a:r>
              <a:rPr lang="en-IN" dirty="0" err="1"/>
              <a:t>isnull</a:t>
            </a:r>
            <a:r>
              <a:rPr lang="en-IN" dirty="0"/>
              <a:t>("</a:t>
            </a:r>
            <a:r>
              <a:rPr lang="en-IN" dirty="0" err="1"/>
              <a:t>Jessa</a:t>
            </a:r>
            <a:r>
              <a:rPr lang="en-IN" dirty="0"/>
              <a:t>") ---0</a:t>
            </a:r>
          </a:p>
        </p:txBody>
      </p:sp>
    </p:spTree>
    <p:extLst>
      <p:ext uri="{BB962C8B-B14F-4D97-AF65-F5344CB8AC3E}">
        <p14:creationId xmlns:p14="http://schemas.microsoft.com/office/powerpoint/2010/main" val="326628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2" y="66187"/>
            <a:ext cx="11303367" cy="816904"/>
          </a:xfrm>
        </p:spPr>
        <p:txBody>
          <a:bodyPr/>
          <a:lstStyle/>
          <a:p>
            <a:r>
              <a:rPr lang="en-US" dirty="0" smtClean="0"/>
              <a:t>IFNULL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01057" y="951906"/>
            <a:ext cx="5567999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select </a:t>
            </a:r>
            <a:r>
              <a:rPr lang="en-US" b="1" dirty="0" err="1"/>
              <a:t>ename,comm,ifnull</a:t>
            </a:r>
            <a:r>
              <a:rPr lang="en-US" b="1" dirty="0"/>
              <a:t>(comm,0) as </a:t>
            </a:r>
            <a:r>
              <a:rPr lang="en-US" b="1" dirty="0" err="1"/>
              <a:t>intial_comm</a:t>
            </a:r>
            <a:r>
              <a:rPr lang="en-US" b="1" dirty="0"/>
              <a:t>, </a:t>
            </a:r>
            <a:endParaRPr lang="en-US" b="1" dirty="0" smtClean="0"/>
          </a:p>
          <a:p>
            <a:r>
              <a:rPr lang="en-US" b="1" dirty="0" err="1" smtClean="0"/>
              <a:t>ifnull</a:t>
            </a:r>
            <a:r>
              <a:rPr lang="en-US" b="1" dirty="0" smtClean="0"/>
              <a:t>(comm,100</a:t>
            </a:r>
            <a:r>
              <a:rPr lang="en-US" b="1" dirty="0"/>
              <a:t>) as </a:t>
            </a:r>
            <a:r>
              <a:rPr lang="en-US" b="1" dirty="0" err="1" smtClean="0"/>
              <a:t>added_comm</a:t>
            </a:r>
            <a:endParaRPr lang="en-US" b="1" dirty="0" smtClean="0"/>
          </a:p>
          <a:p>
            <a:r>
              <a:rPr lang="en-US" b="1" dirty="0" smtClean="0"/>
              <a:t>from EMPS ---</a:t>
            </a:r>
            <a:r>
              <a:rPr lang="en-US" dirty="0" smtClean="0"/>
              <a:t>If commission is null </a:t>
            </a:r>
            <a:r>
              <a:rPr lang="en-US" dirty="0" err="1" smtClean="0"/>
              <a:t>intial_comm</a:t>
            </a:r>
            <a:r>
              <a:rPr lang="en-US" dirty="0" smtClean="0"/>
              <a:t> shows 0 </a:t>
            </a:r>
          </a:p>
          <a:p>
            <a:r>
              <a:rPr lang="en-US" dirty="0" smtClean="0"/>
              <a:t>if you want to replace 0 with other amount pass second </a:t>
            </a:r>
          </a:p>
          <a:p>
            <a:r>
              <a:rPr lang="en-US" dirty="0" smtClean="0"/>
              <a:t>argument how much commission you have to add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08" y="2815989"/>
            <a:ext cx="3086100" cy="2886075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792"/>
          <a:stretch/>
        </p:blipFill>
        <p:spPr>
          <a:xfrm>
            <a:off x="249964" y="1287754"/>
            <a:ext cx="5325394" cy="2700934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270237" y="899012"/>
            <a:ext cx="25964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EMP TABLE –INPUT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31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470" y="1125091"/>
            <a:ext cx="8937338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select </a:t>
            </a:r>
            <a:r>
              <a:rPr lang="en-IN" b="1" dirty="0" err="1"/>
              <a:t>dept_name,ifnull</a:t>
            </a:r>
            <a:r>
              <a:rPr lang="en-IN" b="1" dirty="0"/>
              <a:t>(emp_name,'</a:t>
            </a:r>
            <a:r>
              <a:rPr lang="en-IN" b="1" dirty="0" err="1"/>
              <a:t>Emp_not_exist</a:t>
            </a:r>
            <a:r>
              <a:rPr lang="en-IN" b="1" dirty="0"/>
              <a:t>') as </a:t>
            </a:r>
            <a:r>
              <a:rPr lang="en-IN" b="1" dirty="0" err="1"/>
              <a:t>emp_statusfrom</a:t>
            </a:r>
            <a:r>
              <a:rPr lang="en-IN" b="1" dirty="0"/>
              <a:t> department d left join </a:t>
            </a:r>
            <a:r>
              <a:rPr lang="en-IN" b="1" dirty="0" err="1"/>
              <a:t>emp</a:t>
            </a:r>
            <a:r>
              <a:rPr lang="en-IN" b="1" dirty="0"/>
              <a:t> </a:t>
            </a:r>
            <a:r>
              <a:rPr lang="en-IN" b="1" dirty="0" smtClean="0"/>
              <a:t>e</a:t>
            </a:r>
          </a:p>
          <a:p>
            <a:r>
              <a:rPr lang="en-IN" b="1" dirty="0" smtClean="0"/>
              <a:t>on </a:t>
            </a:r>
            <a:r>
              <a:rPr lang="en-IN" b="1" dirty="0" err="1"/>
              <a:t>d.dept_id</a:t>
            </a:r>
            <a:r>
              <a:rPr lang="en-IN" b="1" dirty="0"/>
              <a:t> = </a:t>
            </a:r>
            <a:r>
              <a:rPr lang="en-IN" b="1" dirty="0" err="1" smtClean="0"/>
              <a:t>e.dept_id</a:t>
            </a:r>
            <a:r>
              <a:rPr lang="en-IN" b="1" dirty="0" smtClean="0"/>
              <a:t>  </a:t>
            </a:r>
          </a:p>
          <a:p>
            <a:r>
              <a:rPr lang="en-IN" dirty="0" smtClean="0"/>
              <a:t>Shows department wise employee name if employee not exist  instead of showing null its shows as </a:t>
            </a:r>
            <a:r>
              <a:rPr lang="en-IN" dirty="0" err="1" smtClean="0"/>
              <a:t>emp_not_exist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8252" y="66187"/>
            <a:ext cx="11303367" cy="816904"/>
          </a:xfrm>
        </p:spPr>
        <p:txBody>
          <a:bodyPr/>
          <a:lstStyle/>
          <a:p>
            <a:r>
              <a:rPr lang="en-US" dirty="0" smtClean="0"/>
              <a:t>IFNULL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30" y="3134565"/>
            <a:ext cx="1924050" cy="1895475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3636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1611" y="1134207"/>
            <a:ext cx="798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COALESCE-</a:t>
            </a:r>
            <a:r>
              <a:rPr lang="en-US" b="1" dirty="0" smtClean="0"/>
              <a:t>-</a:t>
            </a:r>
            <a:r>
              <a:rPr lang="en-US" b="1" dirty="0">
                <a:latin typeface="inherit"/>
              </a:rPr>
              <a:t>Helps us to return the first non-null values in the arguments. </a:t>
            </a:r>
            <a:endParaRPr lang="en-US" b="1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41611" y="140650"/>
            <a:ext cx="1473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COALESCE</a:t>
            </a:r>
            <a:endParaRPr lang="en-IN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704" y="2638354"/>
            <a:ext cx="5349059" cy="2293521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/>
          <p:cNvSpPr/>
          <p:nvPr/>
        </p:nvSpPr>
        <p:spPr>
          <a:xfrm>
            <a:off x="6045704" y="1553966"/>
            <a:ext cx="541513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/>
              <a:t>SELECT *,COALESCE(COMM,0) as </a:t>
            </a:r>
            <a:r>
              <a:rPr lang="en-IN" b="1" dirty="0" err="1"/>
              <a:t>comm_amount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from EMPS  ---Coalesce function returns not null values </a:t>
            </a:r>
          </a:p>
          <a:p>
            <a:r>
              <a:rPr lang="en-IN" dirty="0" smtClean="0"/>
              <a:t>second argument null values replaced with 0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4792"/>
          <a:stretch/>
        </p:blipFill>
        <p:spPr>
          <a:xfrm>
            <a:off x="293925" y="2230941"/>
            <a:ext cx="5325394" cy="2700934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/>
          <p:cNvSpPr txBox="1"/>
          <p:nvPr/>
        </p:nvSpPr>
        <p:spPr>
          <a:xfrm>
            <a:off x="1314198" y="1842199"/>
            <a:ext cx="25964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EMP TABLE –INPUT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15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2" y="127733"/>
            <a:ext cx="11303367" cy="816904"/>
          </a:xfrm>
        </p:spPr>
        <p:txBody>
          <a:bodyPr/>
          <a:lstStyle/>
          <a:p>
            <a:r>
              <a:rPr lang="en-US" dirty="0" smtClean="0"/>
              <a:t>MySQL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52" y="1197429"/>
            <a:ext cx="11303367" cy="48652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Functions are simply pieces of code that perform some operations and then return a result.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Some functions accept parameters while other functions do not accept parameters.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455599" y="2074854"/>
            <a:ext cx="2668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Source Sans Pro" panose="020B0503030403020204" pitchFamily="34" charset="0"/>
              </a:rPr>
              <a:t>Types of functions</a:t>
            </a:r>
            <a:endParaRPr lang="en-IN" sz="2400" b="1" i="0" dirty="0">
              <a:solidFill>
                <a:srgbClr val="00206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599" y="2704790"/>
            <a:ext cx="11431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503030403020204" pitchFamily="34" charset="0"/>
              </a:rPr>
              <a:t>Built-in functions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MySQL comes bundled with a number of built in </a:t>
            </a:r>
            <a:r>
              <a:rPr lang="en-US" dirty="0" smtClean="0">
                <a:solidFill>
                  <a:srgbClr val="222222"/>
                </a:solidFill>
                <a:latin typeface="Source Sans Pro" panose="020B0503030403020204" pitchFamily="34" charset="0"/>
              </a:rPr>
              <a:t>functions.</a:t>
            </a:r>
            <a:r>
              <a:rPr lang="en-US" dirty="0"/>
              <a:t> These functions allow us to perform different types of manipulations on the data. The built in functions can be basically categorized into the following most used categories.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599" y="3796391"/>
            <a:ext cx="108776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Source Sans Pro" panose="020B0503030403020204" pitchFamily="34" charset="0"/>
              </a:rPr>
              <a:t>Strings functions</a:t>
            </a:r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</a:rPr>
              <a:t> 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– operate on string data types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Source Sans Pro" panose="020B0503030403020204" pitchFamily="34" charset="0"/>
              </a:rPr>
              <a:t>Numeric functions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 – operate on numeric data types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Source Sans Pro" panose="020B0503030403020204" pitchFamily="34" charset="0"/>
              </a:rPr>
              <a:t>Date functions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 – operate on date data types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Source Sans Pro" panose="020B0503030403020204" pitchFamily="34" charset="0"/>
              </a:rPr>
              <a:t>Aggregate function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 – operate on all of the above data types and produce summarized result sets.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9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3" y="0"/>
            <a:ext cx="11303367" cy="816904"/>
          </a:xfrm>
        </p:spPr>
        <p:txBody>
          <a:bodyPr/>
          <a:lstStyle/>
          <a:p>
            <a:r>
              <a:rPr lang="en-US" dirty="0"/>
              <a:t>String Functions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1" b="-400"/>
          <a:stretch/>
        </p:blipFill>
        <p:spPr>
          <a:xfrm>
            <a:off x="6584076" y="1517831"/>
            <a:ext cx="4484977" cy="4119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3580" y="1517830"/>
            <a:ext cx="5802723" cy="3354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String Functions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String functions are used to manipulate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Text data in MySQL. CONCAT,SUBSTR,UPPER,LOWER,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RIGHT,LEFT,REPLACE,REVERSE,RPAD,LPAD,LENGTH</a:t>
            </a:r>
            <a:r>
              <a:rPr lang="en-US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TRIM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some of the most commonly used functions.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These functions can help you to format and clean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up </a:t>
            </a:r>
            <a:r>
              <a:rPr lang="en-US" dirty="0"/>
              <a:t>your data t</a:t>
            </a:r>
            <a:r>
              <a:rPr lang="en-US" dirty="0" smtClean="0"/>
              <a:t>o </a:t>
            </a:r>
            <a:r>
              <a:rPr lang="en-US" dirty="0"/>
              <a:t>ensure consistency and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6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3" y="85993"/>
            <a:ext cx="11303367" cy="816904"/>
          </a:xfrm>
        </p:spPr>
        <p:txBody>
          <a:bodyPr/>
          <a:lstStyle/>
          <a:p>
            <a:r>
              <a:rPr lang="en-US" dirty="0"/>
              <a:t>String Functions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56047"/>
              </p:ext>
            </p:extLst>
          </p:nvPr>
        </p:nvGraphicFramePr>
        <p:xfrm>
          <a:off x="117534" y="886008"/>
          <a:ext cx="11683040" cy="5694156"/>
        </p:xfrm>
        <a:graphic>
          <a:graphicData uri="http://schemas.openxmlformats.org/drawingml/2006/table">
            <a:tbl>
              <a:tblPr/>
              <a:tblGrid>
                <a:gridCol w="1720892"/>
                <a:gridCol w="5303520"/>
                <a:gridCol w="4658628"/>
              </a:tblGrid>
              <a:tr h="29956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Name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Example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9956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smtClean="0">
                          <a:effectLst/>
                        </a:rPr>
                        <a:t>CONCAT</a:t>
                      </a:r>
                      <a:endParaRPr lang="en-IN" sz="1800" u="none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Concatenate two or more strings into a single string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</a:t>
                      </a:r>
                      <a:r>
                        <a:rPr lang="en-US" sz="1800" dirty="0" err="1" smtClean="0">
                          <a:effectLst/>
                        </a:rPr>
                        <a:t>concat</a:t>
                      </a:r>
                      <a:r>
                        <a:rPr lang="en-US" sz="1800" dirty="0" smtClean="0">
                          <a:effectLst/>
                        </a:rPr>
                        <a:t>(city_id,'-',</a:t>
                      </a:r>
                      <a:r>
                        <a:rPr lang="en-US" sz="1800" dirty="0" err="1" smtClean="0">
                          <a:effectLst/>
                        </a:rPr>
                        <a:t>city_name</a:t>
                      </a:r>
                      <a:r>
                        <a:rPr lang="en-US" sz="1800" dirty="0" smtClean="0">
                          <a:effectLst/>
                        </a:rPr>
                        <a:t>) from city;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83486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smtClean="0">
                          <a:effectLst/>
                        </a:rPr>
                        <a:t>INSTR</a:t>
                      </a:r>
                      <a:endParaRPr lang="en-IN" sz="1800" u="none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 the position of the first occurrence of a substring in a string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</a:t>
                      </a:r>
                      <a:r>
                        <a:rPr lang="en-US" sz="1800" dirty="0" err="1" smtClean="0">
                          <a:effectLst/>
                        </a:rPr>
                        <a:t>instr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</a:rPr>
                        <a:t>city_name,'o</a:t>
                      </a:r>
                      <a:r>
                        <a:rPr lang="en-US" sz="1800" dirty="0" smtClean="0">
                          <a:effectLst/>
                        </a:rPr>
                        <a:t>') from city;</a:t>
                      </a:r>
                    </a:p>
                    <a:p>
                      <a:pPr algn="l" fontAlgn="t"/>
                      <a:r>
                        <a:rPr lang="en-US" dirty="0" smtClean="0"/>
                        <a:t>Select INSTR(‘sutudent1@ibridge360.com','@')—return 10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5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smtClean="0">
                          <a:effectLst/>
                        </a:rPr>
                        <a:t>LENGTH</a:t>
                      </a:r>
                      <a:endParaRPr lang="en-IN" sz="1800" u="none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Get the length of a string in bytes and in characters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length(</a:t>
                      </a:r>
                      <a:r>
                        <a:rPr lang="en-US" sz="1800" dirty="0" err="1" smtClean="0">
                          <a:effectLst/>
                        </a:rPr>
                        <a:t>city_name</a:t>
                      </a:r>
                      <a:r>
                        <a:rPr lang="en-US" sz="1800" dirty="0" smtClean="0">
                          <a:effectLst/>
                        </a:rPr>
                        <a:t>) from city;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6721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smtClean="0">
                          <a:effectLst/>
                        </a:rPr>
                        <a:t>LEFT</a:t>
                      </a:r>
                      <a:endParaRPr lang="en-IN" sz="1800" u="none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Get a specified number of leftmost characters from a string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LEFT(city_name,3) from city;--Return</a:t>
                      </a:r>
                      <a:r>
                        <a:rPr lang="en-US" sz="1800" baseline="0" dirty="0" smtClean="0">
                          <a:effectLst/>
                        </a:rPr>
                        <a:t> 3 character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8999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smtClean="0">
                          <a:effectLst/>
                        </a:rPr>
                        <a:t>RIGHT</a:t>
                      </a:r>
                      <a:endParaRPr lang="en-IN" sz="1800" u="none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Get a specified number of rightmost characters from a string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select RIGHT(city_name,3) from city;--Return</a:t>
                      </a:r>
                      <a:r>
                        <a:rPr lang="en-US" sz="1800" baseline="0" dirty="0" smtClean="0">
                          <a:effectLst/>
                        </a:rPr>
                        <a:t> 3 character from right side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67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smtClean="0">
                          <a:effectLst/>
                        </a:rPr>
                        <a:t>MID</a:t>
                      </a:r>
                      <a:endParaRPr lang="en-IN" sz="1800" u="none" strike="noStrike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in MySQL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to extract a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from a given input string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 smtClean="0">
                          <a:effectLst/>
                        </a:rPr>
                        <a:t>Syntax:</a:t>
                      </a:r>
                      <a:r>
                        <a:rPr lang="en-US" sz="1800" baseline="0" dirty="0" err="1" smtClean="0">
                          <a:effectLst/>
                        </a:rPr>
                        <a:t>MID</a:t>
                      </a:r>
                      <a:r>
                        <a:rPr lang="en-US" sz="1800" baseline="0" dirty="0" smtClean="0">
                          <a:effectLst/>
                        </a:rPr>
                        <a:t>(text, start </a:t>
                      </a:r>
                      <a:r>
                        <a:rPr lang="en-US" sz="1800" baseline="0" dirty="0" err="1" smtClean="0">
                          <a:effectLst/>
                        </a:rPr>
                        <a:t>position,no_of_characters</a:t>
                      </a:r>
                      <a:r>
                        <a:rPr lang="en-US" sz="1800" baseline="0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mid(city_name,1,4) from city;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5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smtClean="0">
                          <a:effectLst/>
                        </a:rPr>
                        <a:t>LOWER</a:t>
                      </a:r>
                      <a:endParaRPr lang="en-IN" sz="1800" u="none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 a string to lowercase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LOWER</a:t>
                      </a:r>
                      <a:r>
                        <a:rPr lang="en-US" sz="1800" baseline="0" dirty="0" smtClean="0">
                          <a:effectLst/>
                        </a:rPr>
                        <a:t>(</a:t>
                      </a:r>
                      <a:r>
                        <a:rPr lang="en-US" sz="1800" baseline="0" dirty="0" err="1" smtClean="0">
                          <a:effectLst/>
                        </a:rPr>
                        <a:t>city_name</a:t>
                      </a:r>
                      <a:r>
                        <a:rPr lang="en-US" sz="1800" baseline="0" dirty="0" smtClean="0">
                          <a:effectLst/>
                        </a:rPr>
                        <a:t>) from city;</a:t>
                      </a:r>
                      <a:endParaRPr lang="en-US" sz="1800" dirty="0" smtClean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5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smtClean="0">
                          <a:effectLst/>
                        </a:rPr>
                        <a:t>UPPER</a:t>
                      </a:r>
                      <a:endParaRPr lang="en-IN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 a string to uppercase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UPPER(</a:t>
                      </a:r>
                      <a:r>
                        <a:rPr lang="en-US" sz="1800" dirty="0" err="1" smtClean="0">
                          <a:effectLst/>
                        </a:rPr>
                        <a:t>city_name</a:t>
                      </a:r>
                      <a:r>
                        <a:rPr lang="en-US" sz="1800" dirty="0" smtClean="0">
                          <a:effectLst/>
                        </a:rPr>
                        <a:t>) from city;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95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LTRIM</a:t>
                      </a:r>
                      <a:endParaRPr lang="en-IN" sz="1800" u="none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Remove all leading spaces from a string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</a:t>
                      </a:r>
                      <a:r>
                        <a:rPr lang="en-US" sz="1800" dirty="0" err="1" smtClean="0">
                          <a:effectLst/>
                        </a:rPr>
                        <a:t>ltrim</a:t>
                      </a:r>
                      <a:r>
                        <a:rPr lang="en-US" sz="1800" dirty="0" smtClean="0">
                          <a:effectLst/>
                        </a:rPr>
                        <a:t>("        </a:t>
                      </a:r>
                      <a:r>
                        <a:rPr lang="en-US" sz="1800" dirty="0" err="1" smtClean="0">
                          <a:effectLst/>
                        </a:rPr>
                        <a:t>mysql</a:t>
                      </a:r>
                      <a:r>
                        <a:rPr lang="en-US" sz="1800" dirty="0" smtClean="0">
                          <a:effectLst/>
                        </a:rPr>
                        <a:t>") from dual;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788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RTRIM</a:t>
                      </a:r>
                      <a:endParaRPr lang="en-IN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Remove all trailing spaces from a string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select </a:t>
                      </a:r>
                      <a:r>
                        <a:rPr lang="en-US" sz="1800" dirty="0" err="1" smtClean="0">
                          <a:effectLst/>
                        </a:rPr>
                        <a:t>rtrim</a:t>
                      </a:r>
                      <a:r>
                        <a:rPr lang="en-US" sz="1800" dirty="0" smtClean="0">
                          <a:effectLst/>
                        </a:rPr>
                        <a:t>("</a:t>
                      </a:r>
                      <a:r>
                        <a:rPr lang="en-US" sz="1800" dirty="0" err="1" smtClean="0">
                          <a:effectLst/>
                        </a:rPr>
                        <a:t>mysql</a:t>
                      </a:r>
                      <a:r>
                        <a:rPr lang="en-US" sz="1800" dirty="0" smtClean="0">
                          <a:effectLst/>
                        </a:rPr>
                        <a:t>          ") from dual;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0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INSERT</a:t>
                      </a:r>
                      <a:endParaRPr lang="en-IN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INSERT() function inserts a string within a string at the specified position and for a certain number of characters.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SELECT INSERT("sql.com", 1, 3, "</a:t>
                      </a:r>
                      <a:r>
                        <a:rPr lang="en-US" sz="1800" dirty="0" err="1" smtClean="0">
                          <a:effectLst/>
                        </a:rPr>
                        <a:t>mysql</a:t>
                      </a:r>
                      <a:r>
                        <a:rPr lang="en-US" sz="1800" dirty="0" smtClean="0">
                          <a:effectLst/>
                        </a:rPr>
                        <a:t>");---mysql.com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4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00217"/>
              </p:ext>
            </p:extLst>
          </p:nvPr>
        </p:nvGraphicFramePr>
        <p:xfrm>
          <a:off x="96253" y="895146"/>
          <a:ext cx="12095747" cy="5183918"/>
        </p:xfrm>
        <a:graphic>
          <a:graphicData uri="http://schemas.openxmlformats.org/drawingml/2006/table">
            <a:tbl>
              <a:tblPr/>
              <a:tblGrid>
                <a:gridCol w="1609455"/>
                <a:gridCol w="4044461"/>
                <a:gridCol w="6441831"/>
              </a:tblGrid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Name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Example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118476">
                <a:tc>
                  <a:txBody>
                    <a:bodyPr/>
                    <a:lstStyle/>
                    <a:p>
                      <a:r>
                        <a:rPr lang="en-US" dirty="0" smtClean="0"/>
                        <a:t>REPLACE</a:t>
                      </a:r>
                      <a:endParaRPr lang="en-IN" dirty="0"/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Search and replace a substring in a string</a:t>
                      </a:r>
                    </a:p>
                    <a:p>
                      <a:endParaRPr lang="en-IN" dirty="0"/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/>
                        <a:t>REPLACE(</a:t>
                      </a:r>
                      <a:r>
                        <a:rPr lang="en-IN" dirty="0" err="1" smtClean="0"/>
                        <a:t>str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find_string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replace_with</a:t>
                      </a:r>
                      <a:r>
                        <a:rPr lang="en-IN" dirty="0" smtClean="0"/>
                        <a:t>)</a:t>
                      </a:r>
                    </a:p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replace('</a:t>
                      </a:r>
                      <a:r>
                        <a:rPr lang="en-US" sz="1800" dirty="0" err="1" smtClean="0">
                          <a:effectLst/>
                        </a:rPr>
                        <a:t>malayalam</a:t>
                      </a:r>
                      <a:r>
                        <a:rPr lang="en-US" sz="1800" dirty="0" smtClean="0">
                          <a:effectLst/>
                        </a:rPr>
                        <a:t>','</a:t>
                      </a:r>
                      <a:r>
                        <a:rPr lang="en-US" sz="1800" dirty="0" err="1" smtClean="0">
                          <a:effectLst/>
                        </a:rPr>
                        <a:t>a','z</a:t>
                      </a:r>
                      <a:r>
                        <a:rPr lang="en-US" sz="1800" dirty="0" smtClean="0">
                          <a:effectLst/>
                        </a:rPr>
                        <a:t>') from dual;                                     select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replace(</a:t>
                      </a:r>
                      <a:r>
                        <a:rPr lang="en-US" sz="1800" dirty="0" err="1" smtClean="0">
                          <a:effectLst/>
                        </a:rPr>
                        <a:t>customer_name,customer_name,customer_address</a:t>
                      </a:r>
                      <a:r>
                        <a:rPr lang="en-US" sz="1800" dirty="0" smtClean="0">
                          <a:effectLst/>
                        </a:rPr>
                        <a:t>) from customer;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42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SUBSTRING</a:t>
                      </a:r>
                      <a:endParaRPr lang="en-IN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Extract a substring starting from a position with a specific length.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SUBSTR("MySQL Tutorial", 7,8) AS </a:t>
                      </a:r>
                      <a:r>
                        <a:rPr lang="en-US" sz="1800" dirty="0" err="1" smtClean="0">
                          <a:effectLst/>
                        </a:rPr>
                        <a:t>ExtractString</a:t>
                      </a:r>
                      <a:r>
                        <a:rPr lang="en-US" sz="1800" dirty="0" smtClean="0">
                          <a:effectLst/>
                        </a:rPr>
                        <a:t> from dual;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42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smtClean="0">
                          <a:effectLst/>
                        </a:rPr>
                        <a:t>SUBSTRING_INDEX</a:t>
                      </a:r>
                      <a:endParaRPr lang="en-IN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 a substring from a string before a specified number of occurrences of a delimiter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SUBSTRING_INDEX("www.mysql.com", ".", 2);---Return ‘www.mysql’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304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smtClean="0">
                          <a:effectLst/>
                        </a:rPr>
                        <a:t>TRIM</a:t>
                      </a:r>
                      <a:endParaRPr lang="en-IN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Remove unwanted characters from a string.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TRIM('   My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SQLTutorial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') AS 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TrimmedString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trim(leading 'z' from 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zzmysql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 as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dual; --leading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specific character is removed</a:t>
                      </a:r>
                    </a:p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trim(trailing 'z' from 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mysqlzzz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 as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db_name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dual;</a:t>
                      </a:r>
                      <a:endParaRPr lang="en-I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18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 smtClean="0">
                          <a:effectLst/>
                        </a:rPr>
                        <a:t>REVERSE()</a:t>
                      </a:r>
                      <a:endParaRPr lang="en-IN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Reverses a string and returns the result.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effectLst/>
                        </a:rPr>
                        <a:t>Select reverse('MySQL') as </a:t>
                      </a:r>
                      <a:r>
                        <a:rPr lang="en-US" sz="1800" dirty="0" err="1" smtClean="0">
                          <a:effectLst/>
                        </a:rPr>
                        <a:t>reverse_string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906">
                <a:tc>
                  <a:txBody>
                    <a:bodyPr/>
                    <a:lstStyle/>
                    <a:p>
                      <a:r>
                        <a:rPr lang="en-US" dirty="0" smtClean="0"/>
                        <a:t>LOCATE()</a:t>
                      </a:r>
                      <a:endParaRPr lang="en-IN" dirty="0"/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 is used to find the position of a substring within a string</a:t>
                      </a:r>
                      <a:endParaRPr lang="en-IN" dirty="0"/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LOCATE(</a:t>
                      </a:r>
                      <a:r>
                        <a:rPr lang="en-IN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locate(‘o’,‘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helloworld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’)—5</a:t>
                      </a:r>
                    </a:p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locate(‘o’,’helloworld’,6) -- 7</a:t>
                      </a:r>
                      <a:endParaRPr lang="en-US" sz="1800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8644" y="0"/>
            <a:ext cx="61572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String Functions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386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3" y="105245"/>
            <a:ext cx="11303367" cy="816904"/>
          </a:xfrm>
        </p:spPr>
        <p:txBody>
          <a:bodyPr/>
          <a:lstStyle/>
          <a:p>
            <a:r>
              <a:rPr lang="en-US" dirty="0"/>
              <a:t>Number Functions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4"/>
          <a:stretch/>
        </p:blipFill>
        <p:spPr>
          <a:xfrm>
            <a:off x="5717406" y="1311275"/>
            <a:ext cx="3824670" cy="4281003"/>
          </a:xfrm>
        </p:spPr>
      </p:pic>
      <p:sp>
        <p:nvSpPr>
          <p:cNvPr id="7" name="TextBox 6"/>
          <p:cNvSpPr txBox="1"/>
          <p:nvPr/>
        </p:nvSpPr>
        <p:spPr>
          <a:xfrm>
            <a:off x="598135" y="1311275"/>
            <a:ext cx="4850687" cy="218521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Numeric </a:t>
            </a:r>
            <a:r>
              <a:rPr lang="en-IN" sz="2800" dirty="0">
                <a:solidFill>
                  <a:srgbClr val="002060"/>
                </a:solidFill>
                <a:latin typeface="Algerian" panose="04020705040A02060702" pitchFamily="82" charset="0"/>
              </a:rPr>
              <a:t>Functions</a:t>
            </a:r>
          </a:p>
          <a:p>
            <a:endParaRPr lang="en-US" dirty="0" smtClean="0"/>
          </a:p>
          <a:p>
            <a:r>
              <a:rPr lang="en-US" dirty="0" smtClean="0"/>
              <a:t>MySQL </a:t>
            </a:r>
            <a:r>
              <a:rPr lang="en-US" dirty="0"/>
              <a:t>numeric functions are used </a:t>
            </a:r>
            <a:r>
              <a:rPr lang="en-US" dirty="0" smtClean="0"/>
              <a:t>primarily</a:t>
            </a:r>
          </a:p>
          <a:p>
            <a:r>
              <a:rPr lang="en-US" dirty="0" smtClean="0"/>
              <a:t>for </a:t>
            </a:r>
            <a:r>
              <a:rPr lang="en-US" dirty="0"/>
              <a:t>numeric manipulation and/or mathematical </a:t>
            </a:r>
            <a:endParaRPr lang="en-US" dirty="0" smtClean="0"/>
          </a:p>
          <a:p>
            <a:r>
              <a:rPr lang="en-US" dirty="0" smtClean="0"/>
              <a:t>Calculations.</a:t>
            </a:r>
            <a:r>
              <a:rPr lang="en-US" dirty="0"/>
              <a:t> </a:t>
            </a:r>
            <a:r>
              <a:rPr lang="en-US" dirty="0" smtClean="0"/>
              <a:t>POWER,ABS,ISNUMERIC,SIGN</a:t>
            </a:r>
          </a:p>
          <a:p>
            <a:r>
              <a:rPr lang="en-US" dirty="0" smtClean="0"/>
              <a:t>TRUNCATE ,POWER,SQRT,CEIL,FLOOR,ROUND </a:t>
            </a:r>
            <a:r>
              <a:rPr lang="en-US" dirty="0"/>
              <a:t>are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of the most commonly used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2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78766"/>
              </p:ext>
            </p:extLst>
          </p:nvPr>
        </p:nvGraphicFramePr>
        <p:xfrm>
          <a:off x="0" y="1190358"/>
          <a:ext cx="12095747" cy="5441092"/>
        </p:xfrm>
        <a:graphic>
          <a:graphicData uri="http://schemas.openxmlformats.org/drawingml/2006/table">
            <a:tbl>
              <a:tblPr/>
              <a:tblGrid>
                <a:gridCol w="1925052"/>
                <a:gridCol w="3917482"/>
                <a:gridCol w="6253213"/>
              </a:tblGrid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Name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Example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ABS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absolute value of numeric expression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abs(-15) –return 15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POWER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value of one expression raised to the power of another expression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power(2,3) –8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SQRT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non-negative square root of numeric expression.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</a:t>
                      </a:r>
                      <a:r>
                        <a:rPr lang="en-IN" sz="1800" b="1" dirty="0" err="1" smtClean="0">
                          <a:effectLst/>
                        </a:rPr>
                        <a:t>sqrt</a:t>
                      </a:r>
                      <a:r>
                        <a:rPr lang="en-IN" sz="1800" b="1" dirty="0" smtClean="0">
                          <a:effectLst/>
                        </a:rPr>
                        <a:t>(25) 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ROUND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numeric expression rounded to an integer. Can be used to round an expression to a number of decimal points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smtClean="0"/>
                        <a:t>SELECT ROUND(545895.6877562);--545895</a:t>
                      </a:r>
                    </a:p>
                    <a:p>
                      <a:pPr algn="ctr" fontAlgn="t"/>
                      <a:r>
                        <a:rPr lang="en-IN" dirty="0" smtClean="0"/>
                        <a:t>SELECT ROUND(545895.6877562, 3);--545895.688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CEIL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accepts an integer value as a parameter and returns the smallest integer not less than the given value.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t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CEIL(2254.554); --2255</a:t>
                      </a:r>
                    </a:p>
                    <a:p>
                      <a:pPr algn="ctr" fontAlgn="t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CEIL(-2254.554);  2254</a:t>
                      </a:r>
                    </a:p>
                    <a:p>
                      <a:pPr algn="ctr" fontAlgn="t"/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FLOOR()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largest integer value that is not greater than passed numeric expression.</a:t>
                      </a:r>
                    </a:p>
                    <a:p>
                      <a:pPr algn="ctr" fontAlgn="t"/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floor(2254.554); --2254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CEIL(-2254.554);  2255</a:t>
                      </a:r>
                    </a:p>
                    <a:p>
                      <a:pPr algn="ctr" fontAlgn="t"/>
                      <a:endParaRPr lang="en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8511" y="77623"/>
            <a:ext cx="44246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Number Functions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7072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255" y="105244"/>
            <a:ext cx="11303367" cy="816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Number Functions</a:t>
            </a:r>
            <a:endParaRPr lang="en-IN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13569"/>
              </p:ext>
            </p:extLst>
          </p:nvPr>
        </p:nvGraphicFramePr>
        <p:xfrm>
          <a:off x="96253" y="1132606"/>
          <a:ext cx="12095747" cy="2599744"/>
        </p:xfrm>
        <a:graphic>
          <a:graphicData uri="http://schemas.openxmlformats.org/drawingml/2006/table">
            <a:tbl>
              <a:tblPr/>
              <a:tblGrid>
                <a:gridCol w="1925052"/>
                <a:gridCol w="3917482"/>
                <a:gridCol w="6253213"/>
              </a:tblGrid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Name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Example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TRUNCATE()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TRUNCATE()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function of MySQL is used to limit the given number to the desired number of decimal digits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TRUNCATE(6546841.489484, 0); --6546841</a:t>
                      </a:r>
                    </a:p>
                    <a:p>
                      <a:pPr algn="ctr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TRUNCATE(6546841.489484, 3);--6546841.489</a:t>
                      </a:r>
                    </a:p>
                    <a:p>
                      <a:pPr algn="ctr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TRUNCATE(-6546841.489484, 3); -6546841.489</a:t>
                      </a:r>
                    </a:p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TRUNCATE(-6546841.489484, 0); --6546841</a:t>
                      </a:r>
                    </a:p>
                    <a:p>
                      <a:pPr algn="ctr" fontAlgn="t"/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4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</a:rPr>
                        <a:t>PI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PI() function returns the value of PI.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PI();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9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RAND([</a:t>
                      </a:r>
                      <a:r>
                        <a:rPr lang="en-IN" sz="1800" b="0" i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18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random floating-point value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 the range </a:t>
                      </a:r>
                      <a:r>
                        <a:rPr lang="en-US" dirty="0" smtClean="0"/>
                        <a:t>0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&lt;=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&lt; </a:t>
                      </a:r>
                      <a:r>
                        <a:rPr lang="en-US" dirty="0" smtClean="0"/>
                        <a:t>1.0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effectLst/>
                        </a:rPr>
                        <a:t>select </a:t>
                      </a:r>
                      <a:r>
                        <a:rPr lang="en-IN" sz="1800" b="1" dirty="0" err="1" smtClean="0">
                          <a:effectLst/>
                        </a:rPr>
                        <a:t>city_id,rand</a:t>
                      </a:r>
                      <a:r>
                        <a:rPr lang="en-IN" sz="1800" b="1" dirty="0" smtClean="0">
                          <a:effectLst/>
                        </a:rPr>
                        <a:t>() from city</a:t>
                      </a:r>
                      <a:endParaRPr lang="en-IN" sz="1800" b="1" dirty="0">
                        <a:effectLst/>
                      </a:endParaRPr>
                    </a:p>
                  </a:txBody>
                  <a:tcPr marL="32717" marR="32717" marT="16358" marB="163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88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50" b="-1125"/>
          <a:stretch/>
        </p:blipFill>
        <p:spPr>
          <a:xfrm>
            <a:off x="557676" y="960648"/>
            <a:ext cx="3879570" cy="492038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8253" y="143745"/>
            <a:ext cx="11303367" cy="816904"/>
          </a:xfrm>
        </p:spPr>
        <p:txBody>
          <a:bodyPr/>
          <a:lstStyle/>
          <a:p>
            <a:r>
              <a:rPr lang="en-US" dirty="0" smtClean="0"/>
              <a:t>Date and Time Functions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9856" y="1113308"/>
            <a:ext cx="6283929" cy="218521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Date and Time </a:t>
            </a:r>
            <a:r>
              <a:rPr lang="en-US" sz="2800" dirty="0" smtClean="0"/>
              <a:t>Functions</a:t>
            </a:r>
          </a:p>
          <a:p>
            <a:endParaRPr lang="en-US" dirty="0" smtClean="0"/>
          </a:p>
          <a:p>
            <a:pPr algn="ctr"/>
            <a:r>
              <a:rPr lang="en-US" dirty="0"/>
              <a:t>MySQL date/time functions are used to manipulate temporal </a:t>
            </a:r>
            <a:r>
              <a:rPr lang="en-US" dirty="0" err="1" smtClean="0"/>
              <a:t>values.Sysdate,year,month,day,time,date</a:t>
            </a:r>
            <a:r>
              <a:rPr lang="en-US" dirty="0" smtClean="0"/>
              <a:t>(),</a:t>
            </a:r>
            <a:r>
              <a:rPr lang="en-US" dirty="0" err="1" smtClean="0"/>
              <a:t>adddate</a:t>
            </a:r>
            <a:r>
              <a:rPr lang="en-US" dirty="0" smtClean="0"/>
              <a:t>() some of the most commonly used Date </a:t>
            </a:r>
            <a:r>
              <a:rPr lang="en-US" dirty="0" err="1" smtClean="0"/>
              <a:t>functions.These</a:t>
            </a:r>
            <a:r>
              <a:rPr lang="en-US" dirty="0" smtClean="0"/>
              <a:t> functions can help you to filter and sort the data based on specific date and time ranges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98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25600</TotalTime>
  <Words>1399</Words>
  <Application>Microsoft Office PowerPoint</Application>
  <PresentationFormat>Widescreen</PresentationFormat>
  <Paragraphs>270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Adobe Gothic Std B</vt:lpstr>
      <vt:lpstr>Algerian</vt:lpstr>
      <vt:lpstr>Arial</vt:lpstr>
      <vt:lpstr>Calibri</vt:lpstr>
      <vt:lpstr>Calibri Light</vt:lpstr>
      <vt:lpstr>Courier New</vt:lpstr>
      <vt:lpstr>Fira Mono</vt:lpstr>
      <vt:lpstr>inherit</vt:lpstr>
      <vt:lpstr>Lato</vt:lpstr>
      <vt:lpstr>Open Sans</vt:lpstr>
      <vt:lpstr>Sen</vt:lpstr>
      <vt:lpstr>Source Sans Pro</vt:lpstr>
      <vt:lpstr>Wingdings</vt:lpstr>
      <vt:lpstr>Office Theme</vt:lpstr>
      <vt:lpstr>Custom Design</vt:lpstr>
      <vt:lpstr>1_Custom Design</vt:lpstr>
      <vt:lpstr>2_Custom Design</vt:lpstr>
      <vt:lpstr>PowerPoint Presentation</vt:lpstr>
      <vt:lpstr>MySQL Functions</vt:lpstr>
      <vt:lpstr>String Functions</vt:lpstr>
      <vt:lpstr>String Functions</vt:lpstr>
      <vt:lpstr>PowerPoint Presentation</vt:lpstr>
      <vt:lpstr>Number Functions</vt:lpstr>
      <vt:lpstr>PowerPoint Presentation</vt:lpstr>
      <vt:lpstr>Number Functions</vt:lpstr>
      <vt:lpstr>Date and Time Functions</vt:lpstr>
      <vt:lpstr>PowerPoint Presentation</vt:lpstr>
      <vt:lpstr>PowerPoint Presentation</vt:lpstr>
      <vt:lpstr>PowerPoint Presentation</vt:lpstr>
      <vt:lpstr>Aggregate function</vt:lpstr>
      <vt:lpstr>Aggregate function</vt:lpstr>
      <vt:lpstr>ISNULL and IFNULL Functions</vt:lpstr>
      <vt:lpstr>ISNULL</vt:lpstr>
      <vt:lpstr>IFNULL</vt:lpstr>
      <vt:lpstr>IFNULL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R</dc:creator>
  <cp:lastModifiedBy>Microsoft account</cp:lastModifiedBy>
  <cp:revision>208</cp:revision>
  <cp:lastPrinted>2023-07-19T03:40:39Z</cp:lastPrinted>
  <dcterms:created xsi:type="dcterms:W3CDTF">2021-02-22T16:41:02Z</dcterms:created>
  <dcterms:modified xsi:type="dcterms:W3CDTF">2023-07-20T05:33:45Z</dcterms:modified>
</cp:coreProperties>
</file>