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4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1466FC-5135-4C5A-9E93-AAE55478FDDA}" type="datetimeFigureOut">
              <a:rPr lang="en-US" smtClean="0"/>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466FC-5135-4C5A-9E93-AAE55478FDDA}" type="datetimeFigureOut">
              <a:rPr lang="en-US" smtClean="0"/>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466FC-5135-4C5A-9E93-AAE55478FDDA}" type="datetimeFigureOut">
              <a:rPr lang="en-US" smtClean="0"/>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1466FC-5135-4C5A-9E93-AAE55478FDDA}" type="datetimeFigureOut">
              <a:rPr lang="en-US" smtClean="0"/>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1466FC-5135-4C5A-9E93-AAE55478FDDA}" type="datetimeFigureOut">
              <a:rPr lang="en-US" smtClean="0"/>
              <a:t>10/25/2012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1466FC-5135-4C5A-9E93-AAE55478FDDA}" type="datetimeFigureOut">
              <a:rPr lang="en-US" smtClean="0"/>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1466FC-5135-4C5A-9E93-AAE55478FDDA}" type="datetimeFigureOut">
              <a:rPr lang="en-US" smtClean="0"/>
              <a:t>10/25/2012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1466FC-5135-4C5A-9E93-AAE55478FDDA}" type="datetimeFigureOut">
              <a:rPr lang="en-US" smtClean="0"/>
              <a:t>10/25/2012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66FC-5135-4C5A-9E93-AAE55478FDDA}" type="datetimeFigureOut">
              <a:rPr lang="en-US" smtClean="0"/>
              <a:t>10/25/2012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466FC-5135-4C5A-9E93-AAE55478FDDA}" type="datetimeFigureOut">
              <a:rPr lang="en-US" smtClean="0"/>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1466FC-5135-4C5A-9E93-AAE55478FDDA}" type="datetimeFigureOut">
              <a:rPr lang="en-US" smtClean="0"/>
              <a:t>10/25/2012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C0B4D-C6CF-47AF-BD7F-840BAA9220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466FC-5135-4C5A-9E93-AAE55478FDDA}" type="datetimeFigureOut">
              <a:rPr lang="en-US" smtClean="0"/>
              <a:t>10/25/2012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C0B4D-C6CF-47AF-BD7F-840BAA9220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b="1" dirty="0">
                <a:solidFill>
                  <a:schemeClr val="tx1"/>
                </a:solidFill>
              </a:rPr>
              <a:t>About Procedures</a:t>
            </a:r>
            <a:r>
              <a:rPr lang="en-US" dirty="0"/>
              <a:t/>
            </a:r>
            <a:br>
              <a:rPr lang="en-US" dirty="0"/>
            </a:br>
            <a:r>
              <a:rPr lang="en-US" sz="3600" b="1" dirty="0"/>
              <a:t>(A how-to guide for writing how-to guides</a:t>
            </a:r>
            <a:r>
              <a:rPr lang="en-US" sz="3600" b="1" dirty="0" smtClean="0"/>
              <a:t>)</a:t>
            </a:r>
            <a:endParaRPr lang="en-US" dirty="0"/>
          </a:p>
        </p:txBody>
      </p:sp>
      <p:sp>
        <p:nvSpPr>
          <p:cNvPr id="3" name="Subtitle 2"/>
          <p:cNvSpPr>
            <a:spLocks noGrp="1"/>
          </p:cNvSpPr>
          <p:nvPr>
            <p:ph type="subTitle" idx="1"/>
          </p:nvPr>
        </p:nvSpPr>
        <p:spPr/>
        <p:txBody>
          <a:bodyPr>
            <a:normAutofit fontScale="62500" lnSpcReduction="20000"/>
          </a:bodyPr>
          <a:lstStyle/>
          <a:p>
            <a:r>
              <a:rPr lang="en-US" b="1" dirty="0"/>
              <a:t> </a:t>
            </a:r>
            <a:endParaRPr lang="en-US" dirty="0"/>
          </a:p>
          <a:p>
            <a:r>
              <a:rPr lang="en-US" dirty="0">
                <a:solidFill>
                  <a:schemeClr val="tx1"/>
                </a:solidFill>
              </a:rPr>
              <a:t>(Adapted from: http://classes.engr.oregonstate.edu/mime/winter2011/ie366-001/Other_Resources/WE3M-Writing-Procedures.pdf)</a:t>
            </a:r>
          </a:p>
          <a:p>
            <a:r>
              <a:rPr lang="en-US" b="1" dirty="0"/>
              <a:t> </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nvSpPr>
        <p:spPr>
          <a:xfrm>
            <a:off x="228600" y="152400"/>
            <a:ext cx="8610600" cy="64851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lIns="90000" tIns="46800" rIns="90000" bIns="46800" anchor="ctr" anchorCtr="0">
            <a:spAutoFit/>
          </a:bodyPr>
          <a:lstStyle>
            <a:defPPr lvl="0">
              <a:buSzPct val="45000"/>
              <a:buFont typeface="StarSymbol"/>
              <a:buNone/>
              <a:defRPr/>
            </a:defPPr>
            <a:lvl1pPr marL="0" marR="0" lvl="0" indent="0" algn="l" rtl="0" hangingPunct="0">
              <a:buSzPct val="45000"/>
              <a:buFont typeface="StarSymbol"/>
              <a:buChar char="●"/>
              <a:tabLst/>
              <a:defRPr lang="en-US" sz="4400" b="0" i="0" u="none" strike="noStrike" kern="1200">
                <a:ln>
                  <a:noFill/>
                </a:ln>
                <a:latin typeface="Arial" pitchFamily="18"/>
                <a:ea typeface="Arial Unicode MS" pitchFamily="2"/>
                <a:cs typeface="Tahom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lvl="0" algn="ctr">
              <a:buNone/>
            </a:pPr>
            <a:r>
              <a:rPr lang="en-US" sz="3600" dirty="0"/>
              <a:t>Criteria for Good Procedural Writing</a:t>
            </a:r>
          </a:p>
        </p:txBody>
      </p:sp>
      <p:sp>
        <p:nvSpPr>
          <p:cNvPr id="3" name="Text Placeholder 2"/>
          <p:cNvSpPr txBox="1">
            <a:spLocks noGrp="1"/>
          </p:cNvSpPr>
          <p:nvPr/>
        </p:nvSpPr>
        <p:spPr>
          <a:xfrm>
            <a:off x="36180" y="990600"/>
            <a:ext cx="9071640" cy="5663089"/>
          </a:xfrm>
          <a:prstGeom prst="rect">
            <a:avLst/>
          </a:prstGeom>
          <a:noFill/>
          <a:ln>
            <a:noFill/>
          </a:ln>
        </p:spPr>
        <p:txBody>
          <a:bodyPr wrap="square" lIns="0" tIns="0" rIns="0" bIns="0">
            <a:spAutoFit/>
          </a:bodyPr>
          <a:lstStyle>
            <a:defPPr marL="432000" marR="0" lvl="0" indent="-324000">
              <a:spcBef>
                <a:spcPts val="0"/>
              </a:spcBef>
              <a:spcAft>
                <a:spcPts val="1417"/>
              </a:spcAft>
              <a:buSzPct val="45000"/>
              <a:buFont typeface="StarSymbol"/>
              <a:buNone/>
              <a:defRPr lang="en-US" sz="3200" b="0" i="0" u="none" strike="noStrike" kern="1200">
                <a:ln>
                  <a:noFill/>
                </a:ln>
                <a:latin typeface="Arial" pitchFamily="18"/>
                <a:ea typeface="Arial Unicode MS" pitchFamily="2"/>
                <a:cs typeface="Tahoma" pitchFamily="2"/>
              </a:defRPr>
            </a:defPPr>
            <a:lvl1pPr marL="432000" marR="0" lvl="0" indent="-324000" rtl="0" hangingPunct="0">
              <a:spcBef>
                <a:spcPts val="0"/>
              </a:spcBef>
              <a:spcAft>
                <a:spcPts val="1417"/>
              </a:spcAft>
              <a:buSzPct val="45000"/>
              <a:buFont typeface="StarSymbol"/>
              <a:buChar char="●"/>
              <a:tabLst/>
              <a:defRPr lang="en-US" sz="3200" b="0" i="0" u="none" strike="noStrike" kern="1200">
                <a:ln>
                  <a:noFill/>
                </a:ln>
                <a:latin typeface="Arial" pitchFamily="18"/>
                <a:ea typeface="Arial Unicode MS" pitchFamily="2"/>
                <a:cs typeface="Tahoma" pitchFamily="2"/>
              </a:defRPr>
            </a:lvl1pPr>
            <a:lvl2pPr marL="864000" marR="0" lvl="1" indent="-288000" rtl="0" hangingPunct="0">
              <a:spcBef>
                <a:spcPts val="0"/>
              </a:spcBef>
              <a:spcAft>
                <a:spcPts val="1134"/>
              </a:spcAft>
              <a:buSzPct val="75000"/>
              <a:buFont typeface="StarSymbol"/>
              <a:buChar char="–"/>
              <a:tabLst/>
              <a:defRPr lang="en-US" sz="2800" b="0" i="0" u="none" strike="noStrike" kern="1200">
                <a:ln>
                  <a:noFill/>
                </a:ln>
                <a:latin typeface="Arial" pitchFamily="18"/>
                <a:ea typeface="Arial Unicode MS" pitchFamily="2"/>
                <a:cs typeface="Tahoma" pitchFamily="2"/>
              </a:defRPr>
            </a:lvl2pPr>
            <a:lvl3pPr marL="1296000" marR="0" lvl="2" indent="-216000" rtl="0" hangingPunct="0">
              <a:spcBef>
                <a:spcPts val="0"/>
              </a:spcBef>
              <a:spcAft>
                <a:spcPts val="850"/>
              </a:spcAft>
              <a:buSzPct val="45000"/>
              <a:buFont typeface="StarSymbol"/>
              <a:buChar char="●"/>
              <a:tabLst/>
              <a:defRPr lang="en-US" sz="2400" b="0" i="0" u="none" strike="noStrike" kern="1200">
                <a:ln>
                  <a:noFill/>
                </a:ln>
                <a:latin typeface="Arial" pitchFamily="18"/>
                <a:ea typeface="Arial Unicode MS" pitchFamily="2"/>
                <a:cs typeface="Tahoma" pitchFamily="2"/>
              </a:defRPr>
            </a:lvl3pPr>
            <a:lvl4pPr marL="1728000" marR="0" lvl="3" indent="-216000" rtl="0" hangingPunct="0">
              <a:spcBef>
                <a:spcPts val="0"/>
              </a:spcBef>
              <a:spcAft>
                <a:spcPts val="567"/>
              </a:spcAft>
              <a:buSzPct val="75000"/>
              <a:buFont typeface="StarSymbol"/>
              <a:buChar char="–"/>
              <a:tabLst/>
              <a:defRPr lang="en-US" sz="2000" b="0" i="0" u="none" strike="noStrike" kern="1200">
                <a:ln>
                  <a:noFill/>
                </a:ln>
                <a:latin typeface="Arial" pitchFamily="18"/>
                <a:ea typeface="Arial Unicode MS" pitchFamily="2"/>
                <a:cs typeface="Tahoma" pitchFamily="2"/>
              </a:defRPr>
            </a:lvl4pPr>
            <a:lvl5pPr marL="2160000" marR="0" lvl="4" indent="-216000" rtl="0" hangingPunct="0">
              <a:spcBef>
                <a:spcPts val="0"/>
              </a:spcBef>
              <a:spcAft>
                <a:spcPts val="283"/>
              </a:spcAft>
              <a:buSzPct val="45000"/>
              <a:buFont typeface="StarSymbol"/>
              <a:buChar char="●"/>
              <a:tabLst/>
              <a:defRPr lang="en-US" sz="2000" b="0" i="0" u="none" strike="noStrike" kern="1200">
                <a:ln>
                  <a:noFill/>
                </a:ln>
                <a:latin typeface="Arial" pitchFamily="18"/>
                <a:ea typeface="Arial Unicode MS" pitchFamily="2"/>
                <a:cs typeface="Tahoma" pitchFamily="2"/>
              </a:defRPr>
            </a:lvl5pPr>
            <a:lvl6pPr marL="2592000" marR="0" lvl="5" indent="-216000" rtl="0" hangingPunct="0">
              <a:spcBef>
                <a:spcPts val="0"/>
              </a:spcBef>
              <a:spcAft>
                <a:spcPts val="283"/>
              </a:spcAft>
              <a:buSzPct val="45000"/>
              <a:buFont typeface="StarSymbol"/>
              <a:buChar char="●"/>
              <a:tabLst/>
              <a:defRPr lang="en-US" sz="2000" b="0" i="0" u="none" strike="noStrike" kern="1200">
                <a:ln>
                  <a:noFill/>
                </a:ln>
                <a:latin typeface="Arial" pitchFamily="18"/>
                <a:ea typeface="Arial Unicode MS" pitchFamily="2"/>
                <a:cs typeface="Tahoma" pitchFamily="2"/>
              </a:defRPr>
            </a:lvl6pPr>
            <a:lvl7pPr marL="3024000" marR="0" lvl="6" indent="-216000" rtl="0" hangingPunct="0">
              <a:spcBef>
                <a:spcPts val="0"/>
              </a:spcBef>
              <a:spcAft>
                <a:spcPts val="283"/>
              </a:spcAft>
              <a:buSzPct val="45000"/>
              <a:buFont typeface="StarSymbol"/>
              <a:buChar char="●"/>
              <a:tabLst/>
              <a:defRPr lang="en-US" sz="2000" b="0" i="0" u="none" strike="noStrike" kern="1200">
                <a:ln>
                  <a:noFill/>
                </a:ln>
                <a:latin typeface="Arial" pitchFamily="18"/>
                <a:ea typeface="Arial Unicode MS" pitchFamily="2"/>
                <a:cs typeface="Tahoma" pitchFamily="2"/>
              </a:defRPr>
            </a:lvl7pPr>
            <a:lvl8pPr marL="3456000" marR="0" lvl="7" indent="-216000" rtl="0" hangingPunct="0">
              <a:spcBef>
                <a:spcPts val="0"/>
              </a:spcBef>
              <a:spcAft>
                <a:spcPts val="283"/>
              </a:spcAft>
              <a:buSzPct val="45000"/>
              <a:buFont typeface="StarSymbol"/>
              <a:buChar char="●"/>
              <a:tabLst/>
              <a:defRPr lang="en-US" sz="2000" b="0" i="0" u="none" strike="noStrike" kern="1200">
                <a:ln>
                  <a:noFill/>
                </a:ln>
                <a:latin typeface="Arial" pitchFamily="18"/>
                <a:ea typeface="Arial Unicode MS" pitchFamily="2"/>
                <a:cs typeface="Tahoma" pitchFamily="2"/>
              </a:defRPr>
            </a:lvl8pPr>
            <a:lvl9pPr marL="3887999" marR="0" lvl="8" indent="-216000" rtl="0" hangingPunct="0">
              <a:spcBef>
                <a:spcPts val="0"/>
              </a:spcBef>
              <a:spcAft>
                <a:spcPts val="283"/>
              </a:spcAft>
              <a:buSzPct val="45000"/>
              <a:buFont typeface="StarSymbol"/>
              <a:buChar char="●"/>
              <a:tabLst/>
              <a:defRPr lang="en-US" sz="2000" b="0" i="0" u="none" strike="noStrike" kern="1200">
                <a:ln>
                  <a:noFill/>
                </a:ln>
                <a:latin typeface="Arial" pitchFamily="18"/>
                <a:ea typeface="Arial Unicode MS" pitchFamily="2"/>
                <a:cs typeface="Tahoma" pitchFamily="2"/>
              </a:defRPr>
            </a:lvl9pPr>
          </a:lstStyle>
          <a:p>
            <a:pPr lvl="0">
              <a:spcAft>
                <a:spcPts val="567"/>
              </a:spcAft>
              <a:buSzPct val="100000"/>
              <a:buAutoNum type="arabicPeriod"/>
            </a:pPr>
            <a:r>
              <a:rPr lang="en-US" sz="1300" dirty="0"/>
              <a:t>Is the format comfortable to use and appropriate to the audience, the type of use, and the topic?</a:t>
            </a:r>
          </a:p>
          <a:p>
            <a:pPr lvl="0">
              <a:spcAft>
                <a:spcPts val="567"/>
              </a:spcAft>
              <a:buSzPct val="100000"/>
              <a:buAutoNum type="arabicPeriod"/>
            </a:pPr>
            <a:r>
              <a:rPr lang="en-US" sz="1300" dirty="0"/>
              <a:t>Is the overall document well organized?</a:t>
            </a:r>
          </a:p>
          <a:p>
            <a:pPr lvl="0">
              <a:spcAft>
                <a:spcPts val="567"/>
              </a:spcAft>
              <a:buSzPct val="100000"/>
              <a:buAutoNum type="arabicPeriod"/>
            </a:pPr>
            <a:r>
              <a:rPr lang="en-US" sz="1300" dirty="0"/>
              <a:t>Is it divided into logical sections or chapters?</a:t>
            </a:r>
          </a:p>
          <a:p>
            <a:pPr lvl="0">
              <a:spcAft>
                <a:spcPts val="567"/>
              </a:spcAft>
              <a:buSzPct val="100000"/>
              <a:buAutoNum type="arabicPeriod"/>
            </a:pPr>
            <a:r>
              <a:rPr lang="en-US" sz="1300" dirty="0"/>
              <a:t>Is each section or chapter organized with logical, parallel, consistent headings?</a:t>
            </a:r>
          </a:p>
          <a:p>
            <a:pPr lvl="0">
              <a:spcAft>
                <a:spcPts val="567"/>
              </a:spcAft>
              <a:buSzPct val="100000"/>
              <a:buAutoNum type="arabicPeriod"/>
            </a:pPr>
            <a:r>
              <a:rPr lang="en-US" sz="1300" dirty="0"/>
              <a:t>Is there an apparent hierarchy in the headings and subheadings?</a:t>
            </a:r>
          </a:p>
          <a:p>
            <a:pPr lvl="0">
              <a:spcAft>
                <a:spcPts val="567"/>
              </a:spcAft>
              <a:buSzPct val="100000"/>
              <a:buAutoNum type="arabicPeriod"/>
            </a:pPr>
            <a:r>
              <a:rPr lang="en-US" sz="1300" dirty="0"/>
              <a:t>Do the headings and subheadings follow a pattern?</a:t>
            </a:r>
          </a:p>
          <a:p>
            <a:pPr lvl="0">
              <a:spcAft>
                <a:spcPts val="567"/>
              </a:spcAft>
              <a:buSzPct val="100000"/>
              <a:buAutoNum type="arabicPeriod"/>
            </a:pPr>
            <a:r>
              <a:rPr lang="en-US" sz="1300" dirty="0"/>
              <a:t>Is the text supported by effective navigational aids, like a table of contents, an index, tabs?</a:t>
            </a:r>
          </a:p>
          <a:p>
            <a:pPr lvl="0">
              <a:spcAft>
                <a:spcPts val="567"/>
              </a:spcAft>
              <a:buSzPct val="100000"/>
              <a:buAutoNum type="arabicPeriod"/>
            </a:pPr>
            <a:r>
              <a:rPr lang="en-US" sz="1300" dirty="0"/>
              <a:t>Is the text organized into paragraphs or steps?</a:t>
            </a:r>
          </a:p>
          <a:p>
            <a:pPr lvl="0">
              <a:spcAft>
                <a:spcPts val="567"/>
              </a:spcAft>
              <a:buSzPct val="100000"/>
              <a:buAutoNum type="arabicPeriod"/>
            </a:pPr>
            <a:r>
              <a:rPr lang="en-US" sz="1300" dirty="0"/>
              <a:t>Are bulleted or numbered lists used effectively?</a:t>
            </a:r>
          </a:p>
          <a:p>
            <a:pPr lvl="0">
              <a:spcAft>
                <a:spcPts val="567"/>
              </a:spcAft>
              <a:buSzPct val="100000"/>
              <a:buAutoNum type="arabicPeriod"/>
            </a:pPr>
            <a:r>
              <a:rPr lang="en-US" sz="1300" dirty="0"/>
              <a:t>Is the writing clear and accurate?</a:t>
            </a:r>
          </a:p>
          <a:p>
            <a:pPr lvl="0">
              <a:spcAft>
                <a:spcPts val="567"/>
              </a:spcAft>
              <a:buSzPct val="100000"/>
              <a:buAutoNum type="arabicPeriod"/>
            </a:pPr>
            <a:r>
              <a:rPr lang="en-US" sz="1300" dirty="0"/>
              <a:t>Does the writing use parallel construction?</a:t>
            </a:r>
          </a:p>
          <a:p>
            <a:pPr lvl="0">
              <a:spcAft>
                <a:spcPts val="567"/>
              </a:spcAft>
              <a:buSzPct val="100000"/>
              <a:buAutoNum type="arabicPeriod"/>
            </a:pPr>
            <a:r>
              <a:rPr lang="en-US" sz="1300" dirty="0"/>
              <a:t>Is the level of detail appropriate to the task and the audience?</a:t>
            </a:r>
          </a:p>
          <a:p>
            <a:pPr lvl="0">
              <a:spcAft>
                <a:spcPts val="567"/>
              </a:spcAft>
              <a:buSzPct val="100000"/>
              <a:buAutoNum type="arabicPeriod"/>
            </a:pPr>
            <a:r>
              <a:rPr lang="en-US" sz="1300" dirty="0"/>
              <a:t>Is it written in active, imperative sentences?</a:t>
            </a:r>
          </a:p>
          <a:p>
            <a:pPr lvl="0">
              <a:spcAft>
                <a:spcPts val="567"/>
              </a:spcAft>
              <a:buSzPct val="100000"/>
              <a:buAutoNum type="arabicPeriod"/>
            </a:pPr>
            <a:r>
              <a:rPr lang="en-US" sz="1300" dirty="0"/>
              <a:t>Does the text use effective transitions?</a:t>
            </a:r>
          </a:p>
          <a:p>
            <a:pPr lvl="0">
              <a:spcAft>
                <a:spcPts val="567"/>
              </a:spcAft>
              <a:buSzPct val="100000"/>
              <a:buAutoNum type="arabicPeriod"/>
            </a:pPr>
            <a:r>
              <a:rPr lang="en-US" sz="1300" dirty="0"/>
              <a:t>Does it use consistent terminology (a menu is always a menu, never a screen or a selection list)?</a:t>
            </a:r>
          </a:p>
          <a:p>
            <a:pPr lvl="0">
              <a:spcAft>
                <a:spcPts val="567"/>
              </a:spcAft>
              <a:buSzPct val="100000"/>
              <a:buAutoNum type="arabicPeriod"/>
            </a:pPr>
            <a:r>
              <a:rPr lang="en-US" sz="1300" dirty="0"/>
              <a:t>Is the vocabulary appropriate to the task and the audience?</a:t>
            </a:r>
          </a:p>
          <a:p>
            <a:pPr lvl="0">
              <a:spcAft>
                <a:spcPts val="567"/>
              </a:spcAft>
              <a:buSzPct val="100000"/>
              <a:buAutoNum type="arabicPeriod"/>
            </a:pPr>
            <a:r>
              <a:rPr lang="en-US" sz="1300" dirty="0"/>
              <a:t>Does the document show and tell, and not just tell?</a:t>
            </a:r>
          </a:p>
          <a:p>
            <a:pPr lvl="0">
              <a:spcAft>
                <a:spcPts val="567"/>
              </a:spcAft>
              <a:buSzPct val="100000"/>
              <a:buAutoNum type="arabicPeriod"/>
            </a:pPr>
            <a:r>
              <a:rPr lang="en-US" sz="1300" dirty="0"/>
              <a:t>Is the text supported by visual aids, like screen shots, icons, workflow diagrams, and tables?</a:t>
            </a:r>
          </a:p>
          <a:p>
            <a:pPr lvl="0">
              <a:spcAft>
                <a:spcPts val="567"/>
              </a:spcAft>
              <a:buSzPct val="100000"/>
              <a:buAutoNum type="arabicPeriod"/>
            </a:pPr>
            <a:r>
              <a:rPr lang="en-US" sz="1300" dirty="0"/>
              <a:t>Is it supported by notes, cautions, and warnings that are used and displayed effectively?</a:t>
            </a:r>
          </a:p>
          <a:p>
            <a:pPr lvl="0">
              <a:spcAft>
                <a:spcPts val="567"/>
              </a:spcAft>
              <a:buSzPct val="100000"/>
              <a:buAutoNum type="arabicPeriod"/>
            </a:pPr>
            <a:r>
              <a:rPr lang="en-US" sz="1300" dirty="0"/>
              <a:t>Bottom line—is the document usable? If your job—or your life—depended on the success of the procedure, could you do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smtClean="0"/>
              <a:t>Discussion Topics</a:t>
            </a:r>
            <a:endParaRPr lang="en-US" dirty="0"/>
          </a:p>
        </p:txBody>
      </p:sp>
      <p:sp>
        <p:nvSpPr>
          <p:cNvPr id="3" name="Content Placeholder 2"/>
          <p:cNvSpPr>
            <a:spLocks noGrp="1"/>
          </p:cNvSpPr>
          <p:nvPr>
            <p:ph idx="1"/>
          </p:nvPr>
        </p:nvSpPr>
        <p:spPr/>
        <p:txBody>
          <a:bodyPr/>
          <a:lstStyle/>
          <a:p>
            <a:r>
              <a:rPr lang="en-US" dirty="0" smtClean="0"/>
              <a:t>Procedure Pitfalls</a:t>
            </a:r>
          </a:p>
          <a:p>
            <a:r>
              <a:rPr lang="en-US" dirty="0" smtClean="0"/>
              <a:t>Process Description Vs Set of Procedures</a:t>
            </a:r>
          </a:p>
          <a:p>
            <a:r>
              <a:rPr lang="en-US" dirty="0" smtClean="0"/>
              <a:t>4 Tips for </a:t>
            </a:r>
            <a:r>
              <a:rPr lang="en-US" dirty="0"/>
              <a:t>Good Procedural Writing</a:t>
            </a:r>
          </a:p>
          <a:p>
            <a:r>
              <a:rPr lang="en-US" dirty="0"/>
              <a:t>The Importance of Parallelism</a:t>
            </a:r>
          </a:p>
          <a:p>
            <a:r>
              <a:rPr lang="en-US" dirty="0"/>
              <a:t>Rules for </a:t>
            </a:r>
            <a:r>
              <a:rPr lang="en-US" dirty="0" smtClean="0"/>
              <a:t>Sequencing</a:t>
            </a:r>
          </a:p>
          <a:p>
            <a:r>
              <a:rPr lang="en-US" dirty="0" smtClean="0"/>
              <a:t>Criteria for Good Procedural Writing</a:t>
            </a:r>
            <a:endParaRPr lang="en-US" dirty="0"/>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dirty="0" smtClean="0"/>
              <a:t>Procedure Pitfalls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Consider these two instructions:</a:t>
            </a:r>
            <a:endParaRPr lang="en-US" dirty="0"/>
          </a:p>
          <a:p>
            <a:pPr>
              <a:buNone/>
            </a:pPr>
            <a:endParaRPr lang="en-US" dirty="0"/>
          </a:p>
          <a:p>
            <a:pPr lvl="0"/>
            <a:r>
              <a:rPr lang="en-US" dirty="0"/>
              <a:t>“Press F12. Unless you don’t want to delete everything you have entered.”</a:t>
            </a:r>
          </a:p>
          <a:p>
            <a:pPr>
              <a:buNone/>
            </a:pPr>
            <a:r>
              <a:rPr lang="en-US" dirty="0"/>
              <a:t> </a:t>
            </a:r>
          </a:p>
          <a:p>
            <a:pPr lvl="0"/>
            <a:r>
              <a:rPr lang="en-US" dirty="0"/>
              <a:t>“Determine the number of hours of sick leave which may be credited to an employee, other than a part-time employee, by multiplying the total months of service of the subject employee by four and subtracting three from the sum total of the number of hours of sick leave previously taken by the  subject employee.”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90000"/>
          </a:bodyPr>
          <a:lstStyle/>
          <a:p>
            <a:r>
              <a:rPr lang="en-US" dirty="0" smtClean="0"/>
              <a:t>Process Description Vs </a:t>
            </a:r>
            <a:br>
              <a:rPr lang="en-US" dirty="0" smtClean="0"/>
            </a:br>
            <a:r>
              <a:rPr lang="en-US" dirty="0" smtClean="0"/>
              <a:t>Set of Procedures</a:t>
            </a:r>
            <a:endParaRPr lang="en-US" dirty="0" smtClean="0"/>
          </a:p>
        </p:txBody>
      </p:sp>
      <p:sp>
        <p:nvSpPr>
          <p:cNvPr id="3" name="Content Placeholder 2"/>
          <p:cNvSpPr>
            <a:spLocks noGrp="1"/>
          </p:cNvSpPr>
          <p:nvPr>
            <p:ph idx="1"/>
          </p:nvPr>
        </p:nvSpPr>
        <p:spPr/>
        <p:txBody>
          <a:bodyPr>
            <a:normAutofit fontScale="92500"/>
          </a:bodyPr>
          <a:lstStyle/>
          <a:p>
            <a:pPr lvl="0">
              <a:buNone/>
            </a:pPr>
            <a:r>
              <a:rPr lang="en-US" dirty="0"/>
              <a:t>A Process Description is presented in narrative form:</a:t>
            </a:r>
          </a:p>
          <a:p>
            <a:pPr>
              <a:buNone/>
            </a:pPr>
            <a:r>
              <a:rPr lang="en-US" dirty="0"/>
              <a:t> </a:t>
            </a:r>
            <a:r>
              <a:rPr lang="en-US" b="1" dirty="0" smtClean="0"/>
              <a:t>Entering </a:t>
            </a:r>
            <a:r>
              <a:rPr lang="en-US" b="1" dirty="0"/>
              <a:t>Multiple Addresses</a:t>
            </a:r>
            <a:endParaRPr lang="en-US" dirty="0"/>
          </a:p>
          <a:p>
            <a:pPr lvl="1">
              <a:buNone/>
            </a:pPr>
            <a:r>
              <a:rPr lang="en-US" dirty="0" smtClean="0"/>
              <a:t>	With </a:t>
            </a:r>
            <a:r>
              <a:rPr lang="en-US" dirty="0"/>
              <a:t>this application, the user can submit up to 20 addresses. The software </a:t>
            </a:r>
            <a:r>
              <a:rPr lang="en-US" dirty="0" err="1"/>
              <a:t>geocodes</a:t>
            </a:r>
            <a:r>
              <a:rPr lang="en-US" dirty="0"/>
              <a:t> as many addresses as it can and then identifies any addresses that can’t be </a:t>
            </a:r>
            <a:r>
              <a:rPr lang="en-US" dirty="0" err="1"/>
              <a:t>geocoded</a:t>
            </a:r>
            <a:r>
              <a:rPr lang="en-US" dirty="0"/>
              <a:t>. The user can print a list of the addresses that weren’t </a:t>
            </a:r>
            <a:r>
              <a:rPr lang="en-US" dirty="0" err="1"/>
              <a:t>geocoded</a:t>
            </a:r>
            <a:r>
              <a:rPr lang="en-US" dirty="0"/>
              <a:t>, print a form that describes each address’s situation, identify addresses for researching, or print a report on the addresses.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90000"/>
          </a:bodyPr>
          <a:lstStyle/>
          <a:p>
            <a:r>
              <a:rPr lang="en-US" dirty="0" smtClean="0"/>
              <a:t>Process Description Vs </a:t>
            </a:r>
            <a:br>
              <a:rPr lang="en-US" dirty="0" smtClean="0"/>
            </a:br>
            <a:r>
              <a:rPr lang="en-US" dirty="0" smtClean="0"/>
              <a:t>Set of Procedures</a:t>
            </a:r>
            <a:endParaRPr lang="en-US" dirty="0" smtClean="0"/>
          </a:p>
        </p:txBody>
      </p:sp>
      <p:sp>
        <p:nvSpPr>
          <p:cNvPr id="3" name="Content Placeholder 2"/>
          <p:cNvSpPr>
            <a:spLocks noGrp="1"/>
          </p:cNvSpPr>
          <p:nvPr>
            <p:ph idx="1"/>
          </p:nvPr>
        </p:nvSpPr>
        <p:spPr/>
        <p:txBody>
          <a:bodyPr>
            <a:normAutofit/>
          </a:bodyPr>
          <a:lstStyle/>
          <a:p>
            <a:pPr lvl="0"/>
            <a:r>
              <a:rPr lang="en-US" sz="2800" dirty="0"/>
              <a:t>A set of procedures is presented in bullets and illustrations:</a:t>
            </a:r>
          </a:p>
          <a:p>
            <a:pPr>
              <a:buNone/>
            </a:pPr>
            <a:r>
              <a:rPr lang="en-US" dirty="0"/>
              <a:t> </a:t>
            </a:r>
          </a:p>
        </p:txBody>
      </p:sp>
      <p:pic>
        <p:nvPicPr>
          <p:cNvPr id="4" name="Picture 3"/>
          <p:cNvPicPr/>
          <p:nvPr/>
        </p:nvPicPr>
        <p:blipFill>
          <a:blip r:embed="rId2" cstate="print"/>
          <a:srcRect/>
          <a:stretch>
            <a:fillRect/>
          </a:stretch>
        </p:blipFill>
        <p:spPr bwMode="auto">
          <a:xfrm>
            <a:off x="1676400" y="2590800"/>
            <a:ext cx="5099685" cy="410591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fontScale="90000"/>
          </a:bodyPr>
          <a:lstStyle/>
          <a:p>
            <a:r>
              <a:rPr lang="en-US" dirty="0" smtClean="0"/>
              <a:t>Process Description Vs </a:t>
            </a:r>
            <a:br>
              <a:rPr lang="en-US" dirty="0" smtClean="0"/>
            </a:br>
            <a:r>
              <a:rPr lang="en-US" dirty="0" smtClean="0"/>
              <a:t>Set of Procedures</a:t>
            </a:r>
            <a:endParaRPr lang="en-US" dirty="0" smtClean="0"/>
          </a:p>
        </p:txBody>
      </p:sp>
      <p:graphicFrame>
        <p:nvGraphicFramePr>
          <p:cNvPr id="5" name="Content Placeholder 4"/>
          <p:cNvGraphicFramePr>
            <a:graphicFrameLocks noGrp="1"/>
          </p:cNvGraphicFramePr>
          <p:nvPr>
            <p:ph idx="1"/>
          </p:nvPr>
        </p:nvGraphicFramePr>
        <p:xfrm>
          <a:off x="457200" y="1600200"/>
          <a:ext cx="8229600" cy="3708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Process Description</a:t>
                      </a:r>
                      <a:endParaRPr lang="en-US" dirty="0"/>
                    </a:p>
                  </a:txBody>
                  <a:tcPr/>
                </a:tc>
                <a:tc>
                  <a:txBody>
                    <a:bodyPr/>
                    <a:lstStyle/>
                    <a:p>
                      <a:r>
                        <a:rPr lang="en-US" dirty="0" smtClean="0"/>
                        <a:t>Procedural Writing</a:t>
                      </a:r>
                      <a:endParaRPr lang="en-US" dirty="0"/>
                    </a:p>
                  </a:txBody>
                  <a:tcPr/>
                </a:tc>
              </a:tr>
            </a:tbl>
          </a:graphicData>
        </a:graphic>
      </p:graphicFrame>
      <p:graphicFrame>
        <p:nvGraphicFramePr>
          <p:cNvPr id="7" name="Table 6"/>
          <p:cNvGraphicFramePr>
            <a:graphicFrameLocks noGrp="1"/>
          </p:cNvGraphicFramePr>
          <p:nvPr/>
        </p:nvGraphicFramePr>
        <p:xfrm>
          <a:off x="457200" y="1981200"/>
          <a:ext cx="8229600" cy="43027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buFont typeface="Arial" pitchFamily="34" charset="0"/>
                        <a:buChar char="•"/>
                      </a:pPr>
                      <a:r>
                        <a:rPr lang="en-US" b="0" dirty="0" smtClean="0">
                          <a:solidFill>
                            <a:schemeClr val="tx1"/>
                          </a:solidFill>
                        </a:rPr>
                        <a:t>Tells</a:t>
                      </a:r>
                      <a:r>
                        <a:rPr lang="en-US" b="0" baseline="0" dirty="0" smtClean="0">
                          <a:solidFill>
                            <a:schemeClr val="tx1"/>
                          </a:solidFill>
                        </a:rPr>
                        <a:t> “what.”</a:t>
                      </a:r>
                    </a:p>
                    <a:p>
                      <a:pPr>
                        <a:buFont typeface="Arial" pitchFamily="34" charset="0"/>
                        <a:buChar char="•"/>
                      </a:pPr>
                      <a:endParaRPr lang="en-US" b="0" baseline="0" dirty="0" smtClean="0">
                        <a:solidFill>
                          <a:schemeClr val="tx1"/>
                        </a:solidFill>
                      </a:endParaRPr>
                    </a:p>
                    <a:p>
                      <a:pPr>
                        <a:buFont typeface="Arial" pitchFamily="34" charset="0"/>
                        <a:buChar char="•"/>
                      </a:pPr>
                      <a:r>
                        <a:rPr lang="en-US" b="0" baseline="0" dirty="0" smtClean="0">
                          <a:solidFill>
                            <a:schemeClr val="tx1"/>
                          </a:solidFill>
                        </a:rPr>
                        <a:t>Documents what someone did (or will do).</a:t>
                      </a:r>
                    </a:p>
                    <a:p>
                      <a:pPr>
                        <a:buFont typeface="Arial" pitchFamily="34" charset="0"/>
                        <a:buChar char="•"/>
                      </a:pPr>
                      <a:endParaRPr lang="en-US" b="0" baseline="0" dirty="0" smtClean="0">
                        <a:solidFill>
                          <a:schemeClr val="tx1"/>
                        </a:solidFill>
                      </a:endParaRPr>
                    </a:p>
                    <a:p>
                      <a:pPr>
                        <a:buFont typeface="Arial" pitchFamily="34" charset="0"/>
                        <a:buChar char="•"/>
                      </a:pPr>
                      <a:r>
                        <a:rPr lang="en-US" b="0" baseline="0" dirty="0" smtClean="0">
                          <a:solidFill>
                            <a:schemeClr val="tx1"/>
                          </a:solidFill>
                        </a:rPr>
                        <a:t>Assumes the reader </a:t>
                      </a:r>
                      <a:r>
                        <a:rPr lang="en-US" b="1" baseline="0" dirty="0" smtClean="0">
                          <a:solidFill>
                            <a:schemeClr val="tx1"/>
                          </a:solidFill>
                        </a:rPr>
                        <a:t>may not </a:t>
                      </a:r>
                      <a:r>
                        <a:rPr lang="en-US" b="0" baseline="0" dirty="0" smtClean="0">
                          <a:solidFill>
                            <a:schemeClr val="tx1"/>
                          </a:solidFill>
                        </a:rPr>
                        <a:t>be the person to carry out the process.</a:t>
                      </a:r>
                    </a:p>
                    <a:p>
                      <a:pPr>
                        <a:buFont typeface="Arial" pitchFamily="34" charset="0"/>
                        <a:buChar char="•"/>
                      </a:pPr>
                      <a:endParaRPr lang="en-US" b="0" baseline="0" dirty="0" smtClean="0">
                        <a:solidFill>
                          <a:schemeClr val="tx1"/>
                        </a:solidFill>
                      </a:endParaRPr>
                    </a:p>
                    <a:p>
                      <a:pPr>
                        <a:buFont typeface="Arial" pitchFamily="34" charset="0"/>
                        <a:buChar char="•"/>
                      </a:pPr>
                      <a:r>
                        <a:rPr lang="en-US" b="0" baseline="0" dirty="0" smtClean="0">
                          <a:solidFill>
                            <a:schemeClr val="tx1"/>
                          </a:solidFill>
                        </a:rPr>
                        <a:t>Uses the indicative verb form (the technician measured the… OR we measured the…).</a:t>
                      </a:r>
                    </a:p>
                    <a:p>
                      <a:pPr>
                        <a:buFont typeface="Arial" pitchFamily="34" charset="0"/>
                        <a:buChar char="•"/>
                      </a:pPr>
                      <a:endParaRPr lang="en-US" b="0" baseline="0" dirty="0" smtClean="0">
                        <a:solidFill>
                          <a:schemeClr val="tx1"/>
                        </a:solidFill>
                      </a:endParaRPr>
                    </a:p>
                    <a:p>
                      <a:pPr>
                        <a:buFont typeface="Arial" pitchFamily="34" charset="0"/>
                        <a:buChar char="•"/>
                      </a:pPr>
                      <a:r>
                        <a:rPr lang="en-US" b="0" baseline="0" dirty="0" smtClean="0">
                          <a:solidFill>
                            <a:schemeClr val="tx1"/>
                          </a:solidFill>
                        </a:rPr>
                        <a:t>Uses regular paragraph structure.</a:t>
                      </a:r>
                    </a:p>
                    <a:p>
                      <a:endParaRPr lang="en-US" b="0" dirty="0">
                        <a:solidFill>
                          <a:schemeClr val="tx1"/>
                        </a:solidFill>
                      </a:endParaRPr>
                    </a:p>
                  </a:txBody>
                  <a:tcPr>
                    <a:solidFill>
                      <a:schemeClr val="bg1"/>
                    </a:solidFill>
                  </a:tcPr>
                </a:tc>
                <a:tc>
                  <a:txBody>
                    <a:bodyPr/>
                    <a:lstStyle/>
                    <a:p>
                      <a:pPr>
                        <a:buFont typeface="Arial" pitchFamily="34" charset="0"/>
                        <a:buChar char="•"/>
                      </a:pPr>
                      <a:r>
                        <a:rPr lang="en-US" b="0" dirty="0" smtClean="0">
                          <a:solidFill>
                            <a:schemeClr val="tx1"/>
                          </a:solidFill>
                        </a:rPr>
                        <a:t>Tells “how.”</a:t>
                      </a:r>
                    </a:p>
                    <a:p>
                      <a:pPr>
                        <a:buFont typeface="Arial" pitchFamily="34" charset="0"/>
                        <a:buChar char="•"/>
                      </a:pPr>
                      <a:endParaRPr lang="en-US" b="0" dirty="0" smtClean="0">
                        <a:solidFill>
                          <a:schemeClr val="tx1"/>
                        </a:solidFill>
                      </a:endParaRPr>
                    </a:p>
                    <a:p>
                      <a:pPr>
                        <a:buFont typeface="Arial" pitchFamily="34" charset="0"/>
                        <a:buChar char="•"/>
                      </a:pPr>
                      <a:r>
                        <a:rPr lang="en-US" b="0" dirty="0" smtClean="0">
                          <a:solidFill>
                            <a:schemeClr val="tx1"/>
                          </a:solidFill>
                        </a:rPr>
                        <a:t>Tells exactly how to get from point A to point B</a:t>
                      </a:r>
                    </a:p>
                    <a:p>
                      <a:pPr>
                        <a:buFont typeface="Arial" pitchFamily="34" charset="0"/>
                        <a:buChar char="•"/>
                      </a:pPr>
                      <a:endParaRPr lang="en-US" b="0" dirty="0" smtClean="0">
                        <a:solidFill>
                          <a:schemeClr val="tx1"/>
                        </a:solidFill>
                      </a:endParaRPr>
                    </a:p>
                    <a:p>
                      <a:pPr>
                        <a:buFont typeface="Arial" pitchFamily="34" charset="0"/>
                        <a:buChar char="•"/>
                      </a:pPr>
                      <a:r>
                        <a:rPr lang="en-US" b="0" dirty="0" smtClean="0">
                          <a:solidFill>
                            <a:schemeClr val="tx1"/>
                          </a:solidFill>
                        </a:rPr>
                        <a:t>Assumes the reader </a:t>
                      </a:r>
                      <a:r>
                        <a:rPr lang="en-US" b="1" dirty="0" smtClean="0">
                          <a:solidFill>
                            <a:schemeClr val="tx1"/>
                          </a:solidFill>
                        </a:rPr>
                        <a:t>will</a:t>
                      </a:r>
                      <a:r>
                        <a:rPr lang="en-US" b="0" dirty="0" smtClean="0">
                          <a:solidFill>
                            <a:schemeClr val="tx1"/>
                          </a:solidFill>
                        </a:rPr>
                        <a:t> be the person to carry out the process.</a:t>
                      </a:r>
                    </a:p>
                    <a:p>
                      <a:pPr>
                        <a:buFont typeface="Arial" pitchFamily="34" charset="0"/>
                        <a:buChar char="•"/>
                      </a:pPr>
                      <a:endParaRPr lang="en-US" b="0" dirty="0" smtClean="0">
                        <a:solidFill>
                          <a:schemeClr val="tx1"/>
                        </a:solidFill>
                      </a:endParaRPr>
                    </a:p>
                    <a:p>
                      <a:pPr>
                        <a:buFont typeface="Arial" pitchFamily="34" charset="0"/>
                        <a:buChar char="•"/>
                      </a:pPr>
                      <a:r>
                        <a:rPr lang="en-US" b="0" dirty="0" smtClean="0">
                          <a:solidFill>
                            <a:schemeClr val="tx1"/>
                          </a:solidFill>
                        </a:rPr>
                        <a:t>Uses the</a:t>
                      </a:r>
                      <a:r>
                        <a:rPr lang="en-US" b="0" baseline="0" dirty="0" smtClean="0">
                          <a:solidFill>
                            <a:schemeClr val="tx1"/>
                          </a:solidFill>
                        </a:rPr>
                        <a:t> imperative verb form (Measure the… )</a:t>
                      </a:r>
                    </a:p>
                    <a:p>
                      <a:pPr>
                        <a:buFont typeface="Arial" pitchFamily="34" charset="0"/>
                        <a:buChar char="•"/>
                      </a:pPr>
                      <a:endParaRPr lang="en-US" b="0" baseline="0" dirty="0" smtClean="0">
                        <a:solidFill>
                          <a:schemeClr val="tx1"/>
                        </a:solidFill>
                      </a:endParaRPr>
                    </a:p>
                    <a:p>
                      <a:pPr>
                        <a:buFont typeface="Arial" pitchFamily="34" charset="0"/>
                        <a:buChar char="•"/>
                      </a:pPr>
                      <a:endParaRPr lang="en-US" b="0" baseline="0" dirty="0" smtClean="0">
                        <a:solidFill>
                          <a:schemeClr val="tx1"/>
                        </a:solidFill>
                      </a:endParaRPr>
                    </a:p>
                    <a:p>
                      <a:pPr>
                        <a:buFont typeface="Arial" pitchFamily="34" charset="0"/>
                        <a:buChar char="•"/>
                      </a:pPr>
                      <a:r>
                        <a:rPr lang="en-US" b="0" baseline="0" dirty="0" smtClean="0">
                          <a:solidFill>
                            <a:schemeClr val="tx1"/>
                          </a:solidFill>
                        </a:rPr>
                        <a:t>Uses bulleted or numbered lists.</a:t>
                      </a:r>
                      <a:endParaRPr lang="en-US" b="0" dirty="0">
                        <a:solidFill>
                          <a:schemeClr val="tx1"/>
                        </a:solidFill>
                      </a:endParaRPr>
                    </a:p>
                  </a:txBody>
                  <a:tcPr>
                    <a:solidFill>
                      <a:schemeClr val="bg1"/>
                    </a:solidFill>
                  </a:tcPr>
                </a:tc>
              </a:tr>
              <a:tr h="370840">
                <a:tc>
                  <a:txBody>
                    <a:bodyPr/>
                    <a:lstStyle/>
                    <a:p>
                      <a:endParaRPr lang="en-US" b="0" dirty="0">
                        <a:solidFill>
                          <a:schemeClr val="tx1"/>
                        </a:solidFill>
                      </a:endParaRPr>
                    </a:p>
                  </a:txBody>
                  <a:tcPr>
                    <a:solidFill>
                      <a:schemeClr val="bg1"/>
                    </a:solidFill>
                  </a:tcPr>
                </a:tc>
                <a:tc>
                  <a:txBody>
                    <a:bodyPr/>
                    <a:lstStyle/>
                    <a:p>
                      <a:pPr>
                        <a:buFont typeface="Arial" pitchFamily="34" charset="0"/>
                        <a:buChar char="•"/>
                      </a:pPr>
                      <a:endParaRPr lang="en-US" b="0" dirty="0">
                        <a:solidFill>
                          <a:schemeClr val="tx1"/>
                        </a:solidFill>
                      </a:endParaRPr>
                    </a:p>
                  </a:txBody>
                  <a:tcPr>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dirty="0" smtClean="0"/>
              <a:t>4 Tips for Good Procedural Writing</a:t>
            </a:r>
            <a:endParaRPr lang="en-US" dirty="0"/>
          </a:p>
        </p:txBody>
      </p:sp>
      <p:sp>
        <p:nvSpPr>
          <p:cNvPr id="3" name="Content Placeholder 2"/>
          <p:cNvSpPr>
            <a:spLocks noGrp="1"/>
          </p:cNvSpPr>
          <p:nvPr>
            <p:ph idx="1"/>
          </p:nvPr>
        </p:nvSpPr>
        <p:spPr/>
        <p:txBody>
          <a:bodyPr>
            <a:normAutofit/>
          </a:bodyPr>
          <a:lstStyle/>
          <a:p>
            <a:r>
              <a:rPr lang="en-US" dirty="0" smtClean="0"/>
              <a:t>Use correct sequencing (more on this later).</a:t>
            </a:r>
          </a:p>
          <a:p>
            <a:r>
              <a:rPr lang="en-US" dirty="0" smtClean="0"/>
              <a:t>Break long procedures into shorter modules based on audience needs.</a:t>
            </a:r>
          </a:p>
          <a:p>
            <a:r>
              <a:rPr lang="en-US" dirty="0" smtClean="0"/>
              <a:t>Use recognizable warning signs as needed:</a:t>
            </a:r>
          </a:p>
          <a:p>
            <a:pPr>
              <a:buNone/>
            </a:pPr>
            <a:r>
              <a:rPr lang="en-US" dirty="0" smtClean="0"/>
              <a:t> 		</a:t>
            </a:r>
            <a:r>
              <a:rPr lang="en-US" b="1" i="1" dirty="0" smtClean="0">
                <a:solidFill>
                  <a:srgbClr val="C00000"/>
                </a:solidFill>
              </a:rPr>
              <a:t>DANGER</a:t>
            </a:r>
            <a:r>
              <a:rPr lang="en-US" b="1" i="1" dirty="0" smtClean="0"/>
              <a:t> </a:t>
            </a:r>
            <a:r>
              <a:rPr lang="en-US" dirty="0" smtClean="0"/>
              <a:t>• </a:t>
            </a:r>
            <a:r>
              <a:rPr lang="en-US" b="1" dirty="0" smtClean="0"/>
              <a:t>W</a:t>
            </a:r>
            <a:r>
              <a:rPr lang="en-US" sz="2400" b="1" dirty="0" smtClean="0"/>
              <a:t>ARNING </a:t>
            </a:r>
            <a:r>
              <a:rPr lang="en-US" dirty="0" smtClean="0"/>
              <a:t>• </a:t>
            </a:r>
            <a:r>
              <a:rPr lang="en-US" b="1" dirty="0" smtClean="0"/>
              <a:t>Caution </a:t>
            </a:r>
            <a:r>
              <a:rPr lang="en-US" dirty="0" smtClean="0"/>
              <a:t>• </a:t>
            </a:r>
            <a:r>
              <a:rPr lang="en-US" b="1" dirty="0"/>
              <a:t>Note </a:t>
            </a:r>
            <a:endParaRPr lang="en-US" b="1" dirty="0" smtClean="0"/>
          </a:p>
          <a:p>
            <a:r>
              <a:rPr lang="en-US" dirty="0" smtClean="0"/>
              <a:t>Avoid “you should” or “you might.”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dirty="0" smtClean="0"/>
              <a:t>The Importance of Parallelism</a:t>
            </a:r>
            <a:endParaRPr lang="en-US" dirty="0"/>
          </a:p>
        </p:txBody>
      </p:sp>
      <p:sp>
        <p:nvSpPr>
          <p:cNvPr id="3" name="Content Placeholder 2"/>
          <p:cNvSpPr>
            <a:spLocks noGrp="1"/>
          </p:cNvSpPr>
          <p:nvPr>
            <p:ph idx="1"/>
          </p:nvPr>
        </p:nvSpPr>
        <p:spPr/>
        <p:txBody>
          <a:bodyPr>
            <a:normAutofit/>
          </a:bodyPr>
          <a:lstStyle/>
          <a:p>
            <a:pPr lvl="0"/>
            <a:r>
              <a:rPr lang="en-US" dirty="0" smtClean="0"/>
              <a:t>Parallelism/parallel structure: using </a:t>
            </a:r>
            <a:r>
              <a:rPr lang="en-US" dirty="0"/>
              <a:t>the same types of words (such as imperative verbs) or the same grammatical structure to emphasize similar items.</a:t>
            </a:r>
          </a:p>
          <a:p>
            <a:pPr>
              <a:buNone/>
            </a:pPr>
            <a:endParaRPr lang="en-US" dirty="0"/>
          </a:p>
          <a:p>
            <a:pPr lvl="0"/>
            <a:r>
              <a:rPr lang="en-US" dirty="0"/>
              <a:t>All </a:t>
            </a:r>
            <a:r>
              <a:rPr lang="en-US" dirty="0" smtClean="0"/>
              <a:t>items in a given list </a:t>
            </a:r>
            <a:r>
              <a:rPr lang="en-US" dirty="0"/>
              <a:t>should be either fragments </a:t>
            </a:r>
            <a:r>
              <a:rPr lang="en-US" dirty="0" smtClean="0"/>
              <a:t>OR complete sentences.</a:t>
            </a:r>
            <a:endParaRPr lang="en-US" dirty="0"/>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dirty="0" smtClean="0"/>
              <a:t>Rules for Sequencing</a:t>
            </a:r>
            <a:endParaRPr lang="en-US" dirty="0" smtClean="0"/>
          </a:p>
        </p:txBody>
      </p:sp>
      <p:sp>
        <p:nvSpPr>
          <p:cNvPr id="3" name="Content Placeholder 2"/>
          <p:cNvSpPr>
            <a:spLocks noGrp="1"/>
          </p:cNvSpPr>
          <p:nvPr>
            <p:ph idx="1"/>
          </p:nvPr>
        </p:nvSpPr>
        <p:spPr/>
        <p:txBody>
          <a:bodyPr>
            <a:normAutofit fontScale="70000" lnSpcReduction="20000"/>
          </a:bodyPr>
          <a:lstStyle/>
          <a:p>
            <a:r>
              <a:rPr lang="en-US" dirty="0" smtClean="0"/>
              <a:t>Number </a:t>
            </a:r>
            <a:r>
              <a:rPr lang="en-US" dirty="0"/>
              <a:t>every </a:t>
            </a:r>
            <a:r>
              <a:rPr lang="en-US" dirty="0" smtClean="0"/>
              <a:t>step (but </a:t>
            </a:r>
            <a:r>
              <a:rPr lang="en-US" dirty="0"/>
              <a:t>use bullets or letters for options or </a:t>
            </a:r>
            <a:r>
              <a:rPr lang="en-US" dirty="0" smtClean="0"/>
              <a:t>components </a:t>
            </a:r>
            <a:r>
              <a:rPr lang="en-US" i="1" dirty="0" smtClean="0"/>
              <a:t>within</a:t>
            </a:r>
            <a:r>
              <a:rPr lang="en-US" dirty="0" smtClean="0"/>
              <a:t> </a:t>
            </a:r>
            <a:r>
              <a:rPr lang="en-US" dirty="0"/>
              <a:t>a </a:t>
            </a:r>
            <a:r>
              <a:rPr lang="en-US" dirty="0" smtClean="0"/>
              <a:t>step).</a:t>
            </a:r>
          </a:p>
          <a:p>
            <a:endParaRPr lang="en-US" dirty="0"/>
          </a:p>
          <a:p>
            <a:r>
              <a:rPr lang="en-US" dirty="0"/>
              <a:t> Avoid </a:t>
            </a:r>
            <a:r>
              <a:rPr lang="en-US" dirty="0" smtClean="0"/>
              <a:t>“do-this-if-you-want-to-do-that.” Instead, use this structure: “</a:t>
            </a:r>
            <a:r>
              <a:rPr lang="en-US" dirty="0"/>
              <a:t>To do this, do that.”</a:t>
            </a:r>
          </a:p>
          <a:p>
            <a:endParaRPr lang="en-US" dirty="0" smtClean="0"/>
          </a:p>
          <a:p>
            <a:r>
              <a:rPr lang="en-US" dirty="0"/>
              <a:t> </a:t>
            </a:r>
            <a:r>
              <a:rPr lang="en-US" dirty="0" smtClean="0"/>
              <a:t>Avoid “do-this </a:t>
            </a:r>
            <a:r>
              <a:rPr lang="en-US" dirty="0"/>
              <a:t>after-you-do-that</a:t>
            </a:r>
            <a:r>
              <a:rPr lang="en-US" dirty="0" smtClean="0"/>
              <a:t>.” </a:t>
            </a:r>
            <a:r>
              <a:rPr lang="en-US" dirty="0" smtClean="0"/>
              <a:t>Instead, use this structure: </a:t>
            </a:r>
            <a:r>
              <a:rPr lang="en-US" dirty="0" smtClean="0"/>
              <a:t>“</a:t>
            </a:r>
            <a:r>
              <a:rPr lang="en-US" dirty="0"/>
              <a:t>First do this, and then do that.”</a:t>
            </a:r>
          </a:p>
          <a:p>
            <a:endParaRPr lang="en-US" dirty="0" smtClean="0"/>
          </a:p>
          <a:p>
            <a:r>
              <a:rPr lang="en-US" dirty="0" smtClean="0"/>
              <a:t>Use one action per step, unless they are related:</a:t>
            </a:r>
          </a:p>
          <a:p>
            <a:pPr lvl="1">
              <a:buNone/>
            </a:pPr>
            <a:r>
              <a:rPr lang="en-US" sz="2600" dirty="0" smtClean="0"/>
              <a:t>	Type your name in the box and click Submit.</a:t>
            </a:r>
          </a:p>
          <a:p>
            <a:endParaRPr lang="en-US" dirty="0" smtClean="0"/>
          </a:p>
          <a:p>
            <a:r>
              <a:rPr lang="en-US" dirty="0" smtClean="0"/>
              <a:t>Use </a:t>
            </a:r>
            <a:r>
              <a:rPr lang="en-US" dirty="0"/>
              <a:t>transitions to </a:t>
            </a:r>
            <a:r>
              <a:rPr lang="en-US" dirty="0" smtClean="0"/>
              <a:t>build connections </a:t>
            </a:r>
            <a:r>
              <a:rPr lang="en-US" dirty="0"/>
              <a:t>between steps.</a:t>
            </a:r>
            <a:endParaRPr lang="en-US" sz="8000" dirty="0"/>
          </a:p>
          <a:p>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534</Words>
  <Application>Microsoft Office PowerPoint</Application>
  <PresentationFormat>On-screen Show (4:3)</PresentationFormat>
  <Paragraphs>88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About Procedures (A how-to guide for writing how-to guides)</vt:lpstr>
      <vt:lpstr>Discussion Topics</vt:lpstr>
      <vt:lpstr>Procedure Pitfalls</vt:lpstr>
      <vt:lpstr>Process Description Vs  Set of Procedures</vt:lpstr>
      <vt:lpstr>Process Description Vs  Set of Procedures</vt:lpstr>
      <vt:lpstr>Process Description Vs  Set of Procedures</vt:lpstr>
      <vt:lpstr>4 Tips for Good Procedural Writing</vt:lpstr>
      <vt:lpstr>The Importance of Parallelism</vt:lpstr>
      <vt:lpstr>Rules for Sequencing</vt:lpstr>
      <vt:lpstr>Slide 10</vt:lpstr>
    </vt:vector>
  </TitlesOfParts>
  <Company>Oregon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Procedures (A how-to guide for writing how-to guides)</dc:title>
  <dc:creator>detalv</dc:creator>
  <cp:lastModifiedBy>detalv</cp:lastModifiedBy>
  <cp:revision>5</cp:revision>
  <dcterms:created xsi:type="dcterms:W3CDTF">2012-10-25T21:48:17Z</dcterms:created>
  <dcterms:modified xsi:type="dcterms:W3CDTF">2012-10-25T22:31:21Z</dcterms:modified>
</cp:coreProperties>
</file>