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49.xml"/>
  <Override ContentType="application/vnd.openxmlformats-officedocument.presentationml.slide+xml" PartName="/ppt/slides/slide14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6FE003-D12E-40FD-9E61-B701B8664A0A}">
  <a:tblStyle styleName="Table_0" styleId="{276FE003-D12E-40FD-9E61-B701B8664A0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1" styleId="{1388CEFE-ECD2-4E34-B811-DF2527CAE72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2" styleId="{0655E0C7-A56A-4021-9438-762394DF16E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3" styleId="{A7DF4BBA-62AE-4574-B624-C499DF76CD5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  <a:tblStyle styleName="Table_4" styleId="{99A2868A-FCB2-45AF-888C-1708A26DC4B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len="med" type="none" w="med"/>
              <a:tailEnd len="med" type="none" w="med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36" Target="slides/slide31.xml"/><Relationship Type="http://schemas.openxmlformats.org/officeDocument/2006/relationships/slide" Id="rId30" Target="slides/slide25.xml"/><Relationship Type="http://schemas.openxmlformats.org/officeDocument/2006/relationships/slide" Id="rId31" Target="slides/slide26.xml"/><Relationship Type="http://schemas.openxmlformats.org/officeDocument/2006/relationships/slide" Id="rId34" Target="slides/slide29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48" Target="slides/slide43.xml"/><Relationship Type="http://schemas.openxmlformats.org/officeDocument/2006/relationships/slide" Id="rId47" Target="slides/slide42.xml"/><Relationship Type="http://schemas.openxmlformats.org/officeDocument/2006/relationships/slide" Id="rId49" Target="slides/slide44.xml"/><Relationship Type="http://schemas.openxmlformats.org/officeDocument/2006/relationships/presProps" Id="rId2" Target="presProps.xml"/><Relationship Type="http://schemas.openxmlformats.org/officeDocument/2006/relationships/theme" Id="rId1" Target="theme/theme1.xml"/><Relationship Type="http://schemas.openxmlformats.org/officeDocument/2006/relationships/slide" Id="rId40" Target="slides/slide35.xml"/><Relationship Type="http://schemas.openxmlformats.org/officeDocument/2006/relationships/slideMaster" Id="rId4" Target="slideMasters/slideMaster1.xml"/><Relationship Type="http://schemas.openxmlformats.org/officeDocument/2006/relationships/slide" Id="rId41" Target="slides/slide36.xml"/><Relationship Type="http://schemas.openxmlformats.org/officeDocument/2006/relationships/tableStyles" Id="rId3" Target="tableStyles.xml"/><Relationship Type="http://schemas.openxmlformats.org/officeDocument/2006/relationships/slide" Id="rId42" Target="slides/slide37.xml"/><Relationship Type="http://schemas.openxmlformats.org/officeDocument/2006/relationships/slide" Id="rId43" Target="slides/slide38.xml"/><Relationship Type="http://schemas.openxmlformats.org/officeDocument/2006/relationships/slide" Id="rId44" Target="slides/slide39.xml"/><Relationship Type="http://schemas.openxmlformats.org/officeDocument/2006/relationships/slide" Id="rId45" Target="slides/slide40.xml"/><Relationship Type="http://schemas.openxmlformats.org/officeDocument/2006/relationships/slide" Id="rId46" Target="slides/slide41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12" Target="slides/slide7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56" Target="slides/slide51.xml"/><Relationship Type="http://schemas.openxmlformats.org/officeDocument/2006/relationships/slide" Id="rId55" Target="slides/slide50.xml"/><Relationship Type="http://schemas.openxmlformats.org/officeDocument/2006/relationships/slide" Id="rId54" Target="slides/slide49.xml"/><Relationship Type="http://schemas.openxmlformats.org/officeDocument/2006/relationships/slide" Id="rId53" Target="slides/slide48.xml"/><Relationship Type="http://schemas.openxmlformats.org/officeDocument/2006/relationships/slide" Id="rId52" Target="slides/slide47.xml"/><Relationship Type="http://schemas.openxmlformats.org/officeDocument/2006/relationships/slide" Id="rId51" Target="slides/slide46.xml"/><Relationship Type="http://schemas.openxmlformats.org/officeDocument/2006/relationships/slide" Id="rId50" Target="slides/slide45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slide" Id="rId21" Target="slides/slide16.xml"/><Relationship Type="http://schemas.openxmlformats.org/officeDocument/2006/relationships/slide" Id="rId22" Target="slides/slide17.xml"/><Relationship Type="http://schemas.openxmlformats.org/officeDocument/2006/relationships/slide" Id="rId23" Target="slides/slide18.xml"/><Relationship Type="http://schemas.openxmlformats.org/officeDocument/2006/relationships/slide" Id="rId24" Target="slides/slide19.xml"/><Relationship Type="http://schemas.openxmlformats.org/officeDocument/2006/relationships/slide" Id="rId20" Target="slides/slide15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8" id="17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5" id="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6" id="1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7" id="1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4" id="1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6" id="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7" id="2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8" id="2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2" id="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3" id="2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4" id="2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9" id="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0" id="2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1" id="2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5" id="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27" id="2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3" id="2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4" id="23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35" id="23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0" id="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1" id="24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2" id="24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4" id="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5" id="11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6" id="11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47" id="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8" id="2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49" id="2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3" id="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4" id="2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55" id="2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9" id="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0" id="2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61" id="2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9" id="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0" id="2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1" id="2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5" id="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6" id="27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77" id="27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1" id="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2" id="28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3" id="28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9" id="2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3" id="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4" id="2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95" id="2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9" id="2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0" id="3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1" id="3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4" id="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5" id="3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06" id="3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3" id="12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0" id="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1" id="31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12" id="31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8" id="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9" id="3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0" id="3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4" id="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5" id="32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26" id="32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2" id="3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3" id="3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4" id="3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8" id="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9" id="3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0" id="3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4" id="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5" id="34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46" id="34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9" id="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0" id="35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1" id="35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5" id="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6" id="3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57" id="3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1" id="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2" id="3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3" id="3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6" id="3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7" id="3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68" id="3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2" id="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3" id="3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74" id="3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2" id="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3" id="3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84" id="3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9" id="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0" id="3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1" id="3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7" id="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8" id="3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99" id="3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4" id="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5" id="40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6" id="40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1" id="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2" id="41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3" id="4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7" id="4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8" id="4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19" id="4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3" id="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4" id="4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25" id="4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9" id="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0" id="43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1" id="4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35" id="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6" id="43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7" id="4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1" id="4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2" id="44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3" id="4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47" id="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8" id="4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49" id="4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6" id="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7" id="14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8" id="14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3" id="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4" id="1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5" id="1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3" id="1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5" id="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name="Shape 26" id="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7" id="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8" id="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0" id="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1" id="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3" id="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4" id="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8" id="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0" id="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1" id="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2" id="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3" id="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5" id="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6" id="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8" id="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49" id="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0" id="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1" id="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2" id="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3" id="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5" id="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56" id="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57" id="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58" id="58"/>
          <p:cNvSpPr txBox="1"/>
          <p:nvPr>
            <p:ph type="subTitle" idx="1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5" id="65"/>
          <p:cNvSpPr txBox="1"/>
          <p:nvPr>
            <p:ph type="body" idx="2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69" id="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name="Shape 70" id="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extrusionOk="0" h="8" w="50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1" id="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2" id="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extrusionOk="0" h="16" w="204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3" id="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extrusionOk="0" h="10" w="58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4" id="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extrusionOk="0" h="6" w="6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5" id="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extrusionOk="0" h="2" w="8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6" id="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extrusionOk="0" h="8" w="41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7" id="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extrusionOk="0" h="10" w="142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8" id="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extrusionOk="0" h="2" w="28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9" id="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extrusionOk="0" h="2" w="10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0" id="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extrusionOk="0" h="10" w="155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1" id="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extrusionOk="0" h="4" w="5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2" id="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3" id="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4" id="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extrusionOk="0" h="2" w="1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5" id="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extrusionOk="0" h="4" w="2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6" id="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extrusionOk="0" h="2" w="4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7" id="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extrusionOk="0" h="2" w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8" id="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extrusionOk="0" h="2" w="6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89" id="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extrusionOk="0" h="2" w="6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0" id="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extrusionOk="0" h="1642" w="5754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1" id="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extrusionOk="0" h="6" w="1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2" id="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extrusionOk="0" h="2" w="20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3" id="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extrusionOk="0" h="8" w="54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4" id="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extrusionOk="0" h="4" w="60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5" id="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extrusionOk="0" h="4" w="8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6" id="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extrusionOk="0" h="8" w="3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7" id="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extrusionOk="0" h="2" w="30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8" id="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extrusionOk="0" h="2" w="4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99" id="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extrusionOk="0" h="2" w="18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0" id="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extrusionOk="0" h="4" w="28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101" id="101"/>
          <p:cNvSpPr txBox="1"/>
          <p:nvPr>
            <p:ph type="body" idx="1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1pPr>
            <a:lvl2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4pPr>
            <a:lvl5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i="1" sz="2400">
                <a:solidFill>
                  <a:schemeClr val="lt2"/>
                </a:solidFill>
              </a:defRPr>
            </a:lvl7pPr>
            <a:lvl8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indent="-342900" algn="ctr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5" id="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name="Shape 6" id="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7" id="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extrusionOk="0" h="4138" w="5620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grpSp>
        <p:nvGrpSpPr>
          <p:cNvPr name="Shape 8" id="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name="Shape 9" id="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extrusionOk="0" h="198" w="412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" id="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extrusionOk="0" h="60" w="142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extrusionOk="0" h="10" w="38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2" id="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extrusionOk="0" h="486" w="1008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3" id="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extrusionOk="0" h="10" w="126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extrusionOk="0" h="34" w="14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5" id="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extrusionOk="0" h="42" w="280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6" id="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extrusionOk="0" h="12" w="68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7" id="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extrusionOk="0" h="60" w="114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8" id="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extrusionOk="0" h="66" w="33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" id="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extrusionOk="0" h="162" w="514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" id="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extrusionOk="0" h="20" w="88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extrusionOk="0" h="2258" w="433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22" id="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2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jp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gif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5.jpg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26.jpg"/><Relationship Type="http://schemas.openxmlformats.org/officeDocument/2006/relationships/image" Id="rId3" Target="../media/image23.jpg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6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9.jpg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4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7.jpg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5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8.jpg"/><Relationship Type="http://schemas.openxmlformats.org/officeDocument/2006/relationships/image" Id="rId3" Target="../media/image27.jpg"/><Relationship Type="http://schemas.openxmlformats.org/officeDocument/2006/relationships/image" Id="rId6" Target="../media/image21.jpg"/><Relationship Type="http://schemas.openxmlformats.org/officeDocument/2006/relationships/image" Id="rId5" Target="../media/image22.jpg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24.png"/><Relationship Type="http://schemas.openxmlformats.org/officeDocument/2006/relationships/image" Id="rId3" Target="../media/image20.png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/Relationships>
</file>

<file path=ppt/slides/_rels/slide3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5.xml"/><Relationship Type="http://schemas.openxmlformats.org/officeDocument/2006/relationships/slideLayout" Id="rId1" Target="../slideLayouts/slideLayout2.xml"/></Relationships>
</file>

<file path=ppt/slides/_rels/slide3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3.png"/></Relationships>
</file>

<file path=ppt/slides/_rels/slide3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7.xml"/><Relationship Type="http://schemas.openxmlformats.org/officeDocument/2006/relationships/slideLayout" Id="rId1" Target="../slideLayouts/slideLayout2.xml"/></Relationships>
</file>

<file path=ppt/slides/_rels/slide3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8.xml"/><Relationship Type="http://schemas.openxmlformats.org/officeDocument/2006/relationships/slideLayout" Id="rId1" Target="../slideLayouts/slideLayout2.xml"/></Relationships>
</file>

<file path=ppt/slides/_rels/slide3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4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4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0.xml"/><Relationship Type="http://schemas.openxmlformats.org/officeDocument/2006/relationships/slideLayout" Id="rId1" Target="../slideLayouts/slideLayout4.xml"/></Relationships>
</file>

<file path=ppt/slides/_rels/slide4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28.jpg"/><Relationship Type="http://schemas.openxmlformats.org/officeDocument/2006/relationships/image" Id="rId3" Target="../media/image31.jpg"/></Relationships>
</file>

<file path=ppt/slides/_rels/slide4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2.png"/></Relationships>
</file>

<file path=ppt/slides/_rels/slide4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30.jpg"/></Relationships>
</file>

<file path=ppt/slides/_rels/slide4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29.jpg"/></Relationships>
</file>

<file path=ppt/slides/_rels/slide4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5.xml"/><Relationship Type="http://schemas.openxmlformats.org/officeDocument/2006/relationships/slideLayout" Id="rId1" Target="../slideLayouts/slideLayout2.xml"/></Relationships>
</file>

<file path=ppt/slides/_rels/slide4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6.xml"/><Relationship Type="http://schemas.openxmlformats.org/officeDocument/2006/relationships/slideLayout" Id="rId1" Target="../slideLayouts/slideLayout2.xml"/></Relationships>
</file>

<file path=ppt/slides/_rels/slide4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7.xml"/><Relationship Type="http://schemas.openxmlformats.org/officeDocument/2006/relationships/slideLayout" Id="rId1" Target="../slideLayouts/slideLayout2.xml"/></Relationships>
</file>

<file path=ppt/slides/_rels/slide4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8.xml"/><Relationship Type="http://schemas.openxmlformats.org/officeDocument/2006/relationships/slideLayout" Id="rId1" Target="../slideLayouts/slideLayout2.xml"/></Relationships>
</file>

<file path=ppt/slides/_rels/slide4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9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5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0.xml"/><Relationship Type="http://schemas.openxmlformats.org/officeDocument/2006/relationships/slideLayout" Id="rId1" Target="../slideLayouts/slideLayout2.xml"/></Relationships>
</file>

<file path=ppt/slides/_rels/slide5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1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6.jpg"/><Relationship Type="http://schemas.openxmlformats.org/officeDocument/2006/relationships/image" Id="rId3" Target="../media/image04.jpg"/><Relationship Type="http://schemas.openxmlformats.org/officeDocument/2006/relationships/image" Id="rId5" Target="../media/image07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8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1.jpg"/><Relationship Type="http://schemas.openxmlformats.org/officeDocument/2006/relationships/image" Id="rId3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 txBox="1"/>
          <p:nvPr>
            <p:ph type="ctrTitle"/>
          </p:nvPr>
        </p:nvSpPr>
        <p:spPr>
          <a:xfrm>
            <a:off y="726623" x="1265400"/>
            <a:ext cy="2383499" cx="66132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 sz="4000">
                <a:solidFill>
                  <a:srgbClr val="FFFFFF"/>
                </a:solidFill>
              </a:rPr>
              <a:t>Recommendations for Reducing Power Imports to Bend, Oregon</a:t>
            </a:r>
          </a:p>
        </p:txBody>
      </p:sp>
      <p:sp>
        <p:nvSpPr>
          <p:cNvPr name="Shape 105" id="105"/>
          <p:cNvSpPr txBox="1"/>
          <p:nvPr>
            <p:ph type="subTitle" idx="1"/>
          </p:nvPr>
        </p:nvSpPr>
        <p:spPr>
          <a:xfrm>
            <a:off y="5088562" x="685800"/>
            <a:ext cy="1046400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Authors</a:t>
            </a:r>
          </a:p>
          <a:p>
            <a:pPr algn="ctr" rtl="0" lvl="0">
              <a:lnSpc>
                <a:spcPct val="115000"/>
              </a:lnSpc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Zach Wahl, Nathan Anderson, Molly Winterrowd,</a:t>
            </a:r>
          </a:p>
          <a:p>
            <a:pPr lv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Trevor Bramwell, Tyler Franklin</a:t>
            </a:r>
          </a:p>
        </p:txBody>
      </p:sp>
      <p:sp>
        <p:nvSpPr>
          <p:cNvPr name="Shape 106" id="106"/>
          <p:cNvSpPr txBox="1"/>
          <p:nvPr/>
        </p:nvSpPr>
        <p:spPr>
          <a:xfrm>
            <a:off y="4349525" x="3432600"/>
            <a:ext cy="526500" cx="2278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November 29, 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name="Shape 173" id="173"/>
          <p:cNvGraphicFramePr/>
          <p:nvPr/>
        </p:nvGraphicFramePr>
        <p:xfrm>
          <a:off y="1600104" x="892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{1388CEFE-ECD2-4E34-B811-DF2527CAE727}</a:tableStyleId>
              </a:tblPr>
              <a:tblGrid>
                <a:gridCol w="3845125"/>
                <a:gridCol w="3845125"/>
              </a:tblGrid>
              <a:tr h="408125"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 b="1"/>
                        <a:t>LED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 b="1"/>
                        <a:t>CFL</a:t>
                      </a:r>
                    </a:p>
                  </a:txBody>
                  <a:tcPr marB="91425" marT="91425" marR="91425" marL="91425"/>
                </a:tc>
              </a:tr>
              <a:tr h="7647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Most expensive light bulb option (per unit)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Contains mercury, which is a toxic gas</a:t>
                      </a:r>
                    </a:p>
                  </a:txBody>
                  <a:tcPr marB="91425" marT="91425" marR="91425" marL="91425"/>
                </a:tc>
              </a:tr>
              <a:tr h="1038050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availability of these bulbs are more limited in the stores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Require specific disposal methods</a:t>
                      </a:r>
                    </a:p>
                  </a:txBody>
                  <a:tcPr marB="91425" marT="91425" marR="91425" marL="91425"/>
                </a:tc>
              </a:tr>
              <a:tr h="477475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 very durable</a:t>
                      </a:r>
                    </a:p>
                  </a:txBody>
                  <a:tcPr marB="91425" marT="91425" marR="91425" marL="91425"/>
                </a:tc>
              </a:tr>
              <a:tr h="477475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Sensitive to humidity</a:t>
                      </a:r>
                    </a:p>
                  </a:txBody>
                  <a:tcPr marB="91425" marT="91425" marR="91425" marL="91425"/>
                </a:tc>
              </a:tr>
              <a:tr h="754600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Take a while to turn on/warm up</a:t>
                      </a:r>
                    </a:p>
                  </a:txBody>
                  <a:tcPr marB="91425" marT="91425" marR="91425" marL="91425"/>
                </a:tc>
              </a:tr>
              <a:tr h="764750">
                <a:tc>
                  <a:txBody>
                    <a:bodyPr>
                      <a:spAutoFit/>
                    </a:bodyPr>
                    <a:lstStyle/>
                    <a:p/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Can omit an odor, smoke or catch on fire 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  <p:sp>
        <p:nvSpPr>
          <p:cNvPr name="Shape 174" id="17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Negative Factors</a:t>
            </a:r>
          </a:p>
        </p:txBody>
      </p:sp>
      <p:sp>
        <p:nvSpPr>
          <p:cNvPr name="Shape 175" id="175"/>
          <p:cNvSpPr/>
          <p:nvPr/>
        </p:nvSpPr>
        <p:spPr>
          <a:xfrm>
            <a:off y="3608956" x="1154229"/>
            <a:ext cy="2519122" cx="336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9" id="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0" id="18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Costs</a:t>
            </a:r>
          </a:p>
        </p:txBody>
      </p:sp>
      <p:sp>
        <p:nvSpPr>
          <p:cNvPr name="Shape 181" id="181"/>
          <p:cNvSpPr txBox="1"/>
          <p:nvPr>
            <p:ph type="body" idx="1"/>
          </p:nvPr>
        </p:nvSpPr>
        <p:spPr>
          <a:xfrm>
            <a:off y="1213729" x="457200"/>
            <a:ext cy="5274000" cx="7583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 b="1">
                <a:solidFill>
                  <a:srgbClr val="434343"/>
                </a:solidFill>
              </a:rPr>
              <a:t>Costs per Bulb: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 b="1">
                <a:solidFill>
                  <a:srgbClr val="434343"/>
                </a:solidFill>
              </a:rPr>
              <a:t>Annual Operating Cost: </a:t>
            </a:r>
          </a:p>
          <a:p>
            <a:pPr rtl="0" lvl="0">
              <a:buNone/>
            </a:pPr>
            <a:r>
              <a:rPr lang="en" sz="1800">
                <a:solidFill>
                  <a:srgbClr val="434343"/>
                </a:solidFill>
              </a:rPr>
              <a:t>(based on the assumption that one household uses on average of 30 incandescent bulbs per year)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82" id="182"/>
          <p:cNvSpPr/>
          <p:nvPr/>
        </p:nvSpPr>
        <p:spPr>
          <a:xfrm flipH="1">
            <a:off y="2325437" x="3042273"/>
            <a:ext cy="1961809" cx="27936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aphicFrame>
        <p:nvGraphicFramePr>
          <p:cNvPr name="Shape 183" id="183"/>
          <p:cNvGraphicFramePr/>
          <p:nvPr/>
        </p:nvGraphicFramePr>
        <p:xfrm>
          <a:off y="1759675" x="819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{0655E0C7-A56A-4021-9438-762394DF16EF}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LED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CFL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Incandescent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$30.00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$15.00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$2.50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  <p:graphicFrame>
        <p:nvGraphicFramePr>
          <p:cNvPr name="Shape 184" id="184"/>
          <p:cNvGraphicFramePr/>
          <p:nvPr/>
        </p:nvGraphicFramePr>
        <p:xfrm>
          <a:off y="5331325" x="8196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{A7DF4BBA-62AE-4574-B624-C499DF76CD58}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LED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CFL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Incandescent</a:t>
                      </a:r>
                    </a:p>
                  </a:txBody>
                  <a:tcPr marB="91425" marT="91425" marR="91425" marL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$33.00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$77.00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$329.00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8" id="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9" id="18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Costs</a:t>
            </a:r>
          </a:p>
        </p:txBody>
      </p:sp>
      <p:sp>
        <p:nvSpPr>
          <p:cNvPr name="Shape 190" id="190"/>
          <p:cNvSpPr txBox="1"/>
          <p:nvPr>
            <p:ph type="body" idx="1"/>
          </p:nvPr>
        </p:nvSpPr>
        <p:spPr>
          <a:xfrm>
            <a:off y="1309259" x="457200"/>
            <a:ext cy="5258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
</a:t>
            </a:r>
            <a:r>
              <a:rPr lang="en" sz="1800">
                <a:solidFill>
                  <a:srgbClr val="434343"/>
                </a:solidFill>
              </a:rPr>
              <a:t>Below shows how long a light bulb lasts if left on for 24 hours a day</a:t>
            </a:r>
          </a:p>
          <a:p>
            <a:pPr indent="-419100" marL="457200" rtl="0" lvl="0">
              <a:buClr>
                <a:srgbClr val="434343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LED: 2,084 days or 5.7 years</a:t>
            </a:r>
          </a:p>
          <a:p>
            <a:pPr indent="-419100" marL="457200" rtl="0" lvl="0">
              <a:buClr>
                <a:srgbClr val="434343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CFL: 334 days</a:t>
            </a:r>
          </a:p>
          <a:p>
            <a:pPr indent="-419100" marL="457200" rtl="0" lvl="0">
              <a:buClr>
                <a:srgbClr val="434343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Incandescent: 50 days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Annual Overall Cost: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LED: </a:t>
            </a:r>
            <a:r>
              <a:rPr lang="en" sz="1800" b="1">
                <a:solidFill>
                  <a:srgbClr val="434343"/>
                </a:solidFill>
              </a:rPr>
              <a:t>$195.00 </a:t>
            </a:r>
            <a:r>
              <a:rPr lang="en" sz="1800">
                <a:solidFill>
                  <a:srgbClr val="434343"/>
                </a:solidFill>
              </a:rPr>
              <a:t>per year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CFL: </a:t>
            </a:r>
            <a:r>
              <a:rPr lang="en" sz="1800" b="1">
                <a:solidFill>
                  <a:srgbClr val="434343"/>
                </a:solidFill>
              </a:rPr>
              <a:t>$572.00</a:t>
            </a:r>
            <a:r>
              <a:rPr lang="en" sz="1800">
                <a:solidFill>
                  <a:srgbClr val="434343"/>
                </a:solidFill>
              </a:rPr>
              <a:t> per year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Incandescent: </a:t>
            </a:r>
            <a:r>
              <a:rPr lang="en" sz="1800" b="1">
                <a:solidFill>
                  <a:srgbClr val="434343"/>
                </a:solidFill>
              </a:rPr>
              <a:t>$876.50</a:t>
            </a:r>
            <a:r>
              <a:rPr lang="en" sz="1800">
                <a:solidFill>
                  <a:srgbClr val="434343"/>
                </a:solidFill>
              </a:rPr>
              <a:t> per year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91" id="191"/>
          <p:cNvSpPr/>
          <p:nvPr/>
        </p:nvSpPr>
        <p:spPr>
          <a:xfrm>
            <a:off y="2525950" x="5315062"/>
            <a:ext cy="3333750" cx="2200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5" id="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6" id="19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Costs</a:t>
            </a:r>
          </a:p>
        </p:txBody>
      </p:sp>
      <p:sp>
        <p:nvSpPr>
          <p:cNvPr name="Shape 197" id="197"/>
          <p:cNvSpPr txBox="1"/>
          <p:nvPr>
            <p:ph type="body" idx="1"/>
          </p:nvPr>
        </p:nvSpPr>
        <p:spPr>
          <a:xfrm>
            <a:off y="1414534" x="457200"/>
            <a:ext cy="5153400" cx="81681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Cost of Implementation: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It would take approximately 150 homes to save 1 MJ/s worth of energy, if each household replaced 30 light bulbs with either LED or CFL bulbs. 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Incandescent bulbs: $131,500 per year compared to...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	</a:t>
            </a:r>
            <a:r>
              <a:rPr lang="en" sz="1800">
                <a:solidFill>
                  <a:srgbClr val="434343"/>
                </a:solidFill>
              </a:rPr>
              <a:t>-LED: $29,300 per year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	-CFL:$85,800 per year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	-50/50 mix of LED &amp; CFL: $57,500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a) Educate and advertise</a:t>
            </a:r>
          </a:p>
          <a:p>
            <a:pPr indent="-298450" marL="457200" rtl="0" lvl="0"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Advertisements: $7,500+</a:t>
            </a:r>
          </a:p>
          <a:p>
            <a:pPr indent="-298450" marL="457200" rtl="0" lvl="0"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LED or CFL light bulbs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434343"/>
                </a:solidFill>
              </a:rPr>
              <a:t>b) Incentive Program:</a:t>
            </a:r>
          </a:p>
          <a:p>
            <a:pPr indent="-298450" marL="457200" rtl="0" lvl="0"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LED or CFL light bulbs</a:t>
            </a:r>
          </a:p>
          <a:p>
            <a:r>
              <a:t/>
            </a:r>
          </a:p>
        </p:txBody>
      </p:sp>
      <p:sp>
        <p:nvSpPr>
          <p:cNvPr name="Shape 198" id="198"/>
          <p:cNvSpPr/>
          <p:nvPr/>
        </p:nvSpPr>
        <p:spPr>
          <a:xfrm>
            <a:off y="4045207" x="4957804"/>
            <a:ext cy="2522727" cx="3920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Feasibility</a:t>
            </a:r>
          </a:p>
        </p:txBody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1414534" x="457200"/>
            <a:ext cy="5153400" cx="58881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Payback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Jobs created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 general:Yes</a:t>
            </a:r>
          </a:p>
          <a:p>
            <a:pPr rtl="0" lvl="0">
              <a:buNone/>
            </a:pPr>
            <a:r>
              <a:rPr lang="en"/>
              <a:t>	(Would promote LED bulbs</a:t>
            </a:r>
          </a:p>
          <a:p>
            <a:pPr indent="457200" marL="457200" rtl="0" lvl="0">
              <a:buNone/>
            </a:pPr>
            <a:r>
              <a:rPr lang="en"/>
              <a:t>over CFL)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 Bend, Oregon: Yes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205" id="205"/>
          <p:cNvSpPr/>
          <p:nvPr/>
        </p:nvSpPr>
        <p:spPr>
          <a:xfrm>
            <a:off y="2166734" x="5954400"/>
            <a:ext cy="3952875" cx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9" id="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0" id="21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HYDRO POWER</a:t>
            </a:r>
          </a:p>
        </p:txBody>
      </p:sp>
      <p:sp>
        <p:nvSpPr>
          <p:cNvPr name="Shape 211" id="211"/>
          <p:cNvSpPr txBox="1"/>
          <p:nvPr>
            <p:ph type="body" idx="1"/>
          </p:nvPr>
        </p:nvSpPr>
        <p:spPr>
          <a:xfrm>
            <a:off y="4885724" x="521600"/>
            <a:ext cy="973800" cx="3206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Tyler Franklin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5" id="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6" id="21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Background</a:t>
            </a:r>
          </a:p>
        </p:txBody>
      </p:sp>
      <p:sp>
        <p:nvSpPr>
          <p:cNvPr name="Shape 217" id="21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Proposal: To create a small conduit hydroelectric power station for the city of Bend.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What is a small conduit power station? A facility that produces 1 to 20 MW and typically does not require a dam.</a:t>
            </a:r>
          </a:p>
          <a:p>
            <a:r>
              <a:t/>
            </a:r>
          </a:p>
        </p:txBody>
      </p:sp>
      <p:sp>
        <p:nvSpPr>
          <p:cNvPr name="Shape 218" id="218"/>
          <p:cNvSpPr/>
          <p:nvPr/>
        </p:nvSpPr>
        <p:spPr>
          <a:xfrm>
            <a:off y="4591646" x="2998887"/>
            <a:ext cy="1976227" cx="28909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2" id="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3" id="22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Implementation</a:t>
            </a:r>
          </a:p>
        </p:txBody>
      </p:sp>
      <p:sp>
        <p:nvSpPr>
          <p:cNvPr name="Shape 224" id="22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site chosen for construction is the Outback water reservoir just outside town.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power station would utilize eleven miles of existing pipeline from the Bridge Creek intake facility. 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support infrastructure is already in place.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facility will house one turbine rated at 1.6 megajoules per second</a:t>
            </a:r>
            <a:r>
              <a:rPr lang="en" baseline="30000"/>
              <a:t>[9]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8" id="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9" id="22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Benefits</a:t>
            </a:r>
          </a:p>
        </p:txBody>
      </p:sp>
      <p:sp>
        <p:nvSpPr>
          <p:cNvPr name="Shape 230" id="23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Renewable energy that has zero emissions.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90% energy to electricity conversion</a:t>
            </a:r>
            <a:r>
              <a:rPr lang="en" baseline="30000"/>
              <a:t>[10]</a:t>
            </a:r>
            <a:r>
              <a:rPr lang="en"/>
              <a:t>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Free and abundant fuel source, water.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Very low maintenance.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Reliable.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Very low production cost per kilowatt</a:t>
            </a:r>
            <a:r>
              <a:rPr lang="en" baseline="30000"/>
              <a:t>[10]</a:t>
            </a:r>
            <a:r>
              <a:rPr lang="en"/>
              <a:t>.</a:t>
            </a:r>
          </a:p>
        </p:txBody>
      </p:sp>
      <p:sp>
        <p:nvSpPr>
          <p:cNvPr name="Shape 231" id="231"/>
          <p:cNvSpPr/>
          <p:nvPr/>
        </p:nvSpPr>
        <p:spPr>
          <a:xfrm>
            <a:off y="4649962" x="615300"/>
            <a:ext cy="2069479" cx="27654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232" id="232"/>
          <p:cNvSpPr/>
          <p:nvPr/>
        </p:nvSpPr>
        <p:spPr>
          <a:xfrm>
            <a:off y="4644923" x="5150800"/>
            <a:ext cy="2079558" cx="273387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6" id="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7" id="23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Negative Factors</a:t>
            </a:r>
          </a:p>
        </p:txBody>
      </p:sp>
      <p:sp>
        <p:nvSpPr>
          <p:cNvPr name="Shape 238" id="238"/>
          <p:cNvSpPr txBox="1"/>
          <p:nvPr>
            <p:ph type="body" idx="1"/>
          </p:nvPr>
        </p:nvSpPr>
        <p:spPr>
          <a:xfrm>
            <a:off y="1693899" x="207325"/>
            <a:ext cy="593999" cx="64052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Environmental impact?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Community water flow issues?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Drop off in summer months</a:t>
            </a:r>
            <a:r>
              <a:rPr lang="en" baseline="30000"/>
              <a:t>[9]</a:t>
            </a:r>
            <a:r>
              <a:rPr lang="en"/>
              <a:t>.</a:t>
            </a:r>
          </a:p>
          <a:p>
            <a:r>
              <a:t/>
            </a:r>
          </a:p>
        </p:txBody>
      </p:sp>
      <p:sp>
        <p:nvSpPr>
          <p:cNvPr name="Shape 239" id="239"/>
          <p:cNvSpPr/>
          <p:nvPr/>
        </p:nvSpPr>
        <p:spPr>
          <a:xfrm>
            <a:off y="3435475" x="1988500"/>
            <a:ext cy="2590800" cx="46672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Bend, Oregon</a:t>
            </a:r>
          </a:p>
        </p:txBody>
      </p:sp>
      <p:graphicFrame>
        <p:nvGraphicFramePr>
          <p:cNvPr name="Shape 112" id="112"/>
          <p:cNvGraphicFramePr/>
          <p:nvPr/>
        </p:nvGraphicFramePr>
        <p:xfrm>
          <a:off y="4539678" x="8361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{276FE003-D12E-40FD-9E61-B701B8664A0A}</a:tableStyleId>
              </a:tblPr>
              <a:tblGrid>
                <a:gridCol w="1494350"/>
                <a:gridCol w="1494350"/>
                <a:gridCol w="1494350"/>
                <a:gridCol w="1494350"/>
                <a:gridCol w="1494350"/>
              </a:tblGrid>
              <a:tr h="774775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Population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Households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Land Area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Education of High School or Greater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Labor Force</a:t>
                      </a:r>
                    </a:p>
                  </a:txBody>
                  <a:tcPr marB="91425" marT="91425" anchor="ctr" marR="91425" marL="91425"/>
                </a:tc>
              </a:tr>
              <a:tr h="774775"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77,905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31,596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 algn="ctr"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33.01 mi</a:t>
                      </a:r>
                      <a:r>
                        <a:rPr lang="en" baseline="30000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90.2%</a:t>
                      </a:r>
                    </a:p>
                  </a:txBody>
                  <a:tcPr marB="91425" marT="91425" anchor="ctr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68.9 %</a:t>
                      </a:r>
                    </a:p>
                  </a:txBody>
                  <a:tcPr marB="91425" marT="91425" anchor="ctr" marR="91425" marL="91425"/>
                </a:tc>
              </a:tr>
            </a:tbl>
          </a:graphicData>
        </a:graphic>
      </p:graphicFrame>
      <p:sp>
        <p:nvSpPr>
          <p:cNvPr name="Shape 113" id="113"/>
          <p:cNvSpPr/>
          <p:nvPr/>
        </p:nvSpPr>
        <p:spPr>
          <a:xfrm>
            <a:off y="1600104" x="2518750"/>
            <a:ext cy="2463238" cx="410649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3" id="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4" id="244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Costs </a:t>
            </a:r>
          </a:p>
        </p:txBody>
      </p:sp>
      <p:sp>
        <p:nvSpPr>
          <p:cNvPr name="Shape 245" id="245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1.6 megawatt turbine ~ $100,000 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50 ft. by 35 ft. by 12 ft. power station ~ $35,000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20 inch pipe ~ $2500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Estimated total construction cost: $137,500</a:t>
            </a:r>
          </a:p>
        </p:txBody>
      </p:sp>
      <p:sp>
        <p:nvSpPr>
          <p:cNvPr name="Shape 246" id="246"/>
          <p:cNvSpPr/>
          <p:nvPr/>
        </p:nvSpPr>
        <p:spPr>
          <a:xfrm>
            <a:off y="3975262" x="1792037"/>
            <a:ext cy="2725574" cx="5000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0" id="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1" id="25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Feasibility</a:t>
            </a:r>
          </a:p>
        </p:txBody>
      </p:sp>
      <p:sp>
        <p:nvSpPr>
          <p:cNvPr name="Shape 252" id="252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infrastructure already exists!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Quick payback: ≤ 1 year [9].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Small job creation.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6" id="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7" id="25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TRANSIT OPTIMIZATION</a:t>
            </a:r>
          </a:p>
        </p:txBody>
      </p:sp>
      <p:sp>
        <p:nvSpPr>
          <p:cNvPr name="Shape 258" id="258"/>
          <p:cNvSpPr txBox="1"/>
          <p:nvPr>
            <p:ph type="subTitle" idx="1"/>
          </p:nvPr>
        </p:nvSpPr>
        <p:spPr>
          <a:xfrm>
            <a:off y="4497500" x="685800"/>
            <a:ext cy="8819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ZACH WAHL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2" id="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3" id="2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</a:p>
        </p:txBody>
      </p:sp>
      <p:sp>
        <p:nvSpPr>
          <p:cNvPr name="Shape 264" id="264"/>
          <p:cNvSpPr txBox="1"/>
          <p:nvPr>
            <p:ph type="body" idx="1"/>
          </p:nvPr>
        </p:nvSpPr>
        <p:spPr>
          <a:xfrm>
            <a:off y="1870047" x="457200"/>
            <a:ext cy="18795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53 percent of commuters in Bend travel alone on a 10 mile round trip to work.</a:t>
            </a:r>
            <a:r>
              <a:rPr lang="en" baseline="30000"/>
              <a:t>[15]</a:t>
            </a:r>
          </a:p>
          <a:p>
            <a:pPr indent="-419100" marL="457200" rtl="0"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There are 28,642 commuters in Bend.</a:t>
            </a:r>
            <a:r>
              <a:rPr lang="en" baseline="30000"/>
              <a:t>[13]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265" id="265"/>
          <p:cNvSpPr/>
          <p:nvPr/>
        </p:nvSpPr>
        <p:spPr>
          <a:xfrm>
            <a:off y="3895203" x="55561"/>
            <a:ext cy="771132" cx="9032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66" id="266"/>
          <p:cNvSpPr txBox="1"/>
          <p:nvPr/>
        </p:nvSpPr>
        <p:spPr>
          <a:xfrm>
            <a:off y="4826000" x="341325"/>
            <a:ext cy="1341300" cx="8247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267" id="267"/>
          <p:cNvSpPr txBox="1"/>
          <p:nvPr/>
        </p:nvSpPr>
        <p:spPr>
          <a:xfrm>
            <a:off y="595650" x="1336175"/>
            <a:ext cy="547500" cx="19157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268" id="268"/>
          <p:cNvSpPr txBox="1"/>
          <p:nvPr/>
        </p:nvSpPr>
        <p:spPr>
          <a:xfrm>
            <a:off y="4826000" x="455550"/>
            <a:ext cy="1554899" cx="82328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 reduce power input by 1 MJ/s , approximately 1,346 commuters would need to use public transit.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2" id="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Implementation</a:t>
            </a:r>
          </a:p>
        </p:txBody>
      </p:sp>
      <p:sp>
        <p:nvSpPr>
          <p:cNvPr name="Shape 274" id="27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Method 1: Make transit free.</a:t>
            </a:r>
          </a:p>
          <a:p>
            <a:pPr indent="-381000" marL="914400" rtl="0" lvl="1">
              <a:buClr>
                <a:schemeClr val="dk2"/>
              </a:buClr>
              <a:buSzPct val="133333"/>
              <a:buFont typeface="Arial"/>
              <a:buChar char="•"/>
            </a:pPr>
            <a:r>
              <a:rPr lang="en"/>
              <a:t>Implement a Transit Operating Fee to cover the cost of running public transit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Method 2: Operate a new bus route.</a:t>
            </a:r>
          </a:p>
          <a:p>
            <a:pPr indent="-381000" marL="914400" lvl="1">
              <a:buClr>
                <a:schemeClr val="dk2"/>
              </a:buClr>
              <a:buSzPct val="133333"/>
              <a:buFont typeface="Arial"/>
              <a:buChar char="•"/>
            </a:pPr>
            <a:r>
              <a:rPr lang="en"/>
              <a:t>Purchase a new bus and have it dedicated to the worker dense areas of the cities.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8" id="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9" id="27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Benefits</a:t>
            </a:r>
          </a:p>
        </p:txBody>
      </p:sp>
      <p:sp>
        <p:nvSpPr>
          <p:cNvPr name="Shape 280" id="28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Method 1: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Less vehicles on city roads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Less Carbon Dioxide emissions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Tax revenue diverted to other areas of city government (Fire, Police, Parks and Rec)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Method 2: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Easier access to transit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4" id="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5" id="28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Negative Factors</a:t>
            </a:r>
          </a:p>
        </p:txBody>
      </p:sp>
      <p:sp>
        <p:nvSpPr>
          <p:cNvPr name="Shape 286" id="286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Method 1: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Fee imposed on utility customers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Method 2: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Route clutter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0" id="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1" id="29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Costs</a:t>
            </a:r>
          </a:p>
        </p:txBody>
      </p:sp>
      <p:sp>
        <p:nvSpPr>
          <p:cNvPr name="Shape 292" id="292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Method 1: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noticeable cost difference to city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Single family residents ~ $3.73/month</a:t>
            </a:r>
            <a:r>
              <a:rPr lang="en" baseline="30000"/>
              <a:t>[17]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Business' ~ varies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Method 2: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 Large, Heavy-Duty Transit Bus ~ $300,000 – $400,000</a:t>
            </a:r>
            <a:r>
              <a:rPr lang="en" baseline="30000"/>
              <a:t>[19]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Cost of operation ~ $350,000/yr</a:t>
            </a:r>
            <a:r>
              <a:rPr lang="en" baseline="30000"/>
              <a:t>[18]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6" id="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7" id="29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Feasibility</a:t>
            </a:r>
          </a:p>
        </p:txBody>
      </p:sp>
      <p:sp>
        <p:nvSpPr>
          <p:cNvPr name="Shape 298" id="298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Method 1: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Feasible for Bend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Corvallis saw 37.9% increase in ridership in first year</a:t>
            </a:r>
            <a:r>
              <a:rPr lang="en" baseline="30000"/>
              <a:t>[16]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Bend needs only 1,346 person increase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Roughly 5% of commuters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Low cost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City will benefit with tax revenue directed to other areas (Fire, Police, Parks and Rec).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2" id="3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3" id="303"/>
          <p:cNvSpPr/>
          <p:nvPr/>
        </p:nvSpPr>
        <p:spPr>
          <a:xfrm>
            <a:off y="365524" x="1139883"/>
            <a:ext cy="6126951" cx="6864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434343"/>
                </a:solidFill>
              </a:rPr>
              <a:t>Proposed Solutions</a:t>
            </a:r>
          </a:p>
        </p:txBody>
      </p:sp>
      <p:sp>
        <p:nvSpPr>
          <p:cNvPr name="Shape 119" id="119"/>
          <p:cNvSpPr/>
          <p:nvPr/>
        </p:nvSpPr>
        <p:spPr>
          <a:xfrm>
            <a:off y="2366141" x="4955989"/>
            <a:ext cy="4038113" cx="35957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1311799" x="457200"/>
            <a:ext cy="5255999" cx="7748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Incandescent, LED and CFL Light Bulbs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Hydro Power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Transit Optimization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Biofuels</a:t>
            </a:r>
          </a:p>
          <a:p>
            <a:pPr indent="-419100" marL="457200" rtl="0" lvl="0">
              <a:lnSpc>
                <a:spcPct val="150000"/>
              </a:lnSpc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Solar Power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7" id="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8" id="30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Feasibility</a:t>
            </a:r>
          </a:p>
        </p:txBody>
      </p:sp>
      <p:sp>
        <p:nvSpPr>
          <p:cNvPr name="Shape 309" id="30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Method 2: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Not feasible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Large cost with little return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Would create excess routes in small areas.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3" id="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4" id="314"/>
          <p:cNvSpPr/>
          <p:nvPr/>
        </p:nvSpPr>
        <p:spPr>
          <a:xfrm>
            <a:off y="279414" x="637546"/>
            <a:ext cy="3267750" cx="39824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15" id="315"/>
          <p:cNvSpPr/>
          <p:nvPr/>
        </p:nvSpPr>
        <p:spPr>
          <a:xfrm>
            <a:off y="279414" x="4620032"/>
            <a:ext cy="2450678" cx="24201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316" id="316"/>
          <p:cNvSpPr/>
          <p:nvPr/>
        </p:nvSpPr>
        <p:spPr>
          <a:xfrm>
            <a:off y="3647650" x="637546"/>
            <a:ext cy="2688064" cx="353397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317" id="317"/>
          <p:cNvSpPr/>
          <p:nvPr/>
        </p:nvSpPr>
        <p:spPr>
          <a:xfrm>
            <a:off y="3647536" x="4620032"/>
            <a:ext cy="2688292" cx="405183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1" id="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2" id="3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BIOFUELS</a:t>
            </a:r>
          </a:p>
        </p:txBody>
      </p:sp>
      <p:sp>
        <p:nvSpPr>
          <p:cNvPr name="Shape 323" id="323"/>
          <p:cNvSpPr txBox="1"/>
          <p:nvPr>
            <p:ph type="body" idx="1"/>
          </p:nvPr>
        </p:nvSpPr>
        <p:spPr>
          <a:xfrm>
            <a:off y="5046674" x="457200"/>
            <a:ext cy="812700" cx="3963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Nathan Anderson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7" id="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8" id="32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Background</a:t>
            </a:r>
          </a:p>
        </p:txBody>
      </p:sp>
      <p:sp>
        <p:nvSpPr>
          <p:cNvPr name="Shape 329" id="329"/>
          <p:cNvSpPr txBox="1"/>
          <p:nvPr>
            <p:ph type="body" idx="1"/>
          </p:nvPr>
        </p:nvSpPr>
        <p:spPr>
          <a:xfrm>
            <a:off y="1730374" x="457200"/>
            <a:ext cy="4837499" cx="4740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Types of biofuels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•Biodiesel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•Biomass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Feasibility of each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•Cost/Benefits analysis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•Negative factors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•Payback period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•Creation of jobs </a:t>
            </a:r>
          </a:p>
          <a:p>
            <a:r>
              <a:t/>
            </a:r>
          </a:p>
        </p:txBody>
      </p:sp>
      <p:sp>
        <p:nvSpPr>
          <p:cNvPr name="Shape 330" id="330"/>
          <p:cNvSpPr/>
          <p:nvPr/>
        </p:nvSpPr>
        <p:spPr>
          <a:xfrm>
            <a:off y="1600104" x="5492823"/>
            <a:ext cy="2171145" cx="319397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name="Shape 331" id="331"/>
          <p:cNvSpPr/>
          <p:nvPr/>
        </p:nvSpPr>
        <p:spPr>
          <a:xfrm>
            <a:off y="4151650" x="5975387"/>
            <a:ext cy="2228850" cx="22288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5" id="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6" id="336"/>
          <p:cNvSpPr txBox="1"/>
          <p:nvPr>
            <p:ph type="title"/>
          </p:nvPr>
        </p:nvSpPr>
        <p:spPr>
          <a:xfrm>
            <a:off y="551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Biomass</a:t>
            </a:r>
          </a:p>
        </p:txBody>
      </p:sp>
      <p:sp>
        <p:nvSpPr>
          <p:cNvPr name="Shape 337" id="337"/>
          <p:cNvSpPr txBox="1"/>
          <p:nvPr>
            <p:ph type="body" idx="1"/>
          </p:nvPr>
        </p:nvSpPr>
        <p:spPr>
          <a:xfrm>
            <a:off y="11969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Costs: $</a:t>
            </a:r>
            <a:r>
              <a:rPr lang="en" sz="2400"/>
              <a:t>5 Million- $30 Million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Benefits: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•Uses no demanded resources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•Provides a local outlet for mill waste lowering transportation emissions.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•Provides a local outlet for forest service bio-waste lowering danger of forest fires.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•Creates jobs in the both the timber industry and the forest service.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•Can provide electricity for more than 700 homes.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•Will qualify for “Blue Sky” program.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•Creates jobs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1" id="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2" id="342"/>
          <p:cNvSpPr txBox="1"/>
          <p:nvPr>
            <p:ph type="title"/>
          </p:nvPr>
        </p:nvSpPr>
        <p:spPr>
          <a:xfrm>
            <a:off y="419739" x="457200"/>
            <a:ext cy="9549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Biomass </a:t>
            </a:r>
          </a:p>
        </p:txBody>
      </p:sp>
      <p:sp>
        <p:nvSpPr>
          <p:cNvPr name="Shape 343" id="343"/>
          <p:cNvSpPr txBox="1"/>
          <p:nvPr>
            <p:ph type="body" idx="1"/>
          </p:nvPr>
        </p:nvSpPr>
        <p:spPr>
          <a:xfrm>
            <a:off y="1544674" x="457200"/>
            <a:ext cy="50496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Negative Factors: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•Electrical power is not as cheap as it is from other sources.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•Will necessitate hike in energy prices (.07$ per kWh)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•Large startup costs.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Power: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•Enough for 700 homes. About 7 mega joule/second for a large operation.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Payback Period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•Depends on operation size. Average will be 1-5 years.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7" id="3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8" id="348"/>
          <p:cNvSpPr/>
          <p:nvPr/>
        </p:nvSpPr>
        <p:spPr>
          <a:xfrm>
            <a:off y="491286" x="533400"/>
            <a:ext cy="5905502" cx="8020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2" id="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3" id="35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Biodiesel</a:t>
            </a:r>
          </a:p>
        </p:txBody>
      </p:sp>
      <p:sp>
        <p:nvSpPr>
          <p:cNvPr name="Shape 354" id="354"/>
          <p:cNvSpPr txBox="1"/>
          <p:nvPr>
            <p:ph type="body" idx="1"/>
          </p:nvPr>
        </p:nvSpPr>
        <p:spPr>
          <a:xfrm>
            <a:off y="1447704" x="457200"/>
            <a:ext cy="5033100" cx="82898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Costs: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</a:t>
            </a:r>
            <a:r>
              <a:rPr lang="en" sz="2400" b="1"/>
              <a:t>$</a:t>
            </a:r>
            <a:r>
              <a:rPr lang="en" sz="2400"/>
              <a:t>500-55,000 start up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•Continued cost of supplementary additives (.05$/Gal)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•Disposal of residual waste (depends on operation)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Benefits: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•Can be accomplished on both small and large scales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•There are many outfits offering several different possible configurations of small to large prefabbed production facilities.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•Cleaner auto/heavy equipment CO2 emissions.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•Creates outlet for used oil restaurants currently have to pay to dispose of.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8" id="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9" id="35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algn="ctr">
              <a:buNone/>
            </a:pPr>
            <a:r>
              <a:rPr lang="en"/>
              <a:t>Biodiesel</a:t>
            </a:r>
          </a:p>
        </p:txBody>
      </p:sp>
      <p:sp>
        <p:nvSpPr>
          <p:cNvPr name="Shape 360" id="36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Negative Factors: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•Startup costs can be very high for a large operation.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•Raw material supply is subject to fluctuation due to economy.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•Uses electricity in creation of clean fuel.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Power: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•900 gallons per day for large processors equates to 1.25 Mega joule/second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/>
              <a:t>Payback Period: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•Depends on operation size. Average will be 1-2 years.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4" id="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5" id="365"/>
          <p:cNvSpPr/>
          <p:nvPr/>
        </p:nvSpPr>
        <p:spPr>
          <a:xfrm>
            <a:off y="338871" x="228600"/>
            <a:ext cy="6166704" cx="87058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 txBox="1"/>
          <p:nvPr>
            <p:ph type="title"/>
          </p:nvPr>
        </p:nvSpPr>
        <p:spPr>
          <a:xfrm>
            <a:off y="0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Outline</a:t>
            </a:r>
          </a:p>
        </p:txBody>
      </p:sp>
      <p:sp>
        <p:nvSpPr>
          <p:cNvPr name="Shape 126" id="126"/>
          <p:cNvSpPr txBox="1"/>
          <p:nvPr>
            <p:ph type="body" idx="1"/>
          </p:nvPr>
        </p:nvSpPr>
        <p:spPr>
          <a:xfrm>
            <a:off y="1102522" x="457200"/>
            <a:ext cy="54653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Background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Define terms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Materials needed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Implementation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Method(s)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Benefits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Negative Factors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Costs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Feasibility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In general?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For Bend, Oregon</a:t>
            </a:r>
          </a:p>
          <a:p>
            <a:r>
              <a:t/>
            </a:r>
          </a:p>
        </p:txBody>
      </p:sp>
      <p:sp>
        <p:nvSpPr>
          <p:cNvPr name="Shape 127" id="127"/>
          <p:cNvSpPr/>
          <p:nvPr/>
        </p:nvSpPr>
        <p:spPr>
          <a:xfrm>
            <a:off y="2020155" x="4445800"/>
            <a:ext cy="3407793" cx="430408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9" id="3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0" id="37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SOLAR POWER</a:t>
            </a:r>
          </a:p>
        </p:txBody>
      </p:sp>
      <p:sp>
        <p:nvSpPr>
          <p:cNvPr name="Shape 371" id="371"/>
          <p:cNvSpPr txBox="1"/>
          <p:nvPr>
            <p:ph type="body" idx="1"/>
          </p:nvPr>
        </p:nvSpPr>
        <p:spPr>
          <a:xfrm>
            <a:off y="4291332" x="457200"/>
            <a:ext cy="2276699" cx="4041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
</a:t>
            </a:r>
            <a:r>
              <a:rPr lang="en"/>
              <a:t>TREVOR BRAMWELL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5" id="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6" id="37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Background</a:t>
            </a:r>
          </a:p>
        </p:txBody>
      </p:sp>
      <p:sp>
        <p:nvSpPr>
          <p:cNvPr name="Shape 377" id="37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2 types of solar power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Georgia"/>
              <a:buAutoNum type="alphaLcPeriod"/>
            </a:pPr>
            <a:r>
              <a:rPr lang="en"/>
              <a:t>Photovoltaic (PV)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Georgia"/>
              <a:buAutoNum type="alphaLcPeriod"/>
            </a:pPr>
            <a:r>
              <a:rPr lang="en"/>
              <a:t>Concentrated Solar Power (CSP)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78" id="378"/>
          <p:cNvSpPr/>
          <p:nvPr/>
        </p:nvSpPr>
        <p:spPr>
          <a:xfrm>
            <a:off y="3809163" x="4954589"/>
            <a:ext cy="2330087" cx="35003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79" id="379"/>
          <p:cNvSpPr/>
          <p:nvPr/>
        </p:nvSpPr>
        <p:spPr>
          <a:xfrm>
            <a:off y="3786190" x="705725"/>
            <a:ext cy="2376034" cx="356991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380" id="380"/>
          <p:cNvSpPr txBox="1"/>
          <p:nvPr/>
        </p:nvSpPr>
        <p:spPr>
          <a:xfrm>
            <a:off y="6153350" x="5050825"/>
            <a:ext cy="188399" cx="33780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Concentrated Solar Power</a:t>
            </a:r>
          </a:p>
        </p:txBody>
      </p:sp>
      <p:sp>
        <p:nvSpPr>
          <p:cNvPr name="Shape 381" id="381"/>
          <p:cNvSpPr txBox="1"/>
          <p:nvPr/>
        </p:nvSpPr>
        <p:spPr>
          <a:xfrm>
            <a:off y="6153350" x="1047550"/>
            <a:ext cy="188399" cx="27494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/>
              <a:t>Photovoltaic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5" id="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6" id="386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Background</a:t>
            </a:r>
          </a:p>
        </p:txBody>
      </p:sp>
      <p:sp>
        <p:nvSpPr>
          <p:cNvPr name="Shape 387" id="387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en"/>
              <a:t>PV panels continue to be cheaper</a:t>
            </a:r>
            <a:r>
              <a:rPr lang="en" baseline="30000"/>
              <a:t>[27]</a:t>
            </a:r>
          </a:p>
        </p:txBody>
      </p:sp>
      <p:sp>
        <p:nvSpPr>
          <p:cNvPr name="Shape 388" id="388"/>
          <p:cNvSpPr/>
          <p:nvPr/>
        </p:nvSpPr>
        <p:spPr>
          <a:xfrm>
            <a:off y="1447800" x="1738312"/>
            <a:ext cy="4267200" cx="56673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2" id="3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3" id="39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Implementation</a:t>
            </a:r>
          </a:p>
        </p:txBody>
      </p:sp>
      <p:sp>
        <p:nvSpPr>
          <p:cNvPr name="Shape 394" id="39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Build 1 MW facility in Bend, Oregon</a:t>
            </a:r>
          </a:p>
          <a:p>
            <a:pPr indent="-419100" marL="45720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~ 6 acres of land</a:t>
            </a:r>
          </a:p>
        </p:txBody>
      </p:sp>
      <p:sp>
        <p:nvSpPr>
          <p:cNvPr name="Shape 395" id="395"/>
          <p:cNvSpPr/>
          <p:nvPr/>
        </p:nvSpPr>
        <p:spPr>
          <a:xfrm>
            <a:off y="3342696" x="2618398"/>
            <a:ext cy="2588491" cx="39072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96" id="396"/>
          <p:cNvSpPr txBox="1"/>
          <p:nvPr/>
        </p:nvSpPr>
        <p:spPr>
          <a:xfrm>
            <a:off y="5985225" x="2743200"/>
            <a:ext cy="457200" cx="3657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/>
              <a:t>1.76 MW Baldock Solar Station in Oregon 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0" id="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1" id="40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Benefits</a:t>
            </a:r>
          </a:p>
        </p:txBody>
      </p:sp>
      <p:sp>
        <p:nvSpPr>
          <p:cNvPr name="Shape 402" id="402"/>
          <p:cNvSpPr txBox="1"/>
          <p:nvPr>
            <p:ph type="body" idx="1"/>
          </p:nvPr>
        </p:nvSpPr>
        <p:spPr>
          <a:xfrm>
            <a:off y="4778387" x="457200"/>
            <a:ext cy="1789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3-5 jobs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1 MW clean renewable energy</a:t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Generate revenue</a:t>
            </a:r>
          </a:p>
        </p:txBody>
      </p:sp>
      <p:sp>
        <p:nvSpPr>
          <p:cNvPr name="Shape 403" id="403"/>
          <p:cNvSpPr/>
          <p:nvPr/>
        </p:nvSpPr>
        <p:spPr>
          <a:xfrm>
            <a:off y="1444712" x="2686007"/>
            <a:ext cy="2677074" cx="37719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7" id="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8" id="408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Costs</a:t>
            </a:r>
          </a:p>
        </p:txBody>
      </p:sp>
      <p:sp>
        <p:nvSpPr>
          <p:cNvPr name="Shape 409" id="409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graphicFrame>
        <p:nvGraphicFramePr>
          <p:cNvPr name="Shape 410" id="410"/>
          <p:cNvGraphicFramePr/>
          <p:nvPr/>
        </p:nvGraphicFramePr>
        <p:xfrm>
          <a:off y="2483600" x="5888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{99A2868A-FCB2-45AF-888C-1708A26DC4B0}</a:tableStyleId>
              </a:tblPr>
              <a:tblGrid>
                <a:gridCol w="3983150"/>
                <a:gridCol w="3983150"/>
              </a:tblGrid>
              <a:tr h="4318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Panels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$1,000,000</a:t>
                      </a:r>
                    </a:p>
                  </a:txBody>
                  <a:tcPr marB="91425" marT="91425" marR="91425" marL="91425"/>
                </a:tc>
              </a:tr>
              <a:tr h="4318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Inverter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$200,000</a:t>
                      </a:r>
                    </a:p>
                  </a:txBody>
                  <a:tcPr marB="91425" marT="91425" marR="91425" marL="91425"/>
                </a:tc>
              </a:tr>
              <a:tr h="4318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Installation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$15,000</a:t>
                      </a:r>
                    </a:p>
                  </a:txBody>
                  <a:tcPr marB="91425" marT="91425" marR="91425" marL="91425"/>
                </a:tc>
              </a:tr>
              <a:tr h="431825">
                <a:tc>
                  <a:txBody>
                    <a:bodyPr>
                      <a:sp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Land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$75,000</a:t>
                      </a:r>
                    </a:p>
                  </a:txBody>
                  <a:tcPr marB="91425" marT="91425" marR="91425" marL="91425"/>
                </a:tc>
              </a:tr>
              <a:tr h="4318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Tax Credit</a:t>
                      </a:r>
                      <a:r>
                        <a:rPr lang="en" baseline="30000"/>
                        <a:t>[28]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-$75,000</a:t>
                      </a:r>
                    </a:p>
                  </a:txBody>
                  <a:tcPr marB="91425" marT="91425" marR="91425" marL="91425"/>
                </a:tc>
              </a:tr>
              <a:tr h="431825"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b="1"/>
                        <a:t>Total</a:t>
                      </a:r>
                    </a:p>
                  </a:txBody>
                  <a:tcPr marB="91425" marT="91425" marR="91425" marL="91425"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" b="1"/>
                        <a:t>$1,215,000</a:t>
                      </a:r>
                    </a:p>
                  </a:txBody>
                  <a:tcPr marB="91425" marT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4" id="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5" id="41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Feasibility</a:t>
            </a:r>
          </a:p>
        </p:txBody>
      </p:sp>
      <p:sp>
        <p:nvSpPr>
          <p:cNvPr name="Shape 416" id="416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Payback in less than 2 years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$0.1527/kWh for Solar</a:t>
            </a:r>
            <a:r>
              <a:rPr lang="en" baseline="30000"/>
              <a:t>[29]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Avg. 7.6 hours of sun a day in Bend, Oregon each year</a:t>
            </a:r>
            <a:r>
              <a:rPr lang="en" baseline="30000"/>
              <a:t>[30]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~ $400,000 a year</a:t>
            </a:r>
          </a:p>
          <a:p>
            <a:r>
              <a:t/>
            </a:r>
          </a:p>
          <a:p>
            <a:pPr indent="-419100" marL="457200" rtl="0" lv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Not very feasible</a:t>
            </a:r>
          </a:p>
          <a:p>
            <a:pPr indent="-381000" marL="914400" rtl="0" lvl="1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Too high startup cost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0" id="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1" id="421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Ranking (from best to worst)</a:t>
            </a:r>
          </a:p>
        </p:txBody>
      </p:sp>
      <p:sp>
        <p:nvSpPr>
          <p:cNvPr name="Shape 422" id="422"/>
          <p:cNvSpPr txBox="1"/>
          <p:nvPr>
            <p:ph type="body" idx="1"/>
          </p:nvPr>
        </p:nvSpPr>
        <p:spPr>
          <a:xfrm>
            <a:off y="1295699" x="457200"/>
            <a:ext cy="52722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1)Transit Optimization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2)LED and CFL Light bulbs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3)Hydro Power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4)Biofuels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5)Solar Power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26" id="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7" id="42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434343"/>
                </a:solidFill>
              </a:rPr>
              <a:t>REFERENCES</a:t>
            </a:r>
          </a:p>
        </p:txBody>
      </p:sp>
      <p:sp>
        <p:nvSpPr>
          <p:cNvPr name="Shape 428" id="428"/>
          <p:cNvSpPr txBox="1"/>
          <p:nvPr>
            <p:ph type="body" idx="1"/>
          </p:nvPr>
        </p:nvSpPr>
        <p:spPr>
          <a:xfrm>
            <a:off y="1384459" x="457200"/>
            <a:ext cy="51834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[1] B. C. Howard, “MSN,” </a:t>
            </a:r>
            <a:r>
              <a:rPr lang="en" i="1" sz="1100">
                <a:solidFill>
                  <a:srgbClr val="434343"/>
                </a:solidFill>
              </a:rPr>
              <a:t>Energy-efficient light bulbs: How much do you really save?. </a:t>
            </a:r>
            <a:r>
              <a:rPr lang="en" sz="1100">
                <a:solidFill>
                  <a:srgbClr val="434343"/>
                </a:solidFill>
              </a:rPr>
              <a:t>[Online].</a:t>
            </a:r>
            <a:r>
              <a:rPr lang="en" sz="1100">
                <a:solidFill>
                  <a:srgbClr val="434343"/>
                </a:solidFill>
              </a:rPr>
              <a:t>Available: http://realestate.msn.com/energy-efficient-light-bulbs-how-much-do-you-really-save. [Accessed: Nov.18,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[2] U.S. Environmental Agency, “Energy Star: New Homes,” </a:t>
            </a:r>
            <a:r>
              <a:rPr lang="en" i="1" sz="1100">
                <a:solidFill>
                  <a:srgbClr val="434343"/>
                </a:solidFill>
              </a:rPr>
              <a:t>Builders in Bend. </a:t>
            </a:r>
            <a:r>
              <a:rPr lang="en" sz="1100">
                <a:solidFill>
                  <a:srgbClr val="434343"/>
                </a:solidFill>
              </a:rPr>
              <a:t>[Online]. Available: http://www.energystar.gov/index.cfm?fuseaction=new_homes_partners.showAreaResults&amp;s_code=OR&amp;msa_id=34. [Accessed: Nov. 19,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[3] U.S. Department of Energy, “2006 Partner Resource Guide,”</a:t>
            </a:r>
            <a:r>
              <a:rPr lang="en" i="1" sz="1100">
                <a:solidFill>
                  <a:srgbClr val="434343"/>
                </a:solidFill>
              </a:rPr>
              <a:t> Energy Star Qualified Light Bulbs</a:t>
            </a:r>
            <a:r>
              <a:rPr lang="en" sz="1100">
                <a:solidFill>
                  <a:srgbClr val="434343"/>
                </a:solidFill>
              </a:rPr>
              <a:t>. [Online]. Available: http://www.energystar.gov/ia/partners/manuf_res/CFL_PRG _FINAL.pdf. [Accessed: Nov. 20,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[4] Unknown, “Easy Web Calculators,” </a:t>
            </a:r>
            <a:r>
              <a:rPr lang="en" i="1" sz="1100">
                <a:solidFill>
                  <a:srgbClr val="434343"/>
                </a:solidFill>
              </a:rPr>
              <a:t>Incandescent Bulbs vs. Compact Fluorescent and LED Light Bulbs.</a:t>
            </a:r>
            <a:r>
              <a:rPr lang="en" sz="1100">
                <a:solidFill>
                  <a:srgbClr val="434343"/>
                </a:solidFill>
              </a:rPr>
              <a:t> [Online]. Available: http://www.easywebcalculators.com/cf.htm. [Accessed: Nov. 20,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[5] Design Recycle inc.,“Comparison Chart,”</a:t>
            </a:r>
            <a:r>
              <a:rPr lang="en" sz="1100" b="1">
                <a:solidFill>
                  <a:srgbClr val="434343"/>
                </a:solidFill>
              </a:rPr>
              <a:t> </a:t>
            </a:r>
            <a:r>
              <a:rPr lang="en" i="1" sz="1100">
                <a:solidFill>
                  <a:srgbClr val="434343"/>
                </a:solidFill>
              </a:rPr>
              <a:t>LED Lights vs. Incandescent Light Bulbs vs. CFLs</a:t>
            </a:r>
            <a:r>
              <a:rPr lang="en" sz="1100" b="1">
                <a:solidFill>
                  <a:srgbClr val="434343"/>
                </a:solidFill>
              </a:rPr>
              <a:t>. [</a:t>
            </a:r>
            <a:r>
              <a:rPr lang="en" sz="1100">
                <a:solidFill>
                  <a:srgbClr val="434343"/>
                </a:solidFill>
              </a:rPr>
              <a:t>Online]. Available: http://www.designrecycleinc.com/led%20comp%20chart.html. [Accessed: Nov. 20,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[6] T. Brueski,“Local Marketing Ideas,” </a:t>
            </a:r>
            <a:r>
              <a:rPr lang="en" i="1" sz="1100">
                <a:solidFill>
                  <a:srgbClr val="434343"/>
                </a:solidFill>
              </a:rPr>
              <a:t>How Much Does Radio Advertising Cost?. </a:t>
            </a:r>
            <a:r>
              <a:rPr lang="en" sz="1100">
                <a:solidFill>
                  <a:srgbClr val="434343"/>
                </a:solidFill>
              </a:rPr>
              <a:t>[Online]. Available:  http://localmarketingideas.com/how-much-does-radio-advertising-cost/.[Accessed: Nov. 22,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[7] N. Kokemuller, “eHow,” </a:t>
            </a:r>
            <a:r>
              <a:rPr lang="en" i="1" sz="1100">
                <a:solidFill>
                  <a:srgbClr val="434343"/>
                </a:solidFill>
              </a:rPr>
              <a:t>How Much Does It Cost to Use Billboard Advertising?</a:t>
            </a:r>
            <a:r>
              <a:rPr lang="en" sz="1100">
                <a:solidFill>
                  <a:srgbClr val="434343"/>
                </a:solidFill>
              </a:rPr>
              <a:t> [Online]. Available: http://www.ehow.com/info_8234497_much-cost-use-billboard-advertising.html. [Accessed: Nov. 24,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[8] Squidoo, “Light Bulbs-Let's compare,” </a:t>
            </a:r>
            <a:r>
              <a:rPr lang="en" i="1" sz="1100">
                <a:solidFill>
                  <a:srgbClr val="434343"/>
                </a:solidFill>
              </a:rPr>
              <a:t>The Light Bulb Wars.</a:t>
            </a:r>
            <a:r>
              <a:rPr lang="en" sz="1100">
                <a:solidFill>
                  <a:srgbClr val="434343"/>
                </a:solidFill>
              </a:rPr>
              <a:t> [Online]. Available: http://www.squidoo.com/incandescent-versus-CFL-versus-LEDl. [Accessed: Nov. 28,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[9] Federal Energy Regulatory Commission, “Initial consultation document in support of FERC exemption of small conduit hydroelectric facilities for the Bend conduit project”, </a:t>
            </a:r>
            <a:r>
              <a:rPr lang="en" i="1" sz="1100">
                <a:solidFill>
                  <a:srgbClr val="434343"/>
                </a:solidFill>
              </a:rPr>
              <a:t>City of Bend</a:t>
            </a:r>
            <a:r>
              <a:rPr lang="en" sz="1100">
                <a:solidFill>
                  <a:srgbClr val="434343"/>
                </a:solidFill>
              </a:rPr>
              <a:t>, August 2011, [ONLINE], Available: bendoregon.gov/modules/showdocument.aspx?documentid=3990, [Accessed: Nov. 11th, 2012]</a:t>
            </a:r>
          </a:p>
          <a:p>
            <a:pPr rtl="0" lvl="0">
              <a:buNone/>
            </a:pPr>
            <a:r>
              <a:rPr lang="en" sz="1100">
                <a:solidFill>
                  <a:srgbClr val="434343"/>
                </a:solidFill>
              </a:rPr>
              <a:t>[10] National Hydropower Association, “Why Hydro?”,  </a:t>
            </a:r>
            <a:r>
              <a:rPr lang="en" i="1" sz="1100">
                <a:solidFill>
                  <a:srgbClr val="434343"/>
                </a:solidFill>
              </a:rPr>
              <a:t>National Hydropower Association</a:t>
            </a:r>
            <a:r>
              <a:rPr lang="en" sz="1100">
                <a:solidFill>
                  <a:srgbClr val="434343"/>
                </a:solidFill>
              </a:rPr>
              <a:t>, [ONLINE], Available:  http://hydro.org/why-hydro, [Accessed: Nov. 11th, 2012]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2" id="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3" id="43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434343"/>
                </a:solidFill>
              </a:rPr>
              <a:t>REFERENCES</a:t>
            </a:r>
          </a:p>
        </p:txBody>
      </p:sp>
      <p:sp>
        <p:nvSpPr>
          <p:cNvPr name="Shape 434" id="434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[11] Federal Energy Regulatory Commission, “Bend hydroelectric project, draft conduit exemption application”, </a:t>
            </a:r>
            <a:r>
              <a:rPr lang="en" i="1" sz="1100">
                <a:solidFill>
                  <a:srgbClr val="434343"/>
                </a:solidFill>
              </a:rPr>
              <a:t>City of Bend</a:t>
            </a:r>
            <a:r>
              <a:rPr lang="en" sz="1100">
                <a:solidFill>
                  <a:srgbClr val="434343"/>
                </a:solidFill>
              </a:rPr>
              <a:t>, [ONLINE], Available: http://bendoregon.gov/modules/showdocument.aspx?documentid=6775, [Accessed: Nov. 11th, 2012]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[12]  J. Tuo, “Pelton water turbine for hydraulic power plant”, </a:t>
            </a:r>
            <a:r>
              <a:rPr lang="en" i="1" sz="1100">
                <a:solidFill>
                  <a:srgbClr val="434343"/>
                </a:solidFill>
              </a:rPr>
              <a:t>Alibaba</a:t>
            </a:r>
            <a:r>
              <a:rPr lang="en" sz="1100">
                <a:solidFill>
                  <a:srgbClr val="434343"/>
                </a:solidFill>
              </a:rPr>
              <a:t>, [ONLINE], Available: http://www.alibaba.com/product-gs/478173986/Pelton_Water_Turbine_for_Hydraulic_Power.html, [Accessed: Nov. 12th, 2012]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[13] </a:t>
            </a:r>
            <a:r>
              <a:rPr lang="en" sz="1100"/>
              <a:t>U.S. Census Bureau, </a:t>
            </a:r>
            <a:r>
              <a:rPr lang="en" i="1" sz="1100"/>
              <a:t>Selected Economic Characteristics,</a:t>
            </a:r>
            <a:r>
              <a:rPr lang="en" sz="1100"/>
              <a:t>2006-2010 American Community Survey 5-Year Estimates. </a:t>
            </a:r>
            <a:r>
              <a:rPr lang="en" sz="1100"/>
              <a:t>[Online]. Available: </a:t>
            </a:r>
            <a:r>
              <a:rPr lang="en" sz="1100"/>
              <a:t>http://factfinder2.census.gov/faces/tableservices/jsf/pages/productview.xhtml?src=bkmk. </a:t>
            </a:r>
            <a:r>
              <a:rPr lang="en" sz="1100"/>
              <a:t>[Accessed: Nov. 16, 2012].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[14] U.S. Census Bureau, </a:t>
            </a:r>
            <a:r>
              <a:rPr lang="en" i="1" sz="1100"/>
              <a:t>Home Area Profile Report</a:t>
            </a:r>
            <a:r>
              <a:rPr lang="en" sz="1100"/>
              <a:t>, OnTheMap Application and LEHD Origin-Destination Employment, Statistics (Beginning of Quarter Employment, 2nd Quarter of 2002-2010). [Online]. Available: http://onthemap.ces.census.gov/. [Accessed: Nov. 16, 2012]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[15] Oregon Employment Department, “Oregon's Metro Commuters: Distance, Direction, and Net Flows” </a:t>
            </a:r>
            <a:r>
              <a:rPr lang="en" i="1" sz="1100"/>
              <a:t>Oregon Employment Department</a:t>
            </a:r>
            <a:r>
              <a:rPr lang="en" sz="1100"/>
              <a:t>. [Online]. Available: http://www.qualityinfo.org/olmisj/ArticleReader?itemid=00007546#seg0006. [Accessed: Nov. 16, 2012].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[16] City of Corvallis, Oregon, </a:t>
            </a:r>
            <a:r>
              <a:rPr lang="en" i="1" sz="1100"/>
              <a:t>FARES/FARELESS</a:t>
            </a:r>
            <a:r>
              <a:rPr lang="en" sz="1100"/>
              <a:t>, Corvallis Transit System is fareless!.[Online]. Available: http://www.corvallisoregon.gov/index.aspx?page=175. [Accessed: Nov 16, 2012]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[17] City of Corvallis, Oregon, “Frequently Asked Questions on the Transit Operations Fee”, </a:t>
            </a:r>
            <a:r>
              <a:rPr lang="en" i="1" sz="1100"/>
              <a:t>City of Corvallis</a:t>
            </a:r>
            <a:r>
              <a:rPr lang="en" sz="1100"/>
              <a:t>.[Online]. Available: http://www.corvallisoregon.gov/modules/showdocument.aspx?documentid=4248. [Accessed: Nov 16, 2012]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title"/>
          </p:nvPr>
        </p:nvSpPr>
        <p:spPr>
          <a:xfrm>
            <a:off y="863092" x="495150"/>
            <a:ext cy="1213199" cx="81537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Incandescent, LED and CFL LIGHT BULBS </a:t>
            </a:r>
          </a:p>
          <a:p>
            <a:r>
              <a:t/>
            </a:r>
          </a:p>
        </p:txBody>
      </p:sp>
      <p:sp>
        <p:nvSpPr>
          <p:cNvPr name="Shape 133" id="133"/>
          <p:cNvSpPr txBox="1"/>
          <p:nvPr/>
        </p:nvSpPr>
        <p:spPr>
          <a:xfrm>
            <a:off y="4735550" x="495150"/>
            <a:ext cy="767099" cx="4850399"/>
          </a:xfrm>
          <a:prstGeom prst="rect">
            <a:avLst/>
          </a:prstGeom>
          <a:noFill/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3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MOLLY WINTERROWD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38" id="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39" id="439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REFERENCES</a:t>
            </a:r>
          </a:p>
        </p:txBody>
      </p:sp>
      <p:sp>
        <p:nvSpPr>
          <p:cNvPr name="Shape 440" id="440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[18] United States. Department of Transportation, </a:t>
            </a:r>
            <a:r>
              <a:rPr lang="en" i="1" sz="1100"/>
              <a:t>Transit Bus Life Cycle Cost and Year 2007 Emissions Estimation</a:t>
            </a:r>
            <a:r>
              <a:rPr lang="en" sz="1100"/>
              <a:t>. Final Report: July 2, 2007. [Online]. Available: http://www.fta.dot.gov/documents/WVU_FTA_LCC_Final_Report_07-23-2007.pdf. [Accessed: Nov. 16, 2012].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[19] Oregon. Department of Transportation, </a:t>
            </a:r>
            <a:r>
              <a:rPr lang="en" i="1" sz="1100"/>
              <a:t>Oregon Vehicle Description and Useful Life Standards</a:t>
            </a:r>
            <a:r>
              <a:rPr lang="en" sz="1100"/>
              <a:t>. [Online]. Available: http://www.oregon.gov/ODOT/PT/docs/capital/vehicle-descriptions-useful-life-standards.pdf. [Accessed: Nov. 16,2012]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[20] EV World, “Energy notes: Energy in natural processes and human consumption, some numbers” </a:t>
            </a:r>
            <a:r>
              <a:rPr lang="en" i="1" sz="1100"/>
              <a:t>EV World</a:t>
            </a:r>
            <a:r>
              <a:rPr lang="en" sz="1100"/>
              <a:t>. [Online]. Available: http://www.evworld.com/library/energy_numbers.pdf [Accessed: Nov. 17, 2012].</a:t>
            </a:r>
          </a:p>
          <a:p>
            <a:pPr rtl="0" lvl="0">
              <a:buNone/>
            </a:pPr>
            <a:r>
              <a:rPr lang="en" sz="1100"/>
              <a:t>[21] United States. Department of Transportation (RITA), </a:t>
            </a:r>
            <a:r>
              <a:rPr lang="en" i="1" sz="1100"/>
              <a:t>Average Fuel Efficiency of U.S. Light </a:t>
            </a:r>
            <a:r>
              <a:rPr lang="en" sz="1100"/>
              <a:t>Duty Vehicle. [Online]. Available: http://www.bts.gov/publications/national_transportation_statistics/html/table_04_23.html [Ac</a:t>
            </a:r>
            <a:r>
              <a:rPr lang="en" sz="1100"/>
              <a:t>cessed: Nov. 16, </a:t>
            </a:r>
            <a:r>
              <a:rPr lang="en" sz="1100"/>
              <a:t>2012].</a:t>
            </a:r>
          </a:p>
          <a:p>
            <a:pPr rtl="0" lvl="0">
              <a:buNone/>
            </a:pPr>
            <a:r>
              <a:rPr lang="en" sz="1100"/>
              <a:t>[22] City of Corvallis, Oregon, “CTS Ridership”, City of Corvallis.[Online]. Available: http://www.corvallisoregon.gov/modules/showdocument.aspx?documentid=4250. [Accessed: Nov 22, 2012]</a:t>
            </a:r>
          </a:p>
          <a:p>
            <a:pPr rtl="0" lvl="0">
              <a:buNone/>
            </a:pPr>
            <a:r>
              <a:rPr lang="en" sz="1100"/>
              <a:t>[23] </a:t>
            </a:r>
            <a:r>
              <a:rPr lang="en" i="1" sz="1100"/>
              <a:t>Solar Technology</a:t>
            </a:r>
            <a:r>
              <a:rPr lang="en" sz="1100"/>
              <a:t> [Online]. Available: http://www.seia.org/policy/solar-technology. [Accessed: Nov 28, 2012]</a:t>
            </a:r>
          </a:p>
          <a:p>
            <a:pPr rtl="0" lvl="0">
              <a:buNone/>
            </a:pPr>
            <a:r>
              <a:rPr lang="en" sz="1100"/>
              <a:t>[24] </a:t>
            </a:r>
            <a:r>
              <a:rPr lang="en" i="1" sz="1100"/>
              <a:t>Energy prices: two trends (2 graphs)</a:t>
            </a:r>
            <a:r>
              <a:rPr lang="en" sz="1100"/>
              <a:t> [Online]. Available: http://rwer.wordpress.com/2012/03/12/energy-prices-two-trends-2-graphs/. [Accessed: Nov 28, 2012]</a:t>
            </a:r>
          </a:p>
          <a:p>
            <a:pPr rtl="0" lvl="0">
              <a:buNone/>
            </a:pPr>
            <a:r>
              <a:rPr lang="en" sz="1100"/>
              <a:t>[25] </a:t>
            </a:r>
            <a:r>
              <a:rPr lang="en" i="1" sz="1100"/>
              <a:t>Oregon commissions 1.75 MW solar highway project </a:t>
            </a:r>
            <a:r>
              <a:rPr lang="en" sz="1100"/>
              <a:t>[Online]. Available: http://www.solarserver.com/solar-magazine/solar-news/current/2012/kw35/oregon-commissions-175-mw-solar-highway-project.html. [Accessed: Nov 28, 2012]</a:t>
            </a:r>
          </a:p>
          <a:p>
            <a:pPr rtl="0" lvl="0">
              <a:buNone/>
            </a:pPr>
            <a:r>
              <a:rPr lang="en" sz="1100"/>
              <a:t>[26] </a:t>
            </a:r>
            <a:r>
              <a:rPr lang="en" i="1" sz="1100"/>
              <a:t>President Obama Addresses Clean Energy Standard, Dependence On Oil </a:t>
            </a:r>
            <a:r>
              <a:rPr lang="en" sz="1100"/>
              <a:t>[Online]. http://www.earthtimes.org/energy/obama-clean-energy-standard-dependence-oil/637/. [Accessed: Nov 28, 2012]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4" id="4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45" id="44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REFERENCES</a:t>
            </a:r>
          </a:p>
        </p:txBody>
      </p:sp>
      <p:sp>
        <p:nvSpPr>
          <p:cNvPr name="Shape 446" id="446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[27] </a:t>
            </a:r>
            <a:r>
              <a:rPr lang="en" i="1" sz="1100"/>
              <a:t>Solar Energy facts – Concentrated Solar Power (CSP) Vs Photovoltaic panels (PV) </a:t>
            </a:r>
            <a:r>
              <a:rPr lang="en" sz="1100"/>
              <a:t>[Online]. http://www.renewablegreenenergypower.com/solar-energy-facts-concentrated-solar-power-csp-vs-photovoltaic-pv-panels/. [Accessed: Nov 28, 2012]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[28] </a:t>
            </a:r>
            <a:r>
              <a:rPr lang="en" i="1" sz="1100"/>
              <a:t>Solar Electric</a:t>
            </a:r>
            <a:r>
              <a:rPr lang="en" sz="1100"/>
              <a:t> [Online]. Available: http://energytrust.org/public-sector/incentives/equipment-upgrades-remodels/SolarElectric/SolarElectric2/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/>
              <a:t>[29] </a:t>
            </a:r>
            <a:r>
              <a:rPr lang="en" i="1" sz="1100"/>
              <a:t>Levelized Cost of New Generation Resources in the Annual Energy Outlook 2012</a:t>
            </a:r>
            <a:r>
              <a:rPr lang="en" sz="1100"/>
              <a:t> [Online]. Available: http://www.eia.gov/forecasts/aeo/electricity_generation.cfm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[30] </a:t>
            </a:r>
            <a:r>
              <a:rPr lang="en" i="1" sz="1200"/>
              <a:t>Solar Data</a:t>
            </a:r>
            <a:r>
              <a:rPr lang="en" sz="1200"/>
              <a:t> [Online]. Available:http://solardat.uoregon.edu/SolarData.html.</a:t>
            </a:r>
          </a:p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[31] Oregon Global Warming Commission, (2009 January). Report to the Legislature [Online] http://www.oregon.gov/ENERGY/gblwrm/gwc/docs/09commissionreport.pdf</a:t>
            </a:r>
          </a:p>
          <a:p>
            <a:pPr rtl="0" lv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[32] Whole Building Design Guide. (2012) Biomass for Electricity Generation [Online] http://www.wbdg.org/resources/biomasselectric.php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[33] </a:t>
            </a:r>
            <a:r>
              <a:rPr lang="en" sz="1100" b="1">
                <a:solidFill>
                  <a:srgbClr val="666666"/>
                </a:solidFill>
              </a:rPr>
              <a:t>Freedom BioFuelers. (2012, January 1)</a:t>
            </a:r>
            <a:r>
              <a:rPr lang="en" sz="1100">
                <a:solidFill>
                  <a:srgbClr val="666666"/>
                </a:solidFill>
              </a:rPr>
              <a:t> [Online] http://thebiodieselstore.com/biodiesel-processors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 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[34] J. O’Rielly. (2011, December 1) [Online] Use of CHP and Renewable Sourses of Energy for Industrial Boilers.</a:t>
            </a:r>
          </a:p>
          <a:p>
            <a:pPr rtl="0" lv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title"/>
          </p:nvPr>
        </p:nvSpPr>
        <p:spPr>
          <a:xfrm>
            <a:off y="-98370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Background</a:t>
            </a:r>
          </a:p>
        </p:txBody>
      </p:sp>
      <p:sp>
        <p:nvSpPr>
          <p:cNvPr name="Shape 139" id="139"/>
          <p:cNvSpPr txBox="1"/>
          <p:nvPr>
            <p:ph type="body" idx="1"/>
          </p:nvPr>
        </p:nvSpPr>
        <p:spPr>
          <a:xfrm>
            <a:off y="958475" x="457200"/>
            <a:ext cy="56096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Proposal: To exchange incandescent light bulbs with LED or CFL light bulbs in households, focusing on the Bend, Oregon community. </a:t>
            </a:r>
          </a:p>
          <a:p>
            <a:r>
              <a:t/>
            </a:r>
          </a:p>
          <a:p>
            <a:pPr indent="457200" rtl="0" lvl="0">
              <a:spcBef>
                <a:spcPts val="0"/>
              </a:spcBef>
              <a:buNone/>
            </a:pPr>
            <a:r>
              <a:rPr lang="en" sz="1800"/>
              <a:t>-What is Incandescent light?</a:t>
            </a:r>
          </a:p>
          <a:p>
            <a:pPr indent="457200" rtl="0" lvl="0">
              <a:spcBef>
                <a:spcPts val="0"/>
              </a:spcBef>
              <a:buNone/>
            </a:pPr>
            <a:r>
              <a:rPr lang="en" sz="1800"/>
              <a:t>A light that is emitted after being heated</a:t>
            </a:r>
          </a:p>
          <a:p>
            <a:r>
              <a:t/>
            </a:r>
          </a:p>
          <a:p>
            <a:pPr indent="457200" rtl="0" lvl="0">
              <a:spcBef>
                <a:spcPts val="0"/>
              </a:spcBef>
              <a:buNone/>
            </a:pPr>
            <a:r>
              <a:rPr lang="en" sz="1800"/>
              <a:t>-What does LED stand for? </a:t>
            </a:r>
          </a:p>
          <a:p>
            <a:pPr indent="457200" rtl="0" lvl="0">
              <a:spcBef>
                <a:spcPts val="0"/>
              </a:spcBef>
              <a:buNone/>
            </a:pPr>
            <a:r>
              <a:rPr lang="en" sz="1800"/>
              <a:t>Light-Emitting Diodes</a:t>
            </a:r>
          </a:p>
          <a:p>
            <a:r>
              <a:t/>
            </a:r>
          </a:p>
          <a:p>
            <a:pPr indent="457200" rtl="0" lvl="0">
              <a:spcBef>
                <a:spcPts val="0"/>
              </a:spcBef>
              <a:buNone/>
            </a:pPr>
            <a:r>
              <a:rPr lang="en" sz="1800"/>
              <a:t>-What does CFL stand for? </a:t>
            </a:r>
          </a:p>
          <a:p>
            <a:pPr indent="457200" rtl="0" lvl="0">
              <a:spcBef>
                <a:spcPts val="0"/>
              </a:spcBef>
              <a:buNone/>
            </a:pPr>
            <a:r>
              <a:rPr lang="en" sz="1800"/>
              <a:t>Compact Fluorescent Light</a:t>
            </a:r>
          </a:p>
          <a:p>
            <a:r>
              <a:t/>
            </a:r>
          </a:p>
          <a:p>
            <a:pPr rtl="0" lvl="0">
              <a:spcBef>
                <a:spcPts val="0"/>
              </a:spcBef>
              <a:buNone/>
            </a:pPr>
            <a:r>
              <a:rPr lang="en" sz="1800"/>
              <a:t>Materials Needed</a:t>
            </a:r>
          </a:p>
          <a:p>
            <a:pPr indent="-419100" marL="457200" rtl="0" lvl="0">
              <a:spcBef>
                <a:spcPts val="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/>
              <a:t>Community support</a:t>
            </a:r>
          </a:p>
          <a:p>
            <a:pPr indent="-419100" marL="457200" rtl="0" lvl="0">
              <a:spcBef>
                <a:spcPts val="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/>
              <a:t>Participation</a:t>
            </a:r>
          </a:p>
          <a:p>
            <a:pPr indent="-419100" marL="457200" rtl="0" lvl="0">
              <a:spcBef>
                <a:spcPts val="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/>
              <a:t>Light bulbs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40" id="140"/>
          <p:cNvSpPr/>
          <p:nvPr/>
        </p:nvSpPr>
        <p:spPr>
          <a:xfrm>
            <a:off y="2648661" x="4767000"/>
            <a:ext cy="1251172" cx="167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41" id="141"/>
          <p:cNvSpPr/>
          <p:nvPr/>
        </p:nvSpPr>
        <p:spPr>
          <a:xfrm>
            <a:off y="1551155" x="6839812"/>
            <a:ext cy="2348677" cx="15626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42" id="142"/>
          <p:cNvSpPr/>
          <p:nvPr/>
        </p:nvSpPr>
        <p:spPr>
          <a:xfrm>
            <a:off y="4369783" x="5674458"/>
            <a:ext cy="1880477" cx="164442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name="Shape 143" id="143"/>
          <p:cNvSpPr txBox="1"/>
          <p:nvPr/>
        </p:nvSpPr>
        <p:spPr>
          <a:xfrm>
            <a:off y="3899833" x="6765967"/>
            <a:ext cy="315600" cx="17103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434343"/>
                </a:solidFill>
              </a:rPr>
              <a:t>INCANDESCENT</a:t>
            </a:r>
          </a:p>
        </p:txBody>
      </p:sp>
      <p:sp>
        <p:nvSpPr>
          <p:cNvPr name="Shape 144" id="144"/>
          <p:cNvSpPr txBox="1"/>
          <p:nvPr/>
        </p:nvSpPr>
        <p:spPr>
          <a:xfrm>
            <a:off y="3905383" x="4835400"/>
            <a:ext cy="304499" cx="15399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434343"/>
                </a:solidFill>
              </a:rPr>
              <a:t>LED</a:t>
            </a:r>
          </a:p>
        </p:txBody>
      </p:sp>
      <p:sp>
        <p:nvSpPr>
          <p:cNvPr name="Shape 145" id="145"/>
          <p:cNvSpPr txBox="1"/>
          <p:nvPr/>
        </p:nvSpPr>
        <p:spPr>
          <a:xfrm>
            <a:off y="6250261" x="5708869"/>
            <a:ext cy="304499" cx="1575600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algn="ctr">
              <a:buNone/>
            </a:pPr>
            <a:r>
              <a:rPr lang="en">
                <a:solidFill>
                  <a:srgbClr val="434343"/>
                </a:solidFill>
              </a:rPr>
              <a:t>CFL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Implementation</a:t>
            </a:r>
          </a:p>
        </p:txBody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/>
              <a:t>Currently in bend (Energy Star Homes)</a:t>
            </a:r>
            <a:r>
              <a:rPr lang="en" baseline="30000" sz="1800"/>
              <a:t>[2]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Incandescent light bulbs are very inefficient and up to 98% of the energy they consume is wasted as heat, not light</a:t>
            </a:r>
            <a:r>
              <a:rPr lang="en" baseline="30000" strike="sngStrike" sz="1800">
                <a:solidFill>
                  <a:srgbClr val="434343"/>
                </a:solidFill>
              </a:rPr>
              <a:t>[</a:t>
            </a:r>
            <a:r>
              <a:rPr lang="en" baseline="30000" sz="1800">
                <a:solidFill>
                  <a:srgbClr val="434343"/>
                </a:solidFill>
              </a:rPr>
              <a:t>1]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/>
              <a:t>Method 1: Educate and advertise</a:t>
            </a:r>
          </a:p>
          <a:p>
            <a:pPr rtl="0" lvl="0">
              <a:buNone/>
            </a:pPr>
            <a:r>
              <a:rPr lang="en" sz="1800"/>
              <a:t>	OR</a:t>
            </a:r>
          </a:p>
          <a:p>
            <a:pPr rtl="0" lvl="0">
              <a:buNone/>
            </a:pPr>
            <a:r>
              <a:rPr lang="en" sz="1800"/>
              <a:t>Method 2:Incentive program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52" id="152"/>
          <p:cNvSpPr/>
          <p:nvPr/>
        </p:nvSpPr>
        <p:spPr>
          <a:xfrm>
            <a:off y="3332149" x="4809361"/>
            <a:ext cy="3235724" cx="31614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6" id="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7" id="15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 rtl="0" lvl="0">
              <a:buNone/>
            </a:pPr>
            <a:r>
              <a:rPr lang="en"/>
              <a:t>Benefits</a:t>
            </a:r>
          </a:p>
        </p:txBody>
      </p:sp>
      <p:sp>
        <p:nvSpPr>
          <p:cNvPr name="Shape 158" id="158"/>
          <p:cNvSpPr txBox="1"/>
          <p:nvPr/>
        </p:nvSpPr>
        <p:spPr>
          <a:xfrm>
            <a:off y="1481075" x="273675"/>
            <a:ext cy="4845600" cx="27689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59" id="159"/>
          <p:cNvSpPr txBox="1"/>
          <p:nvPr/>
        </p:nvSpPr>
        <p:spPr>
          <a:xfrm>
            <a:off y="1228625" x="531246"/>
            <a:ext cy="5350499" cx="39176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 sz="1800" b="1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LED:</a:t>
            </a:r>
            <a:r>
              <a:rPr lang="en" baseline="30000" sz="1800" b="1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[3]</a:t>
            </a:r>
          </a:p>
          <a:p>
            <a:pPr indent="-419100" marL="457200" rtl="0" lvl="0">
              <a:spcBef>
                <a:spcPts val="60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life span of 50 times that of an incandescent light bulb</a:t>
            </a:r>
          </a:p>
          <a:p>
            <a:pPr indent="-419100" marL="457200" rtl="0" lvl="0">
              <a:spcBef>
                <a:spcPts val="60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Very durable </a:t>
            </a:r>
          </a:p>
          <a:p>
            <a:pPr indent="-419100" marL="457200" rtl="0" lvl="0">
              <a:spcBef>
                <a:spcPts val="60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Uses 6-8 Watts of energy compared to the 60 Watt incandescent bulb </a:t>
            </a:r>
          </a:p>
          <a:p>
            <a:pPr indent="-419100" marL="457200" rtl="0" lvl="0">
              <a:spcBef>
                <a:spcPts val="60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Reduces air pollution and greenhouse emissions</a:t>
            </a:r>
          </a:p>
          <a:p>
            <a:pPr indent="-419100" marL="457200" rtl="0" lvl="0">
              <a:spcBef>
                <a:spcPts val="600"/>
              </a:spcBef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The bulbs run cooler</a:t>
            </a:r>
          </a:p>
        </p:txBody>
      </p:sp>
      <p:sp>
        <p:nvSpPr>
          <p:cNvPr name="Shape 160" id="160"/>
          <p:cNvSpPr/>
          <p:nvPr/>
        </p:nvSpPr>
        <p:spPr>
          <a:xfrm>
            <a:off y="2542797" x="4801064"/>
            <a:ext cy="2722155" cx="36295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4" id="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5" id="165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en"/>
              <a:t>Benefits</a:t>
            </a:r>
          </a:p>
        </p:txBody>
      </p:sp>
      <p:sp>
        <p:nvSpPr>
          <p:cNvPr name="Shape 166" id="166"/>
          <p:cNvSpPr txBox="1"/>
          <p:nvPr>
            <p:ph type="body" idx="1"/>
          </p:nvPr>
        </p:nvSpPr>
        <p:spPr>
          <a:xfrm>
            <a:off y="721241" x="727051"/>
            <a:ext cy="4479000" cx="75425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1800">
                <a:solidFill>
                  <a:srgbClr val="434343"/>
                </a:solidFill>
              </a:rPr>
              <a:t>
</a:t>
            </a:r>
          </a:p>
          <a:p>
            <a:pPr rtl="0" lvl="0">
              <a:buNone/>
            </a:pPr>
            <a:r>
              <a:rPr lang="en" sz="1800" b="1">
                <a:solidFill>
                  <a:srgbClr val="434343"/>
                </a:solidFill>
              </a:rPr>
              <a:t>CFL:</a:t>
            </a:r>
            <a:r>
              <a:rPr lang="en" baseline="30000" sz="1800" b="1">
                <a:solidFill>
                  <a:srgbClr val="434343"/>
                </a:solidFill>
              </a:rPr>
              <a:t>[3]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8x longer lifespan than incandescent bulbs</a:t>
            </a:r>
            <a:r>
              <a:rPr lang="en" baseline="30000" sz="1800">
                <a:solidFill>
                  <a:srgbClr val="434343"/>
                </a:solidFill>
              </a:rPr>
              <a:t>[5]</a:t>
            </a:r>
            <a:r>
              <a:rPr lang="en" sz="1800">
                <a:solidFill>
                  <a:srgbClr val="434343"/>
                </a:solidFill>
              </a:rPr>
              <a:t>.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13-15 less Watts of energy used compared incandescent bulb </a:t>
            </a:r>
          </a:p>
          <a:p>
            <a:pPr indent="-419100" marL="457200" rtl="0" lvl="0">
              <a:buClr>
                <a:schemeClr val="dk2"/>
              </a:buClr>
              <a:buSzPct val="277777"/>
              <a:buFont typeface="Arial"/>
              <a:buChar char="•"/>
            </a:pPr>
            <a:r>
              <a:rPr lang="en" sz="1800">
                <a:solidFill>
                  <a:srgbClr val="434343"/>
                </a:solidFill>
              </a:rPr>
              <a:t>Costs less than incandescent bulbs per year </a:t>
            </a:r>
          </a:p>
        </p:txBody>
      </p:sp>
      <p:sp>
        <p:nvSpPr>
          <p:cNvPr name="Shape 167" id="167"/>
          <p:cNvSpPr/>
          <p:nvPr/>
        </p:nvSpPr>
        <p:spPr>
          <a:xfrm>
            <a:off y="3666394" x="313625"/>
            <a:ext cy="2499556" cx="41703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68" id="168"/>
          <p:cNvSpPr/>
          <p:nvPr/>
        </p:nvSpPr>
        <p:spPr>
          <a:xfrm>
            <a:off y="3816735" x="5055184"/>
            <a:ext cy="2198874" cx="3056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