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E507E4-1316-45D3-B56A-74E9F81D0AF5}"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D5F45-DA48-41F8-8A13-CC2C7331FC9B}" type="slidenum">
              <a:rPr lang="en-IN" smtClean="0"/>
              <a:t>‹#›</a:t>
            </a:fld>
            <a:endParaRPr lang="en-IN"/>
          </a:p>
        </p:txBody>
      </p:sp>
    </p:spTree>
    <p:extLst>
      <p:ext uri="{BB962C8B-B14F-4D97-AF65-F5344CB8AC3E}">
        <p14:creationId xmlns:p14="http://schemas.microsoft.com/office/powerpoint/2010/main" val="53946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507E4-1316-45D3-B56A-74E9F81D0AF5}"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D5F45-DA48-41F8-8A13-CC2C7331FC9B}" type="slidenum">
              <a:rPr lang="en-IN" smtClean="0"/>
              <a:t>‹#›</a:t>
            </a:fld>
            <a:endParaRPr lang="en-IN"/>
          </a:p>
        </p:txBody>
      </p:sp>
    </p:spTree>
    <p:extLst>
      <p:ext uri="{BB962C8B-B14F-4D97-AF65-F5344CB8AC3E}">
        <p14:creationId xmlns:p14="http://schemas.microsoft.com/office/powerpoint/2010/main" val="910776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507E4-1316-45D3-B56A-74E9F81D0AF5}"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D5F45-DA48-41F8-8A13-CC2C7331FC9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00425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507E4-1316-45D3-B56A-74E9F81D0AF5}"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D5F45-DA48-41F8-8A13-CC2C7331FC9B}" type="slidenum">
              <a:rPr lang="en-IN" smtClean="0"/>
              <a:t>‹#›</a:t>
            </a:fld>
            <a:endParaRPr lang="en-IN"/>
          </a:p>
        </p:txBody>
      </p:sp>
    </p:spTree>
    <p:extLst>
      <p:ext uri="{BB962C8B-B14F-4D97-AF65-F5344CB8AC3E}">
        <p14:creationId xmlns:p14="http://schemas.microsoft.com/office/powerpoint/2010/main" val="3800443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507E4-1316-45D3-B56A-74E9F81D0AF5}"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D5F45-DA48-41F8-8A13-CC2C7331FC9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6284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507E4-1316-45D3-B56A-74E9F81D0AF5}"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D5F45-DA48-41F8-8A13-CC2C7331FC9B}" type="slidenum">
              <a:rPr lang="en-IN" smtClean="0"/>
              <a:t>‹#›</a:t>
            </a:fld>
            <a:endParaRPr lang="en-IN"/>
          </a:p>
        </p:txBody>
      </p:sp>
    </p:spTree>
    <p:extLst>
      <p:ext uri="{BB962C8B-B14F-4D97-AF65-F5344CB8AC3E}">
        <p14:creationId xmlns:p14="http://schemas.microsoft.com/office/powerpoint/2010/main" val="447326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E507E4-1316-45D3-B56A-74E9F81D0AF5}"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D5F45-DA48-41F8-8A13-CC2C7331FC9B}" type="slidenum">
              <a:rPr lang="en-IN" smtClean="0"/>
              <a:t>‹#›</a:t>
            </a:fld>
            <a:endParaRPr lang="en-IN"/>
          </a:p>
        </p:txBody>
      </p:sp>
    </p:spTree>
    <p:extLst>
      <p:ext uri="{BB962C8B-B14F-4D97-AF65-F5344CB8AC3E}">
        <p14:creationId xmlns:p14="http://schemas.microsoft.com/office/powerpoint/2010/main" val="245859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E507E4-1316-45D3-B56A-74E9F81D0AF5}"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D5F45-DA48-41F8-8A13-CC2C7331FC9B}" type="slidenum">
              <a:rPr lang="en-IN" smtClean="0"/>
              <a:t>‹#›</a:t>
            </a:fld>
            <a:endParaRPr lang="en-IN"/>
          </a:p>
        </p:txBody>
      </p:sp>
    </p:spTree>
    <p:extLst>
      <p:ext uri="{BB962C8B-B14F-4D97-AF65-F5344CB8AC3E}">
        <p14:creationId xmlns:p14="http://schemas.microsoft.com/office/powerpoint/2010/main" val="164529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E507E4-1316-45D3-B56A-74E9F81D0AF5}"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D5F45-DA48-41F8-8A13-CC2C7331FC9B}" type="slidenum">
              <a:rPr lang="en-IN" smtClean="0"/>
              <a:t>‹#›</a:t>
            </a:fld>
            <a:endParaRPr lang="en-IN"/>
          </a:p>
        </p:txBody>
      </p:sp>
    </p:spTree>
    <p:extLst>
      <p:ext uri="{BB962C8B-B14F-4D97-AF65-F5344CB8AC3E}">
        <p14:creationId xmlns:p14="http://schemas.microsoft.com/office/powerpoint/2010/main" val="194752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507E4-1316-45D3-B56A-74E9F81D0AF5}"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D5F45-DA48-41F8-8A13-CC2C7331FC9B}" type="slidenum">
              <a:rPr lang="en-IN" smtClean="0"/>
              <a:t>‹#›</a:t>
            </a:fld>
            <a:endParaRPr lang="en-IN"/>
          </a:p>
        </p:txBody>
      </p:sp>
    </p:spTree>
    <p:extLst>
      <p:ext uri="{BB962C8B-B14F-4D97-AF65-F5344CB8AC3E}">
        <p14:creationId xmlns:p14="http://schemas.microsoft.com/office/powerpoint/2010/main" val="216356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E507E4-1316-45D3-B56A-74E9F81D0AF5}" type="datetimeFigureOut">
              <a:rPr lang="en-IN" smtClean="0"/>
              <a:t>02-11-2024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CD5F45-DA48-41F8-8A13-CC2C7331FC9B}" type="slidenum">
              <a:rPr lang="en-IN" smtClean="0"/>
              <a:t>‹#›</a:t>
            </a:fld>
            <a:endParaRPr lang="en-IN"/>
          </a:p>
        </p:txBody>
      </p:sp>
    </p:spTree>
    <p:extLst>
      <p:ext uri="{BB962C8B-B14F-4D97-AF65-F5344CB8AC3E}">
        <p14:creationId xmlns:p14="http://schemas.microsoft.com/office/powerpoint/2010/main" val="182670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E507E4-1316-45D3-B56A-74E9F81D0AF5}" type="datetimeFigureOut">
              <a:rPr lang="en-IN" smtClean="0"/>
              <a:t>02-11-2024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CD5F45-DA48-41F8-8A13-CC2C7331FC9B}" type="slidenum">
              <a:rPr lang="en-IN" smtClean="0"/>
              <a:t>‹#›</a:t>
            </a:fld>
            <a:endParaRPr lang="en-IN"/>
          </a:p>
        </p:txBody>
      </p:sp>
    </p:spTree>
    <p:extLst>
      <p:ext uri="{BB962C8B-B14F-4D97-AF65-F5344CB8AC3E}">
        <p14:creationId xmlns:p14="http://schemas.microsoft.com/office/powerpoint/2010/main" val="1241410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E507E4-1316-45D3-B56A-74E9F81D0AF5}" type="datetimeFigureOut">
              <a:rPr lang="en-IN" smtClean="0"/>
              <a:t>02-11-2024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CD5F45-DA48-41F8-8A13-CC2C7331FC9B}" type="slidenum">
              <a:rPr lang="en-IN" smtClean="0"/>
              <a:t>‹#›</a:t>
            </a:fld>
            <a:endParaRPr lang="en-IN"/>
          </a:p>
        </p:txBody>
      </p:sp>
    </p:spTree>
    <p:extLst>
      <p:ext uri="{BB962C8B-B14F-4D97-AF65-F5344CB8AC3E}">
        <p14:creationId xmlns:p14="http://schemas.microsoft.com/office/powerpoint/2010/main" val="195503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507E4-1316-45D3-B56A-74E9F81D0AF5}" type="datetimeFigureOut">
              <a:rPr lang="en-IN" smtClean="0"/>
              <a:t>02-11-2024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CD5F45-DA48-41F8-8A13-CC2C7331FC9B}" type="slidenum">
              <a:rPr lang="en-IN" smtClean="0"/>
              <a:t>‹#›</a:t>
            </a:fld>
            <a:endParaRPr lang="en-IN"/>
          </a:p>
        </p:txBody>
      </p:sp>
    </p:spTree>
    <p:extLst>
      <p:ext uri="{BB962C8B-B14F-4D97-AF65-F5344CB8AC3E}">
        <p14:creationId xmlns:p14="http://schemas.microsoft.com/office/powerpoint/2010/main" val="397995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E507E4-1316-45D3-B56A-74E9F81D0AF5}" type="datetimeFigureOut">
              <a:rPr lang="en-IN" smtClean="0"/>
              <a:t>02-11-2024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CD5F45-DA48-41F8-8A13-CC2C7331FC9B}" type="slidenum">
              <a:rPr lang="en-IN" smtClean="0"/>
              <a:t>‹#›</a:t>
            </a:fld>
            <a:endParaRPr lang="en-IN"/>
          </a:p>
        </p:txBody>
      </p:sp>
    </p:spTree>
    <p:extLst>
      <p:ext uri="{BB962C8B-B14F-4D97-AF65-F5344CB8AC3E}">
        <p14:creationId xmlns:p14="http://schemas.microsoft.com/office/powerpoint/2010/main" val="245064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E507E4-1316-45D3-B56A-74E9F81D0AF5}" type="datetimeFigureOut">
              <a:rPr lang="en-IN" smtClean="0"/>
              <a:t>02-11-2024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CD5F45-DA48-41F8-8A13-CC2C7331FC9B}" type="slidenum">
              <a:rPr lang="en-IN" smtClean="0"/>
              <a:t>‹#›</a:t>
            </a:fld>
            <a:endParaRPr lang="en-IN"/>
          </a:p>
        </p:txBody>
      </p:sp>
    </p:spTree>
    <p:extLst>
      <p:ext uri="{BB962C8B-B14F-4D97-AF65-F5344CB8AC3E}">
        <p14:creationId xmlns:p14="http://schemas.microsoft.com/office/powerpoint/2010/main" val="70130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E507E4-1316-45D3-B56A-74E9F81D0AF5}" type="datetimeFigureOut">
              <a:rPr lang="en-IN" smtClean="0"/>
              <a:t>02-11-2024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FCD5F45-DA48-41F8-8A13-CC2C7331FC9B}" type="slidenum">
              <a:rPr lang="en-IN" smtClean="0"/>
              <a:t>‹#›</a:t>
            </a:fld>
            <a:endParaRPr lang="en-IN"/>
          </a:p>
        </p:txBody>
      </p:sp>
    </p:spTree>
    <p:extLst>
      <p:ext uri="{BB962C8B-B14F-4D97-AF65-F5344CB8AC3E}">
        <p14:creationId xmlns:p14="http://schemas.microsoft.com/office/powerpoint/2010/main" val="330948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DF00-4D71-33E7-1B23-04C410C6F6A8}"/>
              </a:ext>
            </a:extLst>
          </p:cNvPr>
          <p:cNvSpPr>
            <a:spLocks noGrp="1"/>
          </p:cNvSpPr>
          <p:nvPr>
            <p:ph type="ctrTitle"/>
          </p:nvPr>
        </p:nvSpPr>
        <p:spPr>
          <a:xfrm>
            <a:off x="1524000" y="377072"/>
            <a:ext cx="9144000" cy="3132891"/>
          </a:xfrm>
        </p:spPr>
        <p:txBody>
          <a:bodyPr>
            <a:normAutofit/>
          </a:bodyPr>
          <a:lstStyle/>
          <a:p>
            <a:r>
              <a:rPr lang="en-US" dirty="0"/>
              <a:t>JAVA API FOR XML-BASED RPC (JAX-RPC)</a:t>
            </a:r>
            <a:endParaRPr lang="en-IN" dirty="0"/>
          </a:p>
        </p:txBody>
      </p:sp>
      <p:sp>
        <p:nvSpPr>
          <p:cNvPr id="3" name="Subtitle 2">
            <a:extLst>
              <a:ext uri="{FF2B5EF4-FFF2-40B4-BE49-F238E27FC236}">
                <a16:creationId xmlns:a16="http://schemas.microsoft.com/office/drawing/2014/main" id="{31F91B7F-8D4E-F5B1-1628-1A8BE7E8DA13}"/>
              </a:ext>
            </a:extLst>
          </p:cNvPr>
          <p:cNvSpPr>
            <a:spLocks noGrp="1"/>
          </p:cNvSpPr>
          <p:nvPr>
            <p:ph type="subTitle" idx="1"/>
          </p:nvPr>
        </p:nvSpPr>
        <p:spPr>
          <a:xfrm>
            <a:off x="1524000" y="3808428"/>
            <a:ext cx="9144000" cy="1449371"/>
          </a:xfrm>
        </p:spPr>
        <p:txBody>
          <a:bodyPr/>
          <a:lstStyle/>
          <a:p>
            <a:r>
              <a:rPr lang="en-US" dirty="0"/>
              <a:t>By- Ashmeet singh</a:t>
            </a:r>
          </a:p>
          <a:p>
            <a:r>
              <a:rPr lang="en-US"/>
              <a:t>CSE-2 </a:t>
            </a:r>
            <a:r>
              <a:rPr lang="en-US" dirty="0"/>
              <a:t>batch-2</a:t>
            </a:r>
          </a:p>
          <a:p>
            <a:r>
              <a:rPr lang="en-US" dirty="0"/>
              <a:t>Roll no : 2021UCS1639</a:t>
            </a:r>
            <a:endParaRPr lang="en-IN" dirty="0"/>
          </a:p>
        </p:txBody>
      </p:sp>
    </p:spTree>
    <p:extLst>
      <p:ext uri="{BB962C8B-B14F-4D97-AF65-F5344CB8AC3E}">
        <p14:creationId xmlns:p14="http://schemas.microsoft.com/office/powerpoint/2010/main" val="3204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B146-CF73-BD84-4170-94BD0634F8D2}"/>
              </a:ext>
            </a:extLst>
          </p:cNvPr>
          <p:cNvSpPr>
            <a:spLocks noGrp="1"/>
          </p:cNvSpPr>
          <p:nvPr>
            <p:ph type="title"/>
          </p:nvPr>
        </p:nvSpPr>
        <p:spPr/>
        <p:txBody>
          <a:bodyPr/>
          <a:lstStyle/>
          <a:p>
            <a:r>
              <a:rPr lang="en-IN" dirty="0"/>
              <a:t>                         </a:t>
            </a:r>
            <a:r>
              <a:rPr lang="en-IN" b="1" i="1" dirty="0"/>
              <a:t>INTRODUCTION </a:t>
            </a:r>
          </a:p>
        </p:txBody>
      </p:sp>
      <p:sp>
        <p:nvSpPr>
          <p:cNvPr id="3" name="Content Placeholder 2">
            <a:extLst>
              <a:ext uri="{FF2B5EF4-FFF2-40B4-BE49-F238E27FC236}">
                <a16:creationId xmlns:a16="http://schemas.microsoft.com/office/drawing/2014/main" id="{B8A34E9A-B5CF-9278-295B-EC155DA0CFA0}"/>
              </a:ext>
            </a:extLst>
          </p:cNvPr>
          <p:cNvSpPr>
            <a:spLocks noGrp="1"/>
          </p:cNvSpPr>
          <p:nvPr>
            <p:ph idx="1"/>
          </p:nvPr>
        </p:nvSpPr>
        <p:spPr/>
        <p:txBody>
          <a:bodyPr>
            <a:normAutofit fontScale="85000" lnSpcReduction="20000"/>
          </a:bodyPr>
          <a:lstStyle/>
          <a:p>
            <a:r>
              <a:rPr lang="en-US" sz="2000" dirty="0"/>
              <a:t>Java API for XML-based RPC (JAX-RPC) is a Java API for building web services and clients using XML-based Remote Procedure Calls (RPC). It allows applications to communicate across platforms by invoking methods remotely over the internet, enabling Java applications to call and be called by other applications, regardless of the underlying platform, through standardized protocols.</a:t>
            </a:r>
          </a:p>
          <a:p>
            <a:r>
              <a:rPr lang="en-US" sz="2000" dirty="0"/>
              <a:t>JAX-RPC relies on SOAP (Simple Object Access Protocol), an XML-based protocol, for message exchange. This XML messaging ensures interoperability, meaning Java applications can seamlessly interact with non-Java services, like those built on .NET or PHP. Another key component is the Web Services Description Language (WSDL), which provides a structured XML format to describe available web service operations, their parameters, and how clients should interact with the service.</a:t>
            </a:r>
          </a:p>
          <a:p>
            <a:r>
              <a:rPr lang="en-US" sz="2000" dirty="0"/>
              <a:t>The JAX-RPC development process involves several steps. First, a service interface defines methods for the web service, specifying the available operations. This interface is used to generate a WSDL file, describing the service in a standardized XML format. The WSDL is then used to create client-side stubs (proxies) and server-side ties, which handle message serialization and deserialization, allowing the service to be called as if it were a local Java method.</a:t>
            </a:r>
          </a:p>
          <a:p>
            <a:pPr marL="0" indent="0">
              <a:buNone/>
            </a:pPr>
            <a:endParaRPr lang="en-IN" sz="2400" dirty="0"/>
          </a:p>
        </p:txBody>
      </p:sp>
    </p:spTree>
    <p:extLst>
      <p:ext uri="{BB962C8B-B14F-4D97-AF65-F5344CB8AC3E}">
        <p14:creationId xmlns:p14="http://schemas.microsoft.com/office/powerpoint/2010/main" val="422763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D354-A764-6977-64BF-B5008C6C11D3}"/>
              </a:ext>
            </a:extLst>
          </p:cNvPr>
          <p:cNvSpPr>
            <a:spLocks noGrp="1"/>
          </p:cNvSpPr>
          <p:nvPr>
            <p:ph type="title"/>
          </p:nvPr>
        </p:nvSpPr>
        <p:spPr/>
        <p:txBody>
          <a:bodyPr/>
          <a:lstStyle/>
          <a:p>
            <a:r>
              <a:rPr lang="en-US" dirty="0"/>
              <a:t>                           </a:t>
            </a:r>
            <a:r>
              <a:rPr lang="en-US" b="1" i="1" dirty="0"/>
              <a:t>Key features </a:t>
            </a:r>
            <a:endParaRPr lang="en-IN" b="1" i="1" dirty="0"/>
          </a:p>
        </p:txBody>
      </p:sp>
      <p:sp>
        <p:nvSpPr>
          <p:cNvPr id="3" name="Content Placeholder 2">
            <a:extLst>
              <a:ext uri="{FF2B5EF4-FFF2-40B4-BE49-F238E27FC236}">
                <a16:creationId xmlns:a16="http://schemas.microsoft.com/office/drawing/2014/main" id="{73F08DB6-F596-FE3E-84CE-57797800844F}"/>
              </a:ext>
            </a:extLst>
          </p:cNvPr>
          <p:cNvSpPr>
            <a:spLocks noGrp="1"/>
          </p:cNvSpPr>
          <p:nvPr>
            <p:ph idx="1"/>
          </p:nvPr>
        </p:nvSpPr>
        <p:spPr/>
        <p:txBody>
          <a:bodyPr>
            <a:normAutofit fontScale="85000" lnSpcReduction="10000"/>
          </a:bodyPr>
          <a:lstStyle/>
          <a:p>
            <a:pPr marL="0" indent="0">
              <a:buNone/>
            </a:pPr>
            <a:r>
              <a:rPr lang="en-US" sz="2000" b="1" dirty="0"/>
              <a:t>Remote Procedure Calls (RPC):</a:t>
            </a:r>
            <a:r>
              <a:rPr lang="en-US" sz="2000" dirty="0"/>
              <a:t> JAX-RPC facilitates communication between distributed applications by invoking remote methods or procedures across the network. This is done by defining methods on the server (service provider) that clients can call remotely as if they were local methods.</a:t>
            </a:r>
          </a:p>
          <a:p>
            <a:pPr marL="0" indent="0">
              <a:buNone/>
            </a:pPr>
            <a:r>
              <a:rPr lang="en-IN" sz="2000" b="1" dirty="0"/>
              <a:t>SOAP and XML-based Protocols:</a:t>
            </a:r>
            <a:r>
              <a:rPr lang="en-IN" sz="2000" dirty="0"/>
              <a:t> JAX-RPC primarily uses SOAP, a protocol for exchanging structured information in web services. SOAP messages are XML-based, which makes them platform-agnostic, allowing different systems to interoperate.</a:t>
            </a:r>
          </a:p>
          <a:p>
            <a:pPr marL="0" indent="0">
              <a:buNone/>
            </a:pPr>
            <a:r>
              <a:rPr lang="en-US" sz="2000" b="1" dirty="0"/>
              <a:t>Web Services Definition Language (WSDL):</a:t>
            </a:r>
            <a:r>
              <a:rPr lang="en-US" sz="2000" dirty="0"/>
              <a:t> JAX-RPC relies on WSDL files to describe the web service's interface in a standard format. WSDL specifies the available operations, the input and output data types, and the message formats, allowing clients to know how to interact with the service</a:t>
            </a:r>
            <a:r>
              <a:rPr lang="en-US" sz="1400" dirty="0"/>
              <a:t>.</a:t>
            </a:r>
          </a:p>
          <a:p>
            <a:pPr marL="0" indent="0">
              <a:buNone/>
            </a:pPr>
            <a:r>
              <a:rPr lang="en-US" sz="2000" b="1" dirty="0"/>
              <a:t>Synchronous and Asynchronous Calls:</a:t>
            </a:r>
            <a:r>
              <a:rPr lang="en-US" sz="2000" dirty="0"/>
              <a:t> JAX-RPC supports synchronous (blocking) and asynchronous (non-blocking) method calls, enabling flexibility depending on the application’s requirements.</a:t>
            </a:r>
          </a:p>
        </p:txBody>
      </p:sp>
    </p:spTree>
    <p:extLst>
      <p:ext uri="{BB962C8B-B14F-4D97-AF65-F5344CB8AC3E}">
        <p14:creationId xmlns:p14="http://schemas.microsoft.com/office/powerpoint/2010/main" val="152407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4B3B-FE26-6AD8-7B40-BCAFFAC8190B}"/>
              </a:ext>
            </a:extLst>
          </p:cNvPr>
          <p:cNvSpPr>
            <a:spLocks noGrp="1"/>
          </p:cNvSpPr>
          <p:nvPr>
            <p:ph type="title"/>
          </p:nvPr>
        </p:nvSpPr>
        <p:spPr/>
        <p:txBody>
          <a:bodyPr/>
          <a:lstStyle/>
          <a:p>
            <a:r>
              <a:rPr lang="en-US" b="1" i="1" dirty="0"/>
              <a:t>                       JAX-RPC Architecture</a:t>
            </a:r>
            <a:endParaRPr lang="en-IN" b="1" i="1" dirty="0"/>
          </a:p>
        </p:txBody>
      </p:sp>
      <p:pic>
        <p:nvPicPr>
          <p:cNvPr id="5" name="Content Placeholder 4">
            <a:extLst>
              <a:ext uri="{FF2B5EF4-FFF2-40B4-BE49-F238E27FC236}">
                <a16:creationId xmlns:a16="http://schemas.microsoft.com/office/drawing/2014/main" id="{FAAF5863-C4F2-331A-5CDE-A0A153CA2988}"/>
              </a:ext>
            </a:extLst>
          </p:cNvPr>
          <p:cNvPicPr>
            <a:picLocks noGrp="1" noChangeAspect="1"/>
          </p:cNvPicPr>
          <p:nvPr>
            <p:ph idx="1"/>
          </p:nvPr>
        </p:nvPicPr>
        <p:blipFill>
          <a:blip r:embed="rId2"/>
          <a:stretch>
            <a:fillRect/>
          </a:stretch>
        </p:blipFill>
        <p:spPr>
          <a:xfrm>
            <a:off x="5599522" y="1819372"/>
            <a:ext cx="4798243" cy="4429027"/>
          </a:xfrm>
        </p:spPr>
      </p:pic>
      <p:sp>
        <p:nvSpPr>
          <p:cNvPr id="7" name="TextBox 6">
            <a:extLst>
              <a:ext uri="{FF2B5EF4-FFF2-40B4-BE49-F238E27FC236}">
                <a16:creationId xmlns:a16="http://schemas.microsoft.com/office/drawing/2014/main" id="{66AF4ED0-9258-D107-E1E1-DEFE2BB30FE5}"/>
              </a:ext>
            </a:extLst>
          </p:cNvPr>
          <p:cNvSpPr txBox="1"/>
          <p:nvPr/>
        </p:nvSpPr>
        <p:spPr>
          <a:xfrm>
            <a:off x="471341" y="1536569"/>
            <a:ext cx="5024487" cy="3108543"/>
          </a:xfrm>
          <a:prstGeom prst="rect">
            <a:avLst/>
          </a:prstGeom>
          <a:noFill/>
        </p:spPr>
        <p:txBody>
          <a:bodyPr wrap="square">
            <a:spAutoFit/>
          </a:bodyPr>
          <a:lstStyle/>
          <a:p>
            <a:r>
              <a:rPr lang="en-US" sz="2800" b="1" dirty="0"/>
              <a:t>Server-Side Architecture</a:t>
            </a:r>
          </a:p>
          <a:p>
            <a:endParaRPr lang="en-US" sz="2400" b="1" dirty="0"/>
          </a:p>
          <a:p>
            <a:r>
              <a:rPr lang="en-US" b="1" dirty="0"/>
              <a:t>Service Endpoint Interface (SEI)</a:t>
            </a:r>
            <a:r>
              <a:rPr lang="en-US" dirty="0"/>
              <a:t>:Similar to the client side, the SEI on the server defines the web service’s methods. This interface provides a contract between client and server, ensuring they agree on method signatures.</a:t>
            </a:r>
          </a:p>
          <a:p>
            <a:endParaRPr lang="en-US" dirty="0"/>
          </a:p>
          <a:p>
            <a:endParaRPr lang="en-US" dirty="0"/>
          </a:p>
          <a:p>
            <a:endParaRPr lang="en-US" dirty="0"/>
          </a:p>
        </p:txBody>
      </p:sp>
      <p:sp>
        <p:nvSpPr>
          <p:cNvPr id="9" name="TextBox 8">
            <a:extLst>
              <a:ext uri="{FF2B5EF4-FFF2-40B4-BE49-F238E27FC236}">
                <a16:creationId xmlns:a16="http://schemas.microsoft.com/office/drawing/2014/main" id="{703ACA03-106C-A489-C8E8-74785132C6C5}"/>
              </a:ext>
            </a:extLst>
          </p:cNvPr>
          <p:cNvSpPr txBox="1"/>
          <p:nvPr/>
        </p:nvSpPr>
        <p:spPr>
          <a:xfrm>
            <a:off x="471341" y="3667456"/>
            <a:ext cx="5217784" cy="2862322"/>
          </a:xfrm>
          <a:prstGeom prst="rect">
            <a:avLst/>
          </a:prstGeom>
          <a:noFill/>
        </p:spPr>
        <p:txBody>
          <a:bodyPr wrap="square">
            <a:spAutoFit/>
          </a:bodyPr>
          <a:lstStyle/>
          <a:p>
            <a:r>
              <a:rPr lang="en-US" b="1" dirty="0"/>
              <a:t>The JAX-RPC service runtime environment: </a:t>
            </a:r>
            <a:r>
              <a:rPr lang="en-US" dirty="0"/>
              <a:t>It is the execution framework that manages the lifecycle of JAX-RPC web services and handles the communication between client and server applications through SOAP messages. It involves various components to process requests, create responses, and manage protocols, all ensuring interoperability across different platforms and languages. Here’s an outline of the JAX-RPC runtime environment:</a:t>
            </a:r>
            <a:endParaRPr lang="en-IN" dirty="0"/>
          </a:p>
        </p:txBody>
      </p:sp>
    </p:spTree>
    <p:extLst>
      <p:ext uri="{BB962C8B-B14F-4D97-AF65-F5344CB8AC3E}">
        <p14:creationId xmlns:p14="http://schemas.microsoft.com/office/powerpoint/2010/main" val="419964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E0C5-F277-407C-C52D-71E2F771E1B4}"/>
              </a:ext>
            </a:extLst>
          </p:cNvPr>
          <p:cNvSpPr>
            <a:spLocks noGrp="1"/>
          </p:cNvSpPr>
          <p:nvPr>
            <p:ph type="title"/>
          </p:nvPr>
        </p:nvSpPr>
        <p:spPr/>
        <p:txBody>
          <a:bodyPr/>
          <a:lstStyle/>
          <a:p>
            <a:r>
              <a:rPr lang="en-US" b="1" i="1" dirty="0"/>
              <a:t>                     JAX-RPC Architecture</a:t>
            </a:r>
            <a:endParaRPr lang="en-IN" dirty="0"/>
          </a:p>
        </p:txBody>
      </p:sp>
      <p:sp>
        <p:nvSpPr>
          <p:cNvPr id="4" name="Content Placeholder 3">
            <a:extLst>
              <a:ext uri="{FF2B5EF4-FFF2-40B4-BE49-F238E27FC236}">
                <a16:creationId xmlns:a16="http://schemas.microsoft.com/office/drawing/2014/main" id="{9B3A8FC6-E7A9-B9D7-4317-BE49F71208E5}"/>
              </a:ext>
            </a:extLst>
          </p:cNvPr>
          <p:cNvSpPr>
            <a:spLocks noGrp="1"/>
          </p:cNvSpPr>
          <p:nvPr>
            <p:ph idx="1"/>
          </p:nvPr>
        </p:nvSpPr>
        <p:spPr>
          <a:xfrm>
            <a:off x="509047" y="1545996"/>
            <a:ext cx="10844753" cy="4946879"/>
          </a:xfrm>
        </p:spPr>
        <p:txBody>
          <a:bodyPr>
            <a:normAutofit/>
          </a:bodyPr>
          <a:lstStyle/>
          <a:p>
            <a:r>
              <a:rPr lang="en-US" b="1" dirty="0"/>
              <a:t>Client Application</a:t>
            </a:r>
            <a:endParaRPr lang="en-US" dirty="0"/>
          </a:p>
          <a:p>
            <a:pPr>
              <a:buFont typeface="Arial" panose="020B0604020202020204" pitchFamily="34" charset="0"/>
              <a:buChar char="•"/>
            </a:pPr>
            <a:r>
              <a:rPr lang="en-US" dirty="0"/>
              <a:t>The client application is the main program that uses the web service.</a:t>
            </a:r>
          </a:p>
          <a:p>
            <a:pPr>
              <a:buFont typeface="Arial" panose="020B0604020202020204" pitchFamily="34" charset="0"/>
              <a:buChar char="•"/>
            </a:pPr>
            <a:r>
              <a:rPr lang="en-US" dirty="0"/>
              <a:t>It directly interacts with the </a:t>
            </a:r>
            <a:r>
              <a:rPr lang="en-US" b="1" dirty="0"/>
              <a:t>client stub (proxy)</a:t>
            </a:r>
            <a:r>
              <a:rPr lang="en-US" dirty="0"/>
              <a:t>, treating remote methods as local ones.</a:t>
            </a:r>
          </a:p>
          <a:p>
            <a:pPr>
              <a:buFont typeface="Arial" panose="020B0604020202020204" pitchFamily="34" charset="0"/>
              <a:buChar char="•"/>
            </a:pPr>
            <a:r>
              <a:rPr lang="en-US" dirty="0"/>
              <a:t>The client application initiates requests by calling methods on the stub, allowing for easy access to the service without needing to manage SOAP messaging manually.</a:t>
            </a:r>
          </a:p>
          <a:p>
            <a:r>
              <a:rPr lang="en-US" b="1" dirty="0"/>
              <a:t>Client Stub (Proxy)</a:t>
            </a:r>
            <a:endParaRPr lang="en-US" dirty="0"/>
          </a:p>
          <a:p>
            <a:pPr>
              <a:buFont typeface="Arial" panose="020B0604020202020204" pitchFamily="34" charset="0"/>
              <a:buChar char="•"/>
            </a:pPr>
            <a:r>
              <a:rPr lang="en-US" dirty="0"/>
              <a:t>The client stub, also known as the proxy, is a generated Java class that represents the remote web service locally.</a:t>
            </a:r>
          </a:p>
          <a:p>
            <a:pPr>
              <a:buFont typeface="Arial" panose="020B0604020202020204" pitchFamily="34" charset="0"/>
              <a:buChar char="•"/>
            </a:pPr>
            <a:r>
              <a:rPr lang="en-US" dirty="0"/>
              <a:t>It provides a local interface that mirrors the service's operations, allowing the client application to call remote methods as if they were local methods.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IN" b="1" i="1" dirty="0"/>
          </a:p>
        </p:txBody>
      </p:sp>
    </p:spTree>
    <p:extLst>
      <p:ext uri="{BB962C8B-B14F-4D97-AF65-F5344CB8AC3E}">
        <p14:creationId xmlns:p14="http://schemas.microsoft.com/office/powerpoint/2010/main" val="83038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FCB-1559-C025-D7B7-43AE7DDB4861}"/>
              </a:ext>
            </a:extLst>
          </p:cNvPr>
          <p:cNvSpPr>
            <a:spLocks noGrp="1"/>
          </p:cNvSpPr>
          <p:nvPr>
            <p:ph type="title"/>
          </p:nvPr>
        </p:nvSpPr>
        <p:spPr>
          <a:xfrm>
            <a:off x="838200" y="365125"/>
            <a:ext cx="10515600" cy="690677"/>
          </a:xfrm>
        </p:spPr>
        <p:txBody>
          <a:bodyPr>
            <a:normAutofit/>
          </a:bodyPr>
          <a:lstStyle/>
          <a:p>
            <a:r>
              <a:rPr lang="en-US" b="1" i="1" dirty="0"/>
              <a:t>                           Advantages</a:t>
            </a:r>
            <a:endParaRPr lang="en-IN" b="1" i="1" dirty="0"/>
          </a:p>
        </p:txBody>
      </p:sp>
      <p:sp>
        <p:nvSpPr>
          <p:cNvPr id="3" name="Content Placeholder 2">
            <a:extLst>
              <a:ext uri="{FF2B5EF4-FFF2-40B4-BE49-F238E27FC236}">
                <a16:creationId xmlns:a16="http://schemas.microsoft.com/office/drawing/2014/main" id="{74B319D1-62E8-0B81-23CD-4DFBAC7B7BCB}"/>
              </a:ext>
            </a:extLst>
          </p:cNvPr>
          <p:cNvSpPr>
            <a:spLocks noGrp="1"/>
          </p:cNvSpPr>
          <p:nvPr>
            <p:ph idx="1"/>
          </p:nvPr>
        </p:nvSpPr>
        <p:spPr>
          <a:xfrm>
            <a:off x="430490" y="1574277"/>
            <a:ext cx="11331019" cy="5175316"/>
          </a:xfrm>
        </p:spPr>
        <p:txBody>
          <a:bodyPr>
            <a:normAutofit fontScale="62500" lnSpcReduction="20000"/>
          </a:bodyPr>
          <a:lstStyle/>
          <a:p>
            <a:r>
              <a:rPr lang="en-US" sz="3500" b="1" i="1" dirty="0"/>
              <a:t>1. Platform Independence</a:t>
            </a:r>
          </a:p>
          <a:p>
            <a:pPr marL="0" indent="0">
              <a:buNone/>
            </a:pPr>
            <a:r>
              <a:rPr lang="en-US" sz="2900" dirty="0"/>
              <a:t>JAX-RPC uses SOAP (Simple Object Access Protocol) and XML for message communication, making it platform-neutral.</a:t>
            </a:r>
          </a:p>
          <a:p>
            <a:pPr marL="0" indent="0">
              <a:buNone/>
            </a:pPr>
            <a:r>
              <a:rPr lang="en-US" sz="2900" dirty="0"/>
              <a:t>As XML and SOAP are universally supported standards, JAX-RPC allows Java applications to interact seamlessly with services on any platform (e.g., .NET, Python) that supports SOAP-based web services.</a:t>
            </a:r>
          </a:p>
          <a:p>
            <a:r>
              <a:rPr lang="en-US" sz="3500" b="1" i="1" dirty="0"/>
              <a:t>2. Interoperability</a:t>
            </a:r>
          </a:p>
          <a:p>
            <a:pPr marL="0" indent="0">
              <a:buNone/>
            </a:pPr>
            <a:r>
              <a:rPr lang="en-US" sz="2900" dirty="0"/>
              <a:t>JAX-RPC ensures that Java applications can communicate with web services built in different languages and environments.</a:t>
            </a:r>
          </a:p>
          <a:p>
            <a:pPr marL="0" indent="0">
              <a:buNone/>
            </a:pPr>
            <a:r>
              <a:rPr lang="en-US" sz="2900" dirty="0"/>
              <a:t>By following the WSDL (Web Services Description Language) and SOAP standards, JAX-RPC facilitates interaction across diverse systems, making it well-suited for enterprise applications that need to integrate with legacy systems or third-party applications.</a:t>
            </a:r>
            <a:endParaRPr lang="en-US" sz="3000" dirty="0"/>
          </a:p>
          <a:p>
            <a:r>
              <a:rPr lang="en-US" sz="3500" b="1" i="1" dirty="0"/>
              <a:t>3. Ease of Development</a:t>
            </a:r>
          </a:p>
          <a:p>
            <a:pPr marL="0" indent="0">
              <a:buNone/>
            </a:pPr>
            <a:r>
              <a:rPr lang="en-US" sz="2900" dirty="0"/>
              <a:t>JAX-RPC abstracts away much of the complexity involved in SOAP messaging, including serialization, deserialization, and network communication.</a:t>
            </a:r>
          </a:p>
          <a:p>
            <a:pPr marL="0" indent="0">
              <a:buNone/>
            </a:pPr>
            <a:r>
              <a:rPr lang="en-US" sz="2900" dirty="0"/>
              <a:t>Developers can generate client stubs and server-side ties directly from WSDL files, simplifying the process of creating clients and web services and reducing the potential for errors.</a:t>
            </a:r>
          </a:p>
        </p:txBody>
      </p:sp>
    </p:spTree>
    <p:extLst>
      <p:ext uri="{BB962C8B-B14F-4D97-AF65-F5344CB8AC3E}">
        <p14:creationId xmlns:p14="http://schemas.microsoft.com/office/powerpoint/2010/main" val="2565123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9CED-94B5-EE50-455D-ED36F568995F}"/>
              </a:ext>
            </a:extLst>
          </p:cNvPr>
          <p:cNvSpPr>
            <a:spLocks noGrp="1"/>
          </p:cNvSpPr>
          <p:nvPr>
            <p:ph type="title"/>
          </p:nvPr>
        </p:nvSpPr>
        <p:spPr>
          <a:xfrm>
            <a:off x="838200" y="365126"/>
            <a:ext cx="10515600" cy="1011188"/>
          </a:xfrm>
        </p:spPr>
        <p:txBody>
          <a:bodyPr/>
          <a:lstStyle/>
          <a:p>
            <a:r>
              <a:rPr lang="en-US" dirty="0"/>
              <a:t>                   </a:t>
            </a:r>
            <a:r>
              <a:rPr lang="en-US" b="1" i="1" dirty="0"/>
              <a:t>         Advantages</a:t>
            </a:r>
            <a:endParaRPr lang="en-IN" b="1" i="1" dirty="0"/>
          </a:p>
        </p:txBody>
      </p:sp>
      <p:sp>
        <p:nvSpPr>
          <p:cNvPr id="3" name="Content Placeholder 2">
            <a:extLst>
              <a:ext uri="{FF2B5EF4-FFF2-40B4-BE49-F238E27FC236}">
                <a16:creationId xmlns:a16="http://schemas.microsoft.com/office/drawing/2014/main" id="{A32CB2C7-DE47-A6C9-F810-F099A497905E}"/>
              </a:ext>
            </a:extLst>
          </p:cNvPr>
          <p:cNvSpPr>
            <a:spLocks noGrp="1"/>
          </p:cNvSpPr>
          <p:nvPr>
            <p:ph idx="1"/>
          </p:nvPr>
        </p:nvSpPr>
        <p:spPr>
          <a:xfrm>
            <a:off x="838200" y="1555424"/>
            <a:ext cx="10515600" cy="4621540"/>
          </a:xfrm>
        </p:spPr>
        <p:txBody>
          <a:bodyPr>
            <a:normAutofit fontScale="85000" lnSpcReduction="10000"/>
          </a:bodyPr>
          <a:lstStyle/>
          <a:p>
            <a:r>
              <a:rPr lang="en-US" sz="3400" b="1" dirty="0"/>
              <a:t>4.  </a:t>
            </a:r>
            <a:r>
              <a:rPr lang="en-US" sz="3400" b="1" i="1" dirty="0"/>
              <a:t>Automatic Data Binding</a:t>
            </a:r>
          </a:p>
          <a:p>
            <a:pPr marL="0" indent="0">
              <a:buNone/>
            </a:pPr>
            <a:r>
              <a:rPr lang="en-US" dirty="0"/>
              <a:t>JAX-RPC automatically handles the conversion of Java objects to XML for outgoing requests and XML back to Java objects for incoming responses.</a:t>
            </a:r>
          </a:p>
          <a:p>
            <a:pPr marL="0" indent="0">
              <a:buNone/>
            </a:pPr>
            <a:r>
              <a:rPr lang="en-US" dirty="0"/>
              <a:t>This automatic data binding between XML and Java data types allows developers to work directly with Java objects, making the development process more efficient and code more readable.</a:t>
            </a:r>
          </a:p>
          <a:p>
            <a:r>
              <a:rPr lang="en-US" sz="3400" b="1" dirty="0"/>
              <a:t>5</a:t>
            </a:r>
            <a:r>
              <a:rPr lang="en-US" sz="3400" b="1" i="1" dirty="0"/>
              <a:t>. SOAP Fault Handling</a:t>
            </a:r>
          </a:p>
          <a:p>
            <a:pPr marL="0" indent="0">
              <a:buNone/>
            </a:pPr>
            <a:r>
              <a:rPr lang="en-US" dirty="0"/>
              <a:t>JAX-RPC translates SOAP faults into Java exceptions, making it easy for developers to handle errors consistently.</a:t>
            </a:r>
          </a:p>
          <a:p>
            <a:pPr marL="0" indent="0">
              <a:buNone/>
            </a:pPr>
            <a:r>
              <a:rPr lang="en-US" dirty="0"/>
              <a:t>The exception mechanism allows for structured error handling, improving the robustness and reliability of applications.</a:t>
            </a:r>
          </a:p>
          <a:p>
            <a:r>
              <a:rPr lang="en-US" sz="3400" b="1" i="1" dirty="0"/>
              <a:t>6. HTTP/HTTPS Support</a:t>
            </a:r>
          </a:p>
          <a:p>
            <a:pPr marL="0" indent="0">
              <a:buNone/>
            </a:pPr>
            <a:r>
              <a:rPr lang="en-US" dirty="0"/>
              <a:t>JAX-RPC supports communication over HTTP and HTTPS, enabling services to communicate across firewalls and making it suitable for internet and enterprise-level applications.</a:t>
            </a:r>
          </a:p>
          <a:p>
            <a:pPr marL="0" indent="0">
              <a:buNone/>
            </a:pPr>
            <a:r>
              <a:rPr lang="en-US" dirty="0"/>
              <a:t>The HTTPS support also provides a layer of security for data transmission, which is essential for sensitive applications.</a:t>
            </a:r>
          </a:p>
          <a:p>
            <a:endParaRPr lang="en-IN" dirty="0"/>
          </a:p>
        </p:txBody>
      </p:sp>
    </p:spTree>
    <p:extLst>
      <p:ext uri="{BB962C8B-B14F-4D97-AF65-F5344CB8AC3E}">
        <p14:creationId xmlns:p14="http://schemas.microsoft.com/office/powerpoint/2010/main" val="184029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D5E64-126C-7438-2C25-FC4FE382F371}"/>
              </a:ext>
            </a:extLst>
          </p:cNvPr>
          <p:cNvSpPr>
            <a:spLocks noGrp="1"/>
          </p:cNvSpPr>
          <p:nvPr>
            <p:ph type="title"/>
          </p:nvPr>
        </p:nvSpPr>
        <p:spPr/>
        <p:txBody>
          <a:bodyPr/>
          <a:lstStyle/>
          <a:p>
            <a:r>
              <a:rPr lang="en-US" b="1" i="1" dirty="0"/>
              <a:t>                           Conclusion</a:t>
            </a:r>
            <a:endParaRPr lang="en-IN" b="1" i="1" dirty="0"/>
          </a:p>
        </p:txBody>
      </p:sp>
      <p:sp>
        <p:nvSpPr>
          <p:cNvPr id="3" name="Content Placeholder 2">
            <a:extLst>
              <a:ext uri="{FF2B5EF4-FFF2-40B4-BE49-F238E27FC236}">
                <a16:creationId xmlns:a16="http://schemas.microsoft.com/office/drawing/2014/main" id="{368F48BD-C79B-841F-718D-BFA2C6C21AA1}"/>
              </a:ext>
            </a:extLst>
          </p:cNvPr>
          <p:cNvSpPr>
            <a:spLocks noGrp="1"/>
          </p:cNvSpPr>
          <p:nvPr>
            <p:ph idx="1"/>
          </p:nvPr>
        </p:nvSpPr>
        <p:spPr/>
        <p:txBody>
          <a:bodyPr>
            <a:normAutofit fontScale="92500" lnSpcReduction="20000"/>
          </a:bodyPr>
          <a:lstStyle/>
          <a:p>
            <a:pPr marL="0" indent="0">
              <a:buNone/>
            </a:pPr>
            <a:r>
              <a:rPr lang="en-US" sz="1800" dirty="0"/>
              <a:t>In conclusion, the Java API for XML-Based RPC (JAX-RPC) serves as a powerful framework for enabling seamless communication between Java applications and web services. </a:t>
            </a:r>
          </a:p>
          <a:p>
            <a:pPr marL="0" indent="0">
              <a:buNone/>
            </a:pPr>
            <a:r>
              <a:rPr lang="en-US" sz="1800" dirty="0"/>
              <a:t>By leveraging standard protocols like SOAP and XML, JAX-RPC ensures platform independence and interoperability, allowing diverse systems to work together effectively. </a:t>
            </a:r>
          </a:p>
          <a:p>
            <a:pPr marL="0" indent="0">
              <a:buNone/>
            </a:pPr>
            <a:r>
              <a:rPr lang="en-US" sz="1800" dirty="0"/>
              <a:t>Its ability to abstract the complexities of message handling and automatic data binding simplifies the development process, making it easier for developers to create robust, reliable applications. Additionally, the support for HTTP/HTTPS enhances security and accessibility, vital for modern distributed environments. </a:t>
            </a:r>
          </a:p>
          <a:p>
            <a:pPr marL="0" indent="0">
              <a:buNone/>
            </a:pPr>
            <a:r>
              <a:rPr lang="en-US" sz="1800" dirty="0"/>
              <a:t>As a well-established standard within the Java ecosystem, JAX-RPC continues to provide value, especially in scenarios requiring integration with legacy systems and existing web services. Despite the emergence of newer APIs like JAX-WS, JAX-RPC remains a relevant tool for building effective and interoperable web services, making it a cornerstone of Java's web service capabilities.</a:t>
            </a:r>
            <a:endParaRPr lang="en-IN" sz="1800" dirty="0"/>
          </a:p>
        </p:txBody>
      </p:sp>
    </p:spTree>
    <p:extLst>
      <p:ext uri="{BB962C8B-B14F-4D97-AF65-F5344CB8AC3E}">
        <p14:creationId xmlns:p14="http://schemas.microsoft.com/office/powerpoint/2010/main" val="18160193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TotalTime>
  <Words>1123</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JAVA API FOR XML-BASED RPC (JAX-RPC)</vt:lpstr>
      <vt:lpstr>                         INTRODUCTION </vt:lpstr>
      <vt:lpstr>                           Key features </vt:lpstr>
      <vt:lpstr>                       JAX-RPC Architecture</vt:lpstr>
      <vt:lpstr>                     JAX-RPC Architecture</vt:lpstr>
      <vt:lpstr>                           Advantages</vt:lpstr>
      <vt:lpstr>                            Advantages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Ashmeet singh</dc:creator>
  <cp:lastModifiedBy>Ashmeet singh</cp:lastModifiedBy>
  <cp:revision>3</cp:revision>
  <dcterms:created xsi:type="dcterms:W3CDTF">2024-10-29T04:19:49Z</dcterms:created>
  <dcterms:modified xsi:type="dcterms:W3CDTF">2024-11-02T11:19:32Z</dcterms:modified>
</cp:coreProperties>
</file>