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9"/>
  </p:notesMasterIdLst>
  <p:sldIdLst>
    <p:sldId id="264" r:id="rId2"/>
    <p:sldId id="261" r:id="rId3"/>
    <p:sldId id="257" r:id="rId4"/>
    <p:sldId id="265" r:id="rId5"/>
    <p:sldId id="266" r:id="rId6"/>
    <p:sldId id="267" r:id="rId7"/>
    <p:sldId id="26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1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F4364-5CEE-4464-86C2-3EF32079CADD}" type="datetimeFigureOut">
              <a:rPr lang="en-IN" smtClean="0"/>
              <a:t>05-11-2024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DEA9E-5C15-450B-BB80-B68BC4BAAEF2}" type="slidenum">
              <a:rPr lang="en-IN" smtClean="0"/>
              <a:t>‹#›</a:t>
            </a:fld>
            <a:endParaRPr lang="en-IN"/>
          </a:p>
        </p:txBody>
      </p:sp>
    </p:spTree>
    <p:extLst>
      <p:ext uri="{BB962C8B-B14F-4D97-AF65-F5344CB8AC3E}">
        <p14:creationId xmlns:p14="http://schemas.microsoft.com/office/powerpoint/2010/main" val="1478467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an XML-based language used for defining and orchestrating business processes through web services. It allows businesses to automate workflows by integrating various web services, facilitating interactions between applications, and managing complex business processes across distributed environments.</a:t>
            </a:r>
            <a:endParaRPr lang="en-IN" dirty="0"/>
          </a:p>
        </p:txBody>
      </p:sp>
      <p:sp>
        <p:nvSpPr>
          <p:cNvPr id="4" name="Slide Number Placeholder 3"/>
          <p:cNvSpPr>
            <a:spLocks noGrp="1"/>
          </p:cNvSpPr>
          <p:nvPr>
            <p:ph type="sldNum" sz="quarter" idx="5"/>
          </p:nvPr>
        </p:nvSpPr>
        <p:spPr/>
        <p:txBody>
          <a:bodyPr/>
          <a:lstStyle/>
          <a:p>
            <a:fld id="{F93DEA9E-5C15-450B-BB80-B68BC4BAAEF2}" type="slidenum">
              <a:rPr lang="en-IN" smtClean="0"/>
              <a:t>1</a:t>
            </a:fld>
            <a:endParaRPr lang="en-IN"/>
          </a:p>
        </p:txBody>
      </p:sp>
    </p:spTree>
    <p:extLst>
      <p:ext uri="{BB962C8B-B14F-4D97-AF65-F5344CB8AC3E}">
        <p14:creationId xmlns:p14="http://schemas.microsoft.com/office/powerpoint/2010/main" val="3499864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44754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1525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97991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537961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53964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78111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07744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7643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00293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7024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263504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1716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14155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3659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72985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6012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81353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11/5/2024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6536813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2635-F383-A45A-60B9-A444AE571C41}"/>
              </a:ext>
            </a:extLst>
          </p:cNvPr>
          <p:cNvSpPr>
            <a:spLocks noGrp="1"/>
          </p:cNvSpPr>
          <p:nvPr>
            <p:ph type="ctrTitle"/>
          </p:nvPr>
        </p:nvSpPr>
        <p:spPr>
          <a:xfrm>
            <a:off x="1865376" y="1952089"/>
            <a:ext cx="5347081" cy="2116477"/>
          </a:xfrm>
        </p:spPr>
        <p:txBody>
          <a:bodyPr/>
          <a:lstStyle/>
          <a:p>
            <a:r>
              <a:rPr lang="en-IN" sz="4400" b="1" kern="0" dirty="0">
                <a:solidFill>
                  <a:schemeClr val="accent1">
                    <a:lumMod val="20000"/>
                    <a:lumOff val="80000"/>
                  </a:schemeClr>
                </a:solidFill>
                <a:effectLst/>
                <a:latin typeface="Calibri" panose="020F0502020204030204" pitchFamily="34" charset="0"/>
                <a:ea typeface="Times New Roman" panose="02020603050405020304" pitchFamily="18" charset="0"/>
              </a:rPr>
              <a:t>Practical Applications of WS-BPEL</a:t>
            </a:r>
            <a:r>
              <a:rPr lang="en-US" sz="1600" dirty="0"/>
              <a:t>(Web Services Business Process Execution Language)</a:t>
            </a:r>
            <a:endParaRPr lang="en-IN" sz="4400" b="1" dirty="0">
              <a:solidFill>
                <a:schemeClr val="accent1">
                  <a:lumMod val="20000"/>
                  <a:lumOff val="80000"/>
                </a:schemeClr>
              </a:solidFill>
            </a:endParaRPr>
          </a:p>
        </p:txBody>
      </p:sp>
      <p:sp>
        <p:nvSpPr>
          <p:cNvPr id="3" name="Subtitle 2">
            <a:extLst>
              <a:ext uri="{FF2B5EF4-FFF2-40B4-BE49-F238E27FC236}">
                <a16:creationId xmlns:a16="http://schemas.microsoft.com/office/drawing/2014/main" id="{2EA7D11A-4F4A-4768-4685-C6F8E06C3BCE}"/>
              </a:ext>
            </a:extLst>
          </p:cNvPr>
          <p:cNvSpPr>
            <a:spLocks noGrp="1"/>
          </p:cNvSpPr>
          <p:nvPr>
            <p:ph type="subTitle" idx="1"/>
          </p:nvPr>
        </p:nvSpPr>
        <p:spPr>
          <a:xfrm>
            <a:off x="2835668" y="4161034"/>
            <a:ext cx="4654192" cy="1099335"/>
          </a:xfrm>
        </p:spPr>
        <p:txBody>
          <a:bodyPr/>
          <a:lstStyle/>
          <a:p>
            <a:r>
              <a:rPr lang="en-US" b="1" u="sng" dirty="0"/>
              <a:t>Siddhant Aggarwal</a:t>
            </a:r>
          </a:p>
          <a:p>
            <a:r>
              <a:rPr lang="en-US" b="1" u="sng" dirty="0"/>
              <a:t>2021ucs1689</a:t>
            </a:r>
            <a:endParaRPr lang="en-IN" b="1" u="sng" dirty="0"/>
          </a:p>
        </p:txBody>
      </p:sp>
    </p:spTree>
    <p:extLst>
      <p:ext uri="{BB962C8B-B14F-4D97-AF65-F5344CB8AC3E}">
        <p14:creationId xmlns:p14="http://schemas.microsoft.com/office/powerpoint/2010/main" val="245229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800">
                <a:solidFill>
                  <a:srgbClr val="003366"/>
                </a:solidFill>
              </a:defRPr>
            </a:pPr>
            <a:endParaRPr dirty="0">
              <a:solidFill>
                <a:schemeClr val="accent1">
                  <a:lumMod val="20000"/>
                  <a:lumOff val="80000"/>
                </a:schemeClr>
              </a:solidFill>
            </a:endParaRPr>
          </a:p>
        </p:txBody>
      </p:sp>
      <p:sp>
        <p:nvSpPr>
          <p:cNvPr id="3" name="Content Placeholder 2"/>
          <p:cNvSpPr>
            <a:spLocks noGrp="1"/>
          </p:cNvSpPr>
          <p:nvPr>
            <p:ph idx="1"/>
          </p:nvPr>
        </p:nvSpPr>
        <p:spPr/>
        <p:txBody>
          <a:bodyPr/>
          <a:lstStyle/>
          <a:p>
            <a:pPr>
              <a:defRPr sz="1800">
                <a:solidFill>
                  <a:srgbClr val="003366"/>
                </a:solidFill>
              </a:defRPr>
            </a:pPr>
            <a:endParaRPr dirty="0"/>
          </a:p>
        </p:txBody>
      </p:sp>
      <p:pic>
        <p:nvPicPr>
          <p:cNvPr id="4" name="Picture 3">
            <a:extLst>
              <a:ext uri="{FF2B5EF4-FFF2-40B4-BE49-F238E27FC236}">
                <a16:creationId xmlns:a16="http://schemas.microsoft.com/office/drawing/2014/main" id="{AB0633DC-6D4D-0DF2-2230-4416476DF41D}"/>
              </a:ext>
            </a:extLst>
          </p:cNvPr>
          <p:cNvPicPr>
            <a:picLocks noChangeAspect="1"/>
          </p:cNvPicPr>
          <p:nvPr/>
        </p:nvPicPr>
        <p:blipFill>
          <a:blip r:embed="rId2"/>
          <a:stretch>
            <a:fillRect/>
          </a:stretch>
        </p:blipFill>
        <p:spPr>
          <a:xfrm>
            <a:off x="0" y="0"/>
            <a:ext cx="9144000" cy="68720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E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1800">
                <a:solidFill>
                  <a:srgbClr val="003366"/>
                </a:solidFill>
              </a:defRPr>
            </a:pPr>
            <a:r>
              <a:rPr lang="en-IN" dirty="0">
                <a:solidFill>
                  <a:schemeClr val="accent1">
                    <a:lumMod val="20000"/>
                    <a:lumOff val="80000"/>
                  </a:schemeClr>
                </a:solidFill>
              </a:rPr>
              <a:t> Enterprise Applications</a:t>
            </a:r>
          </a:p>
        </p:txBody>
      </p:sp>
      <p:sp>
        <p:nvSpPr>
          <p:cNvPr id="5" name="Content Placeholder 4">
            <a:extLst>
              <a:ext uri="{FF2B5EF4-FFF2-40B4-BE49-F238E27FC236}">
                <a16:creationId xmlns:a16="http://schemas.microsoft.com/office/drawing/2014/main" id="{E8F987BB-1DEE-ACA6-C521-31212B19BA45}"/>
              </a:ext>
            </a:extLst>
          </p:cNvPr>
          <p:cNvSpPr>
            <a:spLocks noGrp="1"/>
          </p:cNvSpPr>
          <p:nvPr>
            <p:ph idx="1"/>
          </p:nvPr>
        </p:nvSpPr>
        <p:spPr/>
        <p:txBody>
          <a:bodyPr/>
          <a:lstStyle/>
          <a:p>
            <a:r>
              <a:rPr lang="en-US" dirty="0"/>
              <a:t>Automates </a:t>
            </a:r>
            <a:r>
              <a:rPr lang="en-US" b="1" dirty="0"/>
              <a:t>end-to-end workflows</a:t>
            </a:r>
            <a:r>
              <a:rPr lang="en-US" dirty="0"/>
              <a:t> for complex business processes like order fulfillment, making processes faster and more efficient.</a:t>
            </a:r>
          </a:p>
          <a:p>
            <a:r>
              <a:rPr lang="en-US" dirty="0"/>
              <a:t>Enables seamless </a:t>
            </a:r>
            <a:r>
              <a:rPr lang="en-US" b="1" dirty="0"/>
              <a:t>integration of multiple departments</a:t>
            </a:r>
            <a:r>
              <a:rPr lang="en-US" dirty="0"/>
              <a:t> (e.g., sales, finance, logistics) through web services, reducing manual handoffs.</a:t>
            </a:r>
          </a:p>
          <a:p>
            <a:r>
              <a:rPr lang="en-US" dirty="0"/>
              <a:t>Facilitates </a:t>
            </a:r>
            <a:r>
              <a:rPr lang="en-US" b="1" dirty="0"/>
              <a:t>real-time tracking and reporting</a:t>
            </a:r>
            <a:r>
              <a:rPr lang="en-US" dirty="0"/>
              <a:t> of workflow progress, improving visibility and decision-making across the organization.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8CD22-D165-2FCC-CE02-198F1175E4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A3AA18-8A7B-E964-156F-AD5EC3C42879}"/>
              </a:ext>
            </a:extLst>
          </p:cNvPr>
          <p:cNvSpPr>
            <a:spLocks noGrp="1"/>
          </p:cNvSpPr>
          <p:nvPr>
            <p:ph type="title"/>
          </p:nvPr>
        </p:nvSpPr>
        <p:spPr/>
        <p:txBody>
          <a:bodyPr/>
          <a:lstStyle/>
          <a:p>
            <a:pPr>
              <a:defRPr sz="1800">
                <a:solidFill>
                  <a:srgbClr val="003366"/>
                </a:solidFill>
              </a:defRPr>
            </a:pPr>
            <a:r>
              <a:rPr lang="en-IN" dirty="0">
                <a:solidFill>
                  <a:schemeClr val="accent1">
                    <a:lumMod val="20000"/>
                    <a:lumOff val="80000"/>
                  </a:schemeClr>
                </a:solidFill>
              </a:rPr>
              <a:t>E-commerce</a:t>
            </a:r>
          </a:p>
        </p:txBody>
      </p:sp>
      <p:sp>
        <p:nvSpPr>
          <p:cNvPr id="5" name="Content Placeholder 4">
            <a:extLst>
              <a:ext uri="{FF2B5EF4-FFF2-40B4-BE49-F238E27FC236}">
                <a16:creationId xmlns:a16="http://schemas.microsoft.com/office/drawing/2014/main" id="{2E2B9643-681B-9E4C-98D3-448E0C5EB3E4}"/>
              </a:ext>
            </a:extLst>
          </p:cNvPr>
          <p:cNvSpPr>
            <a:spLocks noGrp="1"/>
          </p:cNvSpPr>
          <p:nvPr>
            <p:ph idx="1"/>
          </p:nvPr>
        </p:nvSpPr>
        <p:spPr/>
        <p:txBody>
          <a:bodyPr/>
          <a:lstStyle/>
          <a:p>
            <a:r>
              <a:rPr lang="en-US" b="1" dirty="0"/>
              <a:t>Orchestrates critical services</a:t>
            </a:r>
            <a:r>
              <a:rPr lang="en-US" dirty="0"/>
              <a:t> such as payment processing, inventory management, and shipping to ensure a smooth customer experience.</a:t>
            </a:r>
          </a:p>
          <a:p>
            <a:r>
              <a:rPr lang="en-US" dirty="0"/>
              <a:t>Provides flexibility for </a:t>
            </a:r>
            <a:r>
              <a:rPr lang="en-US" b="1" dirty="0"/>
              <a:t>integrating third-party services</a:t>
            </a:r>
            <a:r>
              <a:rPr lang="en-US" dirty="0"/>
              <a:t>, such as external payment gateways or shipping providers.</a:t>
            </a:r>
          </a:p>
          <a:p>
            <a:r>
              <a:rPr lang="en-US" dirty="0"/>
              <a:t>Enables </a:t>
            </a:r>
            <a:r>
              <a:rPr lang="en-US" b="1" dirty="0"/>
              <a:t>real-time updates</a:t>
            </a:r>
            <a:r>
              <a:rPr lang="en-US" dirty="0"/>
              <a:t> on order status and inventory availability, enhancing customer satisfaction and inventory accuracy.</a:t>
            </a:r>
            <a:endParaRPr lang="en-IN" dirty="0"/>
          </a:p>
        </p:txBody>
      </p:sp>
    </p:spTree>
    <p:extLst>
      <p:ext uri="{BB962C8B-B14F-4D97-AF65-F5344CB8AC3E}">
        <p14:creationId xmlns:p14="http://schemas.microsoft.com/office/powerpoint/2010/main" val="25738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CAA70-04ED-5C55-316D-DC66D4C2E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88E4B-EF13-14B9-CCD5-DC2E1D6A4CE5}"/>
              </a:ext>
            </a:extLst>
          </p:cNvPr>
          <p:cNvSpPr>
            <a:spLocks noGrp="1"/>
          </p:cNvSpPr>
          <p:nvPr>
            <p:ph type="title"/>
          </p:nvPr>
        </p:nvSpPr>
        <p:spPr/>
        <p:txBody>
          <a:bodyPr/>
          <a:lstStyle/>
          <a:p>
            <a:pPr>
              <a:defRPr sz="1800">
                <a:solidFill>
                  <a:srgbClr val="003366"/>
                </a:solidFill>
              </a:defRPr>
            </a:pPr>
            <a:r>
              <a:rPr lang="en-IN" dirty="0">
                <a:solidFill>
                  <a:schemeClr val="accent1">
                    <a:lumMod val="20000"/>
                    <a:lumOff val="80000"/>
                  </a:schemeClr>
                </a:solidFill>
              </a:rPr>
              <a:t>Banking and Finance</a:t>
            </a:r>
          </a:p>
        </p:txBody>
      </p:sp>
      <p:sp>
        <p:nvSpPr>
          <p:cNvPr id="5" name="Content Placeholder 4">
            <a:extLst>
              <a:ext uri="{FF2B5EF4-FFF2-40B4-BE49-F238E27FC236}">
                <a16:creationId xmlns:a16="http://schemas.microsoft.com/office/drawing/2014/main" id="{93EB5498-1ADB-E47A-6F5E-2EFCAD7C7B7D}"/>
              </a:ext>
            </a:extLst>
          </p:cNvPr>
          <p:cNvSpPr>
            <a:spLocks noGrp="1"/>
          </p:cNvSpPr>
          <p:nvPr>
            <p:ph idx="1"/>
          </p:nvPr>
        </p:nvSpPr>
        <p:spPr/>
        <p:txBody>
          <a:bodyPr/>
          <a:lstStyle/>
          <a:p>
            <a:r>
              <a:rPr lang="en-US" dirty="0"/>
              <a:t>It automates </a:t>
            </a:r>
            <a:r>
              <a:rPr lang="en-US" b="1" dirty="0"/>
              <a:t>loan processing workflows </a:t>
            </a:r>
            <a:r>
              <a:rPr lang="en-US" dirty="0"/>
              <a:t>by coordinating services for credit checks, approvals, and disbursements.</a:t>
            </a:r>
          </a:p>
          <a:p>
            <a:r>
              <a:rPr lang="en-US" dirty="0"/>
              <a:t> It supports </a:t>
            </a:r>
            <a:r>
              <a:rPr lang="en-US" b="1" dirty="0"/>
              <a:t>account management tasks </a:t>
            </a:r>
            <a:r>
              <a:rPr lang="en-US" dirty="0"/>
              <a:t>like opening accounts, updating customer details, and processing account closures efficiently. </a:t>
            </a:r>
          </a:p>
          <a:p>
            <a:r>
              <a:rPr lang="en-US" dirty="0"/>
              <a:t>It improves the speed and reliability of </a:t>
            </a:r>
            <a:r>
              <a:rPr lang="en-US" b="1" dirty="0"/>
              <a:t>transaction processing</a:t>
            </a:r>
            <a:r>
              <a:rPr lang="en-US" dirty="0"/>
              <a:t>, such as funds transfers and bill payments, by integrating multiple banking services. </a:t>
            </a:r>
            <a:endParaRPr lang="en-IN" dirty="0"/>
          </a:p>
        </p:txBody>
      </p:sp>
    </p:spTree>
    <p:extLst>
      <p:ext uri="{BB962C8B-B14F-4D97-AF65-F5344CB8AC3E}">
        <p14:creationId xmlns:p14="http://schemas.microsoft.com/office/powerpoint/2010/main" val="2704903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34425-4CFF-AA1D-F401-9E54E125A0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25657-3452-9043-32F3-14F50E8B5FE0}"/>
              </a:ext>
            </a:extLst>
          </p:cNvPr>
          <p:cNvSpPr>
            <a:spLocks noGrp="1"/>
          </p:cNvSpPr>
          <p:nvPr>
            <p:ph type="title"/>
          </p:nvPr>
        </p:nvSpPr>
        <p:spPr/>
        <p:txBody>
          <a:bodyPr/>
          <a:lstStyle/>
          <a:p>
            <a:pPr>
              <a:defRPr sz="1800">
                <a:solidFill>
                  <a:srgbClr val="003366"/>
                </a:solidFill>
              </a:defRPr>
            </a:pPr>
            <a:r>
              <a:rPr lang="en-IN" dirty="0">
                <a:solidFill>
                  <a:schemeClr val="accent1">
                    <a:lumMod val="20000"/>
                    <a:lumOff val="80000"/>
                  </a:schemeClr>
                </a:solidFill>
              </a:rPr>
              <a:t>Healthcare</a:t>
            </a:r>
          </a:p>
        </p:txBody>
      </p:sp>
      <p:sp>
        <p:nvSpPr>
          <p:cNvPr id="5" name="Content Placeholder 4">
            <a:extLst>
              <a:ext uri="{FF2B5EF4-FFF2-40B4-BE49-F238E27FC236}">
                <a16:creationId xmlns:a16="http://schemas.microsoft.com/office/drawing/2014/main" id="{1CDD262B-B651-60F9-9FDB-45C7463B939A}"/>
              </a:ext>
            </a:extLst>
          </p:cNvPr>
          <p:cNvSpPr>
            <a:spLocks noGrp="1"/>
          </p:cNvSpPr>
          <p:nvPr>
            <p:ph idx="1"/>
          </p:nvPr>
        </p:nvSpPr>
        <p:spPr/>
        <p:txBody>
          <a:bodyPr/>
          <a:lstStyle/>
          <a:p>
            <a:r>
              <a:rPr lang="en-US" dirty="0"/>
              <a:t>Integrates various services </a:t>
            </a:r>
            <a:r>
              <a:rPr lang="en-US" b="1" dirty="0"/>
              <a:t>for patient data management</a:t>
            </a:r>
            <a:r>
              <a:rPr lang="en-US" dirty="0"/>
              <a:t>, allowing healthcare providers to access and update patient records securely.  </a:t>
            </a:r>
          </a:p>
          <a:p>
            <a:r>
              <a:rPr lang="en-US" dirty="0"/>
              <a:t>Automates </a:t>
            </a:r>
            <a:r>
              <a:rPr lang="en-US" b="1" dirty="0"/>
              <a:t>appointment scheduling </a:t>
            </a:r>
            <a:r>
              <a:rPr lang="en-US" dirty="0"/>
              <a:t>workflows, integrating with patient management and notification systems for better patient experience.  </a:t>
            </a:r>
          </a:p>
          <a:p>
            <a:r>
              <a:rPr lang="en-US" dirty="0"/>
              <a:t>Facilitates </a:t>
            </a:r>
            <a:r>
              <a:rPr lang="en-US" b="1" dirty="0"/>
              <a:t>insurance claims processing </a:t>
            </a:r>
            <a:r>
              <a:rPr lang="en-US" dirty="0"/>
              <a:t>by coordinating between healthcare providers, insurance companies, and billing systems to streamline claims approval.</a:t>
            </a:r>
            <a:endParaRPr lang="en-IN" dirty="0"/>
          </a:p>
        </p:txBody>
      </p:sp>
    </p:spTree>
    <p:extLst>
      <p:ext uri="{BB962C8B-B14F-4D97-AF65-F5344CB8AC3E}">
        <p14:creationId xmlns:p14="http://schemas.microsoft.com/office/powerpoint/2010/main" val="321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F67E1-F2DD-51CF-D85C-B07336246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65F4F-35BE-DED4-C641-4AB4349F588E}"/>
              </a:ext>
            </a:extLst>
          </p:cNvPr>
          <p:cNvSpPr>
            <a:spLocks noGrp="1"/>
          </p:cNvSpPr>
          <p:nvPr>
            <p:ph type="title"/>
          </p:nvPr>
        </p:nvSpPr>
        <p:spPr/>
        <p:txBody>
          <a:bodyPr/>
          <a:lstStyle/>
          <a:p>
            <a:pPr>
              <a:defRPr sz="1800">
                <a:solidFill>
                  <a:srgbClr val="003366"/>
                </a:solidFill>
              </a:defRPr>
            </a:pPr>
            <a:r>
              <a:rPr lang="en-IN" dirty="0">
                <a:solidFill>
                  <a:schemeClr val="accent1">
                    <a:lumMod val="20000"/>
                    <a:lumOff val="80000"/>
                  </a:schemeClr>
                </a:solidFill>
              </a:rPr>
              <a:t> Supply Chain Management</a:t>
            </a:r>
          </a:p>
        </p:txBody>
      </p:sp>
      <p:sp>
        <p:nvSpPr>
          <p:cNvPr id="5" name="Content Placeholder 4">
            <a:extLst>
              <a:ext uri="{FF2B5EF4-FFF2-40B4-BE49-F238E27FC236}">
                <a16:creationId xmlns:a16="http://schemas.microsoft.com/office/drawing/2014/main" id="{6242CA68-8AB0-4C6B-3528-075AAC647BE0}"/>
              </a:ext>
            </a:extLst>
          </p:cNvPr>
          <p:cNvSpPr>
            <a:spLocks noGrp="1"/>
          </p:cNvSpPr>
          <p:nvPr>
            <p:ph idx="1"/>
          </p:nvPr>
        </p:nvSpPr>
        <p:spPr/>
        <p:txBody>
          <a:bodyPr/>
          <a:lstStyle/>
          <a:p>
            <a:r>
              <a:rPr lang="en-US" b="1" dirty="0"/>
              <a:t>Coordinates</a:t>
            </a:r>
            <a:r>
              <a:rPr lang="en-US" dirty="0"/>
              <a:t> </a:t>
            </a:r>
            <a:r>
              <a:rPr lang="en-US" b="1" dirty="0"/>
              <a:t>procurement, manufacturing, and logistics activities</a:t>
            </a:r>
            <a:r>
              <a:rPr lang="en-US" dirty="0"/>
              <a:t>, ensuring smooth operations across the supply chain.</a:t>
            </a:r>
          </a:p>
          <a:p>
            <a:r>
              <a:rPr lang="en-US" dirty="0"/>
              <a:t>Enables </a:t>
            </a:r>
            <a:r>
              <a:rPr lang="en-US" b="1" dirty="0"/>
              <a:t>real-time</a:t>
            </a:r>
            <a:r>
              <a:rPr lang="en-US" dirty="0"/>
              <a:t> </a:t>
            </a:r>
            <a:r>
              <a:rPr lang="en-US" b="1" dirty="0"/>
              <a:t>communication between suppliers, manufacturers, and retailers</a:t>
            </a:r>
            <a:r>
              <a:rPr lang="en-US" dirty="0"/>
              <a:t>, improving inventory management and demand forecasting.</a:t>
            </a:r>
          </a:p>
          <a:p>
            <a:r>
              <a:rPr lang="en-US" b="1" dirty="0"/>
              <a:t>Enhances visibility and traceability </a:t>
            </a:r>
            <a:r>
              <a:rPr lang="en-US" dirty="0"/>
              <a:t>in the supply chain, allowing businesses to track product movement and respond to disruptions quickly.</a:t>
            </a:r>
            <a:endParaRPr lang="en-IN" dirty="0"/>
          </a:p>
        </p:txBody>
      </p:sp>
    </p:spTree>
    <p:extLst>
      <p:ext uri="{BB962C8B-B14F-4D97-AF65-F5344CB8AC3E}">
        <p14:creationId xmlns:p14="http://schemas.microsoft.com/office/powerpoint/2010/main" val="1213988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6473</TotalTime>
  <Words>356</Words>
  <Application>Microsoft Office PowerPoint</Application>
  <PresentationFormat>On-screen Show (4:3)</PresentationFormat>
  <Paragraphs>25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 Boardroom</vt:lpstr>
      <vt:lpstr>Practical Applications of WS-BPEL(Web Services Business Process Execution Language)</vt:lpstr>
      <vt:lpstr>PowerPoint Presentation</vt:lpstr>
      <vt:lpstr> Enterprise Applications</vt:lpstr>
      <vt:lpstr>E-commerce</vt:lpstr>
      <vt:lpstr>Banking and Finance</vt:lpstr>
      <vt:lpstr>Healthcare</vt:lpstr>
      <vt:lpstr> Supply Chain Management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Siddhant</dc:creator>
  <cp:keywords/>
  <dc:description>generated using python-pptx</dc:description>
  <cp:lastModifiedBy>Siddhant Aggarwal</cp:lastModifiedBy>
  <cp:revision>9</cp:revision>
  <dcterms:created xsi:type="dcterms:W3CDTF">2013-01-27T09:14:16Z</dcterms:created>
  <dcterms:modified xsi:type="dcterms:W3CDTF">2024-11-09T17:07:01Z</dcterms:modified>
  <cp:category/>
</cp:coreProperties>
</file>