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Raleway Bold" charset="1" panose="00000000000000000000"/>
      <p:regular r:id="rId15"/>
    </p:embeddedFont>
    <p:embeddedFont>
      <p:font typeface="Poppins" charset="1" panose="00000500000000000000"/>
      <p:regular r:id="rId16"/>
    </p:embeddedFont>
    <p:embeddedFont>
      <p:font typeface="TT Rounds Condensed Bold" charset="1" panose="02000806030000020003"/>
      <p:regular r:id="rId17"/>
    </p:embeddedFont>
    <p:embeddedFont>
      <p:font typeface="TT Rounds Condensed" charset="1" panose="0200050603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61869">
            <a:off x="6634182" y="-537542"/>
            <a:ext cx="7017248" cy="8390284"/>
            <a:chOff x="0" y="0"/>
            <a:chExt cx="8603361" cy="10286746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-841781" y="838860"/>
              <a:ext cx="10286873" cy="8606155"/>
            </a:xfrm>
            <a:custGeom>
              <a:avLst/>
              <a:gdLst/>
              <a:ahLst/>
              <a:cxnLst/>
              <a:rect r="r" b="b" t="t" l="l"/>
              <a:pathLst>
                <a:path h="8606155" w="10286873">
                  <a:moveTo>
                    <a:pt x="35433" y="8606155"/>
                  </a:moveTo>
                  <a:cubicBezTo>
                    <a:pt x="2286" y="8606155"/>
                    <a:pt x="0" y="8595486"/>
                    <a:pt x="0" y="8567673"/>
                  </a:cubicBezTo>
                  <a:cubicBezTo>
                    <a:pt x="635" y="5713095"/>
                    <a:pt x="635" y="2858643"/>
                    <a:pt x="635" y="4064"/>
                  </a:cubicBezTo>
                  <a:cubicBezTo>
                    <a:pt x="14478" y="0"/>
                    <a:pt x="27051" y="6350"/>
                    <a:pt x="39878" y="9271"/>
                  </a:cubicBezTo>
                  <a:cubicBezTo>
                    <a:pt x="601472" y="134747"/>
                    <a:pt x="1162939" y="260350"/>
                    <a:pt x="1724406" y="386207"/>
                  </a:cubicBezTo>
                  <a:cubicBezTo>
                    <a:pt x="2524887" y="565658"/>
                    <a:pt x="3325241" y="745490"/>
                    <a:pt x="4125722" y="924814"/>
                  </a:cubicBezTo>
                  <a:cubicBezTo>
                    <a:pt x="5114290" y="1146302"/>
                    <a:pt x="6102858" y="1367282"/>
                    <a:pt x="7091299" y="1588643"/>
                  </a:cubicBezTo>
                  <a:cubicBezTo>
                    <a:pt x="8095488" y="1813560"/>
                    <a:pt x="9099550" y="2038604"/>
                    <a:pt x="10103612" y="2264156"/>
                  </a:cubicBezTo>
                  <a:cubicBezTo>
                    <a:pt x="10164699" y="2277872"/>
                    <a:pt x="10227183" y="2286635"/>
                    <a:pt x="10286238" y="2308860"/>
                  </a:cubicBezTo>
                  <a:cubicBezTo>
                    <a:pt x="10286238" y="4395216"/>
                    <a:pt x="10286238" y="6481572"/>
                    <a:pt x="10286873" y="8567928"/>
                  </a:cubicBezTo>
                  <a:cubicBezTo>
                    <a:pt x="10286873" y="8596249"/>
                    <a:pt x="10283444" y="8605901"/>
                    <a:pt x="10251059" y="8605901"/>
                  </a:cubicBezTo>
                  <a:cubicBezTo>
                    <a:pt x="6845808" y="8605139"/>
                    <a:pt x="3440557" y="8605139"/>
                    <a:pt x="35433" y="8606155"/>
                  </a:cubicBezTo>
                  <a:close/>
                </a:path>
              </a:pathLst>
            </a:custGeom>
            <a:blipFill>
              <a:blip r:embed="rId3"/>
              <a:stretch>
                <a:fillRect l="-59326" t="0" r="-5932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05255" y="5140507"/>
            <a:ext cx="5218909" cy="771461"/>
            <a:chOff x="0" y="0"/>
            <a:chExt cx="1932929" cy="2857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2929" cy="285726"/>
            </a:xfrm>
            <a:custGeom>
              <a:avLst/>
              <a:gdLst/>
              <a:ahLst/>
              <a:cxnLst/>
              <a:rect r="r" b="b" t="t" l="l"/>
              <a:pathLst>
                <a:path h="285726" w="1932929">
                  <a:moveTo>
                    <a:pt x="142863" y="0"/>
                  </a:moveTo>
                  <a:lnTo>
                    <a:pt x="1790066" y="0"/>
                  </a:lnTo>
                  <a:cubicBezTo>
                    <a:pt x="1827956" y="0"/>
                    <a:pt x="1864293" y="15052"/>
                    <a:pt x="1891086" y="41844"/>
                  </a:cubicBezTo>
                  <a:cubicBezTo>
                    <a:pt x="1917878" y="68636"/>
                    <a:pt x="1932929" y="104973"/>
                    <a:pt x="1932929" y="142863"/>
                  </a:cubicBezTo>
                  <a:lnTo>
                    <a:pt x="1932929" y="142863"/>
                  </a:lnTo>
                  <a:cubicBezTo>
                    <a:pt x="1932929" y="180753"/>
                    <a:pt x="1917878" y="217091"/>
                    <a:pt x="1891086" y="243883"/>
                  </a:cubicBezTo>
                  <a:cubicBezTo>
                    <a:pt x="1864293" y="270675"/>
                    <a:pt x="1827956" y="285726"/>
                    <a:pt x="1790066" y="285726"/>
                  </a:cubicBezTo>
                  <a:lnTo>
                    <a:pt x="142863" y="285726"/>
                  </a:lnTo>
                  <a:cubicBezTo>
                    <a:pt x="104973" y="285726"/>
                    <a:pt x="68636" y="270675"/>
                    <a:pt x="41844" y="243883"/>
                  </a:cubicBezTo>
                  <a:cubicBezTo>
                    <a:pt x="15052" y="217091"/>
                    <a:pt x="0" y="180753"/>
                    <a:pt x="0" y="142863"/>
                  </a:cubicBezTo>
                  <a:lnTo>
                    <a:pt x="0" y="142863"/>
                  </a:lnTo>
                  <a:cubicBezTo>
                    <a:pt x="0" y="104973"/>
                    <a:pt x="15052" y="68636"/>
                    <a:pt x="41844" y="41844"/>
                  </a:cubicBezTo>
                  <a:cubicBezTo>
                    <a:pt x="68636" y="15052"/>
                    <a:pt x="104973" y="0"/>
                    <a:pt x="142863" y="0"/>
                  </a:cubicBez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932929" cy="314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624164" y="-981748"/>
            <a:ext cx="2204525" cy="2204525"/>
          </a:xfrm>
          <a:custGeom>
            <a:avLst/>
            <a:gdLst/>
            <a:ahLst/>
            <a:cxnLst/>
            <a:rect r="r" b="b" t="t" l="l"/>
            <a:pathLst>
              <a:path h="2204525" w="2204525">
                <a:moveTo>
                  <a:pt x="0" y="0"/>
                </a:moveTo>
                <a:lnTo>
                  <a:pt x="2204525" y="0"/>
                </a:lnTo>
                <a:lnTo>
                  <a:pt x="2204525" y="2204525"/>
                </a:lnTo>
                <a:lnTo>
                  <a:pt x="0" y="2204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5255" y="1262606"/>
            <a:ext cx="9601040" cy="318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8"/>
              </a:lnSpc>
            </a:pPr>
            <a:r>
              <a:rPr lang="en-US" b="true" sz="8228">
                <a:solidFill>
                  <a:srgbClr val="4595C2"/>
                </a:solidFill>
                <a:latin typeface="Raleway Bold"/>
                <a:ea typeface="Raleway Bold"/>
                <a:cs typeface="Raleway Bold"/>
                <a:sym typeface="Raleway Bold"/>
              </a:rPr>
              <a:t>WS-POLICY LANGUAGE BASICS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055" y="5280493"/>
            <a:ext cx="553618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Overview and Policy Language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851955" y="6092943"/>
            <a:ext cx="2204525" cy="2204525"/>
          </a:xfrm>
          <a:custGeom>
            <a:avLst/>
            <a:gdLst/>
            <a:ahLst/>
            <a:cxnLst/>
            <a:rect r="r" b="b" t="t" l="l"/>
            <a:pathLst>
              <a:path h="2204525" w="2204525">
                <a:moveTo>
                  <a:pt x="0" y="0"/>
                </a:moveTo>
                <a:lnTo>
                  <a:pt x="2204525" y="0"/>
                </a:lnTo>
                <a:lnTo>
                  <a:pt x="2204525" y="2204525"/>
                </a:lnTo>
                <a:lnTo>
                  <a:pt x="0" y="2204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6690126">
            <a:off x="-5473071" y="272409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2" y="5374677"/>
                </a:lnTo>
                <a:lnTo>
                  <a:pt x="8703932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627" y="-1019774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6" y="0"/>
                </a:lnTo>
                <a:lnTo>
                  <a:pt x="2052126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8025" y="5025704"/>
            <a:ext cx="961622" cy="961622"/>
          </a:xfrm>
          <a:custGeom>
            <a:avLst/>
            <a:gdLst/>
            <a:ahLst/>
            <a:cxnLst/>
            <a:rect r="r" b="b" t="t" l="l"/>
            <a:pathLst>
              <a:path h="961622" w="961622">
                <a:moveTo>
                  <a:pt x="0" y="0"/>
                </a:moveTo>
                <a:lnTo>
                  <a:pt x="961622" y="0"/>
                </a:lnTo>
                <a:lnTo>
                  <a:pt x="961622" y="961622"/>
                </a:lnTo>
                <a:lnTo>
                  <a:pt x="0" y="96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6720" y="642629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INDEX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8853" y="2103354"/>
            <a:ext cx="10988339" cy="426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WS-Policy Framework</a:t>
            </a:r>
          </a:p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Key Elements of WS-Policy</a:t>
            </a:r>
          </a:p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Overview of WS-Policy</a:t>
            </a:r>
          </a:p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The Policy Element</a:t>
            </a:r>
          </a:p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Preference Attribute</a:t>
            </a:r>
          </a:p>
          <a:p>
            <a:pPr algn="l" marL="871448" indent="-435724" lvl="1">
              <a:lnSpc>
                <a:spcPts val="4843"/>
              </a:lnSpc>
              <a:buAutoNum type="arabicPeriod" startAt="1"/>
            </a:pPr>
            <a:r>
              <a:rPr lang="en-US" b="true" sz="4036" spc="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PolicyReference Element</a:t>
            </a:r>
          </a:p>
          <a:p>
            <a:pPr algn="l" marL="871447" indent="-435724" lvl="1">
              <a:lnSpc>
                <a:spcPts val="4843"/>
              </a:lnSpc>
              <a:buAutoNum type="arabicPeriod" startAt="1"/>
            </a:pPr>
            <a:r>
              <a:rPr lang="en-US" b="true" sz="4036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 of Key Points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720" y="642629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WS-Policy Framework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1957079"/>
            <a:ext cx="8595360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8"/>
              </a:lnSpc>
            </a:pPr>
            <a:r>
              <a:rPr lang="en-US" sz="3157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WS-Policy framework is comprised of the following three specifications:</a:t>
            </a:r>
          </a:p>
          <a:p>
            <a:pPr algn="l" marL="681668" indent="-340834" lvl="1">
              <a:lnSpc>
                <a:spcPts val="3788"/>
              </a:lnSpc>
              <a:buFont typeface="Arial"/>
              <a:buChar char="•"/>
            </a:pPr>
            <a:r>
              <a:rPr lang="en-US" sz="3157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WS-Policy</a:t>
            </a:r>
          </a:p>
          <a:p>
            <a:pPr algn="l" marL="681668" indent="-340834" lvl="1">
              <a:lnSpc>
                <a:spcPts val="3788"/>
              </a:lnSpc>
              <a:buFont typeface="Arial"/>
              <a:buChar char="•"/>
            </a:pPr>
            <a:r>
              <a:rPr lang="en-US" sz="3157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WS-PolicyAssertions</a:t>
            </a:r>
          </a:p>
          <a:p>
            <a:pPr algn="l" marL="681668" indent="-340834" lvl="1">
              <a:lnSpc>
                <a:spcPts val="3788"/>
              </a:lnSpc>
              <a:buFont typeface="Arial"/>
              <a:buChar char="•"/>
            </a:pPr>
            <a:r>
              <a:rPr lang="en-US" sz="3157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WS-PolicyAttachments</a:t>
            </a:r>
          </a:p>
          <a:p>
            <a:pPr algn="l" marL="406328" indent="-203164" lvl="1">
              <a:lnSpc>
                <a:spcPts val="3788"/>
              </a:lnSpc>
            </a:pPr>
          </a:p>
          <a:p>
            <a:pPr algn="l">
              <a:lnSpc>
                <a:spcPts val="3788"/>
              </a:lnSpc>
            </a:pPr>
            <a:r>
              <a:rPr lang="en-US" sz="3157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These collectively provide elements that demonstrate how policies are formulated and attached to subjects.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535835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Key Elements of WS-Policy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5280" y="1727266"/>
            <a:ext cx="9083040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Policy element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TextEncoding, Language, SpecVersion, and MessagePredicate assertions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ExactlyOne element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All element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Usage and Preference attributes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PolicyReference element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PolicyURIs attribute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PolicyAttachment element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535835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Overview of WS-Policy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WS-Policy framework establishes a means of expressing service metadata beyond the WSDL definition. 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allows services to communicate rules and preferences regarding security, processing, or message content. 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Policies can be applied to a variety of Web resources.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225900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The Policy Element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218763"/>
            <a:ext cx="8595360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Policy element is the root construct used to contain various policy assertions. The WS-PolicyAssertions specification provides common predefined assertion elements: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TextEncoding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Language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SpecVersion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MessagePredicate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Each assertion indicates whether its use is required via the Usage attribute.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535835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Preference Attribute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211455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Policy assertions can be ranked in order of preference using the Preference attribute. </a:t>
            </a:r>
          </a:p>
          <a:p>
            <a:pPr algn="l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higher value indicates a more preferred assertion. The default value is '0' if not specified.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91" t="-658" r="-8509" b="-589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120" y="535835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PolicyReference Element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PolicyReference element links an element with one or more policies. </a:t>
            </a:r>
          </a:p>
          <a:p>
            <a:pPr algn="l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contains a URI attribute that points to a policy document or a specific policy assertion within the document.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35835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 of Key Points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408626"/>
            <a:ext cx="859536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WS-Policy specifications establish an extensible policy definition framework.</a:t>
            </a:r>
          </a:p>
          <a:p>
            <a:pPr algn="l">
              <a:lnSpc>
                <a:spcPts val="4095"/>
              </a:lnSpc>
            </a:pP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Policies can consist of one or more policy assertions, grouped with constructs like ExactlyOne, All, or OneOrMore.</a:t>
            </a:r>
          </a:p>
          <a:p>
            <a:pPr algn="l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Policies can be attached to resources using PolicyAttachment and PolicyReference elements.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6690126">
            <a:off x="-6297318" y="3565516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0" y="5374677"/>
                </a:moveTo>
                <a:lnTo>
                  <a:pt x="8703931" y="5374677"/>
                </a:lnTo>
                <a:lnTo>
                  <a:pt x="8703931" y="0"/>
                </a:lnTo>
                <a:lnTo>
                  <a:pt x="0" y="0"/>
                </a:lnTo>
                <a:lnTo>
                  <a:pt x="0" y="5374677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690126">
            <a:off x="6521294" y="-1169304"/>
            <a:ext cx="8703931" cy="5374678"/>
          </a:xfrm>
          <a:custGeom>
            <a:avLst/>
            <a:gdLst/>
            <a:ahLst/>
            <a:cxnLst/>
            <a:rect r="r" b="b" t="t" l="l"/>
            <a:pathLst>
              <a:path h="5374678" w="8703931">
                <a:moveTo>
                  <a:pt x="8703931" y="0"/>
                </a:moveTo>
                <a:lnTo>
                  <a:pt x="0" y="0"/>
                </a:lnTo>
                <a:lnTo>
                  <a:pt x="0" y="5374678"/>
                </a:lnTo>
                <a:lnTo>
                  <a:pt x="8703931" y="5374678"/>
                </a:lnTo>
                <a:lnTo>
                  <a:pt x="870393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7548" y="-833362"/>
            <a:ext cx="2052125" cy="2052125"/>
          </a:xfrm>
          <a:custGeom>
            <a:avLst/>
            <a:gdLst/>
            <a:ahLst/>
            <a:cxnLst/>
            <a:rect r="r" b="b" t="t" l="l"/>
            <a:pathLst>
              <a:path h="2052125" w="2052125">
                <a:moveTo>
                  <a:pt x="0" y="0"/>
                </a:moveTo>
                <a:lnTo>
                  <a:pt x="2052125" y="0"/>
                </a:lnTo>
                <a:lnTo>
                  <a:pt x="2052125" y="2052125"/>
                </a:lnTo>
                <a:lnTo>
                  <a:pt x="0" y="2052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6906509" y="4522388"/>
            <a:ext cx="512553" cy="5181629"/>
            <a:chOff x="0" y="0"/>
            <a:chExt cx="189835" cy="19191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835" cy="1919122"/>
            </a:xfrm>
            <a:custGeom>
              <a:avLst/>
              <a:gdLst/>
              <a:ahLst/>
              <a:cxnLst/>
              <a:rect r="r" b="b" t="t" l="l"/>
              <a:pathLst>
                <a:path h="1919122" w="189835">
                  <a:moveTo>
                    <a:pt x="0" y="0"/>
                  </a:moveTo>
                  <a:lnTo>
                    <a:pt x="189835" y="0"/>
                  </a:lnTo>
                  <a:lnTo>
                    <a:pt x="189835" y="1919122"/>
                  </a:lnTo>
                  <a:lnTo>
                    <a:pt x="0" y="1919122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835" cy="194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6355" y="-1227615"/>
            <a:ext cx="458274" cy="2926080"/>
            <a:chOff x="0" y="0"/>
            <a:chExt cx="169731" cy="10837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73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69731">
                  <a:moveTo>
                    <a:pt x="0" y="0"/>
                  </a:moveTo>
                  <a:lnTo>
                    <a:pt x="169731" y="0"/>
                  </a:lnTo>
                  <a:lnTo>
                    <a:pt x="169731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595C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69731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DAGVWL1gFek</dc:identifier>
  <dcterms:modified xsi:type="dcterms:W3CDTF">2011-08-01T06:04:30Z</dcterms:modified>
  <cp:revision>1</cp:revision>
  <dc:title>WS_Policy_Language_Basics.pptx</dc:title>
</cp:coreProperties>
</file>