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80" r:id="rId15"/>
    <p:sldId id="281" r:id="rId16"/>
    <p:sldId id="265" r:id="rId17"/>
    <p:sldId id="266" r:id="rId18"/>
    <p:sldId id="276" r:id="rId19"/>
    <p:sldId id="277" r:id="rId20"/>
    <p:sldId id="267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4" autoAdjust="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4523" y="1523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962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768" y="1523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19" h="6858000">
                <a:moveTo>
                  <a:pt x="11582" y="0"/>
                </a:moveTo>
                <a:lnTo>
                  <a:pt x="0" y="0"/>
                </a:lnTo>
                <a:lnTo>
                  <a:pt x="0" y="6857987"/>
                </a:lnTo>
                <a:lnTo>
                  <a:pt x="11582" y="6857987"/>
                </a:lnTo>
                <a:lnTo>
                  <a:pt x="11582" y="0"/>
                </a:lnTo>
                <a:close/>
              </a:path>
              <a:path w="58419" h="6858000">
                <a:moveTo>
                  <a:pt x="57912" y="0"/>
                </a:moveTo>
                <a:lnTo>
                  <a:pt x="23164" y="0"/>
                </a:lnTo>
                <a:lnTo>
                  <a:pt x="23164" y="6857987"/>
                </a:lnTo>
                <a:lnTo>
                  <a:pt x="57912" y="6857987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6923" y="1523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89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624964"/>
            <a:ext cx="7316470" cy="414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xpressjs.com/" TargetMode="External"/><Relationship Id="rId3" Type="http://schemas.openxmlformats.org/officeDocument/2006/relationships/hyperlink" Target="https://clerk.dev/docs" TargetMode="External"/><Relationship Id="rId7" Type="http://schemas.openxmlformats.org/officeDocument/2006/relationships/hyperlink" Target="https://www.w3.org/" TargetMode="External"/><Relationship Id="rId2" Type="http://schemas.openxmlformats.org/officeDocument/2006/relationships/hyperlink" Target="https://supabase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reactjs.org/doc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5007" y="6858000"/>
                </a:lnTo>
                <a:lnTo>
                  <a:pt x="44500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19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048" y="6858000"/>
                </a:lnTo>
                <a:lnTo>
                  <a:pt x="30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880" y="0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19" h="6858000">
                <a:moveTo>
                  <a:pt x="0" y="6858000"/>
                </a:moveTo>
                <a:lnTo>
                  <a:pt x="45719" y="6858000"/>
                </a:lnTo>
                <a:lnTo>
                  <a:pt x="4571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368" y="0"/>
            <a:ext cx="104139" cy="6858000"/>
          </a:xfrm>
          <a:custGeom>
            <a:avLst/>
            <a:gdLst/>
            <a:ahLst/>
            <a:cxnLst/>
            <a:rect l="l" t="t" r="r" b="b"/>
            <a:pathLst>
              <a:path w="104139" h="6858000">
                <a:moveTo>
                  <a:pt x="103632" y="0"/>
                </a:moveTo>
                <a:lnTo>
                  <a:pt x="0" y="0"/>
                </a:lnTo>
                <a:lnTo>
                  <a:pt x="0" y="6858000"/>
                </a:lnTo>
                <a:lnTo>
                  <a:pt x="103632" y="6858000"/>
                </a:lnTo>
                <a:lnTo>
                  <a:pt x="103632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9952" y="0"/>
              <a:ext cx="231775" cy="6858000"/>
            </a:xfrm>
            <a:custGeom>
              <a:avLst/>
              <a:gdLst/>
              <a:ahLst/>
              <a:cxnLst/>
              <a:rect l="l" t="t" r="r" b="b"/>
              <a:pathLst>
                <a:path w="231775" h="6858000">
                  <a:moveTo>
                    <a:pt x="23164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1647" y="6858000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8204" y="1523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91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26008" y="1523"/>
            <a:ext cx="119380" cy="6858000"/>
            <a:chOff x="826008" y="1523"/>
            <a:chExt cx="119380" cy="6858000"/>
          </a:xfrm>
        </p:grpSpPr>
        <p:sp>
          <p:nvSpPr>
            <p:cNvPr id="11" name="object 11"/>
            <p:cNvSpPr/>
            <p:nvPr/>
          </p:nvSpPr>
          <p:spPr>
            <a:xfrm>
              <a:off x="886968" y="1523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FE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008" y="1523"/>
              <a:ext cx="58419" cy="6858000"/>
            </a:xfrm>
            <a:custGeom>
              <a:avLst/>
              <a:gdLst/>
              <a:ahLst/>
              <a:cxnLst/>
              <a:rect l="l" t="t" r="r" b="b"/>
              <a:pathLst>
                <a:path w="58419" h="6858000">
                  <a:moveTo>
                    <a:pt x="0" y="6857999"/>
                  </a:moveTo>
                  <a:lnTo>
                    <a:pt x="57912" y="6857999"/>
                  </a:lnTo>
                  <a:lnTo>
                    <a:pt x="57912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DC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29739" y="1523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7432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8324" y="1523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6088" y="1523"/>
            <a:ext cx="58419" cy="6858000"/>
          </a:xfrm>
          <a:custGeom>
            <a:avLst/>
            <a:gdLst/>
            <a:ahLst/>
            <a:cxnLst/>
            <a:rect l="l" t="t" r="r" b="b"/>
            <a:pathLst>
              <a:path w="58420" h="6858000">
                <a:moveTo>
                  <a:pt x="11557" y="0"/>
                </a:moveTo>
                <a:lnTo>
                  <a:pt x="0" y="0"/>
                </a:lnTo>
                <a:lnTo>
                  <a:pt x="0" y="6857987"/>
                </a:lnTo>
                <a:lnTo>
                  <a:pt x="11557" y="6857987"/>
                </a:lnTo>
                <a:lnTo>
                  <a:pt x="11557" y="0"/>
                </a:lnTo>
                <a:close/>
              </a:path>
              <a:path w="58420" h="6858000">
                <a:moveTo>
                  <a:pt x="57912" y="0"/>
                </a:moveTo>
                <a:lnTo>
                  <a:pt x="23114" y="0"/>
                </a:lnTo>
                <a:lnTo>
                  <a:pt x="23114" y="6857987"/>
                </a:lnTo>
                <a:lnTo>
                  <a:pt x="57912" y="6857987"/>
                </a:lnTo>
                <a:lnTo>
                  <a:pt x="57912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1160" cy="6858000"/>
            <a:chOff x="609600" y="0"/>
            <a:chExt cx="1661160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429000"/>
              <a:ext cx="1341120" cy="2078989"/>
            </a:xfrm>
            <a:custGeom>
              <a:avLst/>
              <a:gdLst/>
              <a:ahLst/>
              <a:cxnLst/>
              <a:rect l="l" t="t" r="r" b="b"/>
              <a:pathLst>
                <a:path w="1341120" h="2078989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120" h="2078989">
                  <a:moveTo>
                    <a:pt x="1341120" y="1758696"/>
                  </a:moveTo>
                  <a:lnTo>
                    <a:pt x="1337640" y="1711401"/>
                  </a:lnTo>
                  <a:lnTo>
                    <a:pt x="1327569" y="1666265"/>
                  </a:lnTo>
                  <a:lnTo>
                    <a:pt x="1311376" y="1623771"/>
                  </a:lnTo>
                  <a:lnTo>
                    <a:pt x="1289558" y="1584426"/>
                  </a:lnTo>
                  <a:lnTo>
                    <a:pt x="1262621" y="1548714"/>
                  </a:lnTo>
                  <a:lnTo>
                    <a:pt x="1231061" y="1517154"/>
                  </a:lnTo>
                  <a:lnTo>
                    <a:pt x="1195349" y="1490218"/>
                  </a:lnTo>
                  <a:lnTo>
                    <a:pt x="1156004" y="1468399"/>
                  </a:lnTo>
                  <a:lnTo>
                    <a:pt x="1113510" y="1452206"/>
                  </a:lnTo>
                  <a:lnTo>
                    <a:pt x="1068374" y="1442135"/>
                  </a:lnTo>
                  <a:lnTo>
                    <a:pt x="1021080" y="1438656"/>
                  </a:lnTo>
                  <a:lnTo>
                    <a:pt x="973772" y="1442135"/>
                  </a:lnTo>
                  <a:lnTo>
                    <a:pt x="928636" y="1452206"/>
                  </a:lnTo>
                  <a:lnTo>
                    <a:pt x="886142" y="1468399"/>
                  </a:lnTo>
                  <a:lnTo>
                    <a:pt x="846797" y="1490218"/>
                  </a:lnTo>
                  <a:lnTo>
                    <a:pt x="811085" y="1517154"/>
                  </a:lnTo>
                  <a:lnTo>
                    <a:pt x="779526" y="1548714"/>
                  </a:lnTo>
                  <a:lnTo>
                    <a:pt x="752589" y="1584426"/>
                  </a:lnTo>
                  <a:lnTo>
                    <a:pt x="730770" y="1623771"/>
                  </a:lnTo>
                  <a:lnTo>
                    <a:pt x="714578" y="1666265"/>
                  </a:lnTo>
                  <a:lnTo>
                    <a:pt x="704507" y="1711401"/>
                  </a:lnTo>
                  <a:lnTo>
                    <a:pt x="701040" y="1758696"/>
                  </a:lnTo>
                  <a:lnTo>
                    <a:pt x="704507" y="1806003"/>
                  </a:lnTo>
                  <a:lnTo>
                    <a:pt x="714578" y="1851139"/>
                  </a:lnTo>
                  <a:lnTo>
                    <a:pt x="730770" y="1893633"/>
                  </a:lnTo>
                  <a:lnTo>
                    <a:pt x="752589" y="1932978"/>
                  </a:lnTo>
                  <a:lnTo>
                    <a:pt x="779526" y="1968690"/>
                  </a:lnTo>
                  <a:lnTo>
                    <a:pt x="811085" y="2000250"/>
                  </a:lnTo>
                  <a:lnTo>
                    <a:pt x="846797" y="2027186"/>
                  </a:lnTo>
                  <a:lnTo>
                    <a:pt x="886142" y="2049005"/>
                  </a:lnTo>
                  <a:lnTo>
                    <a:pt x="928636" y="2065197"/>
                  </a:lnTo>
                  <a:lnTo>
                    <a:pt x="973772" y="2075268"/>
                  </a:lnTo>
                  <a:lnTo>
                    <a:pt x="1021080" y="2078736"/>
                  </a:lnTo>
                  <a:lnTo>
                    <a:pt x="1068374" y="2075268"/>
                  </a:lnTo>
                  <a:lnTo>
                    <a:pt x="1113510" y="2065197"/>
                  </a:lnTo>
                  <a:lnTo>
                    <a:pt x="1156004" y="2049005"/>
                  </a:lnTo>
                  <a:lnTo>
                    <a:pt x="1195349" y="2027186"/>
                  </a:lnTo>
                  <a:lnTo>
                    <a:pt x="1231061" y="2000250"/>
                  </a:lnTo>
                  <a:lnTo>
                    <a:pt x="1262621" y="1968690"/>
                  </a:lnTo>
                  <a:lnTo>
                    <a:pt x="1289558" y="1932978"/>
                  </a:lnTo>
                  <a:lnTo>
                    <a:pt x="1311376" y="1893633"/>
                  </a:lnTo>
                  <a:lnTo>
                    <a:pt x="1327569" y="1851139"/>
                  </a:lnTo>
                  <a:lnTo>
                    <a:pt x="1337640" y="1806003"/>
                  </a:lnTo>
                  <a:lnTo>
                    <a:pt x="1341120" y="1758696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183" y="5501640"/>
              <a:ext cx="137159" cy="1341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4195" y="4495800"/>
              <a:ext cx="607060" cy="1567180"/>
            </a:xfrm>
            <a:custGeom>
              <a:avLst/>
              <a:gdLst/>
              <a:ahLst/>
              <a:cxnLst/>
              <a:rect l="l" t="t" r="r" b="b"/>
              <a:pathLst>
                <a:path w="607060" h="1567179">
                  <a:moveTo>
                    <a:pt x="274332" y="1429512"/>
                  </a:moveTo>
                  <a:lnTo>
                    <a:pt x="267322" y="1386166"/>
                  </a:lnTo>
                  <a:lnTo>
                    <a:pt x="247840" y="1348511"/>
                  </a:lnTo>
                  <a:lnTo>
                    <a:pt x="218147" y="1318818"/>
                  </a:lnTo>
                  <a:lnTo>
                    <a:pt x="180492" y="1299349"/>
                  </a:lnTo>
                  <a:lnTo>
                    <a:pt x="137172" y="1292352"/>
                  </a:lnTo>
                  <a:lnTo>
                    <a:pt x="93840" y="1299349"/>
                  </a:lnTo>
                  <a:lnTo>
                    <a:pt x="56184" y="1318818"/>
                  </a:lnTo>
                  <a:lnTo>
                    <a:pt x="26492" y="1348511"/>
                  </a:lnTo>
                  <a:lnTo>
                    <a:pt x="7010" y="1386166"/>
                  </a:lnTo>
                  <a:lnTo>
                    <a:pt x="0" y="1429512"/>
                  </a:lnTo>
                  <a:lnTo>
                    <a:pt x="7010" y="1472869"/>
                  </a:lnTo>
                  <a:lnTo>
                    <a:pt x="26492" y="1510525"/>
                  </a:lnTo>
                  <a:lnTo>
                    <a:pt x="56184" y="1540217"/>
                  </a:lnTo>
                  <a:lnTo>
                    <a:pt x="93840" y="1559687"/>
                  </a:lnTo>
                  <a:lnTo>
                    <a:pt x="137172" y="1566672"/>
                  </a:lnTo>
                  <a:lnTo>
                    <a:pt x="180492" y="1559687"/>
                  </a:lnTo>
                  <a:lnTo>
                    <a:pt x="218147" y="1540217"/>
                  </a:lnTo>
                  <a:lnTo>
                    <a:pt x="247840" y="1510525"/>
                  </a:lnTo>
                  <a:lnTo>
                    <a:pt x="267322" y="1472869"/>
                  </a:lnTo>
                  <a:lnTo>
                    <a:pt x="274332" y="1429512"/>
                  </a:lnTo>
                  <a:close/>
                </a:path>
                <a:path w="607060" h="1567179">
                  <a:moveTo>
                    <a:pt x="606564" y="182880"/>
                  </a:moveTo>
                  <a:lnTo>
                    <a:pt x="600024" y="134277"/>
                  </a:lnTo>
                  <a:lnTo>
                    <a:pt x="581583" y="90601"/>
                  </a:lnTo>
                  <a:lnTo>
                    <a:pt x="552983" y="53581"/>
                  </a:lnTo>
                  <a:lnTo>
                    <a:pt x="515962" y="24980"/>
                  </a:lnTo>
                  <a:lnTo>
                    <a:pt x="472287" y="6540"/>
                  </a:lnTo>
                  <a:lnTo>
                    <a:pt x="423684" y="0"/>
                  </a:lnTo>
                  <a:lnTo>
                    <a:pt x="375069" y="6540"/>
                  </a:lnTo>
                  <a:lnTo>
                    <a:pt x="331393" y="24980"/>
                  </a:lnTo>
                  <a:lnTo>
                    <a:pt x="294373" y="53581"/>
                  </a:lnTo>
                  <a:lnTo>
                    <a:pt x="265772" y="90601"/>
                  </a:lnTo>
                  <a:lnTo>
                    <a:pt x="247332" y="134277"/>
                  </a:lnTo>
                  <a:lnTo>
                    <a:pt x="240804" y="182880"/>
                  </a:lnTo>
                  <a:lnTo>
                    <a:pt x="247332" y="231495"/>
                  </a:lnTo>
                  <a:lnTo>
                    <a:pt x="265772" y="275170"/>
                  </a:lnTo>
                  <a:lnTo>
                    <a:pt x="294373" y="312191"/>
                  </a:lnTo>
                  <a:lnTo>
                    <a:pt x="331393" y="340791"/>
                  </a:lnTo>
                  <a:lnTo>
                    <a:pt x="375069" y="359232"/>
                  </a:lnTo>
                  <a:lnTo>
                    <a:pt x="423684" y="365760"/>
                  </a:lnTo>
                  <a:lnTo>
                    <a:pt x="472287" y="359232"/>
                  </a:lnTo>
                  <a:lnTo>
                    <a:pt x="515962" y="340791"/>
                  </a:lnTo>
                  <a:lnTo>
                    <a:pt x="552983" y="312191"/>
                  </a:lnTo>
                  <a:lnTo>
                    <a:pt x="581583" y="275170"/>
                  </a:lnTo>
                  <a:lnTo>
                    <a:pt x="600024" y="231495"/>
                  </a:lnTo>
                  <a:lnTo>
                    <a:pt x="606564" y="18288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8644" y="3149295"/>
            <a:ext cx="18961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SUBMITTED</a:t>
            </a:r>
            <a:r>
              <a:rPr sz="2000" b="1" i="1" spc="-80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8644" y="3530853"/>
            <a:ext cx="3287472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Times New Roman"/>
                <a:cs typeface="Times New Roman"/>
              </a:rPr>
              <a:t>S</a:t>
            </a:r>
            <a:r>
              <a:rPr lang="en-GB" b="1" spc="-10" dirty="0">
                <a:latin typeface="Times New Roman"/>
                <a:cs typeface="Times New Roman"/>
              </a:rPr>
              <a:t>HOBHIT KUMAR SHARMA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90134" y="3071589"/>
            <a:ext cx="3009265" cy="788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SUPERVISED </a:t>
            </a:r>
            <a:r>
              <a:rPr sz="2000" b="1" i="1" spc="-2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2000" b="1" dirty="0">
                <a:latin typeface="Times New Roman"/>
                <a:cs typeface="Times New Roman"/>
              </a:rPr>
              <a:t>Ms. ZAIRA BANO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8644" y="3833716"/>
            <a:ext cx="6534784" cy="24047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b="1" dirty="0">
                <a:latin typeface="Times New Roman"/>
                <a:cs typeface="Times New Roman"/>
              </a:rPr>
              <a:t>2021-310-</a:t>
            </a:r>
            <a:r>
              <a:rPr sz="2000" b="1" spc="-25" dirty="0">
                <a:latin typeface="Times New Roman"/>
                <a:cs typeface="Times New Roman"/>
              </a:rPr>
              <a:t>2</a:t>
            </a:r>
            <a:r>
              <a:rPr lang="en-GB" sz="2000" b="1" spc="-25" dirty="0">
                <a:latin typeface="Times New Roman"/>
                <a:cs typeface="Times New Roman"/>
              </a:rPr>
              <a:t>03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spc="-10" dirty="0">
                <a:latin typeface="Times New Roman"/>
                <a:cs typeface="Times New Roman"/>
              </a:rPr>
              <a:t>B.TECH</a:t>
            </a:r>
            <a:endParaRPr sz="2000" dirty="0">
              <a:latin typeface="Times New Roman"/>
              <a:cs typeface="Times New Roman"/>
            </a:endParaRPr>
          </a:p>
          <a:p>
            <a:pPr marL="3012440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latin typeface="Times New Roman"/>
                <a:cs typeface="Times New Roman"/>
              </a:rPr>
              <a:t>SUBMITTED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238250" marR="5080" algn="ctr">
              <a:lnSpc>
                <a:spcPct val="125099"/>
              </a:lnSpc>
              <a:spcBef>
                <a:spcPts val="120"/>
              </a:spcBef>
              <a:tabLst>
                <a:tab pos="2245995" algn="l"/>
              </a:tabLst>
            </a:pPr>
            <a:r>
              <a:rPr sz="2000" b="1" dirty="0">
                <a:latin typeface="Times New Roman"/>
                <a:cs typeface="Times New Roman"/>
              </a:rPr>
              <a:t>Department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Computer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Engineering </a:t>
            </a:r>
            <a:r>
              <a:rPr sz="2000" b="1" dirty="0">
                <a:latin typeface="Times New Roman"/>
                <a:cs typeface="Times New Roman"/>
              </a:rPr>
              <a:t>School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Engineering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Sciences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Technology JAMIA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Times New Roman"/>
                <a:cs typeface="Times New Roman"/>
              </a:rPr>
              <a:t>HAMDARD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7967" y="328930"/>
            <a:ext cx="5292725" cy="13837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algn="ctr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Dissertation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Report</a:t>
            </a:r>
            <a:endParaRPr sz="2000" dirty="0">
              <a:latin typeface="Times New Roman"/>
              <a:cs typeface="Times New Roman"/>
            </a:endParaRPr>
          </a:p>
          <a:p>
            <a:pPr marL="390525" algn="ctr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PRESENTATION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GB" sz="2000" b="1" spc="-10" dirty="0">
                <a:latin typeface="Times New Roman"/>
                <a:cs typeface="Times New Roman"/>
              </a:rPr>
              <a:t>HIRRD (Job Portal Application)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276600"/>
            <a:ext cx="1048512" cy="963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C8BFCE-078C-5180-EDE4-6B02EE80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79" y="609600"/>
            <a:ext cx="6542277" cy="430887"/>
          </a:xfrm>
        </p:spPr>
        <p:txBody>
          <a:bodyPr/>
          <a:lstStyle/>
          <a:p>
            <a:r>
              <a:rPr lang="en-GB" sz="2800" dirty="0"/>
              <a:t>Summary of different reports 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2D156-CEBD-DDA2-1367-20C62580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79" y="1295401"/>
            <a:ext cx="7316470" cy="5410200"/>
          </a:xfrm>
        </p:spPr>
        <p:txBody>
          <a:bodyPr/>
          <a:lstStyle/>
          <a:p>
            <a:pPr>
              <a:buNone/>
            </a:pPr>
            <a:r>
              <a:rPr lang="en-GB" b="1" u="sng" dirty="0"/>
              <a:t>Reports &amp; Insights</a:t>
            </a:r>
          </a:p>
          <a:p>
            <a:r>
              <a:rPr lang="en-GB" dirty="0" err="1"/>
              <a:t>Hirrd</a:t>
            </a:r>
            <a:r>
              <a:rPr lang="en-GB" dirty="0"/>
              <a:t> generates multiple reports to help administrators, recruiters, and developers monitor platform activity, improve performance, and guide future improvements.</a:t>
            </a:r>
          </a:p>
          <a:p>
            <a:endParaRPr lang="en-GB" dirty="0"/>
          </a:p>
          <a:p>
            <a:pPr marL="457200" indent="-457200">
              <a:buAutoNum type="arabicPeriod"/>
            </a:pPr>
            <a:r>
              <a:rPr lang="en-GB" b="1" dirty="0"/>
              <a:t>User Activity Report</a:t>
            </a:r>
            <a:br>
              <a:rPr lang="en-GB" dirty="0"/>
            </a:br>
            <a:r>
              <a:rPr lang="en-GB" dirty="0"/>
              <a:t>Tracks user signups, login trends, and active users.</a:t>
            </a:r>
            <a:br>
              <a:rPr lang="en-GB" dirty="0"/>
            </a:br>
            <a:r>
              <a:rPr lang="en-GB" i="1" dirty="0"/>
              <a:t>Use Case:</a:t>
            </a:r>
            <a:r>
              <a:rPr lang="en-GB" dirty="0"/>
              <a:t> Monitor platform growth and user engagement.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b="1" dirty="0"/>
              <a:t>Job Listings Summary Report</a:t>
            </a:r>
            <a:br>
              <a:rPr lang="en-GB" dirty="0"/>
            </a:br>
            <a:r>
              <a:rPr lang="en-GB" dirty="0"/>
              <a:t>Summarizes all job postings by company, location, and status.</a:t>
            </a:r>
            <a:br>
              <a:rPr lang="en-GB" dirty="0"/>
            </a:br>
            <a:r>
              <a:rPr lang="en-GB" i="1" dirty="0"/>
              <a:t>Use Case:</a:t>
            </a:r>
            <a:r>
              <a:rPr lang="en-GB" dirty="0"/>
              <a:t> </a:t>
            </a:r>
            <a:r>
              <a:rPr lang="en-GB" dirty="0" err="1"/>
              <a:t>Analyze</a:t>
            </a:r>
            <a:r>
              <a:rPr lang="en-GB" dirty="0"/>
              <a:t> job posting trends and identify high-traffic listings.</a:t>
            </a:r>
          </a:p>
          <a:p>
            <a:pPr marL="457200" indent="-457200">
              <a:buAutoNum type="arabicPeriod"/>
            </a:pPr>
            <a:endParaRPr lang="en-GB" dirty="0"/>
          </a:p>
          <a:p>
            <a:pPr marL="457200" indent="-457200">
              <a:buAutoNum type="arabicPeriod"/>
            </a:pPr>
            <a:r>
              <a:rPr lang="en-GB" b="1" dirty="0"/>
              <a:t>Application Reviews Report</a:t>
            </a:r>
            <a:br>
              <a:rPr lang="en-GB" dirty="0"/>
            </a:br>
            <a:r>
              <a:rPr lang="en-GB" dirty="0"/>
              <a:t>Details total and saved/deleted job applications.</a:t>
            </a:r>
            <a:br>
              <a:rPr lang="en-GB" dirty="0"/>
            </a:br>
            <a:r>
              <a:rPr lang="en-GB" i="1" dirty="0"/>
              <a:t>Use Case:</a:t>
            </a:r>
            <a:r>
              <a:rPr lang="en-GB" dirty="0"/>
              <a:t> Identify popular job listings and user interest.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0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C542-C130-494A-09AD-1E551163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14400"/>
            <a:ext cx="7316470" cy="4616648"/>
          </a:xfrm>
        </p:spPr>
        <p:txBody>
          <a:bodyPr/>
          <a:lstStyle/>
          <a:p>
            <a:r>
              <a:rPr lang="en-IN" b="1" dirty="0"/>
              <a:t>4. GA4 Analytics Report</a:t>
            </a:r>
            <a:br>
              <a:rPr lang="en-IN" dirty="0"/>
            </a:br>
            <a:r>
              <a:rPr lang="en-IN" dirty="0"/>
              <a:t>Uses Google Analytics 4 to capture user interactions (e.g., clicks, searches, form attempts).</a:t>
            </a:r>
            <a:br>
              <a:rPr lang="en-IN" dirty="0"/>
            </a:br>
            <a:r>
              <a:rPr lang="en-IN" i="1" dirty="0"/>
              <a:t>Use Case:</a:t>
            </a:r>
            <a:r>
              <a:rPr lang="en-IN" dirty="0"/>
              <a:t> Understand user </a:t>
            </a:r>
            <a:r>
              <a:rPr lang="en-IN" dirty="0" err="1"/>
              <a:t>behavior</a:t>
            </a:r>
            <a:r>
              <a:rPr lang="en-IN" dirty="0"/>
              <a:t>, improve UX, and optimize engagement.</a:t>
            </a:r>
          </a:p>
          <a:p>
            <a:endParaRPr lang="en-IN" dirty="0"/>
          </a:p>
          <a:p>
            <a:r>
              <a:rPr lang="en-GB" b="1" dirty="0"/>
              <a:t>5. Company Listings Report</a:t>
            </a:r>
            <a:br>
              <a:rPr lang="en-GB" dirty="0"/>
            </a:br>
            <a:r>
              <a:rPr lang="en-GB" dirty="0"/>
              <a:t>Provides job creators with a summary of their posted jobs and applications.</a:t>
            </a:r>
            <a:br>
              <a:rPr lang="en-GB" dirty="0"/>
            </a:br>
            <a:r>
              <a:rPr lang="en-GB" i="1" dirty="0"/>
              <a:t>Use Case:</a:t>
            </a:r>
            <a:r>
              <a:rPr lang="en-GB" dirty="0"/>
              <a:t> Help recruiters manage and track their listings effectively</a:t>
            </a:r>
          </a:p>
          <a:p>
            <a:endParaRPr lang="en-IN" dirty="0"/>
          </a:p>
          <a:p>
            <a:r>
              <a:rPr lang="en-GB" b="1" dirty="0"/>
              <a:t>6. Error &amp; Validation Logs</a:t>
            </a:r>
            <a:br>
              <a:rPr lang="en-GB" dirty="0"/>
            </a:br>
            <a:r>
              <a:rPr lang="en-GB" dirty="0" err="1"/>
              <a:t>Logs</a:t>
            </a:r>
            <a:r>
              <a:rPr lang="en-GB" dirty="0"/>
              <a:t> real-time system and validation errors with timestamps and triggers.</a:t>
            </a:r>
            <a:br>
              <a:rPr lang="en-GB" dirty="0"/>
            </a:br>
            <a:r>
              <a:rPr lang="en-GB" i="1" dirty="0"/>
              <a:t>Use Case:</a:t>
            </a:r>
            <a:r>
              <a:rPr lang="en-GB" dirty="0"/>
              <a:t> Support debugging and improve overall system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98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9B03-7656-A300-4ED5-543ACF8D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GB" sz="2800" dirty="0"/>
              <a:t>Snapshots</a:t>
            </a:r>
            <a:endParaRPr lang="en-IN" sz="2800" dirty="0"/>
          </a:p>
        </p:txBody>
      </p:sp>
      <p:pic>
        <p:nvPicPr>
          <p:cNvPr id="4" name="Image 226">
            <a:extLst>
              <a:ext uri="{FF2B5EF4-FFF2-40B4-BE49-F238E27FC236}">
                <a16:creationId xmlns:a16="http://schemas.microsoft.com/office/drawing/2014/main" id="{DCE5A129-C1AC-C7F7-1FB6-E1A779DA5F4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1999" y="1539610"/>
            <a:ext cx="3831737" cy="2209800"/>
          </a:xfrm>
          <a:prstGeom prst="rect">
            <a:avLst/>
          </a:prstGeom>
        </p:spPr>
      </p:pic>
      <p:pic>
        <p:nvPicPr>
          <p:cNvPr id="7" name="Image 225">
            <a:extLst>
              <a:ext uri="{FF2B5EF4-FFF2-40B4-BE49-F238E27FC236}">
                <a16:creationId xmlns:a16="http://schemas.microsoft.com/office/drawing/2014/main" id="{9DB73110-B805-584F-58A4-84C1A13C155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244" y="1539610"/>
            <a:ext cx="3831736" cy="2209800"/>
          </a:xfrm>
          <a:prstGeom prst="rect">
            <a:avLst/>
          </a:prstGeom>
        </p:spPr>
      </p:pic>
      <p:pic>
        <p:nvPicPr>
          <p:cNvPr id="9" name="Image 229">
            <a:extLst>
              <a:ext uri="{FF2B5EF4-FFF2-40B4-BE49-F238E27FC236}">
                <a16:creationId xmlns:a16="http://schemas.microsoft.com/office/drawing/2014/main" id="{23E9308D-088C-BC47-7E56-70EC7954063B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244" y="3937265"/>
            <a:ext cx="3831736" cy="2209800"/>
          </a:xfrm>
          <a:prstGeom prst="rect">
            <a:avLst/>
          </a:prstGeom>
        </p:spPr>
      </p:pic>
      <p:pic>
        <p:nvPicPr>
          <p:cNvPr id="10" name="Image 228">
            <a:extLst>
              <a:ext uri="{FF2B5EF4-FFF2-40B4-BE49-F238E27FC236}">
                <a16:creationId xmlns:a16="http://schemas.microsoft.com/office/drawing/2014/main" id="{E5CA9D8B-DC4C-91A1-05E4-A5152A323DE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936312"/>
            <a:ext cx="383173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30">
            <a:extLst>
              <a:ext uri="{FF2B5EF4-FFF2-40B4-BE49-F238E27FC236}">
                <a16:creationId xmlns:a16="http://schemas.microsoft.com/office/drawing/2014/main" id="{995DF50B-7DB6-381D-C72B-ACBC6645A8E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244" y="1281746"/>
            <a:ext cx="3738562" cy="2159832"/>
          </a:xfrm>
          <a:prstGeom prst="rect">
            <a:avLst/>
          </a:prstGeom>
        </p:spPr>
      </p:pic>
      <p:pic>
        <p:nvPicPr>
          <p:cNvPr id="6" name="Image 231">
            <a:extLst>
              <a:ext uri="{FF2B5EF4-FFF2-40B4-BE49-F238E27FC236}">
                <a16:creationId xmlns:a16="http://schemas.microsoft.com/office/drawing/2014/main" id="{59E7B632-B103-F833-F9A3-9ACA213368B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3593" y="1281746"/>
            <a:ext cx="3738562" cy="2147254"/>
          </a:xfrm>
          <a:prstGeom prst="rect">
            <a:avLst/>
          </a:prstGeom>
        </p:spPr>
      </p:pic>
      <p:pic>
        <p:nvPicPr>
          <p:cNvPr id="10" name="Image 232">
            <a:extLst>
              <a:ext uri="{FF2B5EF4-FFF2-40B4-BE49-F238E27FC236}">
                <a16:creationId xmlns:a16="http://schemas.microsoft.com/office/drawing/2014/main" id="{79E45E15-B68F-473F-FFC0-515FA68E5CD4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298" y="3608425"/>
            <a:ext cx="3738561" cy="2147254"/>
          </a:xfrm>
          <a:prstGeom prst="rect">
            <a:avLst/>
          </a:prstGeom>
        </p:spPr>
      </p:pic>
      <p:pic>
        <p:nvPicPr>
          <p:cNvPr id="11" name="Image 233">
            <a:extLst>
              <a:ext uri="{FF2B5EF4-FFF2-40B4-BE49-F238E27FC236}">
                <a16:creationId xmlns:a16="http://schemas.microsoft.com/office/drawing/2014/main" id="{FCAB11FC-471D-87D8-561B-1CDFE395AD67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3593" y="3591219"/>
            <a:ext cx="3738562" cy="21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37">
            <a:extLst>
              <a:ext uri="{FF2B5EF4-FFF2-40B4-BE49-F238E27FC236}">
                <a16:creationId xmlns:a16="http://schemas.microsoft.com/office/drawing/2014/main" id="{B3C3B9A6-935E-2C50-DB37-64CEBAE30D1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3886200" cy="2209800"/>
          </a:xfrm>
          <a:prstGeom prst="rect">
            <a:avLst/>
          </a:prstGeom>
        </p:spPr>
      </p:pic>
      <p:pic>
        <p:nvPicPr>
          <p:cNvPr id="5" name="Image 238">
            <a:extLst>
              <a:ext uri="{FF2B5EF4-FFF2-40B4-BE49-F238E27FC236}">
                <a16:creationId xmlns:a16="http://schemas.microsoft.com/office/drawing/2014/main" id="{30A3CF11-44B5-F2DF-3001-CDAB992CEAD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914400"/>
            <a:ext cx="388620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3001FC-809B-A0EA-FDDC-9A34C532D7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0" b="5385"/>
          <a:stretch/>
        </p:blipFill>
        <p:spPr bwMode="auto">
          <a:xfrm>
            <a:off x="4800600" y="3352800"/>
            <a:ext cx="3886201" cy="2209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234">
            <a:extLst>
              <a:ext uri="{FF2B5EF4-FFF2-40B4-BE49-F238E27FC236}">
                <a16:creationId xmlns:a16="http://schemas.microsoft.com/office/drawing/2014/main" id="{75E0E5DF-ED4A-EFD7-DA7E-71BFBDA5CEC6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3352800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0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21B9-388E-5477-558C-10EF465D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05" y="609600"/>
            <a:ext cx="6542277" cy="430887"/>
          </a:xfrm>
        </p:spPr>
        <p:txBody>
          <a:bodyPr/>
          <a:lstStyle/>
          <a:p>
            <a:r>
              <a:rPr lang="en-GB" sz="2800" dirty="0"/>
              <a:t>Gantt Chart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60014-3058-70CE-4BB9-9116C4BCA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5" y="1170296"/>
            <a:ext cx="7617156" cy="507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890091"/>
            <a:ext cx="65422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7311390" cy="279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tabLst>
                <a:tab pos="286385" algn="l"/>
              </a:tabLst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tabLst>
                <a:tab pos="286385" algn="l"/>
              </a:tabLs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Hirrd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Portal is an intuitive and secure platform for job seekers and recruiters, built with React, Tailwind CSS,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Clerk. It offers a responsive design, real-time updates, and seamless user authentication, allowing job seekers to easily apply and recruiters to manage listings and track applications. The integration of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reliable backend services, while Clerk enhances security. Deployed 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platform provides excellent performance, scalability, and global accessibility.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890091"/>
            <a:ext cx="65422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/>
              <a:t>LIMITATIONS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6244" y="1624964"/>
            <a:ext cx="7316470" cy="34099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dirty="0"/>
              <a:t>Password recovery and account deletion require manual admin support.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tabLst>
                <a:tab pos="286385" algn="l"/>
              </a:tabLst>
            </a:pPr>
            <a:endParaRPr spc="-10" dirty="0"/>
          </a:p>
          <a:p>
            <a:pPr marL="286385" indent="-273685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dirty="0"/>
              <a:t>No integration with third-party job boards or resume parsing tools.</a:t>
            </a:r>
          </a:p>
          <a:p>
            <a:pPr marL="12700">
              <a:lnSpc>
                <a:spcPct val="100000"/>
              </a:lnSpc>
              <a:buClr>
                <a:srgbClr val="FD8537"/>
              </a:buClr>
              <a:buSzPct val="70000"/>
              <a:tabLst>
                <a:tab pos="286385" algn="l"/>
              </a:tabLst>
            </a:pPr>
            <a:endParaRPr spc="-10" dirty="0"/>
          </a:p>
          <a:p>
            <a:pPr marL="287020" marR="5715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GB" dirty="0"/>
              <a:t>Admin dashboard and role-based access control are not implemented.</a:t>
            </a:r>
          </a:p>
          <a:p>
            <a:pPr marL="12700" marR="571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tabLst>
                <a:tab pos="287020" algn="l"/>
              </a:tabLst>
            </a:pPr>
            <a:endParaRPr spc="-10" dirty="0"/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dirty="0"/>
              <a:t>Resume upload is limited to one file per candidate.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tabLst>
                <a:tab pos="286385" algn="l"/>
              </a:tabLst>
            </a:pPr>
            <a:endParaRPr lang="en-GB" dirty="0"/>
          </a:p>
          <a:p>
            <a:pPr marL="286385" indent="-273685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sz="2000" dirty="0"/>
              <a:t>No real-time chat or messaging between recruiters and candidates.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CE19-5B10-B7E3-88FD-C2DF5C5E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GB" sz="2800" dirty="0"/>
              <a:t>Future Scope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C26B77-7608-6F94-A2E8-20D92854A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992" y="1600200"/>
            <a:ext cx="771717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password recovery and account deletion.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resume parsing and LinkedIn profile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admin dashboard with role-based access control.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real-time chat or messaging between recruiters and candidates.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multi-language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advanced job filters (e.g., experience, salary, job type).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analytics for tracking user engagement and job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3599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0C25-8CFA-A39B-2D8B-34D8129B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GB" sz="2800" dirty="0"/>
              <a:t>Bibliography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02BA74-B32D-5FE2-4B11-0F9FEED3F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6244" y="1600200"/>
            <a:ext cx="810831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Software Requirements Specification Format – IEEE Std 830-1998.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https://supabase.com/docs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 Authentication Documentation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https://clerk.dev/docs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Official Documentation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https://reactjs.org/docs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https://stackoverflow.com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MDN Web Docs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W3C HTML and CSS Standards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https://www.w3.org/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 Official Documentation –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https://expressjs.com/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5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890091"/>
            <a:ext cx="6542277" cy="527118"/>
          </a:xfrm>
          <a:prstGeom prst="rect">
            <a:avLst/>
          </a:prstGeom>
        </p:spPr>
        <p:txBody>
          <a:bodyPr vert="horz" wrap="square" lIns="0" tIns="95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29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INTRODUCTION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624964"/>
            <a:ext cx="7313930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6985" indent="-274320" algn="just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GB" sz="2000" b="1" dirty="0">
                <a:latin typeface="Times New Roman"/>
                <a:cs typeface="Times New Roman"/>
              </a:rPr>
              <a:t>Effortless Hiring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Hirrd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job portal designed to simplify the hiring process for both job seekers and recruiters with a clean, user-friendly interface.</a:t>
            </a:r>
          </a:p>
          <a:p>
            <a:pPr marL="287020" marR="5080" indent="-274320" algn="l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GB" sz="2000" b="1" dirty="0">
                <a:latin typeface="Times New Roman"/>
                <a:cs typeface="Times New Roman"/>
              </a:rPr>
              <a:t>Smart Job Searching </a:t>
            </a:r>
            <a:r>
              <a:rPr lang="en-GB" sz="2000" dirty="0">
                <a:latin typeface="Times New Roman"/>
                <a:cs typeface="Times New Roman"/>
              </a:rPr>
              <a:t>:</a:t>
            </a:r>
            <a:r>
              <a:rPr lang="en-GB" sz="2000" spc="290" dirty="0">
                <a:latin typeface="Times New Roman"/>
                <a:cs typeface="Times New Roman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React.js,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Clerk, it offers real-time updates, secure logins, and tools for job tracking and application management, ensuring a smooth and engaging experience.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300" y="2914756"/>
            <a:ext cx="6629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600" u="none" spc="-10" dirty="0"/>
              <a:t>THANK</a:t>
            </a:r>
            <a:r>
              <a:rPr lang="en-GB" sz="6600" u="none" spc="-10" dirty="0"/>
              <a:t> </a:t>
            </a:r>
            <a:r>
              <a:rPr sz="6600" u="none" spc="-25" dirty="0"/>
              <a:t>YOU</a:t>
            </a:r>
            <a:endParaRPr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890091"/>
            <a:ext cx="6542277" cy="520962"/>
          </a:xfrm>
          <a:prstGeom prst="rect">
            <a:avLst/>
          </a:prstGeom>
        </p:spPr>
        <p:txBody>
          <a:bodyPr vert="horz" wrap="square" lIns="0" tIns="892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</a:rPr>
              <a:t>OBJECTIVE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6244" y="1624964"/>
            <a:ext cx="7316470" cy="30893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90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dirty="0"/>
              <a:t>To build a user-friendly job portal that simplifies the hiring process for both job seekers and recruiters through a clean and responsive interface.</a:t>
            </a:r>
            <a:endParaRPr spc="-10" dirty="0"/>
          </a:p>
          <a:p>
            <a:pPr marL="286385" indent="-273685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GB" dirty="0"/>
              <a:t>To enable efficient job browsing and application tracking with real-time updates and smooth job management features.</a:t>
            </a:r>
            <a:endParaRPr spc="-10" dirty="0"/>
          </a:p>
          <a:p>
            <a:pPr marL="287020" marR="11430" indent="-274320" algn="just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GB" dirty="0"/>
              <a:t>To ensure secure access and data privacy using Clerk authentication, while maintaining platform scalability and accessibility across devices.</a:t>
            </a:r>
            <a:endParaRPr spc="-10" dirty="0"/>
          </a:p>
          <a:p>
            <a:pPr marL="287020" marR="5080" indent="-274320" algn="just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GB" dirty="0"/>
              <a:t>To create a modern, environment-friendly system leveraging </a:t>
            </a:r>
            <a:r>
              <a:rPr lang="en-GB" dirty="0" err="1"/>
              <a:t>Supabase</a:t>
            </a:r>
            <a:r>
              <a:rPr lang="en-GB" dirty="0"/>
              <a:t> for performance and reliability.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9B97-9731-4E88-1809-4B8CEFBD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UML</a:t>
            </a:r>
            <a:r>
              <a:rPr lang="en-US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Case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IN" sz="2800" dirty="0"/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B897CB91-BB4D-2BDF-96DF-07E4CCD4997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286" y="1624964"/>
            <a:ext cx="5787235" cy="439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33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A1F0-9E06-DE04-DE0B-E5ED7928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UML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 </a:t>
            </a:r>
            <a:endParaRPr lang="en-IN" sz="2800" dirty="0"/>
          </a:p>
        </p:txBody>
      </p:sp>
      <p:pic>
        <p:nvPicPr>
          <p:cNvPr id="4" name="Image 60">
            <a:extLst>
              <a:ext uri="{FF2B5EF4-FFF2-40B4-BE49-F238E27FC236}">
                <a16:creationId xmlns:a16="http://schemas.microsoft.com/office/drawing/2014/main" id="{7E8FCBE8-0313-E160-0D8D-E48D3E4CB45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1" y="1905000"/>
            <a:ext cx="692880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7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F075-7C1C-0B73-B20F-265306BB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892552"/>
          </a:xfrm>
        </p:spPr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 Diagram</a:t>
            </a:r>
            <a:r>
              <a:rPr lang="en-US" sz="2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6" name="Image 68">
            <a:extLst>
              <a:ext uri="{FF2B5EF4-FFF2-40B4-BE49-F238E27FC236}">
                <a16:creationId xmlns:a16="http://schemas.microsoft.com/office/drawing/2014/main" id="{54AB1E6A-1CBB-F786-A27F-708C4B7E0BF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0"/>
            <a:ext cx="6629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1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9CE2-C130-0C13-19A6-98926849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892552"/>
          </a:xfrm>
        </p:spPr>
        <p:txBody>
          <a:bodyPr/>
          <a:lstStyle/>
          <a:p>
            <a:r>
              <a:rPr lang="en-US" sz="2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UML</a:t>
            </a:r>
            <a:r>
              <a:rPr lang="en-US" sz="28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</a:t>
            </a:r>
            <a:r>
              <a:rPr lang="en-US" sz="28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br>
              <a:rPr lang="en-IN" sz="1800" b="1" kern="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Image 69">
            <a:extLst>
              <a:ext uri="{FF2B5EF4-FFF2-40B4-BE49-F238E27FC236}">
                <a16:creationId xmlns:a16="http://schemas.microsoft.com/office/drawing/2014/main" id="{BB43BC53-655F-5F84-CBE3-1203C6F296A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7376" y="1447800"/>
            <a:ext cx="701122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5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B90B-2873-ED0E-F690-8B6BFAE4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44" y="890091"/>
            <a:ext cx="6542277" cy="430887"/>
          </a:xfrm>
        </p:spPr>
        <p:txBody>
          <a:bodyPr/>
          <a:lstStyle/>
          <a:p>
            <a:r>
              <a:rPr lang="en-GB" sz="2800" dirty="0"/>
              <a:t>Summary input validations and checks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825F-805D-4229-A428-AC85F6C9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44" y="1752600"/>
            <a:ext cx="7316470" cy="4675227"/>
          </a:xfrm>
        </p:spPr>
        <p:txBody>
          <a:bodyPr/>
          <a:lstStyle/>
          <a:p>
            <a:pPr>
              <a:buNone/>
            </a:pPr>
            <a:r>
              <a:rPr lang="en-GB" sz="2200" b="1" u="sng" dirty="0"/>
              <a:t>Robust Input Validations</a:t>
            </a:r>
          </a:p>
          <a:p>
            <a:pPr>
              <a:buNone/>
            </a:pPr>
            <a:endParaRPr lang="en-GB" sz="2200" u="sng" dirty="0"/>
          </a:p>
          <a:p>
            <a:pPr>
              <a:buNone/>
            </a:pPr>
            <a:r>
              <a:rPr lang="en-GB" dirty="0"/>
              <a:t>Ensuring Data Integrity &amp; Security:</a:t>
            </a:r>
          </a:p>
          <a:p>
            <a:pPr>
              <a:buNone/>
            </a:pPr>
            <a:r>
              <a:rPr lang="en-GB" i="1" dirty="0" err="1"/>
              <a:t>Hirrd</a:t>
            </a:r>
            <a:r>
              <a:rPr lang="en-GB" dirty="0"/>
              <a:t> implements comprehensive form validations across all user-facing features to enhance usability and prevent errors.</a:t>
            </a:r>
          </a:p>
          <a:p>
            <a:pPr>
              <a:buNone/>
            </a:pPr>
            <a:endParaRPr lang="en-GB" dirty="0"/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Required Fields:</a:t>
            </a:r>
            <a:r>
              <a:rPr lang="en-GB" dirty="0"/>
              <a:t> Enforced in login, signup, job creation, and applications (e.g., title, description, email).</a:t>
            </a:r>
            <a:br>
              <a:rPr lang="en-GB" dirty="0"/>
            </a:br>
            <a:r>
              <a:rPr lang="en-GB" i="1" dirty="0"/>
              <a:t>→ “Title is required.”</a:t>
            </a:r>
          </a:p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b="1" dirty="0"/>
              <a:t>Email Format Check:</a:t>
            </a:r>
            <a:r>
              <a:rPr lang="en-GB" dirty="0"/>
              <a:t> Validates email using regex during signup.</a:t>
            </a:r>
            <a:br>
              <a:rPr lang="en-GB" dirty="0"/>
            </a:br>
            <a:r>
              <a:rPr lang="en-GB" i="1" dirty="0"/>
              <a:t>→ “Please enter a valid email address.”</a:t>
            </a:r>
            <a:endParaRPr lang="en-GB" dirty="0"/>
          </a:p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b="1" dirty="0"/>
              <a:t>Password Validation:</a:t>
            </a:r>
            <a:r>
              <a:rPr lang="en-GB" dirty="0"/>
              <a:t> Ensures strength (min. 8 chars) and confirms match.</a:t>
            </a:r>
            <a:br>
              <a:rPr lang="en-GB" dirty="0"/>
            </a:br>
            <a:r>
              <a:rPr lang="en-GB" i="1" dirty="0"/>
              <a:t>→ “Passwords do not match.”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24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C30F-9932-377B-4BFE-125410849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244" y="838200"/>
            <a:ext cx="7316470" cy="4924425"/>
          </a:xfrm>
        </p:spPr>
        <p:txBody>
          <a:bodyPr/>
          <a:lstStyle/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b="1" dirty="0"/>
              <a:t>Numeric &amp; Range Validation:</a:t>
            </a:r>
            <a:r>
              <a:rPr lang="en-GB" dirty="0"/>
              <a:t> Applied to experience input.</a:t>
            </a:r>
            <a:br>
              <a:rPr lang="en-GB" dirty="0"/>
            </a:br>
            <a:r>
              <a:rPr lang="en-GB" i="1" dirty="0"/>
              <a:t>→ “Enter valid experience ≥ 0.”</a:t>
            </a:r>
            <a:endParaRPr lang="en-GB" dirty="0"/>
          </a:p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b="1" dirty="0"/>
              <a:t>File Upload Restrictions:</a:t>
            </a:r>
            <a:r>
              <a:rPr lang="en-GB" dirty="0"/>
              <a:t> Accepts only valid image/PDF files with size limits.</a:t>
            </a:r>
            <a:br>
              <a:rPr lang="en-GB" dirty="0"/>
            </a:br>
            <a:r>
              <a:rPr lang="en-GB" i="1" dirty="0"/>
              <a:t>→ “Invalid file type or size exceeds limit.”</a:t>
            </a:r>
            <a:endParaRPr lang="en-GB" dirty="0"/>
          </a:p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GB" b="1" dirty="0"/>
              <a:t>Location Check:</a:t>
            </a:r>
            <a:r>
              <a:rPr lang="en-GB" dirty="0"/>
              <a:t> Ensures valid location input in job creation and filters.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Cross-field Matching:</a:t>
            </a:r>
            <a:r>
              <a:rPr lang="en-GB" dirty="0"/>
              <a:t> Confirms password match during signup.</a:t>
            </a:r>
            <a:br>
              <a:rPr lang="en-GB" dirty="0"/>
            </a:br>
            <a:r>
              <a:rPr lang="en-GB" i="1" dirty="0"/>
              <a:t>→ “Passwords must match.”</a:t>
            </a:r>
            <a:endParaRPr lang="en-GB" dirty="0"/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Duplicate Account Prevention:</a:t>
            </a:r>
            <a:r>
              <a:rPr lang="en-GB" dirty="0"/>
              <a:t> Avoids account creation with an existing email.</a:t>
            </a:r>
            <a:br>
              <a:rPr lang="en-GB" dirty="0"/>
            </a:br>
            <a:r>
              <a:rPr lang="en-GB" i="1" dirty="0"/>
              <a:t>→ “This email is already registered.”</a:t>
            </a:r>
            <a:endParaRPr lang="en-GB" dirty="0"/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GB" b="1" dirty="0"/>
              <a:t>Application Review Validation:</a:t>
            </a:r>
            <a:r>
              <a:rPr lang="en-GB" dirty="0"/>
              <a:t> Prevents empty submissions.</a:t>
            </a:r>
            <a:br>
              <a:rPr lang="en-GB" dirty="0"/>
            </a:br>
            <a:r>
              <a:rPr lang="en-GB" i="1" dirty="0"/>
              <a:t>→ “Applications cannot be empty.”</a:t>
            </a:r>
            <a:endParaRPr lang="en-GB" dirty="0"/>
          </a:p>
          <a:p>
            <a:pPr marL="342900" indent="-342900">
              <a:buClr>
                <a:schemeClr val="accent6"/>
              </a:buClr>
              <a:buSzPct val="100000"/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931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MT</vt:lpstr>
      <vt:lpstr>Cambria</vt:lpstr>
      <vt:lpstr>Courier New</vt:lpstr>
      <vt:lpstr>Times New Roman</vt:lpstr>
      <vt:lpstr>Wingdings</vt:lpstr>
      <vt:lpstr>Office Theme</vt:lpstr>
      <vt:lpstr>PowerPoint Presentation</vt:lpstr>
      <vt:lpstr>INTRODUCTION</vt:lpstr>
      <vt:lpstr>OBJECTIVE</vt:lpstr>
      <vt:lpstr>UML Use Case Diagram</vt:lpstr>
      <vt:lpstr>UML Class Diagram </vt:lpstr>
      <vt:lpstr>ER Diagram  </vt:lpstr>
      <vt:lpstr>UML Sequence Diagram </vt:lpstr>
      <vt:lpstr>Summary input validations and checks</vt:lpstr>
      <vt:lpstr>PowerPoint Presentation</vt:lpstr>
      <vt:lpstr>Summary of different reports </vt:lpstr>
      <vt:lpstr>PowerPoint Presentation</vt:lpstr>
      <vt:lpstr>Snapshots</vt:lpstr>
      <vt:lpstr>PowerPoint Presentation</vt:lpstr>
      <vt:lpstr>PowerPoint Presentation</vt:lpstr>
      <vt:lpstr>Gantt Chart</vt:lpstr>
      <vt:lpstr>CONCLUSION</vt:lpstr>
      <vt:lpstr>LIMITATIONS</vt:lpstr>
      <vt:lpstr>Future Scope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Shobhit Sharma</dc:creator>
  <cp:lastModifiedBy>Shobhit Sharma</cp:lastModifiedBy>
  <cp:revision>2</cp:revision>
  <dcterms:created xsi:type="dcterms:W3CDTF">2025-05-08T09:33:48Z</dcterms:created>
  <dcterms:modified xsi:type="dcterms:W3CDTF">2025-05-08T11:31:02Z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2025-05-08T00:00:00Z</vt:filetime>
  </property>
  <property fmtid="{D5CDD505-2E9C-101B-9397-08002B2CF9AE}" pid="5" name="Producer">
    <vt:lpwstr>www.ilovepdf.com</vt:lpwstr>
  </property>
</Properties>
</file>