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8"/>
  </p:notesMasterIdLst>
  <p:sldIdLst>
    <p:sldId id="277" r:id="rId2"/>
    <p:sldId id="256" r:id="rId3"/>
    <p:sldId id="260" r:id="rId4"/>
    <p:sldId id="278" r:id="rId5"/>
    <p:sldId id="279" r:id="rId6"/>
    <p:sldId id="276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DM Sans" panose="020B0604020202020204" charset="0"/>
      <p:regular r:id="rId13"/>
      <p:bold r:id="rId14"/>
      <p:italic r:id="rId15"/>
      <p:boldItalic r:id="rId16"/>
    </p:embeddedFont>
    <p:embeddedFont>
      <p:font typeface="Barlow Condensed" panose="020B0604020202020204" charset="0"/>
      <p:regular r:id="rId17"/>
      <p:bold r:id="rId18"/>
      <p:italic r:id="rId19"/>
      <p:boldItalic r:id="rId20"/>
    </p:embeddedFont>
    <p:embeddedFont>
      <p:font typeface="Abril Fatfac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75" d="100"/>
          <a:sy n="75" d="100"/>
        </p:scale>
        <p:origin x="41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83651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8925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368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38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921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729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899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2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415600" y="2574580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432800" y="571530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8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09" name="Google Shape;209;p8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8"/>
          <p:cNvSpPr txBox="1">
            <a:spLocks noGrp="1"/>
          </p:cNvSpPr>
          <p:nvPr>
            <p:ph type="subTitle" idx="1"/>
          </p:nvPr>
        </p:nvSpPr>
        <p:spPr>
          <a:xfrm>
            <a:off x="2474965" y="2530200"/>
            <a:ext cx="729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42" name="Google Shape;242;p8"/>
          <p:cNvSpPr txBox="1">
            <a:spLocks noGrp="1"/>
          </p:cNvSpPr>
          <p:nvPr>
            <p:ph type="title"/>
          </p:nvPr>
        </p:nvSpPr>
        <p:spPr>
          <a:xfrm>
            <a:off x="2425525" y="1099400"/>
            <a:ext cx="729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43" name="Google Shape;243;p8"/>
          <p:cNvSpPr txBox="1">
            <a:spLocks noGrp="1"/>
          </p:cNvSpPr>
          <p:nvPr>
            <p:ph type="body" idx="2"/>
          </p:nvPr>
        </p:nvSpPr>
        <p:spPr>
          <a:xfrm>
            <a:off x="2474975" y="3190375"/>
            <a:ext cx="7291500" cy="2646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1 Credits">
  <p:cSld name="CUSTOM_16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9"/>
          <p:cNvSpPr txBox="1">
            <a:spLocks noGrp="1"/>
          </p:cNvSpPr>
          <p:nvPr>
            <p:ph type="title"/>
          </p:nvPr>
        </p:nvSpPr>
        <p:spPr>
          <a:xfrm>
            <a:off x="858975" y="1150325"/>
            <a:ext cx="10356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54" name="Google Shape;654;p19"/>
          <p:cNvSpPr txBox="1">
            <a:spLocks noGrp="1"/>
          </p:cNvSpPr>
          <p:nvPr>
            <p:ph type="body" idx="1"/>
          </p:nvPr>
        </p:nvSpPr>
        <p:spPr>
          <a:xfrm>
            <a:off x="859161" y="2150975"/>
            <a:ext cx="103560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55" name="Google Shape;655;p19"/>
          <p:cNvGrpSpPr/>
          <p:nvPr/>
        </p:nvGrpSpPr>
        <p:grpSpPr>
          <a:xfrm>
            <a:off x="-130700" y="3234091"/>
            <a:ext cx="12322662" cy="3624061"/>
            <a:chOff x="4435" y="7748593"/>
            <a:chExt cx="12182563" cy="5161009"/>
          </a:xfrm>
        </p:grpSpPr>
        <p:sp>
          <p:nvSpPr>
            <p:cNvPr id="656" name="Google Shape;656;p19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8" name="Google Shape;688;p19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20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691" name="Google Shape;691;p20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3" name="Google Shape;723;p20"/>
          <p:cNvSpPr txBox="1">
            <a:spLocks noGrp="1"/>
          </p:cNvSpPr>
          <p:nvPr>
            <p:ph type="subTitle" idx="1"/>
          </p:nvPr>
        </p:nvSpPr>
        <p:spPr>
          <a:xfrm>
            <a:off x="4918475" y="2716900"/>
            <a:ext cx="558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24" name="Google Shape;724;p20"/>
          <p:cNvSpPr txBox="1">
            <a:spLocks noGrp="1"/>
          </p:cNvSpPr>
          <p:nvPr>
            <p:ph type="title"/>
          </p:nvPr>
        </p:nvSpPr>
        <p:spPr>
          <a:xfrm>
            <a:off x="4918475" y="1784050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25" name="Google Shape;725;p20"/>
          <p:cNvSpPr txBox="1">
            <a:spLocks noGrp="1"/>
          </p:cNvSpPr>
          <p:nvPr>
            <p:ph type="body" idx="2"/>
          </p:nvPr>
        </p:nvSpPr>
        <p:spPr>
          <a:xfrm>
            <a:off x="4918525" y="3581700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26" name="Google Shape;726;p20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50000">
              <a:srgbClr val="292929"/>
            </a:gs>
            <a:gs pos="100000">
              <a:srgbClr val="01010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65" r:id="rId3"/>
    <p:sldLayoutId id="214748366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BABA948-E690-E8AB-ADCB-FAEB7AC70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1" y="259861"/>
            <a:ext cx="6097389" cy="23119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FB57269-CB26-74EA-F0A9-DBE241403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77" y="4286212"/>
            <a:ext cx="3734124" cy="20575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947108B-9A54-913D-E4CD-7F82D34B4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77" y="2793030"/>
            <a:ext cx="3626344" cy="1009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9D67603-D78C-55E0-6996-AA7C2F88E600}"/>
              </a:ext>
            </a:extLst>
          </p:cNvPr>
          <p:cNvSpPr txBox="1"/>
          <p:nvPr/>
        </p:nvSpPr>
        <p:spPr>
          <a:xfrm>
            <a:off x="6924675" y="4331515"/>
            <a:ext cx="4333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– Krishna Nand Yadav</a:t>
            </a:r>
          </a:p>
          <a:p>
            <a:r>
              <a:rPr lang="en-US" dirty="0"/>
              <a:t>UID – 22MCA20324</a:t>
            </a:r>
          </a:p>
          <a:p>
            <a:r>
              <a:rPr lang="en-US" dirty="0"/>
              <a:t>Course – Master of Computer Applications</a:t>
            </a:r>
          </a:p>
          <a:p>
            <a:r>
              <a:rPr lang="en-US" dirty="0"/>
              <a:t>Subject – </a:t>
            </a:r>
            <a:r>
              <a:rPr lang="en-US" dirty="0" smtClean="0"/>
              <a:t>Soft Skills II</a:t>
            </a:r>
            <a:endParaRPr lang="en-US" dirty="0"/>
          </a:p>
          <a:p>
            <a:r>
              <a:rPr lang="en-US" dirty="0"/>
              <a:t>Class – MCA 1-B</a:t>
            </a:r>
          </a:p>
          <a:p>
            <a:r>
              <a:rPr lang="en-US" dirty="0"/>
              <a:t>Semester –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A844030-2779-C5DC-A0AD-E6AA00DE8A40}"/>
              </a:ext>
            </a:extLst>
          </p:cNvPr>
          <p:cNvSpPr txBox="1"/>
          <p:nvPr/>
        </p:nvSpPr>
        <p:spPr>
          <a:xfrm>
            <a:off x="7458075" y="1230652"/>
            <a:ext cx="349567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0" i="0" dirty="0" smtClean="0">
                <a:effectLst/>
                <a:latin typeface="Arial" panose="020B0604020202020204" pitchFamily="34" charset="0"/>
              </a:rPr>
              <a:t>WORK </a:t>
            </a:r>
          </a:p>
          <a:p>
            <a:r>
              <a:rPr lang="en-IN" sz="4400" dirty="0" smtClean="0">
                <a:latin typeface="Arial" panose="020B0604020202020204" pitchFamily="34" charset="0"/>
              </a:rPr>
              <a:t>LIFE BALANCE </a:t>
            </a:r>
            <a:r>
              <a:rPr lang="en-IN" sz="4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I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744;p22"/>
          <p:cNvSpPr/>
          <p:nvPr/>
        </p:nvSpPr>
        <p:spPr>
          <a:xfrm>
            <a:off x="2115545" y="1128787"/>
            <a:ext cx="5512476" cy="9306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IN" b="1" i="0" dirty="0" smtClean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WORK </a:t>
            </a:r>
          </a:p>
        </p:txBody>
      </p:sp>
      <p:sp>
        <p:nvSpPr>
          <p:cNvPr id="7" name="Google Shape;744;p22"/>
          <p:cNvSpPr/>
          <p:nvPr/>
        </p:nvSpPr>
        <p:spPr>
          <a:xfrm>
            <a:off x="2293613" y="2527895"/>
            <a:ext cx="5512477" cy="10369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IN" b="1" i="0" dirty="0" smtClean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LIFE </a:t>
            </a:r>
          </a:p>
        </p:txBody>
      </p:sp>
      <p:sp>
        <p:nvSpPr>
          <p:cNvPr id="8" name="Google Shape;744;p22"/>
          <p:cNvSpPr/>
          <p:nvPr/>
        </p:nvSpPr>
        <p:spPr>
          <a:xfrm>
            <a:off x="2293613" y="3949077"/>
            <a:ext cx="5334408" cy="121149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IN" b="1" i="0" dirty="0" smtClean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BALANCE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3" t="15455" r="15789" b="3236"/>
          <a:stretch/>
        </p:blipFill>
        <p:spPr>
          <a:xfrm>
            <a:off x="0" y="-2784"/>
            <a:ext cx="12191999" cy="6860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8" t="41656" r="8747"/>
          <a:stretch/>
        </p:blipFill>
        <p:spPr>
          <a:xfrm>
            <a:off x="2775075" y="3348275"/>
            <a:ext cx="6457950" cy="2857500"/>
          </a:xfrm>
          <a:prstGeom prst="rect">
            <a:avLst/>
          </a:prstGeom>
        </p:spPr>
      </p:pic>
      <p:sp>
        <p:nvSpPr>
          <p:cNvPr id="782" name="Google Shape;782;p26"/>
          <p:cNvSpPr txBox="1">
            <a:spLocks noGrp="1"/>
          </p:cNvSpPr>
          <p:nvPr>
            <p:ph type="title"/>
          </p:nvPr>
        </p:nvSpPr>
        <p:spPr>
          <a:xfrm>
            <a:off x="1263900" y="1202863"/>
            <a:ext cx="729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IN" sz="3200" dirty="0" smtClean="0"/>
              <a:t>Work-Life Balance</a:t>
            </a:r>
            <a:endParaRPr sz="3200" u="sng" dirty="0"/>
          </a:p>
        </p:txBody>
      </p:sp>
      <p:sp>
        <p:nvSpPr>
          <p:cNvPr id="784" name="Google Shape;784;p26"/>
          <p:cNvSpPr txBox="1">
            <a:spLocks noGrp="1"/>
          </p:cNvSpPr>
          <p:nvPr>
            <p:ph type="body" idx="2"/>
          </p:nvPr>
        </p:nvSpPr>
        <p:spPr>
          <a:xfrm>
            <a:off x="1263900" y="1781268"/>
            <a:ext cx="9023100" cy="384610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7950" indent="0">
              <a:buNone/>
            </a:pPr>
            <a:endParaRPr lang="en-US" sz="2400" dirty="0" smtClean="0"/>
          </a:p>
          <a:p>
            <a:pPr marL="107950" indent="0">
              <a:buNone/>
            </a:pPr>
            <a:r>
              <a:rPr lang="en-IN" sz="1800" dirty="0"/>
              <a:t>Work-life balance is the equilibrium between professional responsibilities and personal well-being, ensuring individuals lead fulfilling lives both in and outside the workplace.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6"/>
          <p:cNvSpPr txBox="1">
            <a:spLocks noGrp="1"/>
          </p:cNvSpPr>
          <p:nvPr>
            <p:ph type="title"/>
          </p:nvPr>
        </p:nvSpPr>
        <p:spPr>
          <a:xfrm>
            <a:off x="1263900" y="405694"/>
            <a:ext cx="729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IN" sz="3200" dirty="0" smtClean="0"/>
              <a:t>Understanding </a:t>
            </a:r>
            <a:r>
              <a:rPr lang="en-IN" sz="3200" dirty="0"/>
              <a:t>Work-Life Balance</a:t>
            </a:r>
            <a:endParaRPr sz="3200" u="sng" dirty="0"/>
          </a:p>
        </p:txBody>
      </p:sp>
      <p:sp>
        <p:nvSpPr>
          <p:cNvPr id="784" name="Google Shape;784;p26"/>
          <p:cNvSpPr txBox="1">
            <a:spLocks noGrp="1"/>
          </p:cNvSpPr>
          <p:nvPr>
            <p:ph type="body" idx="2"/>
          </p:nvPr>
        </p:nvSpPr>
        <p:spPr>
          <a:xfrm>
            <a:off x="1263900" y="1169194"/>
            <a:ext cx="10280400" cy="54660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65150" indent="-457200">
              <a:buAutoNum type="arabicPeriod"/>
            </a:pPr>
            <a:r>
              <a:rPr lang="en-IN" sz="1800" dirty="0" smtClean="0"/>
              <a:t>Setting Boundaries: </a:t>
            </a:r>
            <a:r>
              <a:rPr lang="en-IN" sz="1800" dirty="0"/>
              <a:t>Setting boundaries involves delineating specific times for work and personal life to prevent one from encroaching on the other, fostering a healthy balance</a:t>
            </a:r>
            <a:r>
              <a:rPr lang="en-IN" sz="1800" dirty="0" smtClean="0"/>
              <a:t>.</a:t>
            </a:r>
            <a:r>
              <a:rPr lang="en-IN" sz="1800" dirty="0"/>
              <a:t> </a:t>
            </a:r>
            <a:endParaRPr lang="en-IN" sz="1800" dirty="0" smtClean="0"/>
          </a:p>
          <a:p>
            <a:pPr marL="565150" indent="-457200">
              <a:buAutoNum type="arabicPeriod"/>
            </a:pPr>
            <a:r>
              <a:rPr lang="en-IN" sz="1800" dirty="0" smtClean="0"/>
              <a:t>Prioritizing Well-Being: </a:t>
            </a:r>
            <a:r>
              <a:rPr lang="en-IN" sz="1800" dirty="0"/>
              <a:t>Prioritizing well-being encompasses physical, mental, and emotional health, acknowledging that a balanced life contributes to sustained productivity and happiness</a:t>
            </a:r>
            <a:r>
              <a:rPr lang="en-IN" sz="1800" dirty="0" smtClean="0"/>
              <a:t>.</a:t>
            </a:r>
            <a:endParaRPr lang="en-IN" sz="1800" dirty="0"/>
          </a:p>
          <a:p>
            <a:pPr marL="565150" indent="-457200">
              <a:buFont typeface="+mj-lt"/>
              <a:buAutoNum type="arabicPeriod"/>
            </a:pPr>
            <a:r>
              <a:rPr lang="en-IN" sz="1800" dirty="0" smtClean="0"/>
              <a:t>Effective </a:t>
            </a:r>
            <a:r>
              <a:rPr lang="en-IN" sz="1800" dirty="0"/>
              <a:t>Time </a:t>
            </a:r>
            <a:r>
              <a:rPr lang="en-IN" sz="1800" dirty="0" smtClean="0"/>
              <a:t>Management: </a:t>
            </a:r>
            <a:r>
              <a:rPr lang="en-IN" sz="1800" dirty="0"/>
              <a:t>Effective time management </a:t>
            </a:r>
            <a:r>
              <a:rPr lang="en-IN" sz="1800" dirty="0" smtClean="0"/>
              <a:t>involves allocating </a:t>
            </a:r>
            <a:r>
              <a:rPr lang="en-IN" sz="1800" dirty="0"/>
              <a:t>time efficiently to work tasks and personal activities, optimizing productivity and minimizing stress</a:t>
            </a:r>
            <a:r>
              <a:rPr lang="en-IN" sz="1800" dirty="0" smtClean="0"/>
              <a:t>.</a:t>
            </a:r>
            <a:endParaRPr lang="en-IN" sz="1800" dirty="0"/>
          </a:p>
          <a:p>
            <a:pPr marL="565150" indent="-457200">
              <a:buFont typeface="+mj-lt"/>
              <a:buAutoNum type="arabicPeriod"/>
            </a:pPr>
            <a:r>
              <a:rPr lang="en-IN" sz="1800" dirty="0" smtClean="0"/>
              <a:t>Flexible </a:t>
            </a:r>
            <a:r>
              <a:rPr lang="en-IN" sz="1800" dirty="0"/>
              <a:t>Work </a:t>
            </a:r>
            <a:r>
              <a:rPr lang="en-IN" sz="1800" dirty="0" smtClean="0"/>
              <a:t>Arrangements: </a:t>
            </a:r>
            <a:r>
              <a:rPr lang="en-IN" sz="1800" dirty="0"/>
              <a:t>Flexible work arrangements allow for variations in work hours or location, accommodating individual needs and promoting a harmonious work-life balance</a:t>
            </a:r>
            <a:r>
              <a:rPr lang="en-IN" sz="1800" dirty="0" smtClean="0"/>
              <a:t>.</a:t>
            </a:r>
            <a:r>
              <a:rPr lang="en-IN" sz="1800" dirty="0"/>
              <a:t> </a:t>
            </a:r>
          </a:p>
          <a:p>
            <a:pPr>
              <a:buFont typeface="+mj-lt"/>
              <a:buAutoNum type="arabicPeriod"/>
            </a:pPr>
            <a:r>
              <a:rPr lang="en-IN" sz="1800" dirty="0" smtClean="0"/>
              <a:t>Quality </a:t>
            </a:r>
            <a:r>
              <a:rPr lang="en-IN" sz="1800" dirty="0"/>
              <a:t>Over </a:t>
            </a:r>
            <a:r>
              <a:rPr lang="en-IN" sz="1800" dirty="0" smtClean="0"/>
              <a:t>Quantity: Emphasizing </a:t>
            </a:r>
            <a:r>
              <a:rPr lang="en-IN" sz="1800" dirty="0"/>
              <a:t>quality over quantity entails focusing on meaningful and impactful work, rather than simply logging long hours, enhancing overall life satisfaction</a:t>
            </a:r>
            <a:r>
              <a:rPr lang="en-IN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1540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6"/>
          <p:cNvSpPr txBox="1">
            <a:spLocks noGrp="1"/>
          </p:cNvSpPr>
          <p:nvPr>
            <p:ph type="title"/>
          </p:nvPr>
        </p:nvSpPr>
        <p:spPr>
          <a:xfrm>
            <a:off x="1263900" y="421813"/>
            <a:ext cx="941172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sz="3200" dirty="0" smtClean="0"/>
              <a:t>S</a:t>
            </a:r>
            <a:r>
              <a:rPr lang="en-IN" sz="3200" dirty="0" smtClean="0"/>
              <a:t>trategies </a:t>
            </a:r>
            <a:r>
              <a:rPr lang="en-IN" sz="3200" dirty="0"/>
              <a:t>for Achieving Work-Life </a:t>
            </a:r>
            <a:r>
              <a:rPr lang="en-IN" sz="3200" dirty="0" smtClean="0"/>
              <a:t>Balance</a:t>
            </a:r>
            <a:endParaRPr sz="3200" u="sng" dirty="0"/>
          </a:p>
        </p:txBody>
      </p:sp>
      <p:sp>
        <p:nvSpPr>
          <p:cNvPr id="784" name="Google Shape;784;p26"/>
          <p:cNvSpPr txBox="1">
            <a:spLocks noGrp="1"/>
          </p:cNvSpPr>
          <p:nvPr>
            <p:ph type="body" idx="2"/>
          </p:nvPr>
        </p:nvSpPr>
        <p:spPr>
          <a:xfrm>
            <a:off x="1263900" y="1400268"/>
            <a:ext cx="9983220" cy="47528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65150" indent="-457200">
              <a:buFont typeface="+mj-lt"/>
              <a:buAutoNum type="arabicPeriod"/>
            </a:pPr>
            <a:r>
              <a:rPr lang="en-IN" sz="1800" dirty="0"/>
              <a:t>Regular Breaks and </a:t>
            </a:r>
            <a:r>
              <a:rPr lang="en-IN" sz="1800" dirty="0" smtClean="0"/>
              <a:t>Vacations: </a:t>
            </a:r>
            <a:r>
              <a:rPr lang="en-IN" sz="1800" dirty="0"/>
              <a:t>Regular breaks and vacations are essential for rejuvenation, providing the necessary mental and physical distance from work to maintain a balanced lifestyle</a:t>
            </a:r>
            <a:r>
              <a:rPr lang="en-IN" sz="1800" dirty="0" smtClean="0"/>
              <a:t>.</a:t>
            </a:r>
            <a:endParaRPr lang="en-IN" sz="1800" dirty="0"/>
          </a:p>
          <a:p>
            <a:pPr marL="565150" indent="-457200">
              <a:buFont typeface="+mj-lt"/>
              <a:buAutoNum type="arabicPeriod"/>
            </a:pPr>
            <a:r>
              <a:rPr lang="en-IN" sz="1800" dirty="0" smtClean="0"/>
              <a:t>Communication </a:t>
            </a:r>
            <a:r>
              <a:rPr lang="en-IN" sz="1800" dirty="0"/>
              <a:t>and Boundaries at </a:t>
            </a:r>
            <a:r>
              <a:rPr lang="en-IN" sz="1800" dirty="0" smtClean="0"/>
              <a:t>Work: Communication </a:t>
            </a:r>
            <a:r>
              <a:rPr lang="en-IN" sz="1800" dirty="0"/>
              <a:t>and boundaries at work involve open dialogues with colleagues and supervisors about personal limits, fostering a supportive work environment</a:t>
            </a:r>
            <a:r>
              <a:rPr lang="en-IN" sz="1800" dirty="0" smtClean="0"/>
              <a:t>.</a:t>
            </a:r>
            <a:endParaRPr lang="en-IN" sz="1800" dirty="0"/>
          </a:p>
          <a:p>
            <a:pPr marL="565150" indent="-457200">
              <a:buFont typeface="+mj-lt"/>
              <a:buAutoNum type="arabicPeriod"/>
            </a:pPr>
            <a:r>
              <a:rPr lang="en-IN" sz="1800" dirty="0" smtClean="0"/>
              <a:t>Mindfulness </a:t>
            </a:r>
            <a:r>
              <a:rPr lang="en-IN" sz="1800" dirty="0"/>
              <a:t>and </a:t>
            </a:r>
            <a:r>
              <a:rPr lang="en-IN" sz="1800" dirty="0" smtClean="0"/>
              <a:t>Self-Care: The activities that </a:t>
            </a:r>
            <a:r>
              <a:rPr lang="en-IN" sz="1800" dirty="0"/>
              <a:t>promote relaxation, stress reduction, and self-awareness, contributing to overall well-being</a:t>
            </a:r>
            <a:r>
              <a:rPr lang="en-IN" sz="1800" dirty="0" smtClean="0"/>
              <a:t>.</a:t>
            </a:r>
            <a:r>
              <a:rPr lang="en-IN" sz="1800" dirty="0"/>
              <a:t> </a:t>
            </a:r>
          </a:p>
          <a:p>
            <a:pPr marL="565150" indent="-457200">
              <a:buFont typeface="+mj-lt"/>
              <a:buAutoNum type="arabicPeriod"/>
            </a:pPr>
            <a:r>
              <a:rPr lang="en-IN" sz="1800" dirty="0" smtClean="0"/>
              <a:t>Family </a:t>
            </a:r>
            <a:r>
              <a:rPr lang="en-IN" sz="1800" dirty="0"/>
              <a:t>and Social </a:t>
            </a:r>
            <a:r>
              <a:rPr lang="en-IN" sz="1800" dirty="0" smtClean="0"/>
              <a:t>Connections: Family </a:t>
            </a:r>
            <a:r>
              <a:rPr lang="en-IN" sz="1800" dirty="0"/>
              <a:t>and social connections are integral to a balanced life, fostering meaningful relationships that provide emotional support and </a:t>
            </a:r>
            <a:r>
              <a:rPr lang="en-IN" sz="1800" dirty="0" smtClean="0"/>
              <a:t>fulfilment.</a:t>
            </a:r>
            <a:r>
              <a:rPr lang="en-IN" sz="1800" dirty="0"/>
              <a:t> </a:t>
            </a:r>
          </a:p>
          <a:p>
            <a:pPr marL="565150" indent="-457200">
              <a:buFont typeface="+mj-lt"/>
              <a:buAutoNum type="arabicPeriod"/>
            </a:pPr>
            <a:r>
              <a:rPr lang="en-IN" sz="1800" dirty="0" smtClean="0"/>
              <a:t>Continuous </a:t>
            </a:r>
            <a:r>
              <a:rPr lang="en-IN" sz="1800" dirty="0"/>
              <a:t>Reflection and </a:t>
            </a:r>
            <a:r>
              <a:rPr lang="en-IN" sz="1800" dirty="0" smtClean="0"/>
              <a:t>Adjustment: Continuous </a:t>
            </a:r>
            <a:r>
              <a:rPr lang="en-IN" sz="1800" dirty="0"/>
              <a:t>reflection and adjustment involve regularly assessing one's priorities and adjusting commitments to align with evolving personal and professional </a:t>
            </a:r>
            <a:r>
              <a:rPr lang="en-IN" sz="1800" dirty="0" smtClean="0"/>
              <a:t>needs</a:t>
            </a:r>
            <a:endParaRPr lang="en-US" sz="1800" dirty="0"/>
          </a:p>
          <a:p>
            <a:pPr marL="565150" indent="-457200">
              <a:buFont typeface="+mj-lt"/>
              <a:buAutoNum type="arabicPeriod"/>
            </a:pPr>
            <a:endParaRPr lang="en-US" sz="1800" dirty="0"/>
          </a:p>
          <a:p>
            <a:pPr marL="565150" indent="-457200">
              <a:buFont typeface="+mj-lt"/>
              <a:buAutoNum type="arabicPeriod"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7428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42"/>
          <p:cNvSpPr/>
          <p:nvPr/>
        </p:nvSpPr>
        <p:spPr>
          <a:xfrm>
            <a:off x="2222695" y="2363373"/>
            <a:ext cx="7638757" cy="19009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698631" scaled="0"/>
                </a:gradFill>
                <a:latin typeface="DM Sans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Mania · Modern Dark ">
  <a:themeElements>
    <a:clrScheme name="Simple Light">
      <a:dk1>
        <a:srgbClr val="000000"/>
      </a:dk1>
      <a:lt1>
        <a:srgbClr val="E392FA"/>
      </a:lt1>
      <a:dk2>
        <a:srgbClr val="FFFFFF"/>
      </a:dk2>
      <a:lt2>
        <a:srgbClr val="EEEEEE"/>
      </a:lt2>
      <a:accent1>
        <a:srgbClr val="E392FA"/>
      </a:accent1>
      <a:accent2>
        <a:srgbClr val="93A9F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176</Words>
  <Application>Microsoft Office PowerPoint</Application>
  <PresentationFormat>Widescreen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Times New Roman</vt:lpstr>
      <vt:lpstr>Aldrich</vt:lpstr>
      <vt:lpstr>Arial</vt:lpstr>
      <vt:lpstr>DM Sans</vt:lpstr>
      <vt:lpstr>Barlow Condensed</vt:lpstr>
      <vt:lpstr>Abril Fatface</vt:lpstr>
      <vt:lpstr>SlidesMania · Modern Dark </vt:lpstr>
      <vt:lpstr>PowerPoint Presentation</vt:lpstr>
      <vt:lpstr>PowerPoint Presentation</vt:lpstr>
      <vt:lpstr>Work-Life Balance</vt:lpstr>
      <vt:lpstr>Understanding Work-Life Balance</vt:lpstr>
      <vt:lpstr>Strategies for Achieving Work-Life Balance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</dc:creator>
  <cp:lastModifiedBy>Microsoft account</cp:lastModifiedBy>
  <cp:revision>26</cp:revision>
  <dcterms:modified xsi:type="dcterms:W3CDTF">2023-10-03T02:59:30Z</dcterms:modified>
</cp:coreProperties>
</file>