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9" r:id="rId4"/>
    <p:sldId id="261" r:id="rId5"/>
    <p:sldId id="263" r:id="rId6"/>
    <p:sldId id="264" r:id="rId7"/>
    <p:sldId id="262" r:id="rId8"/>
    <p:sldId id="265" r:id="rId9"/>
    <p:sldId id="260" r:id="rId10"/>
    <p:sldId id="258" r:id="rId11"/>
    <p:sldId id="266"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F72C87-819B-4D64-8C1B-ABD8895C83F3}" type="datetimeFigureOut">
              <a:rPr lang="en-IN" smtClean="0"/>
              <a:t>29-10-2024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9FDD169-D0E9-489C-96FC-F2B1FBF4B02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054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72C87-819B-4D64-8C1B-ABD8895C83F3}"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542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72C87-819B-4D64-8C1B-ABD8895C83F3}"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197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72C87-819B-4D64-8C1B-ABD8895C83F3}"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453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72C87-819B-4D64-8C1B-ABD8895C83F3}"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748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F72C87-819B-4D64-8C1B-ABD8895C83F3}"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FDD169-D0E9-489C-96FC-F2B1FBF4B02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269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72C87-819B-4D64-8C1B-ABD8895C83F3}" type="datetimeFigureOut">
              <a:rPr lang="en-IN" smtClean="0"/>
              <a:t>29-10-2024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FDD169-D0E9-489C-96FC-F2B1FBF4B02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118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F72C87-819B-4D64-8C1B-ABD8895C83F3}" type="datetimeFigureOut">
              <a:rPr lang="en-IN" smtClean="0"/>
              <a:t>29-10-2024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FDD169-D0E9-489C-96FC-F2B1FBF4B02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467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72C87-819B-4D64-8C1B-ABD8895C83F3}" type="datetimeFigureOut">
              <a:rPr lang="en-IN" smtClean="0"/>
              <a:t>29-10-2024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154629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F72C87-819B-4D64-8C1B-ABD8895C83F3}"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FDD169-D0E9-489C-96FC-F2B1FBF4B02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330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4F72C87-819B-4D64-8C1B-ABD8895C83F3}" type="datetimeFigureOut">
              <a:rPr lang="en-IN" smtClean="0"/>
              <a:t>29-10-2024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9FDD169-D0E9-489C-96FC-F2B1FBF4B02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418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4F72C87-819B-4D64-8C1B-ABD8895C83F3}" type="datetimeFigureOut">
              <a:rPr lang="en-IN" smtClean="0"/>
              <a:t>29-10-2024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9FDD169-D0E9-489C-96FC-F2B1FBF4B02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91231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publicdomainpictures.net/view-image.php?image=80234&amp;picture=thank-you-text"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5F14-A990-D611-48BC-D0441AE44DB0}"/>
              </a:ext>
            </a:extLst>
          </p:cNvPr>
          <p:cNvSpPr>
            <a:spLocks noGrp="1"/>
          </p:cNvSpPr>
          <p:nvPr>
            <p:ph type="ctrTitle"/>
          </p:nvPr>
        </p:nvSpPr>
        <p:spPr>
          <a:xfrm>
            <a:off x="1396182" y="373625"/>
            <a:ext cx="10795818" cy="1566822"/>
          </a:xfrm>
        </p:spPr>
        <p:txBody>
          <a:bodyPr>
            <a:normAutofit/>
          </a:bodyPr>
          <a:lstStyle/>
          <a:p>
            <a:r>
              <a:rPr lang="en-IN" sz="7000" b="1" dirty="0">
                <a:effectLst/>
                <a:latin typeface="Arial Narrow" panose="020B0606020202030204" pitchFamily="34" charset="0"/>
                <a:ea typeface="Calibri" panose="020F0502020204030204" pitchFamily="34" charset="0"/>
                <a:cs typeface="Times New Roman" panose="02020603050405020304" pitchFamily="18" charset="0"/>
              </a:rPr>
              <a:t>Crop Yield Prediction</a:t>
            </a:r>
            <a:endParaRPr lang="en-IN" sz="7000" dirty="0"/>
          </a:p>
        </p:txBody>
      </p:sp>
      <p:sp>
        <p:nvSpPr>
          <p:cNvPr id="3" name="Subtitle 2">
            <a:extLst>
              <a:ext uri="{FF2B5EF4-FFF2-40B4-BE49-F238E27FC236}">
                <a16:creationId xmlns:a16="http://schemas.microsoft.com/office/drawing/2014/main" id="{2A469F27-94E8-0CA6-1B8D-A9451DE6C69D}"/>
              </a:ext>
            </a:extLst>
          </p:cNvPr>
          <p:cNvSpPr>
            <a:spLocks noGrp="1"/>
          </p:cNvSpPr>
          <p:nvPr>
            <p:ph type="subTitle" idx="1"/>
          </p:nvPr>
        </p:nvSpPr>
        <p:spPr>
          <a:xfrm>
            <a:off x="3689838" y="1940447"/>
            <a:ext cx="8637072" cy="977621"/>
          </a:xfrm>
        </p:spPr>
        <p:txBody>
          <a:bodyPr>
            <a:noAutofit/>
          </a:bodyPr>
          <a:lstStyle/>
          <a:p>
            <a:r>
              <a:rPr lang="en-IN" sz="5000" b="1" dirty="0">
                <a:effectLst/>
                <a:latin typeface="Arial Narrow" panose="020B0606020202030204" pitchFamily="34" charset="0"/>
                <a:ea typeface="Calibri" panose="020F0502020204030204" pitchFamily="34" charset="0"/>
                <a:cs typeface="Times New Roman" panose="02020603050405020304" pitchFamily="18" charset="0"/>
              </a:rPr>
              <a:t>(per country)</a:t>
            </a:r>
            <a:endParaRPr lang="en-IN" sz="5000" dirty="0"/>
          </a:p>
        </p:txBody>
      </p:sp>
      <p:sp>
        <p:nvSpPr>
          <p:cNvPr id="4" name="TextBox 3">
            <a:extLst>
              <a:ext uri="{FF2B5EF4-FFF2-40B4-BE49-F238E27FC236}">
                <a16:creationId xmlns:a16="http://schemas.microsoft.com/office/drawing/2014/main" id="{7562A95C-95DA-1D6C-9A28-E5DBBF6650A8}"/>
              </a:ext>
            </a:extLst>
          </p:cNvPr>
          <p:cNvSpPr txBox="1"/>
          <p:nvPr/>
        </p:nvSpPr>
        <p:spPr>
          <a:xfrm>
            <a:off x="5029200" y="4218038"/>
            <a:ext cx="6666270" cy="954107"/>
          </a:xfrm>
          <a:prstGeom prst="rect">
            <a:avLst/>
          </a:prstGeom>
          <a:noFill/>
        </p:spPr>
        <p:txBody>
          <a:bodyPr wrap="square" rtlCol="0">
            <a:spAutoFit/>
          </a:bodyPr>
          <a:lstStyle/>
          <a:p>
            <a:r>
              <a:rPr lang="en-IN" sz="2000" b="1" dirty="0">
                <a:latin typeface="Arial Narrow" panose="020B0606020202030204" pitchFamily="34" charset="0"/>
              </a:rPr>
              <a:t>TEAM DETAILS  </a:t>
            </a:r>
            <a:r>
              <a:rPr lang="en-IN" dirty="0"/>
              <a:t>-  1) SHOBHIT CHOUDHURY  (E23CSEU1304)</a:t>
            </a:r>
            <a:br>
              <a:rPr lang="en-IN" dirty="0"/>
            </a:br>
            <a:r>
              <a:rPr lang="en-IN" dirty="0"/>
              <a:t>			        2) RAGHAV SINGHAL          (E23CSEU1278)</a:t>
            </a:r>
          </a:p>
          <a:p>
            <a:r>
              <a:rPr lang="en-IN" dirty="0"/>
              <a:t>			        3) ABHYUDAY TRIPATHI       (E23CSEU1299)</a:t>
            </a:r>
          </a:p>
        </p:txBody>
      </p:sp>
    </p:spTree>
    <p:extLst>
      <p:ext uri="{BB962C8B-B14F-4D97-AF65-F5344CB8AC3E}">
        <p14:creationId xmlns:p14="http://schemas.microsoft.com/office/powerpoint/2010/main" val="3972519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7D10-48FD-F518-B993-B1B602D02326}"/>
              </a:ext>
            </a:extLst>
          </p:cNvPr>
          <p:cNvSpPr>
            <a:spLocks noGrp="1"/>
          </p:cNvSpPr>
          <p:nvPr>
            <p:ph type="title"/>
          </p:nvPr>
        </p:nvSpPr>
        <p:spPr>
          <a:xfrm>
            <a:off x="3191889" y="729385"/>
            <a:ext cx="9603275" cy="1049235"/>
          </a:xfrm>
        </p:spPr>
        <p:txBody>
          <a:bodyPr>
            <a:normAutofit/>
          </a:bodyPr>
          <a:lstStyle/>
          <a:p>
            <a:r>
              <a:rPr lang="en-IN" sz="4500" b="1" dirty="0">
                <a:latin typeface="Arial Narrow" panose="020B0606020202030204" pitchFamily="34" charset="0"/>
              </a:rPr>
              <a:t>6) </a:t>
            </a:r>
            <a:r>
              <a:rPr lang="en-IN" sz="4500" b="1" dirty="0">
                <a:effectLst/>
                <a:latin typeface="Arial Narrow" panose="020B0606020202030204" pitchFamily="34" charset="0"/>
                <a:ea typeface="Calibri" panose="020F0502020204030204" pitchFamily="34" charset="0"/>
                <a:cs typeface="Times New Roman" panose="02020603050405020304" pitchFamily="18" charset="0"/>
              </a:rPr>
              <a:t>Train-Test Split</a:t>
            </a:r>
            <a:endParaRPr lang="en-IN" sz="4500" b="1" dirty="0">
              <a:latin typeface="Arial Narrow" panose="020B0606020202030204" pitchFamily="34" charset="0"/>
            </a:endParaRPr>
          </a:p>
        </p:txBody>
      </p:sp>
      <p:sp>
        <p:nvSpPr>
          <p:cNvPr id="4" name="TextBox 3">
            <a:extLst>
              <a:ext uri="{FF2B5EF4-FFF2-40B4-BE49-F238E27FC236}">
                <a16:creationId xmlns:a16="http://schemas.microsoft.com/office/drawing/2014/main" id="{64F5D8E4-7D33-71CA-E5D9-29A842D747F6}"/>
              </a:ext>
            </a:extLst>
          </p:cNvPr>
          <p:cNvSpPr txBox="1"/>
          <p:nvPr/>
        </p:nvSpPr>
        <p:spPr>
          <a:xfrm>
            <a:off x="1720645" y="2172929"/>
            <a:ext cx="9694608" cy="3170099"/>
          </a:xfrm>
          <a:prstGeom prst="rect">
            <a:avLst/>
          </a:prstGeom>
          <a:noFill/>
        </p:spPr>
        <p:txBody>
          <a:bodyPr wrap="square" rtlCol="0">
            <a:sp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Split the data into training and testing sets, ensuring that model evaluation is unbiased. This division allows us to assess the model’s performance on unseen data, validating its real-world applicability. By maintaining separate datasets for training and testing, we can prevent overfitting, where the model performs well on training data but fails to generalize to new data. This practice is crucial for ensuring that our model not only learns effectively from the training set but also maintains predictive accuracy when deployed in practical scenarios.</a:t>
            </a:r>
            <a:endParaRPr lang="en-IN"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23367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75EF-0ED4-8DBE-FE93-C6C44D0F9B73}"/>
              </a:ext>
            </a:extLst>
          </p:cNvPr>
          <p:cNvSpPr>
            <a:spLocks noGrp="1"/>
          </p:cNvSpPr>
          <p:nvPr>
            <p:ph type="title"/>
          </p:nvPr>
        </p:nvSpPr>
        <p:spPr>
          <a:xfrm>
            <a:off x="2130005" y="817875"/>
            <a:ext cx="9603275" cy="1049235"/>
          </a:xfrm>
        </p:spPr>
        <p:txBody>
          <a:bodyPr>
            <a:normAutofit/>
          </a:bodyPr>
          <a:lstStyle/>
          <a:p>
            <a:r>
              <a:rPr lang="en-IN" sz="4500" b="1" dirty="0">
                <a:latin typeface="Arial Narrow" panose="020B0606020202030204" pitchFamily="34" charset="0"/>
                <a:ea typeface="Calibri" panose="020F0502020204030204" pitchFamily="34" charset="0"/>
                <a:cs typeface="Times New Roman" panose="02020603050405020304" pitchFamily="18" charset="0"/>
              </a:rPr>
              <a:t>7</a:t>
            </a:r>
            <a:r>
              <a:rPr lang="en-IN" sz="4500" b="1" dirty="0">
                <a:effectLst/>
                <a:latin typeface="Arial Narrow" panose="020B0606020202030204" pitchFamily="34" charset="0"/>
                <a:ea typeface="Calibri" panose="020F0502020204030204" pitchFamily="34" charset="0"/>
                <a:cs typeface="Times New Roman" panose="02020603050405020304" pitchFamily="18" charset="0"/>
              </a:rPr>
              <a:t>) Training Multiple Models</a:t>
            </a:r>
            <a:endParaRPr lang="en-IN" sz="4500" dirty="0">
              <a:latin typeface="Arial Narrow" panose="020B0606020202030204" pitchFamily="34" charset="0"/>
            </a:endParaRPr>
          </a:p>
        </p:txBody>
      </p:sp>
      <p:sp>
        <p:nvSpPr>
          <p:cNvPr id="4" name="TextBox 3">
            <a:extLst>
              <a:ext uri="{FF2B5EF4-FFF2-40B4-BE49-F238E27FC236}">
                <a16:creationId xmlns:a16="http://schemas.microsoft.com/office/drawing/2014/main" id="{07024C1A-B18F-4CB0-33A4-2A90682621DC}"/>
              </a:ext>
            </a:extLst>
          </p:cNvPr>
          <p:cNvSpPr txBox="1"/>
          <p:nvPr/>
        </p:nvSpPr>
        <p:spPr>
          <a:xfrm>
            <a:off x="1248697" y="2172929"/>
            <a:ext cx="9603275" cy="3430555"/>
          </a:xfrm>
          <a:prstGeom prst="rect">
            <a:avLst/>
          </a:prstGeom>
          <a:noFill/>
        </p:spPr>
        <p:txBody>
          <a:bodyPr wrap="square" rtlCol="0">
            <a:spAutoFit/>
          </a:bodyPr>
          <a:lstStyle/>
          <a:p>
            <a:pPr lvl="1">
              <a:lnSpc>
                <a:spcPct val="107000"/>
              </a:lnSpc>
              <a:spcAft>
                <a:spcPts val="800"/>
              </a:spcAft>
              <a:buSzPts val="1000"/>
              <a:tabLst>
                <a:tab pos="914400" algn="l"/>
              </a:tabLst>
            </a:pP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Train different models to find the most accurate predictor. </a:t>
            </a:r>
          </a:p>
          <a:p>
            <a:pPr marL="1200150" lvl="2" indent="-285750">
              <a:lnSpc>
                <a:spcPct val="107000"/>
              </a:lnSpc>
              <a:spcAft>
                <a:spcPts val="800"/>
              </a:spcAft>
              <a:buSzPts val="1000"/>
              <a:buFont typeface="Courier New" panose="02070309020205020404" pitchFamily="49" charset="0"/>
              <a:buChar char="o"/>
              <a:tabLst>
                <a:tab pos="914400" algn="l"/>
              </a:tabLst>
            </a:pP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Linear Regression, Lasso, and Ridge</a:t>
            </a: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 – Basic regression models that help predict yield based on input features.</a:t>
            </a:r>
          </a:p>
          <a:p>
            <a:pPr marL="1200150" lvl="2" indent="-285750">
              <a:lnSpc>
                <a:spcPct val="107000"/>
              </a:lnSpc>
              <a:spcAft>
                <a:spcPts val="800"/>
              </a:spcAft>
              <a:buSzPts val="1000"/>
              <a:buFont typeface="Courier New" panose="02070309020205020404" pitchFamily="49" charset="0"/>
              <a:buChar char="o"/>
              <a:tabLst>
                <a:tab pos="914400" algn="l"/>
              </a:tabLst>
            </a:pP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K-Nearest </a:t>
            </a:r>
            <a:r>
              <a:rPr lang="en-IN" sz="2300" b="1" kern="1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 (KNN) Classifier</a:t>
            </a: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 – A non-parametric method used for both classification and regression.</a:t>
            </a:r>
          </a:p>
          <a:p>
            <a:pPr marL="1200150" lvl="2" indent="-285750">
              <a:lnSpc>
                <a:spcPct val="107000"/>
              </a:lnSpc>
              <a:spcAft>
                <a:spcPts val="800"/>
              </a:spcAft>
              <a:buSzPts val="1000"/>
              <a:buFont typeface="Courier New" panose="02070309020205020404" pitchFamily="49" charset="0"/>
              <a:buChar char="o"/>
              <a:tabLst>
                <a:tab pos="914400" algn="l"/>
              </a:tabLst>
            </a:pP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Decision Tree</a:t>
            </a: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 – A versatile model that learns data patterns through a tree structure, capturing non-linear relationships.</a:t>
            </a:r>
          </a:p>
          <a:p>
            <a:endParaRPr lang="en-IN" dirty="0"/>
          </a:p>
        </p:txBody>
      </p:sp>
    </p:spTree>
    <p:extLst>
      <p:ext uri="{BB962C8B-B14F-4D97-AF65-F5344CB8AC3E}">
        <p14:creationId xmlns:p14="http://schemas.microsoft.com/office/powerpoint/2010/main" val="66298672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0361-5B5E-9B30-5E84-2387D4E43A07}"/>
              </a:ext>
            </a:extLst>
          </p:cNvPr>
          <p:cNvSpPr>
            <a:spLocks noGrp="1"/>
          </p:cNvSpPr>
          <p:nvPr>
            <p:ph type="title"/>
          </p:nvPr>
        </p:nvSpPr>
        <p:spPr>
          <a:xfrm>
            <a:off x="1599063" y="867037"/>
            <a:ext cx="9603275" cy="1049235"/>
          </a:xfrm>
        </p:spPr>
        <p:txBody>
          <a:bodyPr>
            <a:noAutofit/>
          </a:bodyPr>
          <a:lstStyle/>
          <a:p>
            <a:r>
              <a:rPr lang="en-IN" sz="4000" b="1" dirty="0">
                <a:latin typeface="Arial Narrow" panose="020B0606020202030204" pitchFamily="34" charset="0"/>
              </a:rPr>
              <a:t>8) </a:t>
            </a:r>
            <a:r>
              <a:rPr lang="en-IN" sz="4000" b="1" dirty="0">
                <a:effectLst/>
                <a:latin typeface="Arial Narrow" panose="020B0606020202030204" pitchFamily="34" charset="0"/>
                <a:ea typeface="Calibri" panose="020F0502020204030204" pitchFamily="34" charset="0"/>
                <a:cs typeface="Times New Roman" panose="02020603050405020304" pitchFamily="18" charset="0"/>
              </a:rPr>
              <a:t>Model Selection Based on R² Score</a:t>
            </a:r>
            <a:endParaRPr lang="en-IN" sz="4000" b="1" dirty="0">
              <a:latin typeface="Arial Narrow" panose="020B0606020202030204" pitchFamily="34" charset="0"/>
            </a:endParaRPr>
          </a:p>
        </p:txBody>
      </p:sp>
      <p:sp>
        <p:nvSpPr>
          <p:cNvPr id="4" name="TextBox 3">
            <a:extLst>
              <a:ext uri="{FF2B5EF4-FFF2-40B4-BE49-F238E27FC236}">
                <a16:creationId xmlns:a16="http://schemas.microsoft.com/office/drawing/2014/main" id="{E2CF8299-9793-D706-8495-A36318BF1AB9}"/>
              </a:ext>
            </a:extLst>
          </p:cNvPr>
          <p:cNvSpPr txBox="1"/>
          <p:nvPr/>
        </p:nvSpPr>
        <p:spPr>
          <a:xfrm>
            <a:off x="1828801" y="2172928"/>
            <a:ext cx="8760542" cy="2877711"/>
          </a:xfrm>
          <a:prstGeom prst="rect">
            <a:avLst/>
          </a:prstGeom>
          <a:noFill/>
        </p:spPr>
        <p:txBody>
          <a:bodyPr wrap="square" rtlCol="0">
            <a:spAutoFit/>
          </a:bodyPr>
          <a:lstStyle/>
          <a:p>
            <a:r>
              <a:rPr lang="en-IN" sz="2500" dirty="0">
                <a:effectLst/>
                <a:latin typeface="Calibri" panose="020F0502020204030204" pitchFamily="34" charset="0"/>
                <a:ea typeface="Calibri" panose="020F0502020204030204" pitchFamily="34" charset="0"/>
                <a:cs typeface="Times New Roman" panose="02020603050405020304" pitchFamily="18" charset="0"/>
              </a:rPr>
              <a:t>Compare the models based on performance metrics such as R² score and accuracy to select the best-performing model. This ensures that the final model provides reliable predictions, critical for agricultural planning and resource allocation</a:t>
            </a:r>
            <a:r>
              <a:rPr lang="en-IN" sz="2500" dirty="0">
                <a:latin typeface="Calibri" panose="020F0502020204030204" pitchFamily="34" charset="0"/>
                <a:ea typeface="Calibri" panose="020F0502020204030204" pitchFamily="34" charset="0"/>
                <a:cs typeface="Times New Roman" panose="02020603050405020304" pitchFamily="18" charset="0"/>
              </a:rPr>
              <a:t>.</a:t>
            </a:r>
          </a:p>
          <a:p>
            <a:endParaRPr lang="en-IN" sz="2500" i="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
            </a:pPr>
            <a:r>
              <a:rPr lang="en-US" sz="2800" i="0" dirty="0">
                <a:effectLst/>
                <a:latin typeface="-apple-system"/>
              </a:rPr>
              <a:t>Used KNN as our final model to predict with a R² score of 0.98675….</a:t>
            </a:r>
            <a:endParaRPr lang="en-IN" sz="2500" dirty="0"/>
          </a:p>
        </p:txBody>
      </p:sp>
    </p:spTree>
    <p:extLst>
      <p:ext uri="{BB962C8B-B14F-4D97-AF65-F5344CB8AC3E}">
        <p14:creationId xmlns:p14="http://schemas.microsoft.com/office/powerpoint/2010/main" val="214078208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A4A6-6072-CE31-978D-332F64AA4AC2}"/>
              </a:ext>
            </a:extLst>
          </p:cNvPr>
          <p:cNvSpPr>
            <a:spLocks noGrp="1"/>
          </p:cNvSpPr>
          <p:nvPr>
            <p:ph type="title"/>
          </p:nvPr>
        </p:nvSpPr>
        <p:spPr>
          <a:xfrm>
            <a:off x="2687047" y="896534"/>
            <a:ext cx="9603275" cy="1049235"/>
          </a:xfrm>
        </p:spPr>
        <p:txBody>
          <a:bodyPr>
            <a:normAutofit/>
          </a:bodyPr>
          <a:lstStyle/>
          <a:p>
            <a:r>
              <a:rPr lang="en-IN" sz="4500" b="1" dirty="0">
                <a:latin typeface="Arial Narrow" panose="020B0606020202030204" pitchFamily="34" charset="0"/>
              </a:rPr>
              <a:t>SCOPE AND ADVANTAGES  </a:t>
            </a:r>
          </a:p>
        </p:txBody>
      </p:sp>
      <p:sp>
        <p:nvSpPr>
          <p:cNvPr id="3" name="Content Placeholder 2">
            <a:extLst>
              <a:ext uri="{FF2B5EF4-FFF2-40B4-BE49-F238E27FC236}">
                <a16:creationId xmlns:a16="http://schemas.microsoft.com/office/drawing/2014/main" id="{A644A7B7-9C12-D0FA-7A29-ED00158EB928}"/>
              </a:ext>
            </a:extLst>
          </p:cNvPr>
          <p:cNvSpPr>
            <a:spLocks noGrp="1"/>
          </p:cNvSpPr>
          <p:nvPr>
            <p:ph idx="1"/>
          </p:nvPr>
        </p:nvSpPr>
        <p:spPr>
          <a:xfrm>
            <a:off x="1431914" y="2173048"/>
            <a:ext cx="9603275" cy="3450613"/>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The crop yield description can provide an in-depth analysis of crop productivity and yield. It is an important tool to identify areas where crops are performing well and areas that need improvement. This can be used to inform decisions about how to improve crop productivity in the future. Moreover, the crop yield description can be used to compare different varieties of crops and their performance in different areas.</a:t>
            </a:r>
          </a:p>
          <a:p>
            <a:r>
              <a:rPr lang="en-US" dirty="0">
                <a:latin typeface="Calibri" panose="020F0502020204030204" pitchFamily="34" charset="0"/>
                <a:ea typeface="Calibri" panose="020F0502020204030204" pitchFamily="34" charset="0"/>
                <a:cs typeface="Calibri" panose="020F0502020204030204" pitchFamily="34" charset="0"/>
              </a:rPr>
              <a:t>In conclusion, a crop yield description is an important tool for evaluating and monitoring crop productivity. It can help farmers and other stakeholders make better decisions about how to manage and improve crop productivity.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212002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3CA5C-F254-4D52-9440-EF6560584B32}"/>
              </a:ext>
            </a:extLst>
          </p:cNvPr>
          <p:cNvSpPr>
            <a:spLocks noGrp="1"/>
          </p:cNvSpPr>
          <p:nvPr>
            <p:ph type="title"/>
          </p:nvPr>
        </p:nvSpPr>
        <p:spPr>
          <a:xfrm>
            <a:off x="3614676" y="775022"/>
            <a:ext cx="9603275" cy="1049235"/>
          </a:xfrm>
        </p:spPr>
        <p:txBody>
          <a:bodyPr>
            <a:normAutofit/>
          </a:bodyPr>
          <a:lstStyle/>
          <a:p>
            <a:r>
              <a:rPr lang="en-IN" sz="5000" b="1" dirty="0">
                <a:latin typeface="Arial Narrow" panose="020B0606020202030204" pitchFamily="34" charset="0"/>
              </a:rPr>
              <a:t>CONCLUSION</a:t>
            </a:r>
          </a:p>
        </p:txBody>
      </p:sp>
      <p:sp>
        <p:nvSpPr>
          <p:cNvPr id="4" name="TextBox 3">
            <a:extLst>
              <a:ext uri="{FF2B5EF4-FFF2-40B4-BE49-F238E27FC236}">
                <a16:creationId xmlns:a16="http://schemas.microsoft.com/office/drawing/2014/main" id="{8F1616E1-31EB-26FC-21FF-A99D2626EB67}"/>
              </a:ext>
            </a:extLst>
          </p:cNvPr>
          <p:cNvSpPr txBox="1"/>
          <p:nvPr/>
        </p:nvSpPr>
        <p:spPr>
          <a:xfrm>
            <a:off x="2030361" y="2356088"/>
            <a:ext cx="8131277" cy="2677656"/>
          </a:xfrm>
          <a:prstGeom prst="rect">
            <a:avLst/>
          </a:prstGeom>
          <a:noFill/>
        </p:spPr>
        <p:txBody>
          <a:bodyPr wrap="square" rtlCol="0">
            <a:spAutoFit/>
          </a:bodyPr>
          <a:lstStyle/>
          <a:p>
            <a:r>
              <a:rPr lang="en-IN" sz="2500" kern="100" dirty="0">
                <a:effectLst/>
                <a:latin typeface="Calibri" panose="020F0502020204030204" pitchFamily="34" charset="0"/>
                <a:ea typeface="Calibri" panose="020F0502020204030204" pitchFamily="34" charset="0"/>
                <a:cs typeface="Times New Roman" panose="02020603050405020304" pitchFamily="18" charset="0"/>
              </a:rPr>
              <a:t>The primary project file is available in both `.</a:t>
            </a:r>
            <a:r>
              <a:rPr lang="en-IN" sz="2500" kern="100" dirty="0" err="1">
                <a:effectLst/>
                <a:latin typeface="Calibri" panose="020F0502020204030204" pitchFamily="34" charset="0"/>
                <a:ea typeface="Calibri" panose="020F0502020204030204" pitchFamily="34" charset="0"/>
                <a:cs typeface="Times New Roman" panose="02020603050405020304" pitchFamily="18" charset="0"/>
              </a:rPr>
              <a:t>ipynb</a:t>
            </a: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500" kern="100" dirty="0" err="1">
                <a:effectLst/>
                <a:latin typeface="Calibri" panose="020F0502020204030204" pitchFamily="34" charset="0"/>
                <a:ea typeface="Calibri" panose="020F0502020204030204" pitchFamily="34" charset="0"/>
                <a:cs typeface="Times New Roman" panose="02020603050405020304" pitchFamily="18" charset="0"/>
              </a:rPr>
              <a:t>py</a:t>
            </a: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formats, with the dataset provided in a `.csv` file. Simply open these files to explore the complete workflow and analysis. We are currently developing a </a:t>
            </a:r>
            <a:r>
              <a:rPr lang="en-IN" sz="2500" b="1" kern="100" dirty="0">
                <a:effectLst/>
                <a:latin typeface="Calibri" panose="020F0502020204030204" pitchFamily="34" charset="0"/>
                <a:ea typeface="Calibri" panose="020F0502020204030204" pitchFamily="34" charset="0"/>
                <a:cs typeface="Times New Roman" panose="02020603050405020304" pitchFamily="18" charset="0"/>
              </a:rPr>
              <a:t>Flask</a:t>
            </a: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(application) to host and integrate our crop yield prediction model, enhancing accessibility and usability.</a:t>
            </a:r>
          </a:p>
          <a:p>
            <a:endParaRPr lang="en-IN" dirty="0"/>
          </a:p>
        </p:txBody>
      </p:sp>
    </p:spTree>
    <p:extLst>
      <p:ext uri="{BB962C8B-B14F-4D97-AF65-F5344CB8AC3E}">
        <p14:creationId xmlns:p14="http://schemas.microsoft.com/office/powerpoint/2010/main" val="4117397347"/>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1D09F0-3941-0E0C-59D4-E3DF8C483F5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7440" y="187175"/>
            <a:ext cx="9977120" cy="5553179"/>
          </a:xfrm>
          <a:prstGeom prst="rect">
            <a:avLst/>
          </a:prstGeom>
        </p:spPr>
      </p:pic>
    </p:spTree>
    <p:extLst>
      <p:ext uri="{BB962C8B-B14F-4D97-AF65-F5344CB8AC3E}">
        <p14:creationId xmlns:p14="http://schemas.microsoft.com/office/powerpoint/2010/main" val="342612607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F3AFAF-8127-42D9-E559-F1DA4141A150}"/>
              </a:ext>
            </a:extLst>
          </p:cNvPr>
          <p:cNvSpPr txBox="1"/>
          <p:nvPr/>
        </p:nvSpPr>
        <p:spPr>
          <a:xfrm>
            <a:off x="3785420" y="574293"/>
            <a:ext cx="6676103" cy="861774"/>
          </a:xfrm>
          <a:prstGeom prst="rect">
            <a:avLst/>
          </a:prstGeom>
          <a:noFill/>
        </p:spPr>
        <p:txBody>
          <a:bodyPr wrap="square" rtlCol="0">
            <a:spAutoFit/>
          </a:bodyPr>
          <a:lstStyle/>
          <a:p>
            <a:r>
              <a:rPr lang="en-IN" sz="5000" b="1" dirty="0">
                <a:latin typeface="Arial Narrow" panose="020B0606020202030204" pitchFamily="34" charset="0"/>
              </a:rPr>
              <a:t>INTRODUCTION </a:t>
            </a:r>
          </a:p>
        </p:txBody>
      </p:sp>
      <p:sp>
        <p:nvSpPr>
          <p:cNvPr id="5" name="TextBox 4">
            <a:extLst>
              <a:ext uri="{FF2B5EF4-FFF2-40B4-BE49-F238E27FC236}">
                <a16:creationId xmlns:a16="http://schemas.microsoft.com/office/drawing/2014/main" id="{2FB8C141-FE59-3D56-E8CA-084C0D058A68}"/>
              </a:ext>
            </a:extLst>
          </p:cNvPr>
          <p:cNvSpPr txBox="1"/>
          <p:nvPr/>
        </p:nvSpPr>
        <p:spPr>
          <a:xfrm>
            <a:off x="1705898" y="2212258"/>
            <a:ext cx="9306232" cy="3737370"/>
          </a:xfrm>
          <a:prstGeom prst="rect">
            <a:avLst/>
          </a:prstGeom>
          <a:noFill/>
        </p:spPr>
        <p:txBody>
          <a:bodyPr wrap="square" rtlCol="0">
            <a:spAutoFit/>
          </a:bodyPr>
          <a:lstStyle/>
          <a:p>
            <a:pPr>
              <a:lnSpc>
                <a:spcPct val="107000"/>
              </a:lnSpc>
              <a:spcAft>
                <a:spcPts val="800"/>
              </a:spcAf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In this machine learning project, we explore how science can transform agricultural planning by accurately predicting crop yields at the country level. Crop yield prediction is essential for strategic agricultural decisions, resource distribution, and bolstering food security efforts. Leveraging historical data and incorporating weather patterns alongside other significant factors, we aim to build predictive models that support farmers, policymakers, and stakeholders. This data-driven approach offers a powerful tool to anticipate yield outcomes, optimizing planning and ensuring a more secure and efficient agricultural landscape.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22595452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6CCDE-3AA4-6D67-5F63-3EB7503B2B1C}"/>
              </a:ext>
            </a:extLst>
          </p:cNvPr>
          <p:cNvSpPr txBox="1"/>
          <p:nvPr/>
        </p:nvSpPr>
        <p:spPr>
          <a:xfrm>
            <a:off x="1582994" y="2428567"/>
            <a:ext cx="8878529" cy="2846933"/>
          </a:xfrm>
          <a:prstGeom prst="rect">
            <a:avLst/>
          </a:prstGeom>
          <a:noFill/>
        </p:spPr>
        <p:txBody>
          <a:bodyPr wrap="square" rtlCol="0">
            <a:spAutoFit/>
          </a:bodyPr>
          <a:lstStyle/>
          <a:p>
            <a:r>
              <a:rPr lang="en-IN" sz="2300" kern="100" dirty="0">
                <a:effectLst/>
                <a:latin typeface="Calibri" panose="020F0502020204030204" pitchFamily="34" charset="0"/>
                <a:ea typeface="Calibri" panose="020F0502020204030204" pitchFamily="34" charset="0"/>
                <a:cs typeface="Times New Roman" panose="02020603050405020304" pitchFamily="18" charset="0"/>
              </a:rPr>
              <a:t>we use features like country name, average rainfall, year, pesticide usage, average temperature, area, and crop name to build our predictive model for crop yield. This selection of data points enables the model to consider key environmental and agricultural factors, aiming to provide accurate yield predictions to inform agricultural planning and enhance food security measures. </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The Algorithm with the best performance metrices is used in the Framework or in website deployment.</a:t>
            </a:r>
            <a:endParaRPr lang="en-IN" sz="2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80FD4355-B6A6-9FB0-2B8A-5041BC9461F5}"/>
              </a:ext>
            </a:extLst>
          </p:cNvPr>
          <p:cNvSpPr txBox="1"/>
          <p:nvPr/>
        </p:nvSpPr>
        <p:spPr>
          <a:xfrm>
            <a:off x="3549445" y="589935"/>
            <a:ext cx="5319252" cy="861774"/>
          </a:xfrm>
          <a:prstGeom prst="rect">
            <a:avLst/>
          </a:prstGeom>
          <a:noFill/>
        </p:spPr>
        <p:txBody>
          <a:bodyPr wrap="square" rtlCol="0">
            <a:spAutoFit/>
          </a:bodyPr>
          <a:lstStyle/>
          <a:p>
            <a:r>
              <a:rPr lang="en-IN" sz="5000" b="1" dirty="0">
                <a:latin typeface="Arial Narrow" panose="020B0606020202030204" pitchFamily="34" charset="0"/>
              </a:rPr>
              <a:t>USE OF PROJECT </a:t>
            </a:r>
          </a:p>
        </p:txBody>
      </p:sp>
    </p:spTree>
    <p:extLst>
      <p:ext uri="{BB962C8B-B14F-4D97-AF65-F5344CB8AC3E}">
        <p14:creationId xmlns:p14="http://schemas.microsoft.com/office/powerpoint/2010/main" val="251444344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B5B2-2D3B-4553-B5DC-0B5BDC3F19E8}"/>
              </a:ext>
            </a:extLst>
          </p:cNvPr>
          <p:cNvSpPr>
            <a:spLocks noGrp="1"/>
          </p:cNvSpPr>
          <p:nvPr>
            <p:ph type="title"/>
          </p:nvPr>
        </p:nvSpPr>
        <p:spPr>
          <a:xfrm>
            <a:off x="2736209" y="725861"/>
            <a:ext cx="9603275" cy="1049235"/>
          </a:xfrm>
        </p:spPr>
        <p:txBody>
          <a:bodyPr>
            <a:normAutofit/>
          </a:bodyPr>
          <a:lstStyle/>
          <a:p>
            <a:r>
              <a:rPr lang="en-IN" sz="5000" b="1" dirty="0">
                <a:effectLst/>
                <a:latin typeface="Arial Narrow" panose="020B0606020202030204" pitchFamily="34" charset="0"/>
                <a:ea typeface="Calibri" panose="020F0502020204030204" pitchFamily="34" charset="0"/>
                <a:cs typeface="Times New Roman" panose="02020603050405020304" pitchFamily="18" charset="0"/>
              </a:rPr>
              <a:t>list of libraries USED  </a:t>
            </a:r>
            <a:endParaRPr lang="en-IN" sz="5000" b="1" dirty="0">
              <a:latin typeface="Arial Narrow" panose="020B0606020202030204" pitchFamily="34" charset="0"/>
            </a:endParaRPr>
          </a:p>
        </p:txBody>
      </p:sp>
      <p:sp>
        <p:nvSpPr>
          <p:cNvPr id="4" name="TextBox 3">
            <a:extLst>
              <a:ext uri="{FF2B5EF4-FFF2-40B4-BE49-F238E27FC236}">
                <a16:creationId xmlns:a16="http://schemas.microsoft.com/office/drawing/2014/main" id="{713E6954-6D87-DD5D-D792-7788F2CDA520}"/>
              </a:ext>
            </a:extLst>
          </p:cNvPr>
          <p:cNvSpPr txBox="1"/>
          <p:nvPr/>
        </p:nvSpPr>
        <p:spPr>
          <a:xfrm>
            <a:off x="2198930" y="2546556"/>
            <a:ext cx="9603275" cy="2377767"/>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08940" algn="l"/>
              </a:tabLst>
            </a:pP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NumPy</a:t>
            </a: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 – For efficient numerical operations.</a:t>
            </a:r>
          </a:p>
          <a:p>
            <a:pPr marL="342900" lvl="0" indent="-342900">
              <a:lnSpc>
                <a:spcPct val="107000"/>
              </a:lnSpc>
              <a:spcAft>
                <a:spcPts val="800"/>
              </a:spcAft>
              <a:buFont typeface="+mj-lt"/>
              <a:buAutoNum type="arabicPeriod"/>
              <a:tabLst>
                <a:tab pos="408940" algn="l"/>
              </a:tabLst>
            </a:pP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Pandas</a:t>
            </a: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 – For data manipulation and analysis.</a:t>
            </a:r>
          </a:p>
          <a:p>
            <a:pPr marL="342900" lvl="0" indent="-342900">
              <a:lnSpc>
                <a:spcPct val="107000"/>
              </a:lnSpc>
              <a:spcAft>
                <a:spcPts val="800"/>
              </a:spcAft>
              <a:buFont typeface="+mj-lt"/>
              <a:buAutoNum type="arabicPeriod"/>
              <a:tabLst>
                <a:tab pos="408940" algn="l"/>
              </a:tabLst>
            </a:pP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Matplotlib</a:t>
            </a: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 – For data visualization.</a:t>
            </a:r>
          </a:p>
          <a:p>
            <a:pPr marL="342900" lvl="0" indent="-342900">
              <a:lnSpc>
                <a:spcPct val="107000"/>
              </a:lnSpc>
              <a:spcAft>
                <a:spcPts val="800"/>
              </a:spcAft>
              <a:buFont typeface="+mj-lt"/>
              <a:buAutoNum type="arabicPeriod"/>
              <a:tabLst>
                <a:tab pos="408940" algn="l"/>
              </a:tabLst>
            </a:pPr>
            <a:r>
              <a:rPr lang="en-IN" sz="2300" b="1" kern="100" dirty="0">
                <a:effectLst/>
                <a:latin typeface="Calibri" panose="020F0502020204030204" pitchFamily="34" charset="0"/>
                <a:ea typeface="Calibri" panose="020F0502020204030204" pitchFamily="34" charset="0"/>
                <a:cs typeface="Times New Roman" panose="02020603050405020304" pitchFamily="18" charset="0"/>
              </a:rPr>
              <a:t>Seaborn</a:t>
            </a: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 – For statistical data visualization.</a:t>
            </a:r>
          </a:p>
          <a:p>
            <a:pPr marL="342900" lvl="0" indent="-342900">
              <a:lnSpc>
                <a:spcPct val="107000"/>
              </a:lnSpc>
              <a:spcAft>
                <a:spcPts val="800"/>
              </a:spcAft>
              <a:buFont typeface="+mj-lt"/>
              <a:buAutoNum type="arabicPeriod"/>
              <a:tabLst>
                <a:tab pos="408940" algn="l"/>
              </a:tabLst>
            </a:pPr>
            <a:r>
              <a:rPr lang="en-IN" sz="2300" b="1" dirty="0">
                <a:effectLst/>
                <a:latin typeface="Calibri" panose="020F0502020204030204" pitchFamily="34" charset="0"/>
                <a:ea typeface="Calibri" panose="020F0502020204030204" pitchFamily="34" charset="0"/>
                <a:cs typeface="Times New Roman" panose="02020603050405020304" pitchFamily="18" charset="0"/>
              </a:rPr>
              <a:t>Scikit-learn</a:t>
            </a:r>
            <a:r>
              <a:rPr lang="en-IN" sz="2300" dirty="0">
                <a:effectLst/>
                <a:latin typeface="Calibri" panose="020F0502020204030204" pitchFamily="34" charset="0"/>
                <a:ea typeface="Calibri" panose="020F0502020204030204" pitchFamily="34" charset="0"/>
                <a:cs typeface="Times New Roman" panose="02020603050405020304" pitchFamily="18" charset="0"/>
              </a:rPr>
              <a:t> – For building and fine-tuning the predictive model.</a:t>
            </a:r>
            <a:endParaRPr lang="en-IN" sz="2300" dirty="0"/>
          </a:p>
        </p:txBody>
      </p:sp>
    </p:spTree>
    <p:extLst>
      <p:ext uri="{BB962C8B-B14F-4D97-AF65-F5344CB8AC3E}">
        <p14:creationId xmlns:p14="http://schemas.microsoft.com/office/powerpoint/2010/main" val="93298769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953B-81CF-403E-EF4C-0E7BDB2D0733}"/>
              </a:ext>
            </a:extLst>
          </p:cNvPr>
          <p:cNvSpPr>
            <a:spLocks noGrp="1"/>
          </p:cNvSpPr>
          <p:nvPr>
            <p:ph type="title"/>
          </p:nvPr>
        </p:nvSpPr>
        <p:spPr>
          <a:xfrm>
            <a:off x="2995244" y="853679"/>
            <a:ext cx="9603275" cy="1049235"/>
          </a:xfrm>
        </p:spPr>
        <p:txBody>
          <a:bodyPr>
            <a:normAutofit fontScale="90000"/>
          </a:bodyPr>
          <a:lstStyle/>
          <a:p>
            <a:r>
              <a:rPr lang="en-IN" sz="5000" b="1" kern="100" dirty="0">
                <a:effectLst/>
                <a:latin typeface="Arial Narrow" panose="020B0606020202030204" pitchFamily="34" charset="0"/>
                <a:ea typeface="Calibri" panose="020F0502020204030204" pitchFamily="34" charset="0"/>
                <a:cs typeface="Times New Roman" panose="02020603050405020304" pitchFamily="18" charset="0"/>
              </a:rPr>
              <a:t>1) Dataset Collection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9" name="TextBox 8">
            <a:extLst>
              <a:ext uri="{FF2B5EF4-FFF2-40B4-BE49-F238E27FC236}">
                <a16:creationId xmlns:a16="http://schemas.microsoft.com/office/drawing/2014/main" id="{6ED99E96-627F-344B-835A-3BE6ED9DC94C}"/>
              </a:ext>
            </a:extLst>
          </p:cNvPr>
          <p:cNvSpPr txBox="1"/>
          <p:nvPr/>
        </p:nvSpPr>
        <p:spPr>
          <a:xfrm>
            <a:off x="1740309" y="2454411"/>
            <a:ext cx="8937523" cy="2677656"/>
          </a:xfrm>
          <a:prstGeom prst="rect">
            <a:avLst/>
          </a:prstGeom>
          <a:noFill/>
        </p:spPr>
        <p:txBody>
          <a:bodyPr wrap="square" rtlCol="0">
            <a:spAutoFit/>
          </a:bodyPr>
          <a:lstStyle/>
          <a:p>
            <a:r>
              <a:rPr lang="en-IN" sz="2500" kern="100" dirty="0">
                <a:effectLst/>
                <a:latin typeface="Calibri" panose="020F0502020204030204" pitchFamily="34" charset="0"/>
                <a:ea typeface="Calibri" panose="020F0502020204030204" pitchFamily="34" charset="0"/>
                <a:cs typeface="Times New Roman" panose="02020603050405020304" pitchFamily="18" charset="0"/>
              </a:rPr>
              <a:t>The dataset is sourced from Kaggle and GitHub, with modifications made to enhance accuracy. With over 15,000 entries, it includes features such as country name, average rainfall, year, pesticide usage, average temperature, area, and crop name, providing a comprehensive base for analysis. The data in this csv file is more enough to predict our models.</a:t>
            </a:r>
          </a:p>
          <a:p>
            <a:endParaRPr lang="en-IN" dirty="0"/>
          </a:p>
        </p:txBody>
      </p:sp>
    </p:spTree>
    <p:extLst>
      <p:ext uri="{BB962C8B-B14F-4D97-AF65-F5344CB8AC3E}">
        <p14:creationId xmlns:p14="http://schemas.microsoft.com/office/powerpoint/2010/main" val="132048142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177DF-23F1-6595-B33B-E606ADDADC18}"/>
              </a:ext>
            </a:extLst>
          </p:cNvPr>
          <p:cNvSpPr>
            <a:spLocks noGrp="1"/>
          </p:cNvSpPr>
          <p:nvPr>
            <p:ph type="title"/>
          </p:nvPr>
        </p:nvSpPr>
        <p:spPr>
          <a:xfrm>
            <a:off x="3044405" y="873344"/>
            <a:ext cx="9603275" cy="1049235"/>
          </a:xfrm>
        </p:spPr>
        <p:txBody>
          <a:bodyPr>
            <a:noAutofit/>
          </a:bodyPr>
          <a:lstStyle/>
          <a:p>
            <a:r>
              <a:rPr lang="en-IN" sz="4500" b="1" kern="100" dirty="0">
                <a:effectLst/>
                <a:latin typeface="Arial Narrow" panose="020B0606020202030204" pitchFamily="34" charset="0"/>
                <a:ea typeface="Calibri" panose="020F0502020204030204" pitchFamily="34" charset="0"/>
                <a:cs typeface="Times New Roman" panose="02020603050405020304" pitchFamily="18" charset="0"/>
              </a:rPr>
              <a:t>2) Data Exploration</a:t>
            </a:r>
            <a:br>
              <a:rPr lang="en-IN" sz="5000" kern="100" dirty="0">
                <a:effectLst/>
                <a:latin typeface="Arial Narrow" panose="020B0606020202030204" pitchFamily="34" charset="0"/>
                <a:ea typeface="Calibri" panose="020F0502020204030204" pitchFamily="34" charset="0"/>
                <a:cs typeface="Times New Roman" panose="02020603050405020304" pitchFamily="18" charset="0"/>
              </a:rPr>
            </a:br>
            <a:endParaRPr lang="en-IN" sz="5000" dirty="0">
              <a:latin typeface="Arial Narrow" panose="020B0606020202030204" pitchFamily="34" charset="0"/>
            </a:endParaRPr>
          </a:p>
        </p:txBody>
      </p:sp>
      <p:sp>
        <p:nvSpPr>
          <p:cNvPr id="4" name="TextBox 3">
            <a:extLst>
              <a:ext uri="{FF2B5EF4-FFF2-40B4-BE49-F238E27FC236}">
                <a16:creationId xmlns:a16="http://schemas.microsoft.com/office/drawing/2014/main" id="{3ECB0DF2-C776-B70D-4CF3-B8B17D94F6E7}"/>
              </a:ext>
            </a:extLst>
          </p:cNvPr>
          <p:cNvSpPr txBox="1"/>
          <p:nvPr/>
        </p:nvSpPr>
        <p:spPr>
          <a:xfrm>
            <a:off x="1799303" y="2320412"/>
            <a:ext cx="8593393" cy="2785378"/>
          </a:xfrm>
          <a:prstGeom prst="rect">
            <a:avLst/>
          </a:prstGeom>
          <a:noFill/>
        </p:spPr>
        <p:txBody>
          <a:bodyPr wrap="square" rtlCol="0">
            <a:sp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Analyze the data to understand its structure, identify missing values, and observe preliminary trends. This initial examination is crucial for assessing data quality and reliability, as missing or inconsistent data can significantly affect model performance. By visualizing distributions and relationships between features, we can uncover patterns that may indicate how various factors influence crop yield. </a:t>
            </a:r>
            <a:endParaRPr lang="en-IN"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142096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069B-6731-5D94-23AF-F3E233540C84}"/>
              </a:ext>
            </a:extLst>
          </p:cNvPr>
          <p:cNvSpPr>
            <a:spLocks noGrp="1"/>
          </p:cNvSpPr>
          <p:nvPr>
            <p:ph type="title"/>
          </p:nvPr>
        </p:nvSpPr>
        <p:spPr>
          <a:xfrm>
            <a:off x="2778933" y="843847"/>
            <a:ext cx="9603275" cy="1049235"/>
          </a:xfrm>
        </p:spPr>
        <p:txBody>
          <a:bodyPr>
            <a:normAutofit/>
          </a:bodyPr>
          <a:lstStyle/>
          <a:p>
            <a:r>
              <a:rPr lang="en-IN" sz="4500" b="1" dirty="0">
                <a:effectLst/>
                <a:latin typeface="Arial Narrow" panose="020B0606020202030204" pitchFamily="34" charset="0"/>
                <a:ea typeface="Calibri" panose="020F0502020204030204" pitchFamily="34" charset="0"/>
                <a:cs typeface="Times New Roman" panose="02020603050405020304" pitchFamily="18" charset="0"/>
              </a:rPr>
              <a:t>  3) Data Pre-processing</a:t>
            </a:r>
            <a:endParaRPr lang="en-IN" sz="4500" dirty="0">
              <a:latin typeface="Arial Narrow" panose="020B0606020202030204" pitchFamily="34" charset="0"/>
            </a:endParaRPr>
          </a:p>
        </p:txBody>
      </p:sp>
      <p:sp>
        <p:nvSpPr>
          <p:cNvPr id="4" name="TextBox 3">
            <a:extLst>
              <a:ext uri="{FF2B5EF4-FFF2-40B4-BE49-F238E27FC236}">
                <a16:creationId xmlns:a16="http://schemas.microsoft.com/office/drawing/2014/main" id="{D607CB69-483B-4E74-40DD-123036B6AE78}"/>
              </a:ext>
            </a:extLst>
          </p:cNvPr>
          <p:cNvSpPr txBox="1"/>
          <p:nvPr/>
        </p:nvSpPr>
        <p:spPr>
          <a:xfrm>
            <a:off x="1750142" y="2379407"/>
            <a:ext cx="9026013" cy="2785378"/>
          </a:xfrm>
          <a:prstGeom prst="rect">
            <a:avLst/>
          </a:prstGeom>
          <a:noFill/>
        </p:spPr>
        <p:txBody>
          <a:bodyPr wrap="square" rtlCol="0">
            <a:sp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Clean and prepare the data for analysis. This step includes handling missing values, encoding categorical variables, and ensuring that the data is in a suitable format for modeling. It may involve techniques such as imputation to fill in gaps where data is missing, as well as transforming categorical variables into numerical formats. Properly formatted data is essential for machine learning algorithms to function effectively.</a:t>
            </a:r>
            <a:endParaRPr lang="en-IN"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31198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714D-407F-DF59-9AC9-738775C16A7B}"/>
              </a:ext>
            </a:extLst>
          </p:cNvPr>
          <p:cNvSpPr>
            <a:spLocks noGrp="1"/>
          </p:cNvSpPr>
          <p:nvPr>
            <p:ph type="title"/>
          </p:nvPr>
        </p:nvSpPr>
        <p:spPr>
          <a:xfrm>
            <a:off x="1962857" y="926031"/>
            <a:ext cx="9603275" cy="1049235"/>
          </a:xfrm>
        </p:spPr>
        <p:txBody>
          <a:bodyPr>
            <a:normAutofit/>
          </a:bodyPr>
          <a:lstStyle/>
          <a:p>
            <a:r>
              <a:rPr lang="en-IN" sz="4000" b="1" dirty="0">
                <a:effectLst/>
                <a:latin typeface="Arial Narrow" panose="020B0606020202030204" pitchFamily="34" charset="0"/>
                <a:ea typeface="Calibri" panose="020F0502020204030204" pitchFamily="34" charset="0"/>
                <a:cs typeface="Times New Roman" panose="02020603050405020304" pitchFamily="18" charset="0"/>
              </a:rPr>
              <a:t>4) Exploratory Data Analysis (EDA)</a:t>
            </a:r>
            <a:endParaRPr lang="en-IN" sz="4000" b="1" dirty="0">
              <a:latin typeface="Arial Narrow" panose="020B0606020202030204" pitchFamily="34" charset="0"/>
            </a:endParaRPr>
          </a:p>
        </p:txBody>
      </p:sp>
      <p:sp>
        <p:nvSpPr>
          <p:cNvPr id="4" name="TextBox 3">
            <a:extLst>
              <a:ext uri="{FF2B5EF4-FFF2-40B4-BE49-F238E27FC236}">
                <a16:creationId xmlns:a16="http://schemas.microsoft.com/office/drawing/2014/main" id="{06BE89ED-1B44-7A73-D9B1-91A93A57E231}"/>
              </a:ext>
            </a:extLst>
          </p:cNvPr>
          <p:cNvSpPr txBox="1"/>
          <p:nvPr/>
        </p:nvSpPr>
        <p:spPr>
          <a:xfrm>
            <a:off x="1514167" y="2320414"/>
            <a:ext cx="9901085" cy="2785378"/>
          </a:xfrm>
          <a:prstGeom prst="rect">
            <a:avLst/>
          </a:prstGeom>
          <a:noFill/>
        </p:spPr>
        <p:txBody>
          <a:bodyPr wrap="square" rtlCol="0">
            <a:sp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Perform visual and statistical analysis to gain deeper insights into the data. Using libraries like Matplotlib and Seaborn, create visualizations to explore relationships and patterns, aiding in hypothesis formation. These visualizations not only highlight correlations among variables but also assist in identifying outliers and trends. By effectively communicating findings through graphs and plots, we can facilitate a clearer understanding of the underlying dynamics that influence crop yield.</a:t>
            </a:r>
            <a:endParaRPr lang="en-IN"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375866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1D89-4D08-91A2-F090-6FAF81B14A0A}"/>
              </a:ext>
            </a:extLst>
          </p:cNvPr>
          <p:cNvSpPr>
            <a:spLocks noGrp="1"/>
          </p:cNvSpPr>
          <p:nvPr>
            <p:ph type="title"/>
          </p:nvPr>
        </p:nvSpPr>
        <p:spPr>
          <a:xfrm>
            <a:off x="3093566" y="867037"/>
            <a:ext cx="9603275" cy="1049235"/>
          </a:xfrm>
        </p:spPr>
        <p:txBody>
          <a:bodyPr>
            <a:noAutofit/>
          </a:bodyPr>
          <a:lstStyle/>
          <a:p>
            <a:r>
              <a:rPr lang="en-IN" sz="4500" b="1" dirty="0">
                <a:latin typeface="Arial Narrow" panose="020B0606020202030204" pitchFamily="34" charset="0"/>
              </a:rPr>
              <a:t>5) </a:t>
            </a:r>
            <a:r>
              <a:rPr lang="en-IN" sz="4500" b="1" dirty="0">
                <a:effectLst/>
                <a:latin typeface="Arial Narrow" panose="020B0606020202030204" pitchFamily="34" charset="0"/>
                <a:ea typeface="Calibri" panose="020F0502020204030204" pitchFamily="34" charset="0"/>
                <a:cs typeface="Times New Roman" panose="02020603050405020304" pitchFamily="18" charset="0"/>
              </a:rPr>
              <a:t>Standardization</a:t>
            </a:r>
            <a:endParaRPr lang="en-IN" sz="4500" b="1" dirty="0">
              <a:latin typeface="Arial Narrow" panose="020B0606020202030204" pitchFamily="34" charset="0"/>
            </a:endParaRPr>
          </a:p>
        </p:txBody>
      </p:sp>
      <p:sp>
        <p:nvSpPr>
          <p:cNvPr id="4" name="TextBox 3">
            <a:extLst>
              <a:ext uri="{FF2B5EF4-FFF2-40B4-BE49-F238E27FC236}">
                <a16:creationId xmlns:a16="http://schemas.microsoft.com/office/drawing/2014/main" id="{3154A2F2-D8A6-9C28-AC5D-8FA067D6E29C}"/>
              </a:ext>
            </a:extLst>
          </p:cNvPr>
          <p:cNvSpPr txBox="1"/>
          <p:nvPr/>
        </p:nvSpPr>
        <p:spPr>
          <a:xfrm>
            <a:off x="1543664" y="2281084"/>
            <a:ext cx="9311148" cy="3170099"/>
          </a:xfrm>
          <a:prstGeom prst="rect">
            <a:avLst/>
          </a:prstGeom>
          <a:noFill/>
        </p:spPr>
        <p:txBody>
          <a:bodyPr wrap="square" rtlCol="0">
            <a:spAutoFit/>
          </a:bodyPr>
          <a:lstStyle/>
          <a:p>
            <a:r>
              <a:rPr lang="en-US" sz="2500" dirty="0">
                <a:effectLst/>
                <a:latin typeface="Calibri" panose="020F0502020204030204" pitchFamily="34" charset="0"/>
                <a:ea typeface="Calibri" panose="020F0502020204030204" pitchFamily="34" charset="0"/>
                <a:cs typeface="Times New Roman" panose="02020603050405020304" pitchFamily="18" charset="0"/>
              </a:rPr>
              <a:t>Standardize features to bring them to a common scale, which is especially useful for algorithms sensitive to feature magnitudes. Apply transformations to prepare the data effectively for machine learning models. This process not only improves model convergence but also enhances the performance of distance-based algorithms, such as K-Nearest Neighbors (KNN). By ensuring that each feature contributes equally to the model, we can mitigate bias and improve the robustness of predictions across varying input scales.</a:t>
            </a:r>
            <a:endParaRPr lang="en-IN" sz="2500" dirty="0"/>
          </a:p>
        </p:txBody>
      </p:sp>
    </p:spTree>
    <p:extLst>
      <p:ext uri="{BB962C8B-B14F-4D97-AF65-F5344CB8AC3E}">
        <p14:creationId xmlns:p14="http://schemas.microsoft.com/office/powerpoint/2010/main" val="2159347083"/>
      </p:ext>
    </p:extLst>
  </p:cSld>
  <p:clrMapOvr>
    <a:masterClrMapping/>
  </p:clrMapOvr>
  <p:transition spd="slow">
    <p:cover/>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74</TotalTime>
  <Words>1049</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Arial Narrow</vt:lpstr>
      <vt:lpstr>Calibri</vt:lpstr>
      <vt:lpstr>Courier New</vt:lpstr>
      <vt:lpstr>Gill Sans MT</vt:lpstr>
      <vt:lpstr>Wingdings</vt:lpstr>
      <vt:lpstr>Gallery</vt:lpstr>
      <vt:lpstr>Crop Yield Prediction</vt:lpstr>
      <vt:lpstr>PowerPoint Presentation</vt:lpstr>
      <vt:lpstr>PowerPoint Presentation</vt:lpstr>
      <vt:lpstr>list of libraries USED  </vt:lpstr>
      <vt:lpstr>1) Dataset Collection </vt:lpstr>
      <vt:lpstr>2) Data Exploration </vt:lpstr>
      <vt:lpstr>  3) Data Pre-processing</vt:lpstr>
      <vt:lpstr>4) Exploratory Data Analysis (EDA)</vt:lpstr>
      <vt:lpstr>5) Standardization</vt:lpstr>
      <vt:lpstr>6) Train-Test Split</vt:lpstr>
      <vt:lpstr>7) Training Multiple Models</vt:lpstr>
      <vt:lpstr>8) Model Selection Based on R² Score</vt:lpstr>
      <vt:lpstr>SCOPE AND ADVANTAGES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Raghav singhal</dc:creator>
  <cp:lastModifiedBy>Raghav singhal</cp:lastModifiedBy>
  <cp:revision>4</cp:revision>
  <dcterms:created xsi:type="dcterms:W3CDTF">2024-10-29T15:19:27Z</dcterms:created>
  <dcterms:modified xsi:type="dcterms:W3CDTF">2024-10-29T16:33:41Z</dcterms:modified>
</cp:coreProperties>
</file>