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7" r:id="rId14"/>
    <p:sldId id="268" r:id="rId15"/>
    <p:sldId id="278" r:id="rId16"/>
    <p:sldId id="269" r:id="rId17"/>
    <p:sldId id="270" r:id="rId18"/>
    <p:sldId id="271" r:id="rId19"/>
    <p:sldId id="272" r:id="rId20"/>
    <p:sldId id="273" r:id="rId21"/>
    <p:sldId id="274" r:id="rId22"/>
    <p:sldId id="275" r:id="rId23"/>
    <p:sldId id="276" r:id="rId24"/>
    <p:sldId id="277"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B77018-D615-4FA0-869A-D5427458A4A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40577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77018-D615-4FA0-869A-D5427458A4A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34830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77018-D615-4FA0-869A-D5427458A4A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32077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77018-D615-4FA0-869A-D5427458A4A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383113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B77018-D615-4FA0-869A-D5427458A4A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271740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B77018-D615-4FA0-869A-D5427458A4A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379669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B77018-D615-4FA0-869A-D5427458A4A0}"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391532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B77018-D615-4FA0-869A-D5427458A4A0}"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269564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77018-D615-4FA0-869A-D5427458A4A0}"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23670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B77018-D615-4FA0-869A-D5427458A4A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187060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B77018-D615-4FA0-869A-D5427458A4A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3640A6-90E0-484C-892F-1F80E7DFE4DC}" type="slidenum">
              <a:rPr lang="en-US" smtClean="0"/>
              <a:t>‹#›</a:t>
            </a:fld>
            <a:endParaRPr lang="en-US"/>
          </a:p>
        </p:txBody>
      </p:sp>
    </p:spTree>
    <p:extLst>
      <p:ext uri="{BB962C8B-B14F-4D97-AF65-F5344CB8AC3E}">
        <p14:creationId xmlns:p14="http://schemas.microsoft.com/office/powerpoint/2010/main" val="84706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eave">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77018-D615-4FA0-869A-D5427458A4A0}" type="datetimeFigureOut">
              <a:rPr lang="en-US" smtClean="0"/>
              <a:t>5/28/2018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640A6-90E0-484C-892F-1F80E7DFE4DC}" type="slidenum">
              <a:rPr lang="en-US" smtClean="0"/>
              <a:t>‹#›</a:t>
            </a:fld>
            <a:endParaRPr lang="en-US"/>
          </a:p>
        </p:txBody>
      </p:sp>
    </p:spTree>
    <p:extLst>
      <p:ext uri="{BB962C8B-B14F-4D97-AF65-F5344CB8AC3E}">
        <p14:creationId xmlns:p14="http://schemas.microsoft.com/office/powerpoint/2010/main" val="323401364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6000" y="0"/>
            <a:ext cx="10363200" cy="3416320"/>
          </a:xfrm>
          <a:prstGeom prst="rect">
            <a:avLst/>
          </a:prstGeom>
          <a:noFill/>
        </p:spPr>
        <p:txBody>
          <a:bodyPr wrap="square" rtlCol="0">
            <a:spAutoFit/>
          </a:bodyPr>
          <a:lstStyle/>
          <a:p>
            <a:pPr lvl="0" algn="ctr"/>
            <a:r>
              <a:rPr lang="en-US" sz="5400" dirty="0">
                <a:ln w="0"/>
                <a:gradFill>
                  <a:gsLst>
                    <a:gs pos="0">
                      <a:srgbClr val="5AA2AE">
                        <a:lumMod val="50000"/>
                      </a:srgbClr>
                    </a:gs>
                    <a:gs pos="50000">
                      <a:srgbClr val="5AA2AE"/>
                    </a:gs>
                    <a:gs pos="100000">
                      <a:srgbClr val="5AA2AE">
                        <a:lumMod val="60000"/>
                        <a:lumOff val="40000"/>
                      </a:srgbClr>
                    </a:gs>
                  </a:gsLst>
                  <a:lin ang="5400000"/>
                </a:gradFill>
                <a:effectLst>
                  <a:reflection blurRad="6350" stA="53000" endA="300" endPos="35500" dir="5400000" sy="-90000" algn="bl" rotWithShape="0"/>
                </a:effectLst>
              </a:rPr>
              <a:t>PowerPoint Presentation</a:t>
            </a:r>
          </a:p>
          <a:p>
            <a:pPr lvl="0" algn="ctr"/>
            <a:r>
              <a:rPr lang="en-US" sz="5400" dirty="0">
                <a:ln w="0"/>
                <a:gradFill>
                  <a:gsLst>
                    <a:gs pos="0">
                      <a:srgbClr val="5AA2AE">
                        <a:lumMod val="50000"/>
                      </a:srgbClr>
                    </a:gs>
                    <a:gs pos="50000">
                      <a:srgbClr val="5AA2AE"/>
                    </a:gs>
                    <a:gs pos="100000">
                      <a:srgbClr val="5AA2AE">
                        <a:lumMod val="60000"/>
                        <a:lumOff val="40000"/>
                      </a:srgbClr>
                    </a:gs>
                  </a:gsLst>
                  <a:lin ang="5400000"/>
                </a:gradFill>
                <a:effectLst>
                  <a:reflection blurRad="6350" stA="53000" endA="300" endPos="35500" dir="5400000" sy="-90000" algn="bl" rotWithShape="0"/>
                </a:effectLst>
              </a:rPr>
              <a:t>Of Project</a:t>
            </a:r>
          </a:p>
          <a:p>
            <a:pPr lvl="0" algn="ctr"/>
            <a:r>
              <a:rPr lang="en-US" sz="5400" dirty="0">
                <a:ln w="0"/>
                <a:gradFill>
                  <a:gsLst>
                    <a:gs pos="0">
                      <a:srgbClr val="5AA2AE">
                        <a:lumMod val="50000"/>
                      </a:srgbClr>
                    </a:gs>
                    <a:gs pos="50000">
                      <a:srgbClr val="5AA2AE"/>
                    </a:gs>
                    <a:gs pos="100000">
                      <a:srgbClr val="5AA2AE">
                        <a:lumMod val="60000"/>
                        <a:lumOff val="40000"/>
                      </a:srgbClr>
                    </a:gs>
                  </a:gsLst>
                  <a:lin ang="5400000"/>
                </a:gradFill>
                <a:effectLst>
                  <a:reflection blurRad="6350" stA="53000" endA="300" endPos="35500" dir="5400000" sy="-90000" algn="bl" rotWithShape="0"/>
                </a:effectLst>
              </a:rPr>
              <a:t>On</a:t>
            </a:r>
          </a:p>
          <a:p>
            <a:pPr lvl="0" algn="ctr"/>
            <a:r>
              <a:rPr lang="en-US" sz="5400" b="1" spc="300" dirty="0" smtClean="0">
                <a:ln w="0"/>
                <a:solidFill>
                  <a:srgbClr val="629DD1">
                    <a:lumMod val="75000"/>
                  </a:srgbClr>
                </a:solidFill>
                <a:effectLst>
                  <a:reflection blurRad="6350" stA="53000" endA="300" endPos="35500" dir="5400000" sy="-90000" algn="bl" rotWithShape="0"/>
                </a:effectLst>
              </a:rPr>
              <a:t>“</a:t>
            </a:r>
            <a:r>
              <a:rPr lang="en-US" sz="5400" b="1" u="sng" spc="300" dirty="0" smtClean="0">
                <a:ln w="0"/>
                <a:solidFill>
                  <a:srgbClr val="629DD1">
                    <a:lumMod val="75000"/>
                  </a:srgbClr>
                </a:solidFill>
                <a:effectLst>
                  <a:outerShdw blurRad="38100" dist="38100" dir="2700000" algn="tl">
                    <a:srgbClr val="000000">
                      <a:alpha val="43137"/>
                    </a:srgbClr>
                  </a:outerShdw>
                  <a:reflection blurRad="6350" stA="53000" endA="300" endPos="35500" dir="5400000" sy="-90000" algn="bl" rotWithShape="0"/>
                </a:effectLst>
              </a:rPr>
              <a:t>ShoppingBricks</a:t>
            </a:r>
            <a:r>
              <a:rPr lang="en-US" sz="5400" b="1" spc="300" dirty="0" smtClean="0">
                <a:ln w="0"/>
                <a:solidFill>
                  <a:srgbClr val="629DD1">
                    <a:lumMod val="75000"/>
                  </a:srgbClr>
                </a:solidFill>
                <a:effectLst>
                  <a:reflection blurRad="6350" stA="53000" endA="300" endPos="35500" dir="5400000" sy="-90000" algn="bl" rotWithShape="0"/>
                </a:effectLst>
              </a:rPr>
              <a:t>”</a:t>
            </a:r>
            <a:endParaRPr lang="en-US" sz="5400" b="1" spc="300" dirty="0">
              <a:ln w="0"/>
              <a:solidFill>
                <a:srgbClr val="629DD1">
                  <a:lumMod val="75000"/>
                </a:srgbClr>
              </a:solidFill>
              <a:effectLst>
                <a:reflection blurRad="6350" stA="53000" endA="300" endPos="35500" dir="5400000" sy="-90000" algn="bl" rotWithShape="0"/>
              </a:effectLst>
            </a:endParaRPr>
          </a:p>
        </p:txBody>
      </p:sp>
      <p:sp>
        <p:nvSpPr>
          <p:cNvPr id="5" name="TextBox 4"/>
          <p:cNvSpPr txBox="1"/>
          <p:nvPr/>
        </p:nvSpPr>
        <p:spPr>
          <a:xfrm>
            <a:off x="5897218" y="4734694"/>
            <a:ext cx="6679096" cy="1569660"/>
          </a:xfrm>
          <a:prstGeom prst="rect">
            <a:avLst/>
          </a:prstGeom>
          <a:noFill/>
        </p:spPr>
        <p:txBody>
          <a:bodyPr wrap="square" rtlCol="0">
            <a:spAutoFit/>
          </a:bodyPr>
          <a:lstStyle/>
          <a:p>
            <a:pPr algn="ctr"/>
            <a:r>
              <a:rPr lang="en-US" sz="2400" b="1" i="1" dirty="0" smtClean="0">
                <a:solidFill>
                  <a:schemeClr val="accent5">
                    <a:lumMod val="75000"/>
                  </a:schemeClr>
                </a:solidFill>
              </a:rPr>
              <a:t>Submitted by:-</a:t>
            </a:r>
          </a:p>
          <a:p>
            <a:r>
              <a:rPr lang="en-US" sz="2400" b="1" dirty="0" smtClean="0">
                <a:solidFill>
                  <a:schemeClr val="accent5">
                    <a:lumMod val="75000"/>
                  </a:schemeClr>
                </a:solidFill>
              </a:rPr>
              <a:t>		      Shobhit Jaiswal</a:t>
            </a:r>
          </a:p>
          <a:p>
            <a:r>
              <a:rPr lang="en-US" sz="2400" dirty="0" smtClean="0">
                <a:solidFill>
                  <a:schemeClr val="accent5">
                    <a:lumMod val="75000"/>
                  </a:schemeClr>
                </a:solidFill>
              </a:rPr>
              <a:t>                                 Roll </a:t>
            </a:r>
            <a:r>
              <a:rPr lang="en-US" sz="2400" dirty="0">
                <a:solidFill>
                  <a:schemeClr val="accent5">
                    <a:lumMod val="75000"/>
                  </a:schemeClr>
                </a:solidFill>
              </a:rPr>
              <a:t>No.-</a:t>
            </a:r>
            <a:r>
              <a:rPr lang="en-US" sz="2400" dirty="0" smtClean="0">
                <a:solidFill>
                  <a:schemeClr val="accent5">
                    <a:lumMod val="75000"/>
                  </a:schemeClr>
                </a:solidFill>
              </a:rPr>
              <a:t>1602714857		                                 	                    </a:t>
            </a:r>
            <a:r>
              <a:rPr lang="en-US" sz="2400" i="1" dirty="0" smtClean="0">
                <a:solidFill>
                  <a:schemeClr val="accent5">
                    <a:lumMod val="75000"/>
                  </a:schemeClr>
                </a:solidFill>
              </a:rPr>
              <a:t>MCA 3</a:t>
            </a:r>
            <a:r>
              <a:rPr lang="en-US" sz="2400" i="1" baseline="30000" dirty="0" smtClean="0">
                <a:solidFill>
                  <a:schemeClr val="accent5">
                    <a:lumMod val="75000"/>
                  </a:schemeClr>
                </a:solidFill>
              </a:rPr>
              <a:t>rd</a:t>
            </a:r>
            <a:r>
              <a:rPr lang="en-US" sz="2400" i="1" dirty="0" smtClean="0">
                <a:solidFill>
                  <a:schemeClr val="accent5">
                    <a:lumMod val="75000"/>
                  </a:schemeClr>
                </a:solidFill>
              </a:rPr>
              <a:t> Year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1" y="4857805"/>
            <a:ext cx="3098800" cy="1323439"/>
          </a:xfrm>
          <a:prstGeom prst="rect">
            <a:avLst/>
          </a:prstGeom>
        </p:spPr>
      </p:pic>
    </p:spTree>
    <p:extLst>
      <p:ext uri="{BB962C8B-B14F-4D97-AF65-F5344CB8AC3E}">
        <p14:creationId xmlns:p14="http://schemas.microsoft.com/office/powerpoint/2010/main" val="1079260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9832" y="381000"/>
            <a:ext cx="3852337"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Context Level DFD</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725294"/>
            <a:ext cx="9334500" cy="4802505"/>
          </a:xfrm>
          <a:prstGeom prst="rect">
            <a:avLst/>
          </a:prstGeom>
          <a:noFill/>
          <a:ln>
            <a:noFill/>
          </a:ln>
          <a:extLst/>
        </p:spPr>
      </p:pic>
    </p:spTree>
    <p:extLst>
      <p:ext uri="{BB962C8B-B14F-4D97-AF65-F5344CB8AC3E}">
        <p14:creationId xmlns:p14="http://schemas.microsoft.com/office/powerpoint/2010/main" val="82234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5385" y="127000"/>
            <a:ext cx="2621230"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Level 1 DFD</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76300" y="952500"/>
            <a:ext cx="10439400" cy="5600700"/>
          </a:xfrm>
          <a:prstGeom prst="rect">
            <a:avLst/>
          </a:prstGeom>
          <a:noFill/>
          <a:ln>
            <a:noFill/>
          </a:ln>
          <a:extLst/>
        </p:spPr>
      </p:pic>
    </p:spTree>
    <p:extLst>
      <p:ext uri="{BB962C8B-B14F-4D97-AF65-F5344CB8AC3E}">
        <p14:creationId xmlns:p14="http://schemas.microsoft.com/office/powerpoint/2010/main" val="69379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149" y="304800"/>
            <a:ext cx="2659702"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E-R Diagram</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92201" y="1257299"/>
            <a:ext cx="10350500" cy="5360035"/>
          </a:xfrm>
          <a:prstGeom prst="rect">
            <a:avLst/>
          </a:prstGeom>
          <a:noFill/>
        </p:spPr>
      </p:pic>
    </p:spTree>
    <p:extLst>
      <p:ext uri="{BB962C8B-B14F-4D97-AF65-F5344CB8AC3E}">
        <p14:creationId xmlns:p14="http://schemas.microsoft.com/office/powerpoint/2010/main" val="310511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2715" y="0"/>
            <a:ext cx="3530069"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Project Snapshots</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819150" y="787400"/>
            <a:ext cx="10553700" cy="5346700"/>
          </a:xfrm>
          <a:prstGeom prst="rect">
            <a:avLst/>
          </a:prstGeom>
        </p:spPr>
      </p:pic>
      <p:sp>
        <p:nvSpPr>
          <p:cNvPr id="5" name="TextBox 4"/>
          <p:cNvSpPr txBox="1"/>
          <p:nvPr/>
        </p:nvSpPr>
        <p:spPr>
          <a:xfrm>
            <a:off x="5372100" y="6223000"/>
            <a:ext cx="1596591" cy="400110"/>
          </a:xfrm>
          <a:prstGeom prst="rect">
            <a:avLst/>
          </a:prstGeom>
          <a:noFill/>
        </p:spPr>
        <p:txBody>
          <a:bodyPr wrap="none" rtlCol="0">
            <a:spAutoFit/>
          </a:bodyPr>
          <a:lstStyle/>
          <a:p>
            <a:r>
              <a:rPr lang="en-IN" sz="2000" dirty="0" smtClean="0">
                <a:latin typeface="Arial Rounded MT Bold" panose="020F0704030504030204" pitchFamily="34" charset="0"/>
              </a:rPr>
              <a:t>Home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53230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9600" y="165100"/>
            <a:ext cx="10972800" cy="6045200"/>
          </a:xfrm>
          <a:prstGeom prst="rect">
            <a:avLst/>
          </a:prstGeom>
        </p:spPr>
      </p:pic>
      <p:sp>
        <p:nvSpPr>
          <p:cNvPr id="3" name="TextBox 2"/>
          <p:cNvSpPr txBox="1"/>
          <p:nvPr/>
        </p:nvSpPr>
        <p:spPr>
          <a:xfrm>
            <a:off x="5303219" y="6350000"/>
            <a:ext cx="1585562" cy="400110"/>
          </a:xfrm>
          <a:prstGeom prst="rect">
            <a:avLst/>
          </a:prstGeom>
          <a:noFill/>
        </p:spPr>
        <p:txBody>
          <a:bodyPr wrap="none" rtlCol="0">
            <a:spAutoFit/>
          </a:bodyPr>
          <a:lstStyle/>
          <a:p>
            <a:r>
              <a:rPr lang="en-IN" sz="2000" dirty="0" smtClean="0">
                <a:latin typeface="Arial Rounded MT Bold" panose="020F0704030504030204" pitchFamily="34" charset="0"/>
              </a:rPr>
              <a:t>Login Form</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28600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96900" y="304800"/>
            <a:ext cx="10998200" cy="5765800"/>
          </a:xfrm>
          <a:prstGeom prst="rect">
            <a:avLst/>
          </a:prstGeom>
        </p:spPr>
      </p:pic>
      <p:sp>
        <p:nvSpPr>
          <p:cNvPr id="3" name="TextBox 2"/>
          <p:cNvSpPr txBox="1"/>
          <p:nvPr/>
        </p:nvSpPr>
        <p:spPr>
          <a:xfrm>
            <a:off x="4620788" y="6311900"/>
            <a:ext cx="2950423" cy="400110"/>
          </a:xfrm>
          <a:prstGeom prst="rect">
            <a:avLst/>
          </a:prstGeom>
          <a:noFill/>
        </p:spPr>
        <p:txBody>
          <a:bodyPr wrap="none" rtlCol="0">
            <a:spAutoFit/>
          </a:bodyPr>
          <a:lstStyle/>
          <a:p>
            <a:r>
              <a:rPr lang="en-IN" sz="2000" dirty="0" smtClean="0">
                <a:latin typeface="Arial Rounded MT Bold" panose="020F0704030504030204" pitchFamily="34" charset="0"/>
              </a:rPr>
              <a:t>Forgot Password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6568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27100" y="292100"/>
            <a:ext cx="10337800" cy="5638800"/>
          </a:xfrm>
          <a:prstGeom prst="rect">
            <a:avLst/>
          </a:prstGeom>
        </p:spPr>
      </p:pic>
      <p:sp>
        <p:nvSpPr>
          <p:cNvPr id="3" name="TextBox 2"/>
          <p:cNvSpPr txBox="1"/>
          <p:nvPr/>
        </p:nvSpPr>
        <p:spPr>
          <a:xfrm>
            <a:off x="4895850" y="6273800"/>
            <a:ext cx="2400300" cy="400110"/>
          </a:xfrm>
          <a:prstGeom prst="rect">
            <a:avLst/>
          </a:prstGeom>
          <a:noFill/>
        </p:spPr>
        <p:txBody>
          <a:bodyPr wrap="square" rtlCol="0">
            <a:spAutoFit/>
          </a:bodyPr>
          <a:lstStyle/>
          <a:p>
            <a:r>
              <a:rPr lang="en-IN" sz="2000" dirty="0" smtClean="0">
                <a:latin typeface="Arial Rounded MT Bold" panose="020F0704030504030204" pitchFamily="34" charset="0"/>
              </a:rPr>
              <a:t>Product Info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910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8350" y="393700"/>
            <a:ext cx="10655300" cy="5549900"/>
          </a:xfrm>
          <a:prstGeom prst="rect">
            <a:avLst/>
          </a:prstGeom>
        </p:spPr>
      </p:pic>
      <p:sp>
        <p:nvSpPr>
          <p:cNvPr id="3" name="TextBox 2"/>
          <p:cNvSpPr txBox="1"/>
          <p:nvPr/>
        </p:nvSpPr>
        <p:spPr>
          <a:xfrm>
            <a:off x="5046161" y="6286500"/>
            <a:ext cx="2077043" cy="400110"/>
          </a:xfrm>
          <a:prstGeom prst="rect">
            <a:avLst/>
          </a:prstGeom>
          <a:noFill/>
        </p:spPr>
        <p:txBody>
          <a:bodyPr wrap="none" rtlCol="0">
            <a:spAutoFit/>
          </a:bodyPr>
          <a:lstStyle/>
          <a:p>
            <a:r>
              <a:rPr lang="en-IN" sz="2000" dirty="0" smtClean="0">
                <a:latin typeface="Arial Rounded MT Bold" panose="020F0704030504030204" pitchFamily="34" charset="0"/>
              </a:rPr>
              <a:t>View Cart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85900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36600" y="330200"/>
            <a:ext cx="10718800" cy="5727700"/>
          </a:xfrm>
          <a:prstGeom prst="rect">
            <a:avLst/>
          </a:prstGeom>
        </p:spPr>
      </p:pic>
      <p:sp>
        <p:nvSpPr>
          <p:cNvPr id="3" name="TextBox 2"/>
          <p:cNvSpPr txBox="1"/>
          <p:nvPr/>
        </p:nvSpPr>
        <p:spPr>
          <a:xfrm>
            <a:off x="5124741" y="6324600"/>
            <a:ext cx="1942519" cy="400110"/>
          </a:xfrm>
          <a:prstGeom prst="rect">
            <a:avLst/>
          </a:prstGeom>
          <a:noFill/>
        </p:spPr>
        <p:txBody>
          <a:bodyPr wrap="none" rtlCol="0">
            <a:spAutoFit/>
          </a:bodyPr>
          <a:lstStyle/>
          <a:p>
            <a:r>
              <a:rPr lang="en-IN" sz="2000" dirty="0" smtClean="0">
                <a:latin typeface="Arial Rounded MT Bold" panose="020F0704030504030204" pitchFamily="34" charset="0"/>
              </a:rPr>
              <a:t>Payment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71582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41375" y="381000"/>
            <a:ext cx="10509250" cy="5816600"/>
          </a:xfrm>
          <a:prstGeom prst="rect">
            <a:avLst/>
          </a:prstGeom>
        </p:spPr>
      </p:pic>
      <p:sp>
        <p:nvSpPr>
          <p:cNvPr id="3" name="TextBox 2"/>
          <p:cNvSpPr txBox="1"/>
          <p:nvPr/>
        </p:nvSpPr>
        <p:spPr>
          <a:xfrm>
            <a:off x="5245100" y="6337300"/>
            <a:ext cx="2415790" cy="400110"/>
          </a:xfrm>
          <a:prstGeom prst="rect">
            <a:avLst/>
          </a:prstGeom>
          <a:noFill/>
        </p:spPr>
        <p:txBody>
          <a:bodyPr wrap="none" rtlCol="0">
            <a:spAutoFit/>
          </a:bodyPr>
          <a:lstStyle/>
          <a:p>
            <a:r>
              <a:rPr lang="en-IN" sz="2000" dirty="0" smtClean="0">
                <a:latin typeface="Arial Rounded MT Bold" panose="020F0704030504030204" pitchFamily="34" charset="0"/>
              </a:rPr>
              <a:t>Admin Dashboard</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29357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7773" y="596348"/>
            <a:ext cx="2689839" cy="646331"/>
          </a:xfrm>
          <a:prstGeom prst="rect">
            <a:avLst/>
          </a:prstGeom>
          <a:noFill/>
        </p:spPr>
        <p:txBody>
          <a:bodyPr wrap="none" rtlCol="0" anchor="t" anchorCtr="1">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50900" y="1353165"/>
            <a:ext cx="10490200" cy="4093428"/>
          </a:xfrm>
          <a:prstGeom prst="rect">
            <a:avLst/>
          </a:prstGeom>
        </p:spPr>
        <p:txBody>
          <a:bodyPr wrap="square">
            <a:spAutoFit/>
          </a:bodyPr>
          <a:lstStyle/>
          <a:p>
            <a:endParaRPr lang="en-US" sz="2000" b="0" i="0" u="none" strike="noStrike" baseline="0" dirty="0" smtClean="0">
              <a:solidFill>
                <a:srgbClr val="000000"/>
              </a:solidFill>
              <a:latin typeface="Arial Rounded MT Bold" panose="020F0704030504030204" pitchFamily="34" charset="0"/>
            </a:endParaRPr>
          </a:p>
          <a:p>
            <a:pPr algn="just"/>
            <a:r>
              <a:rPr lang="en-US" sz="2000" dirty="0" smtClean="0">
                <a:solidFill>
                  <a:srgbClr val="000000"/>
                </a:solidFill>
                <a:latin typeface="Arial Rounded MT Bold" panose="020F0704030504030204" pitchFamily="34" charset="0"/>
              </a:rPr>
              <a:t>The </a:t>
            </a:r>
            <a:r>
              <a:rPr lang="en-US" sz="2000" dirty="0">
                <a:solidFill>
                  <a:srgbClr val="000000"/>
                </a:solidFill>
                <a:latin typeface="Arial Rounded MT Bold" panose="020F0704030504030204" pitchFamily="34" charset="0"/>
              </a:rPr>
              <a:t>ShoppingBricks is the part of the sample application that provides customers with online shopping. Through a Web browser, a customer can browse the catalogue, place items to purchase into a virtual shopping cart. Create and sign in to a user account, and purchase the shopping cart contents by placing an order. After placing an order for selected items a user can make payment with through a credit card or through cash on delivery. There is no need to wait in long queue for purchase. Customer can purchase products sitting at home by viewing images of different category of products and adding in shopping cart. </a:t>
            </a:r>
          </a:p>
          <a:p>
            <a:pPr algn="just"/>
            <a:r>
              <a:rPr lang="en-US" sz="2000" dirty="0">
                <a:solidFill>
                  <a:srgbClr val="000000"/>
                </a:solidFill>
                <a:latin typeface="Arial Rounded MT Bold" panose="020F0704030504030204" pitchFamily="34" charset="0"/>
              </a:rPr>
              <a:t>ShoppingBricks will use some sort of shopping cart - this is a virtual trolley into which a person can place items, take them to the checkout when you want to pay. The checkout must be in a secure server in order for your transaction to be secure (in case of card payment).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6519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60400" y="381000"/>
            <a:ext cx="10871200" cy="5778500"/>
          </a:xfrm>
          <a:prstGeom prst="rect">
            <a:avLst/>
          </a:prstGeom>
        </p:spPr>
      </p:pic>
      <p:sp>
        <p:nvSpPr>
          <p:cNvPr id="3" name="TextBox 2"/>
          <p:cNvSpPr txBox="1"/>
          <p:nvPr/>
        </p:nvSpPr>
        <p:spPr>
          <a:xfrm>
            <a:off x="4259824" y="6330890"/>
            <a:ext cx="3672352" cy="400110"/>
          </a:xfrm>
          <a:prstGeom prst="rect">
            <a:avLst/>
          </a:prstGeom>
          <a:noFill/>
        </p:spPr>
        <p:txBody>
          <a:bodyPr wrap="none" rtlCol="0">
            <a:spAutoFit/>
          </a:bodyPr>
          <a:lstStyle/>
          <a:p>
            <a:r>
              <a:rPr lang="en-IN" sz="2000" dirty="0" smtClean="0">
                <a:latin typeface="Arial Rounded MT Bold" panose="020F0704030504030204" pitchFamily="34" charset="0"/>
              </a:rPr>
              <a:t>Admin Product Upload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48596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77850" y="330200"/>
            <a:ext cx="11036300" cy="5791200"/>
          </a:xfrm>
          <a:prstGeom prst="rect">
            <a:avLst/>
          </a:prstGeom>
        </p:spPr>
      </p:pic>
      <p:sp>
        <p:nvSpPr>
          <p:cNvPr id="3" name="TextBox 2"/>
          <p:cNvSpPr txBox="1"/>
          <p:nvPr/>
        </p:nvSpPr>
        <p:spPr>
          <a:xfrm>
            <a:off x="4371938" y="6311900"/>
            <a:ext cx="3448123" cy="400110"/>
          </a:xfrm>
          <a:prstGeom prst="rect">
            <a:avLst/>
          </a:prstGeom>
          <a:noFill/>
        </p:spPr>
        <p:txBody>
          <a:bodyPr wrap="none" rtlCol="0">
            <a:spAutoFit/>
          </a:bodyPr>
          <a:lstStyle/>
          <a:p>
            <a:r>
              <a:rPr lang="en-IN" sz="2000" dirty="0" smtClean="0">
                <a:latin typeface="Arial Rounded MT Bold" panose="020F0704030504030204" pitchFamily="34" charset="0"/>
              </a:rPr>
              <a:t>Admin Add Products Form</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348810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4525" y="279400"/>
            <a:ext cx="10902950" cy="5867400"/>
          </a:xfrm>
          <a:prstGeom prst="rect">
            <a:avLst/>
          </a:prstGeom>
        </p:spPr>
      </p:pic>
      <p:sp>
        <p:nvSpPr>
          <p:cNvPr id="3" name="TextBox 2"/>
          <p:cNvSpPr txBox="1"/>
          <p:nvPr/>
        </p:nvSpPr>
        <p:spPr>
          <a:xfrm>
            <a:off x="4574205" y="6235700"/>
            <a:ext cx="3043590" cy="400110"/>
          </a:xfrm>
          <a:prstGeom prst="rect">
            <a:avLst/>
          </a:prstGeom>
          <a:noFill/>
        </p:spPr>
        <p:txBody>
          <a:bodyPr wrap="none" rtlCol="0">
            <a:spAutoFit/>
          </a:bodyPr>
          <a:lstStyle/>
          <a:p>
            <a:r>
              <a:rPr lang="en-IN" sz="2000" dirty="0" smtClean="0">
                <a:latin typeface="Arial Rounded MT Bold" panose="020F0704030504030204" pitchFamily="34" charset="0"/>
              </a:rPr>
              <a:t>View All Products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595135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81000" y="266700"/>
            <a:ext cx="11430000" cy="5791200"/>
          </a:xfrm>
          <a:prstGeom prst="rect">
            <a:avLst/>
          </a:prstGeom>
        </p:spPr>
      </p:pic>
      <p:sp>
        <p:nvSpPr>
          <p:cNvPr id="3" name="TextBox 2"/>
          <p:cNvSpPr txBox="1"/>
          <p:nvPr/>
        </p:nvSpPr>
        <p:spPr>
          <a:xfrm>
            <a:off x="4394200" y="6248400"/>
            <a:ext cx="3403600" cy="400110"/>
          </a:xfrm>
          <a:prstGeom prst="rect">
            <a:avLst/>
          </a:prstGeom>
          <a:noFill/>
        </p:spPr>
        <p:txBody>
          <a:bodyPr wrap="square" rtlCol="0">
            <a:spAutoFit/>
          </a:bodyPr>
          <a:lstStyle/>
          <a:p>
            <a:r>
              <a:rPr lang="en-IN" sz="2000" dirty="0" smtClean="0">
                <a:latin typeface="Arial Rounded MT Bold" panose="020F0704030504030204" pitchFamily="34" charset="0"/>
              </a:rPr>
              <a:t>Admin Product Info Page</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20144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00277"/>
            <a:ext cx="10388600" cy="4221669"/>
          </a:xfrm>
          <a:prstGeom prst="rect">
            <a:avLst/>
          </a:prstGeom>
        </p:spPr>
        <p:txBody>
          <a:bodyPr wrap="square">
            <a:spAutoFit/>
          </a:bodyPr>
          <a:lstStyle/>
          <a:p>
            <a:pPr marL="457200" marR="0" algn="just">
              <a:spcBef>
                <a:spcPts val="0"/>
              </a:spcBef>
              <a:spcAft>
                <a:spcPts val="0"/>
              </a:spcAft>
            </a:pPr>
            <a:r>
              <a:rPr lang="en-IN" sz="2000" dirty="0">
                <a:solidFill>
                  <a:srgbClr val="000000"/>
                </a:solidFill>
                <a:latin typeface="Arial Rounded MT Bold" panose="020F0704030504030204" pitchFamily="34" charset="0"/>
                <a:ea typeface="Calibri" panose="020F0502020204030204" pitchFamily="34" charset="0"/>
                <a:cs typeface="Mangal"/>
              </a:rPr>
              <a:t>The success of many websites is determined by not only the products offered and how well the website is marketed, but also by the features the website offer both the customer and the website owner. As a business owner, it is important that you have the tools to manage your website and that the administrative features fit with your business processes.</a:t>
            </a:r>
            <a:endParaRPr lang="en-US" sz="2000" dirty="0">
              <a:latin typeface="Arial Rounded MT Bold" panose="020F0704030504030204" pitchFamily="34" charset="0"/>
              <a:ea typeface="Calibri" panose="020F0502020204030204" pitchFamily="34" charset="0"/>
              <a:cs typeface="Mangal"/>
            </a:endParaRPr>
          </a:p>
          <a:p>
            <a:pPr marL="457200" marR="0" algn="just">
              <a:spcBef>
                <a:spcPts val="0"/>
              </a:spcBef>
              <a:spcAft>
                <a:spcPts val="0"/>
              </a:spcAft>
            </a:pPr>
            <a:r>
              <a:rPr lang="en-GB" sz="2000" dirty="0">
                <a:solidFill>
                  <a:srgbClr val="000000"/>
                </a:solidFill>
                <a:latin typeface="Arial Rounded MT Bold" panose="020F0704030504030204" pitchFamily="34" charset="0"/>
                <a:ea typeface="Calibri" panose="020F0502020204030204" pitchFamily="34" charset="0"/>
                <a:cs typeface="Mangal"/>
              </a:rPr>
              <a:t> </a:t>
            </a:r>
            <a:endParaRPr lang="en-US" sz="2000" dirty="0">
              <a:latin typeface="Arial Rounded MT Bold" panose="020F0704030504030204" pitchFamily="34" charset="0"/>
              <a:ea typeface="Calibri" panose="020F0502020204030204" pitchFamily="34" charset="0"/>
              <a:cs typeface="Mangal"/>
            </a:endParaRPr>
          </a:p>
          <a:p>
            <a:pPr marL="457200" marR="0" algn="just">
              <a:spcBef>
                <a:spcPts val="0"/>
              </a:spcBef>
              <a:spcAft>
                <a:spcPts val="0"/>
              </a:spcAft>
            </a:pPr>
            <a:r>
              <a:rPr lang="en-GB" sz="2000" dirty="0">
                <a:solidFill>
                  <a:srgbClr val="000000"/>
                </a:solidFill>
                <a:latin typeface="Arial Rounded MT Bold" panose="020F0704030504030204" pitchFamily="34" charset="0"/>
                <a:ea typeface="Calibri" panose="020F0502020204030204" pitchFamily="34" charset="0"/>
                <a:cs typeface="Mangal"/>
              </a:rPr>
              <a:t>The major features of this product are as follows:</a:t>
            </a:r>
            <a:endParaRPr lang="en-US" sz="2000" dirty="0">
              <a:latin typeface="Arial Rounded MT Bold" panose="020F0704030504030204" pitchFamily="34" charset="0"/>
              <a:ea typeface="Calibri" panose="020F0502020204030204" pitchFamily="34" charset="0"/>
              <a:cs typeface="Mangal"/>
            </a:endParaRPr>
          </a:p>
          <a:p>
            <a:pPr marL="457200" marR="0" algn="just">
              <a:spcBef>
                <a:spcPts val="0"/>
              </a:spcBef>
              <a:spcAft>
                <a:spcPts val="0"/>
              </a:spcAft>
            </a:pPr>
            <a:r>
              <a:rPr lang="en-GB" sz="2000" dirty="0">
                <a:solidFill>
                  <a:srgbClr val="000000"/>
                </a:solidFill>
                <a:latin typeface="Arial Rounded MT Bold" panose="020F0704030504030204" pitchFamily="34" charset="0"/>
                <a:ea typeface="Calibri" panose="020F0502020204030204" pitchFamily="34" charset="0"/>
                <a:cs typeface="Mangal"/>
              </a:rPr>
              <a:t> </a:t>
            </a:r>
            <a:endParaRPr lang="en-US" sz="2000" dirty="0">
              <a:latin typeface="Arial Rounded MT Bold" panose="020F0704030504030204" pitchFamily="34" charset="0"/>
              <a:ea typeface="Calibri" panose="020F0502020204030204" pitchFamily="34" charset="0"/>
              <a:cs typeface="Mangal"/>
            </a:endParaRPr>
          </a:p>
          <a:p>
            <a:pPr marL="342900" marR="0" lvl="0" indent="-342900" algn="just">
              <a:spcBef>
                <a:spcPts val="0"/>
              </a:spcBef>
              <a:spcAft>
                <a:spcPts val="0"/>
              </a:spcAft>
              <a:buFont typeface="Wingdings" panose="05000000000000000000" pitchFamily="2" charset="2"/>
              <a:buChar char=""/>
            </a:pPr>
            <a:r>
              <a:rPr lang="en-IN" sz="2000" dirty="0">
                <a:solidFill>
                  <a:srgbClr val="000000"/>
                </a:solidFill>
                <a:latin typeface="Arial Rounded MT Bold" panose="020F0704030504030204" pitchFamily="34" charset="0"/>
                <a:ea typeface="Calibri" panose="020F0502020204030204" pitchFamily="34" charset="0"/>
                <a:cs typeface="Mangal"/>
              </a:rPr>
              <a:t>ShoppingBricks allows any visitor to search any products.</a:t>
            </a:r>
            <a:endParaRPr lang="en-US" sz="2000" dirty="0">
              <a:latin typeface="Arial Rounded MT Bold" panose="020F0704030504030204" pitchFamily="34" charset="0"/>
              <a:ea typeface="Calibri" panose="020F0502020204030204" pitchFamily="34" charset="0"/>
              <a:cs typeface="Mangal"/>
            </a:endParaRPr>
          </a:p>
          <a:p>
            <a:pPr marL="342900" marR="0" lvl="0" indent="-342900" algn="just">
              <a:spcBef>
                <a:spcPts val="0"/>
              </a:spcBef>
              <a:spcAft>
                <a:spcPts val="0"/>
              </a:spcAft>
              <a:buFont typeface="Wingdings" panose="05000000000000000000" pitchFamily="2" charset="2"/>
              <a:buChar char=""/>
            </a:pPr>
            <a:r>
              <a:rPr lang="en-IN" sz="2000" dirty="0">
                <a:solidFill>
                  <a:srgbClr val="000000"/>
                </a:solidFill>
                <a:latin typeface="Arial Rounded MT Bold" panose="020F0704030504030204" pitchFamily="34" charset="0"/>
                <a:ea typeface="Calibri" panose="020F0502020204030204" pitchFamily="34" charset="0"/>
                <a:cs typeface="Mangal"/>
              </a:rPr>
              <a:t>In addition, it also provides content management capabilities.</a:t>
            </a:r>
            <a:endParaRPr lang="en-US" sz="2000" dirty="0">
              <a:latin typeface="Arial Rounded MT Bold" panose="020F0704030504030204" pitchFamily="34" charset="0"/>
              <a:ea typeface="Calibri" panose="020F0502020204030204" pitchFamily="34" charset="0"/>
              <a:cs typeface="Mangal"/>
            </a:endParaRPr>
          </a:p>
          <a:p>
            <a:pPr marL="342900" marR="0" lvl="0" indent="-342900" algn="just">
              <a:spcBef>
                <a:spcPts val="0"/>
              </a:spcBef>
              <a:spcAft>
                <a:spcPts val="0"/>
              </a:spcAft>
              <a:buFont typeface="Wingdings" panose="05000000000000000000" pitchFamily="2" charset="2"/>
              <a:buChar char=""/>
            </a:pPr>
            <a:r>
              <a:rPr lang="en-IN" sz="2000" dirty="0">
                <a:solidFill>
                  <a:srgbClr val="000000"/>
                </a:solidFill>
                <a:latin typeface="Arial Rounded MT Bold" panose="020F0704030504030204" pitchFamily="34" charset="0"/>
                <a:ea typeface="Calibri" panose="020F0502020204030204" pitchFamily="34" charset="0"/>
                <a:cs typeface="Mangal"/>
              </a:rPr>
              <a:t>ShoppingBricks provides secure payment Gateway for transactions.</a:t>
            </a:r>
            <a:endParaRPr lang="en-US" sz="2000" dirty="0">
              <a:latin typeface="Arial Rounded MT Bold" panose="020F0704030504030204" pitchFamily="34" charset="0"/>
              <a:ea typeface="Calibri" panose="020F0502020204030204" pitchFamily="34" charset="0"/>
              <a:cs typeface="Mangal"/>
            </a:endParaRPr>
          </a:p>
          <a:p>
            <a:pPr marL="342900" marR="0" lvl="0" indent="-342900" algn="just">
              <a:spcBef>
                <a:spcPts val="0"/>
              </a:spcBef>
              <a:spcAft>
                <a:spcPts val="1000"/>
              </a:spcAft>
              <a:buFont typeface="Wingdings" panose="05000000000000000000" pitchFamily="2" charset="2"/>
              <a:buChar char=""/>
            </a:pPr>
            <a:r>
              <a:rPr lang="en-IN" sz="2000" dirty="0">
                <a:solidFill>
                  <a:srgbClr val="000000"/>
                </a:solidFill>
                <a:latin typeface="Arial Rounded MT Bold" panose="020F0704030504030204" pitchFamily="34" charset="0"/>
                <a:ea typeface="Calibri" panose="020F0502020204030204" pitchFamily="34" charset="0"/>
                <a:cs typeface="Mangal"/>
              </a:rPr>
              <a:t>It also provides efficient ease-to-use checkouts.</a:t>
            </a:r>
            <a:endParaRPr lang="en-US" sz="2000" dirty="0">
              <a:latin typeface="Arial Rounded MT Bold" panose="020F0704030504030204" pitchFamily="34" charset="0"/>
              <a:ea typeface="Calibri" panose="020F0502020204030204" pitchFamily="34" charset="0"/>
              <a:cs typeface="Mangal"/>
            </a:endParaRPr>
          </a:p>
          <a:p>
            <a:r>
              <a:rPr lang="en-US" sz="2000" dirty="0">
                <a:solidFill>
                  <a:srgbClr val="000000"/>
                </a:solidFill>
                <a:latin typeface="Arial Rounded MT Bold" panose="020F0704030504030204" pitchFamily="34" charset="0"/>
                <a:ea typeface="Calibri" panose="020F0502020204030204" pitchFamily="34" charset="0"/>
              </a:rPr>
              <a:t>ShoppingBricks also provides promotion and code discount tools to its users.</a:t>
            </a:r>
            <a:endParaRPr lang="en-US" sz="2000" dirty="0">
              <a:latin typeface="Arial Rounded MT Bold" panose="020F0704030504030204" pitchFamily="34" charset="0"/>
            </a:endParaRPr>
          </a:p>
        </p:txBody>
      </p:sp>
      <p:sp>
        <p:nvSpPr>
          <p:cNvPr id="3" name="TextBox 2"/>
          <p:cNvSpPr txBox="1"/>
          <p:nvPr/>
        </p:nvSpPr>
        <p:spPr>
          <a:xfrm>
            <a:off x="4490176" y="254000"/>
            <a:ext cx="3211648"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Special Features</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5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650" y="1766838"/>
            <a:ext cx="10680700" cy="1631216"/>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ü"/>
            </a:pPr>
            <a:r>
              <a:rPr lang="en-IN" sz="2000" dirty="0">
                <a:latin typeface="Arial Rounded MT Bold" panose="020F0704030504030204" pitchFamily="34" charset="0"/>
                <a:ea typeface="Calibri" panose="020F0502020204030204" pitchFamily="34" charset="0"/>
                <a:cs typeface="Mangal"/>
              </a:rPr>
              <a:t>The system can be used as online shopping portal in real life. Anyone who wants to sell their items online or wants to build online store, he/she can use this application for their use.</a:t>
            </a:r>
            <a:endParaRPr lang="en-US" sz="2000" dirty="0">
              <a:latin typeface="Arial Rounded MT Bold" panose="020F0704030504030204" pitchFamily="34" charset="0"/>
              <a:ea typeface="Calibri" panose="020F0502020204030204" pitchFamily="34" charset="0"/>
              <a:cs typeface="Mangal"/>
            </a:endParaRPr>
          </a:p>
          <a:p>
            <a:pPr marL="342900" indent="-342900">
              <a:buFont typeface="Wingdings" panose="05000000000000000000" pitchFamily="2" charset="2"/>
              <a:buChar char="ü"/>
            </a:pPr>
            <a:endParaRPr lang="en-US" sz="2000" dirty="0" smtClean="0">
              <a:latin typeface="Arial Rounded MT Bold" panose="020F0704030504030204" pitchFamily="34" charset="0"/>
              <a:ea typeface="Calibri" panose="020F0502020204030204" pitchFamily="34" charset="0"/>
            </a:endParaRPr>
          </a:p>
          <a:p>
            <a:pPr marL="342900" indent="-342900">
              <a:buFont typeface="Wingdings" panose="05000000000000000000" pitchFamily="2" charset="2"/>
              <a:buChar char="ü"/>
            </a:pPr>
            <a:r>
              <a:rPr lang="en-US" sz="2000" dirty="0" smtClean="0">
                <a:latin typeface="Arial Rounded MT Bold" panose="020F0704030504030204" pitchFamily="34" charset="0"/>
                <a:ea typeface="Calibri" panose="020F0502020204030204" pitchFamily="34" charset="0"/>
              </a:rPr>
              <a:t>Uses </a:t>
            </a:r>
            <a:r>
              <a:rPr lang="en-US" sz="2000" dirty="0">
                <a:latin typeface="Arial Rounded MT Bold" panose="020F0704030504030204" pitchFamily="34" charset="0"/>
                <a:ea typeface="Calibri" panose="020F0502020204030204" pitchFamily="34" charset="0"/>
              </a:rPr>
              <a:t>of new controls of JSP into this website and fully responsive website.</a:t>
            </a:r>
            <a:endParaRPr lang="en-US" sz="2000" dirty="0">
              <a:latin typeface="Arial Rounded MT Bold" panose="020F0704030504030204" pitchFamily="34" charset="0"/>
            </a:endParaRPr>
          </a:p>
        </p:txBody>
      </p:sp>
      <p:sp>
        <p:nvSpPr>
          <p:cNvPr id="3" name="TextBox 2"/>
          <p:cNvSpPr txBox="1"/>
          <p:nvPr/>
        </p:nvSpPr>
        <p:spPr>
          <a:xfrm>
            <a:off x="4778973" y="381000"/>
            <a:ext cx="2634054"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Future Scope</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8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3547" y="241300"/>
            <a:ext cx="2287806"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Conclusion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87350" y="1001931"/>
            <a:ext cx="11417300" cy="5632311"/>
          </a:xfrm>
          <a:prstGeom prst="rect">
            <a:avLst/>
          </a:prstGeom>
        </p:spPr>
        <p:txBody>
          <a:bodyPr wrap="square">
            <a:spAutoFit/>
          </a:bodyPr>
          <a:lstStyle/>
          <a:p>
            <a:pPr algn="just"/>
            <a:r>
              <a:rPr lang="en-US" sz="2000" dirty="0">
                <a:latin typeface="Arial Rounded MT Bold" panose="020F0704030504030204" pitchFamily="34" charset="0"/>
                <a:ea typeface="Calibri" panose="020F0502020204030204" pitchFamily="34" charset="0"/>
                <a:cs typeface="Mangal"/>
              </a:rPr>
              <a:t>The project titled as “</a:t>
            </a:r>
            <a:r>
              <a:rPr lang="en-US" sz="2000" b="1" dirty="0">
                <a:latin typeface="Arial Rounded MT Bold" panose="020F0704030504030204" pitchFamily="34" charset="0"/>
                <a:ea typeface="Calibri" panose="020F0502020204030204" pitchFamily="34" charset="0"/>
                <a:cs typeface="Mangal"/>
              </a:rPr>
              <a:t>ShoppingBricks</a:t>
            </a:r>
            <a:r>
              <a:rPr lang="en-US" sz="2000" dirty="0">
                <a:latin typeface="Arial Rounded MT Bold" panose="020F0704030504030204" pitchFamily="34" charset="0"/>
                <a:ea typeface="Calibri" panose="020F0502020204030204" pitchFamily="34" charset="0"/>
                <a:cs typeface="Mangal"/>
              </a:rPr>
              <a:t>” is a web based application. This website provides facility for selling good quality branded products with a very reasonable rates. This website is developed with scalability in mind. Additional modules can be easily added when necessary. The website is developed with modular approach. All modules in the system have been tested with valid data and invalid data and everything work successfully. Thus the system has fulfilled all the objectives identified and is able to replace the existing system. The extra tools are provided in this website like tooltip to identify the work “what to do with this website</a:t>
            </a:r>
            <a:r>
              <a:rPr lang="en-US" sz="2000" dirty="0" smtClean="0">
                <a:latin typeface="Arial Rounded MT Bold" panose="020F0704030504030204" pitchFamily="34" charset="0"/>
                <a:ea typeface="Calibri" panose="020F0502020204030204" pitchFamily="34" charset="0"/>
                <a:cs typeface="Mangal"/>
              </a:rPr>
              <a:t>”.</a:t>
            </a:r>
          </a:p>
          <a:p>
            <a:pPr algn="just"/>
            <a:endParaRPr lang="en-US" sz="2000" dirty="0">
              <a:latin typeface="Arial Rounded MT Bold" panose="020F0704030504030204" pitchFamily="34" charset="0"/>
              <a:ea typeface="Calibri" panose="020F0502020204030204" pitchFamily="34" charset="0"/>
              <a:cs typeface="Mangal"/>
            </a:endParaRPr>
          </a:p>
          <a:p>
            <a:pPr algn="just"/>
            <a:r>
              <a:rPr lang="en-US" sz="2000" dirty="0">
                <a:latin typeface="Arial Rounded MT Bold" panose="020F0704030504030204" pitchFamily="34" charset="0"/>
                <a:ea typeface="Calibri" panose="020F0502020204030204" pitchFamily="34" charset="0"/>
                <a:cs typeface="Mangal"/>
              </a:rPr>
              <a:t>         The project has been completed successfully with the maximum satisfaction of the organization. The constraints are met and overcome successfully. The system is designed as like it was decided in the design phase. The project gives good idea on developing a full-fledged application satisfying the user requirements.</a:t>
            </a:r>
          </a:p>
          <a:p>
            <a:r>
              <a:rPr lang="en-US" sz="2000" dirty="0">
                <a:latin typeface="Arial Rounded MT Bold" panose="020F0704030504030204" pitchFamily="34" charset="0"/>
                <a:ea typeface="Calibri" panose="020F0502020204030204" pitchFamily="34" charset="0"/>
                <a:cs typeface="Mangal"/>
              </a:rPr>
              <a:t>     The system is very flexible and versatile. This website has a user-friendly screen that enables the user to use without any inconvenience. Validation checks induced have greatly reduced errors. Provisions have been made to upgrade the website.  The application has been tested with live data and has provided a successful result. Hence the website has proved to work efficiently.</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98742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8673" y="457200"/>
            <a:ext cx="3194657"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Project Problem</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83231" y="1536700"/>
            <a:ext cx="7825540" cy="3785652"/>
          </a:xfrm>
          <a:prstGeom prst="rect">
            <a:avLst/>
          </a:prstGeom>
          <a:noFill/>
        </p:spPr>
        <p:txBody>
          <a:bodyPr wrap="none" rtlCol="0">
            <a:spAutoFit/>
          </a:bodyPr>
          <a:lstStyle/>
          <a:p>
            <a:pPr algn="just"/>
            <a:r>
              <a:rPr lang="en-IN" sz="2400" dirty="0" smtClean="0">
                <a:latin typeface="Arial Rounded MT Bold" panose="020F0704030504030204" pitchFamily="34" charset="0"/>
              </a:rPr>
              <a:t>The problem in existing system is mentioned below-</a:t>
            </a:r>
            <a:endParaRPr lang="en-US" sz="2400" dirty="0">
              <a:latin typeface="Arial Rounded MT Bold" panose="020F0704030504030204" pitchFamily="34" charset="0"/>
            </a:endParaRPr>
          </a:p>
          <a:p>
            <a:pPr marL="285750" indent="-285750" algn="just">
              <a:buFont typeface="Wingdings" panose="05000000000000000000" pitchFamily="2" charset="2"/>
              <a:buChar char="v"/>
            </a:pPr>
            <a:endParaRPr lang="en-US" sz="2400" dirty="0" smtClean="0">
              <a:latin typeface="Arial Rounded MT Bold" panose="020F0704030504030204" pitchFamily="34" charset="0"/>
            </a:endParaRPr>
          </a:p>
          <a:p>
            <a:pPr marL="285750" indent="-285750" algn="just">
              <a:buFont typeface="Wingdings" panose="05000000000000000000" pitchFamily="2" charset="2"/>
              <a:buChar char="v"/>
            </a:pPr>
            <a:r>
              <a:rPr lang="en-US" sz="2400" dirty="0" smtClean="0">
                <a:latin typeface="Arial Rounded MT Bold" panose="020F0704030504030204" pitchFamily="34" charset="0"/>
              </a:rPr>
              <a:t>Time Consuming process</a:t>
            </a:r>
          </a:p>
          <a:p>
            <a:pPr marL="285750" indent="-285750" algn="just">
              <a:buFont typeface="Wingdings" panose="05000000000000000000" pitchFamily="2" charset="2"/>
              <a:buChar char="v"/>
            </a:pPr>
            <a:r>
              <a:rPr lang="en-US" sz="2400" dirty="0" smtClean="0">
                <a:latin typeface="Arial Rounded MT Bold" panose="020F0704030504030204" pitchFamily="34" charset="0"/>
              </a:rPr>
              <a:t>Difficulty to finding the products</a:t>
            </a:r>
          </a:p>
          <a:p>
            <a:pPr marL="285750" indent="-285750" algn="just">
              <a:buFont typeface="Wingdings" panose="05000000000000000000" pitchFamily="2" charset="2"/>
              <a:buChar char="v"/>
            </a:pPr>
            <a:r>
              <a:rPr lang="en-US" sz="2400" dirty="0" smtClean="0">
                <a:latin typeface="Arial Rounded MT Bold" panose="020F0704030504030204" pitchFamily="34" charset="0"/>
              </a:rPr>
              <a:t>Inconvenient</a:t>
            </a:r>
          </a:p>
          <a:p>
            <a:pPr marL="285750" indent="-285750" algn="just">
              <a:buFont typeface="Wingdings" panose="05000000000000000000" pitchFamily="2" charset="2"/>
              <a:buChar char="v"/>
            </a:pPr>
            <a:r>
              <a:rPr lang="en-US" sz="2400" dirty="0" smtClean="0">
                <a:latin typeface="Arial Rounded MT Bold" panose="020F0704030504030204" pitchFamily="34" charset="0"/>
              </a:rPr>
              <a:t>Difficult to compare prices</a:t>
            </a:r>
          </a:p>
          <a:p>
            <a:pPr marL="285750" indent="-285750" algn="just">
              <a:buFont typeface="Wingdings" panose="05000000000000000000" pitchFamily="2" charset="2"/>
              <a:buChar char="v"/>
            </a:pPr>
            <a:r>
              <a:rPr lang="en-US" sz="2400" dirty="0" smtClean="0">
                <a:latin typeface="Arial Rounded MT Bold" panose="020F0704030504030204" pitchFamily="34" charset="0"/>
              </a:rPr>
              <a:t>High Price</a:t>
            </a:r>
          </a:p>
          <a:p>
            <a:pPr marL="285750" indent="-285750" algn="just">
              <a:buFont typeface="Wingdings" panose="05000000000000000000" pitchFamily="2" charset="2"/>
              <a:buChar char="v"/>
            </a:pPr>
            <a:r>
              <a:rPr lang="en-US" sz="2400" dirty="0" smtClean="0">
                <a:latin typeface="Arial Rounded MT Bold" panose="020F0704030504030204" pitchFamily="34" charset="0"/>
              </a:rPr>
              <a:t>Limited Products</a:t>
            </a:r>
          </a:p>
          <a:p>
            <a:pPr marL="285750" indent="-285750" algn="just">
              <a:buFont typeface="Wingdings" panose="05000000000000000000" pitchFamily="2" charset="2"/>
              <a:buChar char="v"/>
            </a:pPr>
            <a:r>
              <a:rPr lang="en-US" sz="2400" dirty="0" smtClean="0">
                <a:latin typeface="Arial Rounded MT Bold" panose="020F0704030504030204" pitchFamily="34" charset="0"/>
              </a:rPr>
              <a:t>Limited operation period</a:t>
            </a:r>
          </a:p>
          <a:p>
            <a:pPr marL="285750" indent="-285750" algn="just">
              <a:buFont typeface="Wingdings" panose="05000000000000000000" pitchFamily="2" charset="2"/>
              <a:buChar char="v"/>
            </a:pPr>
            <a:r>
              <a:rPr lang="en-US" sz="2400" dirty="0" smtClean="0">
                <a:latin typeface="Arial Rounded MT Bold" panose="020F0704030504030204" pitchFamily="34" charset="0"/>
              </a:rPr>
              <a:t>Less information about the product.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90904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1398" y="444500"/>
            <a:ext cx="5289205"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Requirement Specifications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44600" y="1586131"/>
            <a:ext cx="10325100" cy="3477875"/>
          </a:xfrm>
          <a:prstGeom prst="rect">
            <a:avLst/>
          </a:prstGeom>
        </p:spPr>
        <p:txBody>
          <a:bodyPr wrap="square">
            <a:spAutoFit/>
          </a:bodyPr>
          <a:lstStyle/>
          <a:p>
            <a:r>
              <a:rPr lang="en-US" sz="2000" dirty="0" smtClean="0">
                <a:latin typeface="Arial Rounded MT Bold" panose="020F0704030504030204" pitchFamily="34" charset="0"/>
              </a:rPr>
              <a:t>Minimum requirements for project development are as follows-</a:t>
            </a:r>
          </a:p>
          <a:p>
            <a:endParaRPr lang="en-US" sz="2000" b="1" u="sng" dirty="0" smtClean="0">
              <a:latin typeface="Arial Rounded MT Bold" panose="020F0704030504030204" pitchFamily="34" charset="0"/>
            </a:endParaRPr>
          </a:p>
          <a:p>
            <a:r>
              <a:rPr lang="en-US" sz="2000" b="1" u="sng" dirty="0" smtClean="0">
                <a:latin typeface="Arial Rounded MT Bold" panose="020F0704030504030204" pitchFamily="34" charset="0"/>
              </a:rPr>
              <a:t>FRONT END</a:t>
            </a:r>
          </a:p>
          <a:p>
            <a:endParaRPr lang="en-US" sz="2000" b="1" u="sng" dirty="0" smtClean="0">
              <a:latin typeface="Arial Rounded MT Bold" panose="020F0704030504030204" pitchFamily="34" charset="0"/>
            </a:endParaRPr>
          </a:p>
          <a:p>
            <a:r>
              <a:rPr lang="en-US" sz="2000" dirty="0" err="1" smtClean="0">
                <a:latin typeface="Arial Rounded MT Bold" panose="020F0704030504030204" pitchFamily="34" charset="0"/>
              </a:rPr>
              <a:t>i</a:t>
            </a:r>
            <a:r>
              <a:rPr lang="en-US" sz="2000" dirty="0" smtClean="0">
                <a:latin typeface="Arial Rounded MT Bold" panose="020F0704030504030204" pitchFamily="34" charset="0"/>
              </a:rPr>
              <a:t>) Presentation Layer: Java Server Pages</a:t>
            </a:r>
          </a:p>
          <a:p>
            <a:pPr marL="285750" indent="-285750">
              <a:buFont typeface="Wingdings" panose="05000000000000000000" pitchFamily="2" charset="2"/>
              <a:buChar char="Ø"/>
            </a:pPr>
            <a:r>
              <a:rPr lang="en-US" sz="2000" dirty="0" smtClean="0">
                <a:latin typeface="Arial Rounded MT Bold" panose="020F0704030504030204" pitchFamily="34" charset="0"/>
              </a:rPr>
              <a:t>User friendly</a:t>
            </a:r>
          </a:p>
          <a:p>
            <a:pPr marL="285750" indent="-285750">
              <a:buFont typeface="Wingdings" panose="05000000000000000000" pitchFamily="2" charset="2"/>
              <a:buChar char="Ø"/>
            </a:pPr>
            <a:r>
              <a:rPr lang="en-US" sz="2000" dirty="0" smtClean="0">
                <a:latin typeface="Arial Rounded MT Bold" panose="020F0704030504030204" pitchFamily="34" charset="0"/>
              </a:rPr>
              <a:t>Separation of work (design and coding)</a:t>
            </a:r>
          </a:p>
          <a:p>
            <a:pPr marL="285750" indent="-285750">
              <a:buFont typeface="Wingdings" panose="05000000000000000000" pitchFamily="2" charset="2"/>
              <a:buChar char="Ø"/>
            </a:pPr>
            <a:r>
              <a:rPr lang="en-US" sz="2000" dirty="0" smtClean="0">
                <a:latin typeface="Arial Rounded MT Bold" panose="020F0704030504030204" pitchFamily="34" charset="0"/>
              </a:rPr>
              <a:t>Write once and run anywhere</a:t>
            </a:r>
          </a:p>
          <a:p>
            <a:r>
              <a:rPr lang="en-US" sz="2000" dirty="0" smtClean="0">
                <a:latin typeface="Arial Rounded MT Bold" panose="020F0704030504030204" pitchFamily="34" charset="0"/>
              </a:rPr>
              <a:t>ii) Middle tier: Java Beans and Servlet.</a:t>
            </a:r>
          </a:p>
          <a:p>
            <a:r>
              <a:rPr lang="en-US" sz="2000" dirty="0" smtClean="0">
                <a:latin typeface="Arial Rounded MT Bold" panose="020F0704030504030204" pitchFamily="34" charset="0"/>
              </a:rPr>
              <a:t>iii) Database Layer: MySQL</a:t>
            </a:r>
          </a:p>
          <a:p>
            <a:r>
              <a:rPr lang="en-US" sz="2000" dirty="0" smtClean="0">
                <a:latin typeface="Arial Rounded MT Bold" panose="020F0704030504030204" pitchFamily="34" charset="0"/>
              </a:rPr>
              <a:t>iv) Web development language: HTML5, CSS, and BOOTSTRAP.</a:t>
            </a:r>
          </a:p>
        </p:txBody>
      </p:sp>
    </p:spTree>
    <p:extLst>
      <p:ext uri="{BB962C8B-B14F-4D97-AF65-F5344CB8AC3E}">
        <p14:creationId xmlns:p14="http://schemas.microsoft.com/office/powerpoint/2010/main" val="345905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050" y="793740"/>
            <a:ext cx="9867900" cy="5016758"/>
          </a:xfrm>
          <a:prstGeom prst="rect">
            <a:avLst/>
          </a:prstGeom>
        </p:spPr>
        <p:txBody>
          <a:bodyPr wrap="square">
            <a:spAutoFit/>
          </a:bodyPr>
          <a:lstStyle/>
          <a:p>
            <a:r>
              <a:rPr lang="en-US" sz="2000" b="1" u="sng" dirty="0" smtClean="0">
                <a:latin typeface="Arial Rounded MT Bold" panose="020F0704030504030204" pitchFamily="34" charset="0"/>
              </a:rPr>
              <a:t>SOFTWARE REQUIREMENTS</a:t>
            </a:r>
          </a:p>
          <a:p>
            <a:endParaRPr lang="en-US" sz="2000" b="1" u="sng" dirty="0" smtClean="0">
              <a:latin typeface="Arial Rounded MT Bold" panose="020F0704030504030204" pitchFamily="34" charset="0"/>
            </a:endParaRPr>
          </a:p>
          <a:p>
            <a:pPr marL="285750" indent="-285750">
              <a:buFont typeface="Arial" panose="020B0604020202020204" pitchFamily="34" charset="0"/>
              <a:buChar char="•"/>
            </a:pPr>
            <a:r>
              <a:rPr lang="en-US" sz="2000" dirty="0" smtClean="0">
                <a:latin typeface="Arial Rounded MT Bold" panose="020F0704030504030204" pitchFamily="34" charset="0"/>
              </a:rPr>
              <a:t>Windows 10/Windows 8</a:t>
            </a:r>
          </a:p>
          <a:p>
            <a:pPr marL="285750" indent="-285750">
              <a:buFont typeface="Arial" panose="020B0604020202020204" pitchFamily="34" charset="0"/>
              <a:buChar char="•"/>
            </a:pPr>
            <a:r>
              <a:rPr lang="en-US" sz="2000" dirty="0" smtClean="0">
                <a:latin typeface="Arial Rounded MT Bold" panose="020F0704030504030204" pitchFamily="34" charset="0"/>
              </a:rPr>
              <a:t>MySQL</a:t>
            </a:r>
          </a:p>
          <a:p>
            <a:pPr marL="285750" indent="-285750">
              <a:buFont typeface="Arial" panose="020B0604020202020204" pitchFamily="34" charset="0"/>
              <a:buChar char="•"/>
            </a:pPr>
            <a:r>
              <a:rPr lang="en-US" sz="2000" dirty="0" smtClean="0">
                <a:latin typeface="Arial Rounded MT Bold" panose="020F0704030504030204" pitchFamily="34" charset="0"/>
              </a:rPr>
              <a:t>JSP &amp; Java</a:t>
            </a:r>
          </a:p>
          <a:p>
            <a:pPr marL="285750" indent="-285750">
              <a:buFont typeface="Arial" panose="020B0604020202020204" pitchFamily="34" charset="0"/>
              <a:buChar char="•"/>
            </a:pPr>
            <a:r>
              <a:rPr lang="en-US" sz="2000" dirty="0" smtClean="0">
                <a:latin typeface="Arial Rounded MT Bold" panose="020F0704030504030204" pitchFamily="34" charset="0"/>
              </a:rPr>
              <a:t>Apache Tomcat Server</a:t>
            </a:r>
          </a:p>
          <a:p>
            <a:pPr marL="285750" indent="-285750">
              <a:buFont typeface="Arial" panose="020B0604020202020204" pitchFamily="34" charset="0"/>
              <a:buChar char="•"/>
            </a:pPr>
            <a:r>
              <a:rPr lang="en-US" sz="2000" dirty="0" smtClean="0">
                <a:latin typeface="Arial Rounded MT Bold" panose="020F0704030504030204" pitchFamily="34" charset="0"/>
              </a:rPr>
              <a:t>Hibernate &amp; Spring Framework</a:t>
            </a:r>
          </a:p>
          <a:p>
            <a:pPr marL="285750" indent="-285750">
              <a:buFont typeface="Arial" panose="020B0604020202020204" pitchFamily="34" charset="0"/>
              <a:buChar char="•"/>
            </a:pPr>
            <a:r>
              <a:rPr lang="en-US" sz="2000" dirty="0" smtClean="0">
                <a:latin typeface="Arial Rounded MT Bold" panose="020F0704030504030204" pitchFamily="34" charset="0"/>
              </a:rPr>
              <a:t>Eclipse Oxygen IDE</a:t>
            </a:r>
          </a:p>
          <a:p>
            <a:pPr marL="285750" indent="-285750">
              <a:buFont typeface="Arial" panose="020B0604020202020204" pitchFamily="34" charset="0"/>
              <a:buChar char="•"/>
            </a:pPr>
            <a:r>
              <a:rPr lang="en-US" sz="2000" dirty="0" smtClean="0">
                <a:latin typeface="Arial Rounded MT Bold" panose="020F0704030504030204" pitchFamily="34" charset="0"/>
              </a:rPr>
              <a:t>Google Chrome or Microsoft Edge browser.</a:t>
            </a:r>
          </a:p>
          <a:p>
            <a:pPr marL="285750" indent="-285750">
              <a:buFont typeface="Arial" panose="020B0604020202020204" pitchFamily="34" charset="0"/>
              <a:buChar char="•"/>
            </a:pPr>
            <a:endParaRPr lang="en-IN" sz="2000" dirty="0">
              <a:latin typeface="Arial Rounded MT Bold" panose="020F0704030504030204" pitchFamily="34" charset="0"/>
            </a:endParaRPr>
          </a:p>
          <a:p>
            <a:endParaRPr lang="en-US" sz="2000" dirty="0" smtClean="0">
              <a:latin typeface="Arial Rounded MT Bold" panose="020F0704030504030204" pitchFamily="34" charset="0"/>
            </a:endParaRPr>
          </a:p>
          <a:p>
            <a:r>
              <a:rPr lang="en-US" sz="2000" b="1" u="sng" smtClean="0">
                <a:latin typeface="Arial Rounded MT Bold" panose="020F0704030504030204" pitchFamily="34" charset="0"/>
              </a:rPr>
              <a:t>HARDWARE REQUIREMENTS</a:t>
            </a:r>
          </a:p>
          <a:p>
            <a:endParaRPr lang="en-US" sz="2000" b="1" u="sng" dirty="0" smtClean="0">
              <a:latin typeface="Arial Rounded MT Bold" panose="020F0704030504030204" pitchFamily="34" charset="0"/>
            </a:endParaRPr>
          </a:p>
          <a:p>
            <a:pPr marL="285750" indent="-285750">
              <a:buFont typeface="Arial" panose="020B0604020202020204" pitchFamily="34" charset="0"/>
              <a:buChar char="•"/>
            </a:pPr>
            <a:r>
              <a:rPr lang="en-US" sz="2000" dirty="0" smtClean="0">
                <a:latin typeface="Arial Rounded MT Bold" panose="020F0704030504030204" pitchFamily="34" charset="0"/>
              </a:rPr>
              <a:t>Intel Core i3 2GHz Processor</a:t>
            </a:r>
          </a:p>
          <a:p>
            <a:pPr marL="285750" indent="-285750">
              <a:buFont typeface="Arial" panose="020B0604020202020204" pitchFamily="34" charset="0"/>
              <a:buChar char="•"/>
            </a:pPr>
            <a:r>
              <a:rPr lang="en-US" sz="2000" dirty="0" smtClean="0">
                <a:latin typeface="Arial Rounded MT Bold" panose="020F0704030504030204" pitchFamily="34" charset="0"/>
              </a:rPr>
              <a:t>4 GB RAM</a:t>
            </a:r>
          </a:p>
          <a:p>
            <a:pPr marL="285750" indent="-285750">
              <a:buFont typeface="Arial" panose="020B0604020202020204" pitchFamily="34" charset="0"/>
              <a:buChar char="•"/>
            </a:pPr>
            <a:r>
              <a:rPr lang="en-US" sz="2000" dirty="0" smtClean="0">
                <a:latin typeface="Arial Rounded MT Bold" panose="020F0704030504030204" pitchFamily="34" charset="0"/>
              </a:rPr>
              <a:t>10 GB Hard Disk</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0324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7277" y="292100"/>
            <a:ext cx="3352200"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Company Profile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774700" y="1223139"/>
            <a:ext cx="11010900" cy="3170099"/>
          </a:xfrm>
          <a:prstGeom prst="rect">
            <a:avLst/>
          </a:prstGeom>
        </p:spPr>
        <p:txBody>
          <a:bodyPr wrap="square">
            <a:spAutoFit/>
          </a:bodyPr>
          <a:lstStyle/>
          <a:p>
            <a:r>
              <a:rPr lang="en-US" sz="2000" dirty="0">
                <a:solidFill>
                  <a:srgbClr val="000000"/>
                </a:solidFill>
                <a:latin typeface="Arial Rounded MT Bold" panose="020F0704030504030204" pitchFamily="34" charset="0"/>
              </a:rPr>
              <a:t>Company Name: - Apex TG India Pvt. Ltd. </a:t>
            </a:r>
          </a:p>
          <a:p>
            <a:r>
              <a:rPr lang="en-US" sz="2000" dirty="0">
                <a:solidFill>
                  <a:srgbClr val="000000"/>
                </a:solidFill>
                <a:latin typeface="Arial Rounded MT Bold" panose="020F0704030504030204" pitchFamily="34" charset="0"/>
              </a:rPr>
              <a:t>Company Address: - E-20, E-Block, Sec-63, Noida-201307, UP </a:t>
            </a:r>
          </a:p>
          <a:p>
            <a:endParaRPr lang="en-US" sz="2000" dirty="0" smtClean="0">
              <a:solidFill>
                <a:srgbClr val="000000"/>
              </a:solidFill>
              <a:latin typeface="Arial Rounded MT Bold" panose="020F0704030504030204" pitchFamily="34" charset="0"/>
            </a:endParaRPr>
          </a:p>
          <a:p>
            <a:endParaRPr lang="en-US" sz="2000" dirty="0">
              <a:solidFill>
                <a:srgbClr val="000000"/>
              </a:solidFill>
              <a:latin typeface="Arial Rounded MT Bold" panose="020F0704030504030204" pitchFamily="34" charset="0"/>
            </a:endParaRPr>
          </a:p>
          <a:p>
            <a:r>
              <a:rPr lang="en-US" sz="2000" dirty="0" smtClean="0">
                <a:solidFill>
                  <a:srgbClr val="000000"/>
                </a:solidFill>
                <a:latin typeface="Arial Rounded MT Bold" panose="020F0704030504030204" pitchFamily="34" charset="0"/>
              </a:rPr>
              <a:t>Apex </a:t>
            </a:r>
            <a:r>
              <a:rPr lang="en-US" sz="2000" dirty="0">
                <a:solidFill>
                  <a:srgbClr val="000000"/>
                </a:solidFill>
                <a:latin typeface="Arial Rounded MT Bold" panose="020F0704030504030204" pitchFamily="34" charset="0"/>
              </a:rPr>
              <a:t>TG India Pvt. Ltd. focuses on delivering sophisticated technology-enabled solutions, consulting and Training to maximize complex business needs. Founded in 2007 and based in New Delhi NCR Noida. We deal in IT Consulting, Training and Development services and providing substantial and concrete results to the clients from across the globe. We provide technical, management and personal skills development, focused on developing better brains for better business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7138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106" y="279400"/>
            <a:ext cx="3251788"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Project Modules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5450" y="917912"/>
            <a:ext cx="11341100" cy="5940088"/>
          </a:xfrm>
          <a:prstGeom prst="rect">
            <a:avLst/>
          </a:prstGeom>
        </p:spPr>
        <p:txBody>
          <a:bodyPr wrap="square">
            <a:spAutoFit/>
          </a:bodyPr>
          <a:lstStyle/>
          <a:p>
            <a:r>
              <a:rPr lang="en-US" sz="2000" dirty="0">
                <a:solidFill>
                  <a:srgbClr val="000000"/>
                </a:solidFill>
                <a:latin typeface="Arial Rounded MT Bold" panose="020F0704030504030204" pitchFamily="34" charset="0"/>
              </a:rPr>
              <a:t>Project is divided into following modules- </a:t>
            </a:r>
            <a:endParaRPr lang="en-US" sz="2000" dirty="0" smtClean="0">
              <a:solidFill>
                <a:srgbClr val="000000"/>
              </a:solidFill>
              <a:latin typeface="Arial Rounded MT Bold" panose="020F0704030504030204" pitchFamily="34" charset="0"/>
            </a:endParaRPr>
          </a:p>
          <a:p>
            <a:endParaRPr lang="en-US" sz="2000" dirty="0">
              <a:solidFill>
                <a:srgbClr val="000000"/>
              </a:solidFill>
              <a:latin typeface="Arial Rounded MT Bold" panose="020F0704030504030204" pitchFamily="34" charset="0"/>
            </a:endParaRPr>
          </a:p>
          <a:p>
            <a:r>
              <a:rPr lang="en-US" sz="2000" b="1" dirty="0">
                <a:solidFill>
                  <a:srgbClr val="000000"/>
                </a:solidFill>
                <a:latin typeface="Arial Rounded MT Bold" panose="020F0704030504030204" pitchFamily="34" charset="0"/>
              </a:rPr>
              <a:t>A. ADMIN MODULE </a:t>
            </a:r>
            <a:endParaRPr lang="en-US" sz="2000" dirty="0">
              <a:solidFill>
                <a:srgbClr val="000000"/>
              </a:solidFill>
              <a:latin typeface="Arial Rounded MT Bold" panose="020F0704030504030204" pitchFamily="34" charset="0"/>
            </a:endParaRPr>
          </a:p>
          <a:p>
            <a:r>
              <a:rPr lang="en-US" sz="2000" dirty="0">
                <a:solidFill>
                  <a:srgbClr val="000000"/>
                </a:solidFill>
                <a:latin typeface="Arial Rounded MT Bold" panose="020F0704030504030204" pitchFamily="34" charset="0"/>
              </a:rPr>
              <a:t>Admin can perform following tasks: </a:t>
            </a:r>
          </a:p>
          <a:p>
            <a:r>
              <a:rPr lang="en-US" sz="2000" dirty="0">
                <a:solidFill>
                  <a:srgbClr val="000000"/>
                </a:solidFill>
                <a:latin typeface="Arial Rounded MT Bold" panose="020F0704030504030204" pitchFamily="34" charset="0"/>
              </a:rPr>
              <a:t>a) Add/Remove Products </a:t>
            </a:r>
          </a:p>
          <a:p>
            <a:r>
              <a:rPr lang="en-US" sz="2000" dirty="0">
                <a:solidFill>
                  <a:srgbClr val="000000"/>
                </a:solidFill>
                <a:latin typeface="Arial Rounded MT Bold" panose="020F0704030504030204" pitchFamily="34" charset="0"/>
              </a:rPr>
              <a:t>b) Update Product information 25 </a:t>
            </a:r>
            <a:endParaRPr lang="en-US" sz="2000" dirty="0">
              <a:latin typeface="Arial Rounded MT Bold" panose="020F0704030504030204" pitchFamily="34" charset="0"/>
            </a:endParaRPr>
          </a:p>
          <a:p>
            <a:r>
              <a:rPr lang="en-US" sz="2000" dirty="0">
                <a:latin typeface="Arial Rounded MT Bold" panose="020F0704030504030204" pitchFamily="34" charset="0"/>
              </a:rPr>
              <a:t>c) Access the Database </a:t>
            </a:r>
          </a:p>
          <a:p>
            <a:r>
              <a:rPr lang="en-US" sz="2000" dirty="0">
                <a:latin typeface="Arial Rounded MT Bold" panose="020F0704030504030204" pitchFamily="34" charset="0"/>
              </a:rPr>
              <a:t>d) Add/Block Users </a:t>
            </a:r>
            <a:endParaRPr lang="en-US" sz="2000" dirty="0" smtClean="0">
              <a:latin typeface="Arial Rounded MT Bold" panose="020F0704030504030204" pitchFamily="34" charset="0"/>
            </a:endParaRPr>
          </a:p>
          <a:p>
            <a:endParaRPr lang="en-US" sz="2000" dirty="0">
              <a:latin typeface="Arial Rounded MT Bold" panose="020F0704030504030204" pitchFamily="34" charset="0"/>
            </a:endParaRPr>
          </a:p>
          <a:p>
            <a:r>
              <a:rPr lang="en-US" sz="2000" b="1" dirty="0">
                <a:latin typeface="Arial Rounded MT Bold" panose="020F0704030504030204" pitchFamily="34" charset="0"/>
              </a:rPr>
              <a:t>B. USER MODULE </a:t>
            </a:r>
            <a:endParaRPr lang="en-US" sz="2000" dirty="0">
              <a:latin typeface="Arial Rounded MT Bold" panose="020F0704030504030204" pitchFamily="34" charset="0"/>
            </a:endParaRPr>
          </a:p>
          <a:p>
            <a:r>
              <a:rPr lang="en-US" sz="2000" dirty="0">
                <a:latin typeface="Arial Rounded MT Bold" panose="020F0704030504030204" pitchFamily="34" charset="0"/>
              </a:rPr>
              <a:t>Users can perform the following task: </a:t>
            </a:r>
          </a:p>
          <a:p>
            <a:r>
              <a:rPr lang="en-US" sz="2000" dirty="0">
                <a:latin typeface="Arial Rounded MT Bold" panose="020F0704030504030204" pitchFamily="34" charset="0"/>
              </a:rPr>
              <a:t>a) Signup </a:t>
            </a:r>
          </a:p>
          <a:p>
            <a:r>
              <a:rPr lang="en-US" sz="2000" dirty="0">
                <a:latin typeface="Arial Rounded MT Bold" panose="020F0704030504030204" pitchFamily="34" charset="0"/>
              </a:rPr>
              <a:t>b) Sign In </a:t>
            </a:r>
          </a:p>
          <a:p>
            <a:r>
              <a:rPr lang="en-US" sz="2000" dirty="0">
                <a:latin typeface="Arial Rounded MT Bold" panose="020F0704030504030204" pitchFamily="34" charset="0"/>
              </a:rPr>
              <a:t>c) Change Password </a:t>
            </a:r>
          </a:p>
          <a:p>
            <a:r>
              <a:rPr lang="en-US" sz="2000" dirty="0">
                <a:latin typeface="Arial Rounded MT Bold" panose="020F0704030504030204" pitchFamily="34" charset="0"/>
              </a:rPr>
              <a:t>d) Request for password from Admin if forgot the password. </a:t>
            </a:r>
          </a:p>
          <a:p>
            <a:r>
              <a:rPr lang="en-US" sz="2000" dirty="0">
                <a:latin typeface="Arial Rounded MT Bold" panose="020F0704030504030204" pitchFamily="34" charset="0"/>
              </a:rPr>
              <a:t>f) Browse products/View products </a:t>
            </a:r>
          </a:p>
          <a:p>
            <a:r>
              <a:rPr lang="en-US" sz="2000" dirty="0">
                <a:latin typeface="Arial Rounded MT Bold" panose="020F0704030504030204" pitchFamily="34" charset="0"/>
              </a:rPr>
              <a:t>g) Select the products and Add to Cart </a:t>
            </a:r>
          </a:p>
          <a:p>
            <a:r>
              <a:rPr lang="en-US" sz="2000" dirty="0">
                <a:latin typeface="Arial Rounded MT Bold" panose="020F0704030504030204" pitchFamily="34" charset="0"/>
              </a:rPr>
              <a:t>h) Place Order </a:t>
            </a:r>
          </a:p>
          <a:p>
            <a:r>
              <a:rPr lang="en-US" sz="2000" dirty="0" err="1">
                <a:latin typeface="Arial Rounded MT Bold" panose="020F0704030504030204" pitchFamily="34" charset="0"/>
              </a:rPr>
              <a:t>i</a:t>
            </a:r>
            <a:r>
              <a:rPr lang="en-US" sz="2000" dirty="0">
                <a:latin typeface="Arial Rounded MT Bold" panose="020F0704030504030204" pitchFamily="34" charset="0"/>
              </a:rPr>
              <a:t>) Make Payment </a:t>
            </a:r>
          </a:p>
        </p:txBody>
      </p:sp>
    </p:spTree>
    <p:extLst>
      <p:ext uri="{BB962C8B-B14F-4D97-AF65-F5344CB8AC3E}">
        <p14:creationId xmlns:p14="http://schemas.microsoft.com/office/powerpoint/2010/main" val="344278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100" y="490835"/>
            <a:ext cx="6096000" cy="1015663"/>
          </a:xfrm>
          <a:prstGeom prst="rect">
            <a:avLst/>
          </a:prstGeom>
        </p:spPr>
        <p:txBody>
          <a:bodyPr>
            <a:spAutoFit/>
          </a:bodyPr>
          <a:lstStyle/>
          <a:p>
            <a:r>
              <a:rPr lang="en-US" sz="2000" b="1" dirty="0">
                <a:latin typeface="Arial Rounded MT Bold" panose="020F0704030504030204" pitchFamily="34" charset="0"/>
              </a:rPr>
              <a:t>C. VISTORS </a:t>
            </a:r>
            <a:endParaRPr lang="en-US" sz="2000" dirty="0">
              <a:latin typeface="Arial Rounded MT Bold" panose="020F0704030504030204" pitchFamily="34" charset="0"/>
            </a:endParaRPr>
          </a:p>
          <a:p>
            <a:r>
              <a:rPr lang="en-US" sz="2000" dirty="0">
                <a:latin typeface="Arial Rounded MT Bold" panose="020F0704030504030204" pitchFamily="34" charset="0"/>
              </a:rPr>
              <a:t>a) Browse the web sites </a:t>
            </a:r>
          </a:p>
          <a:p>
            <a:r>
              <a:rPr lang="en-US" sz="2000" dirty="0">
                <a:latin typeface="Arial Rounded MT Bold" panose="020F0704030504030204" pitchFamily="34" charset="0"/>
              </a:rPr>
              <a:t>b) View the products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61101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3632" y="393700"/>
            <a:ext cx="3852337" cy="646331"/>
          </a:xfrm>
          <a:prstGeom prst="rect">
            <a:avLst/>
          </a:prstGeom>
          <a:noFill/>
        </p:spPr>
        <p:txBody>
          <a:bodyPr wrap="none" rtlCol="0">
            <a:spAutoFit/>
          </a:bodyPr>
          <a:lstStyle/>
          <a:p>
            <a:r>
              <a:rPr lang="en-IN" sz="3600" dirty="0" smtClean="0">
                <a:solidFill>
                  <a:srgbClr val="FF0000"/>
                </a:solidFill>
                <a:latin typeface="Times New Roman" panose="02020603050405020304" pitchFamily="18" charset="0"/>
                <a:cs typeface="Times New Roman" panose="02020603050405020304" pitchFamily="18" charset="0"/>
              </a:rPr>
              <a:t>Data Flow Diagram</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01800" y="1255236"/>
            <a:ext cx="8788400" cy="3477875"/>
          </a:xfrm>
          <a:prstGeom prst="rect">
            <a:avLst/>
          </a:prstGeom>
        </p:spPr>
        <p:txBody>
          <a:bodyPr wrap="square">
            <a:spAutoFit/>
          </a:bodyPr>
          <a:lstStyle/>
          <a:p>
            <a:r>
              <a:rPr lang="en-US" sz="2000" dirty="0">
                <a:solidFill>
                  <a:srgbClr val="000000"/>
                </a:solidFill>
                <a:latin typeface="Arial Rounded MT Bold" panose="020F0704030504030204" pitchFamily="34" charset="0"/>
              </a:rPr>
              <a:t>A DFD has the purpose of clarifying system requirements and identifying major transformation means how data is flowing at various level between source destinations. A DFD consist of a series of bubbles Joint by lines. The bubbles represent data transformation and the lines represent data flow</a:t>
            </a:r>
            <a:r>
              <a:rPr lang="en-US" sz="2000" b="1" dirty="0">
                <a:solidFill>
                  <a:srgbClr val="000000"/>
                </a:solidFill>
                <a:latin typeface="Arial Rounded MT Bold" panose="020F0704030504030204" pitchFamily="34" charset="0"/>
              </a:rPr>
              <a:t>. </a:t>
            </a:r>
            <a:endParaRPr lang="en-US" sz="2000" b="1" dirty="0" smtClean="0">
              <a:solidFill>
                <a:srgbClr val="000000"/>
              </a:solidFill>
              <a:latin typeface="Arial Rounded MT Bold" panose="020F0704030504030204" pitchFamily="34" charset="0"/>
            </a:endParaRPr>
          </a:p>
          <a:p>
            <a:endParaRPr lang="en-IN" sz="2000" b="1" dirty="0">
              <a:solidFill>
                <a:srgbClr val="000000"/>
              </a:solidFill>
              <a:latin typeface="Arial Rounded MT Bold" panose="020F0704030504030204" pitchFamily="34" charset="0"/>
            </a:endParaRPr>
          </a:p>
          <a:p>
            <a:r>
              <a:rPr lang="en-US" sz="2000" dirty="0">
                <a:latin typeface="Arial Rounded MT Bold" panose="020F0704030504030204" pitchFamily="34" charset="0"/>
                <a:cs typeface="Times New Roman" panose="02020603050405020304" pitchFamily="18" charset="0"/>
              </a:rPr>
              <a:t>The DFD is one of the most important tools to be used by system analyst. The main merit of DFD is that can provide an overview of what files are used, and where the results flow. The graphical representation of the system makes it a good communication tool between a user and an analyst. </a:t>
            </a:r>
            <a:endParaRPr lang="en-US"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00427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Words>1037</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Rounded MT Bold</vt:lpstr>
      <vt:lpstr>Calibri</vt:lpstr>
      <vt:lpstr>Calibri Light</vt:lpstr>
      <vt:lpstr>Mangal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Shobhit Jaiswal</dc:creator>
  <cp:lastModifiedBy>Shobhit Jaiswal</cp:lastModifiedBy>
  <cp:revision>38</cp:revision>
  <dcterms:created xsi:type="dcterms:W3CDTF">2018-05-27T18:11:18Z</dcterms:created>
  <dcterms:modified xsi:type="dcterms:W3CDTF">2018-05-28T05:49:58Z</dcterms:modified>
</cp:coreProperties>
</file>