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8" r:id="rId3"/>
    <p:sldId id="259" r:id="rId4"/>
    <p:sldId id="260" r:id="rId5"/>
    <p:sldId id="261" r:id="rId6"/>
    <p:sldId id="266" r:id="rId7"/>
    <p:sldId id="267" r:id="rId8"/>
    <p:sldId id="268" r:id="rId9"/>
    <p:sldId id="271" r:id="rId10"/>
    <p:sldId id="269" r:id="rId11"/>
    <p:sldId id="270" r:id="rId12"/>
    <p:sldId id="262" r:id="rId13"/>
    <p:sldId id="263" r:id="rId14"/>
    <p:sldId id="265"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0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6027520-879D-41FD-8AAA-ABE37C85AF3A}" type="datetimeFigureOut">
              <a:rPr lang="en-US" smtClean="0"/>
              <a:t>4/29/2024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4EDD818-48AC-41E7-BD78-78A961F3401D}" type="slidenum">
              <a:rPr lang="en-US" smtClean="0"/>
              <a:t>‹#›</a:t>
            </a:fld>
            <a:endParaRPr lang="en-US"/>
          </a:p>
        </p:txBody>
      </p:sp>
    </p:spTree>
    <p:extLst>
      <p:ext uri="{BB962C8B-B14F-4D97-AF65-F5344CB8AC3E}">
        <p14:creationId xmlns:p14="http://schemas.microsoft.com/office/powerpoint/2010/main" val="3300508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EDD818-48AC-41E7-BD78-78A961F3401D}" type="slidenum">
              <a:rPr lang="en-US" smtClean="0"/>
              <a:t>12</a:t>
            </a:fld>
            <a:endParaRPr lang="en-US"/>
          </a:p>
        </p:txBody>
      </p:sp>
    </p:spTree>
    <p:extLst>
      <p:ext uri="{BB962C8B-B14F-4D97-AF65-F5344CB8AC3E}">
        <p14:creationId xmlns:p14="http://schemas.microsoft.com/office/powerpoint/2010/main" val="239400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457450" y="20097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295400" y="4087209"/>
            <a:ext cx="3581400" cy="386003"/>
          </a:xfrm>
          <a:prstGeom prst="rect">
            <a:avLst/>
          </a:prstGeom>
        </p:spPr>
        <p:txBody>
          <a:bodyPr vert="horz" wrap="square" lIns="0" tIns="16510" rIns="0" bIns="0" rtlCol="0">
            <a:spAutoFit/>
          </a:bodyPr>
          <a:lstStyle/>
          <a:p>
            <a:pPr marL="12700">
              <a:lnSpc>
                <a:spcPct val="100000"/>
              </a:lnSpc>
              <a:spcBef>
                <a:spcPts val="130"/>
              </a:spcBef>
            </a:pPr>
            <a:r>
              <a:rPr lang="en-IN" sz="2400" b="1" dirty="0">
                <a:latin typeface="Trebuchet MS"/>
                <a:cs typeface="Trebuchet MS"/>
              </a:rPr>
              <a:t>Subject: </a:t>
            </a:r>
            <a:r>
              <a:rPr lang="en-IN" sz="2400" dirty="0">
                <a:latin typeface="Trebuchet MS"/>
                <a:cs typeface="Trebuchet MS"/>
              </a:rPr>
              <a:t>Naan </a:t>
            </a:r>
            <a:r>
              <a:rPr lang="en-IN" sz="2400" dirty="0" err="1">
                <a:latin typeface="Trebuchet MS"/>
                <a:cs typeface="Trebuchet MS"/>
              </a:rPr>
              <a:t>Mudhalvan</a:t>
            </a:r>
            <a:r>
              <a:rPr lang="en-IN" sz="2400" dirty="0">
                <a:latin typeface="Trebuchet MS"/>
                <a:cs typeface="Trebuchet MS"/>
              </a:rPr>
              <a:t> </a:t>
            </a:r>
          </a:p>
        </p:txBody>
      </p:sp>
      <p:sp>
        <p:nvSpPr>
          <p:cNvPr id="8" name="object 8"/>
          <p:cNvSpPr txBox="1"/>
          <p:nvPr/>
        </p:nvSpPr>
        <p:spPr>
          <a:xfrm>
            <a:off x="1295400" y="2887060"/>
            <a:ext cx="7048500" cy="751488"/>
          </a:xfrm>
          <a:prstGeom prst="rect">
            <a:avLst/>
          </a:prstGeom>
        </p:spPr>
        <p:txBody>
          <a:bodyPr vert="horz" wrap="square" lIns="0" tIns="12700" rIns="0" bIns="0" rtlCol="0">
            <a:spAutoFit/>
          </a:bodyPr>
          <a:lstStyle/>
          <a:p>
            <a:pPr marL="12700">
              <a:lnSpc>
                <a:spcPct val="100000"/>
              </a:lnSpc>
              <a:spcBef>
                <a:spcPts val="100"/>
              </a:spcBef>
            </a:pPr>
            <a:r>
              <a:rPr lang="en-IN" sz="4800" b="1" dirty="0" smtClean="0">
                <a:solidFill>
                  <a:srgbClr val="2D936B"/>
                </a:solidFill>
                <a:latin typeface="Trebuchet MS"/>
                <a:cs typeface="Trebuchet MS"/>
              </a:rPr>
              <a:t>Facial Image</a:t>
            </a:r>
            <a:r>
              <a:rPr lang="en-IN" sz="4800" b="1" dirty="0">
                <a:solidFill>
                  <a:srgbClr val="2D936B"/>
                </a:solidFill>
                <a:latin typeface="Trebuchet MS"/>
                <a:cs typeface="Trebuchet MS"/>
              </a:rPr>
              <a:t> </a:t>
            </a:r>
            <a:r>
              <a:rPr lang="en-IN" sz="4800" b="1" dirty="0" smtClean="0">
                <a:solidFill>
                  <a:srgbClr val="2D936B"/>
                </a:solidFill>
                <a:latin typeface="Trebuchet MS"/>
                <a:cs typeface="Trebuchet MS"/>
              </a:rPr>
              <a:t>Generation</a:t>
            </a:r>
            <a:endParaRPr sz="4800" b="1"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95C6E52D-2FB6-4264-8F7D-E99880730670}"/>
              </a:ext>
            </a:extLst>
          </p:cNvPr>
          <p:cNvSpPr txBox="1"/>
          <p:nvPr/>
        </p:nvSpPr>
        <p:spPr>
          <a:xfrm>
            <a:off x="5791200" y="3810000"/>
            <a:ext cx="4495800" cy="2716128"/>
          </a:xfrm>
          <a:prstGeom prst="rect">
            <a:avLst/>
          </a:prstGeom>
          <a:noFill/>
        </p:spPr>
        <p:txBody>
          <a:bodyPr wrap="square" rtlCol="0">
            <a:spAutoFit/>
          </a:bodyPr>
          <a:lstStyle/>
          <a:p>
            <a:pPr marL="12700">
              <a:lnSpc>
                <a:spcPct val="100000"/>
              </a:lnSpc>
              <a:spcBef>
                <a:spcPts val="130"/>
              </a:spcBef>
            </a:pPr>
            <a:r>
              <a:rPr lang="en-US" sz="2400" b="1" dirty="0">
                <a:latin typeface="Trebuchet MS"/>
                <a:cs typeface="Trebuchet MS"/>
              </a:rPr>
              <a:t>Name: </a:t>
            </a:r>
            <a:r>
              <a:rPr lang="en-US" sz="2400" dirty="0" err="1" smtClean="0">
                <a:latin typeface="Trebuchet MS"/>
                <a:cs typeface="Trebuchet MS"/>
              </a:rPr>
              <a:t>Shobia</a:t>
            </a:r>
            <a:r>
              <a:rPr lang="en-US" sz="2400" dirty="0" smtClean="0">
                <a:latin typeface="Trebuchet MS"/>
                <a:cs typeface="Trebuchet MS"/>
              </a:rPr>
              <a:t> T R</a:t>
            </a:r>
          </a:p>
          <a:p>
            <a:pPr marL="12700">
              <a:lnSpc>
                <a:spcPct val="100000"/>
              </a:lnSpc>
              <a:spcBef>
                <a:spcPts val="130"/>
              </a:spcBef>
            </a:pPr>
            <a:r>
              <a:rPr lang="en-US" sz="2400" b="1" dirty="0" err="1" smtClean="0">
                <a:latin typeface="Trebuchet MS"/>
                <a:cs typeface="Trebuchet MS"/>
              </a:rPr>
              <a:t>Reg</a:t>
            </a:r>
            <a:r>
              <a:rPr lang="en-US" sz="2400" b="1" dirty="0" smtClean="0">
                <a:latin typeface="Trebuchet MS"/>
                <a:cs typeface="Trebuchet MS"/>
              </a:rPr>
              <a:t> No: </a:t>
            </a:r>
            <a:r>
              <a:rPr lang="en-US" sz="2400" dirty="0" smtClean="0">
                <a:latin typeface="Trebuchet MS"/>
                <a:cs typeface="Trebuchet MS"/>
              </a:rPr>
              <a:t>2021503051</a:t>
            </a:r>
            <a:endParaRPr lang="en-US" sz="2400" dirty="0">
              <a:latin typeface="Trebuchet MS"/>
              <a:cs typeface="Trebuchet MS"/>
            </a:endParaRPr>
          </a:p>
          <a:p>
            <a:pPr marL="12700">
              <a:lnSpc>
                <a:spcPct val="100000"/>
              </a:lnSpc>
              <a:spcBef>
                <a:spcPts val="130"/>
              </a:spcBef>
            </a:pPr>
            <a:r>
              <a:rPr lang="en-US" sz="2400" b="1" dirty="0">
                <a:latin typeface="Trebuchet MS"/>
                <a:cs typeface="Trebuchet MS"/>
              </a:rPr>
              <a:t>Institute: </a:t>
            </a:r>
            <a:r>
              <a:rPr lang="en-US" sz="2400" dirty="0">
                <a:latin typeface="Trebuchet MS"/>
                <a:cs typeface="Trebuchet MS"/>
              </a:rPr>
              <a:t>Madras Institute of Technology</a:t>
            </a:r>
          </a:p>
          <a:p>
            <a:pPr marL="12700">
              <a:lnSpc>
                <a:spcPct val="100000"/>
              </a:lnSpc>
              <a:spcBef>
                <a:spcPts val="130"/>
              </a:spcBef>
            </a:pPr>
            <a:r>
              <a:rPr lang="en-US" sz="2400" b="1" dirty="0">
                <a:latin typeface="Trebuchet MS"/>
                <a:cs typeface="Trebuchet MS"/>
              </a:rPr>
              <a:t>Department: </a:t>
            </a:r>
            <a:r>
              <a:rPr lang="en-US" sz="2400" dirty="0">
                <a:latin typeface="Trebuchet MS"/>
                <a:cs typeface="Trebuchet MS"/>
              </a:rPr>
              <a:t>Computer Science</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a:t>ALGORITHM AND DEPLOYMENT</a:t>
            </a:r>
          </a:p>
        </p:txBody>
      </p:sp>
      <p:sp>
        <p:nvSpPr>
          <p:cNvPr id="3" name="TextBox 2">
            <a:extLst>
              <a:ext uri="{FF2B5EF4-FFF2-40B4-BE49-F238E27FC236}">
                <a16:creationId xmlns:a16="http://schemas.microsoft.com/office/drawing/2014/main" id="{CD0AF31B-6150-46E8-84DE-46A99A6CBE09}"/>
              </a:ext>
            </a:extLst>
          </p:cNvPr>
          <p:cNvSpPr txBox="1"/>
          <p:nvPr/>
        </p:nvSpPr>
        <p:spPr>
          <a:xfrm>
            <a:off x="558165" y="1371601"/>
            <a:ext cx="8585835" cy="4955203"/>
          </a:xfrm>
          <a:prstGeom prst="rect">
            <a:avLst/>
          </a:prstGeom>
          <a:noFill/>
        </p:spPr>
        <p:txBody>
          <a:bodyPr wrap="square" rtlCol="0">
            <a:spAutoFit/>
          </a:bodyPr>
          <a:lstStyle/>
          <a:p>
            <a:pPr algn="just"/>
            <a:r>
              <a:rPr lang="en-US" sz="2400" b="1" dirty="0"/>
              <a:t>Deployment</a:t>
            </a:r>
            <a:r>
              <a:rPr lang="en-US" sz="2400" b="1" dirty="0" smtClean="0"/>
              <a:t>:</a:t>
            </a:r>
          </a:p>
          <a:p>
            <a:pPr algn="just"/>
            <a:endParaRPr lang="en-US" sz="2000" b="1" dirty="0"/>
          </a:p>
          <a:p>
            <a:pPr marL="285750" indent="-285750" algn="just">
              <a:buFont typeface="Arial" pitchFamily="34" charset="0"/>
              <a:buChar char="•"/>
            </a:pPr>
            <a:r>
              <a:rPr lang="en-IN" b="1" dirty="0" smtClean="0"/>
              <a:t>Save </a:t>
            </a:r>
            <a:r>
              <a:rPr lang="en-IN" b="1" dirty="0"/>
              <a:t>the Trained </a:t>
            </a:r>
            <a:r>
              <a:rPr lang="en-IN" b="1" dirty="0" err="1"/>
              <a:t>Autoencoder</a:t>
            </a:r>
            <a:r>
              <a:rPr lang="en-IN" b="1" dirty="0"/>
              <a:t> Model</a:t>
            </a:r>
            <a:r>
              <a:rPr lang="en-IN" dirty="0"/>
              <a:t>:</a:t>
            </a:r>
          </a:p>
          <a:p>
            <a:pPr lvl="1"/>
            <a:r>
              <a:rPr lang="en-IN" dirty="0" smtClean="0"/>
              <a:t>Serialize </a:t>
            </a:r>
            <a:r>
              <a:rPr lang="en-IN" dirty="0"/>
              <a:t>the model using </a:t>
            </a:r>
            <a:r>
              <a:rPr lang="en-IN" dirty="0" err="1"/>
              <a:t>Keras</a:t>
            </a:r>
            <a:r>
              <a:rPr lang="en-IN" dirty="0"/>
              <a:t>' serialization capabilities and save it to disk</a:t>
            </a:r>
            <a:r>
              <a:rPr lang="en-IN" dirty="0" smtClean="0"/>
              <a:t>.</a:t>
            </a:r>
          </a:p>
          <a:p>
            <a:pPr lvl="1"/>
            <a:endParaRPr lang="en-IN" dirty="0"/>
          </a:p>
          <a:p>
            <a:pPr marL="285750" indent="-285750">
              <a:buFont typeface="Arial" pitchFamily="34" charset="0"/>
              <a:buChar char="•"/>
            </a:pPr>
            <a:r>
              <a:rPr lang="en-IN" b="1" dirty="0"/>
              <a:t>Develop User Interface</a:t>
            </a:r>
            <a:r>
              <a:rPr lang="en-IN" dirty="0"/>
              <a:t>:</a:t>
            </a:r>
          </a:p>
          <a:p>
            <a:pPr lvl="1"/>
            <a:r>
              <a:rPr lang="en-IN" dirty="0"/>
              <a:t>Create a web-based UI using Flask to input parameters and view generated images</a:t>
            </a:r>
            <a:r>
              <a:rPr lang="en-IN" dirty="0" smtClean="0"/>
              <a:t>.</a:t>
            </a:r>
          </a:p>
          <a:p>
            <a:pPr lvl="1"/>
            <a:endParaRPr lang="en-IN" dirty="0"/>
          </a:p>
          <a:p>
            <a:pPr marL="285750" indent="-285750">
              <a:buFont typeface="Arial" pitchFamily="34" charset="0"/>
              <a:buChar char="•"/>
            </a:pPr>
            <a:r>
              <a:rPr lang="en-IN" b="1" dirty="0"/>
              <a:t>Choose Deployment Platform: GCP</a:t>
            </a:r>
            <a:r>
              <a:rPr lang="en-IN" dirty="0"/>
              <a:t>:</a:t>
            </a:r>
          </a:p>
          <a:p>
            <a:pPr lvl="1"/>
            <a:r>
              <a:rPr lang="en-IN" dirty="0"/>
              <a:t>Utilize GCP's Compute Engine for deployment</a:t>
            </a:r>
            <a:r>
              <a:rPr lang="en-IN" dirty="0" smtClean="0"/>
              <a:t>.</a:t>
            </a:r>
          </a:p>
          <a:p>
            <a:pPr lvl="1"/>
            <a:endParaRPr lang="en-IN" dirty="0"/>
          </a:p>
          <a:p>
            <a:pPr marL="285750" indent="-285750">
              <a:buFont typeface="Arial" pitchFamily="34" charset="0"/>
              <a:buChar char="•"/>
            </a:pPr>
            <a:r>
              <a:rPr lang="en-IN" b="1" dirty="0"/>
              <a:t>Deploy Image Facial Generation System</a:t>
            </a:r>
            <a:r>
              <a:rPr lang="en-IN" dirty="0"/>
              <a:t>:</a:t>
            </a:r>
          </a:p>
          <a:p>
            <a:pPr lvl="1"/>
            <a:r>
              <a:rPr lang="en-IN" dirty="0"/>
              <a:t>Set up a VM instance on GCP Compute Engine.</a:t>
            </a:r>
          </a:p>
          <a:p>
            <a:pPr lvl="1"/>
            <a:r>
              <a:rPr lang="en-IN" dirty="0"/>
              <a:t>Transfer the serialized model and deploy the Flask application.</a:t>
            </a:r>
          </a:p>
          <a:p>
            <a:pPr lvl="1"/>
            <a:r>
              <a:rPr lang="en-IN" dirty="0"/>
              <a:t>Configure security settings, monitor performance, and update as needed.</a:t>
            </a:r>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251971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a:t>IMPLEMENTATION</a:t>
            </a:r>
          </a:p>
        </p:txBody>
      </p:sp>
      <p:sp>
        <p:nvSpPr>
          <p:cNvPr id="3" name="TextBox 2">
            <a:extLst>
              <a:ext uri="{FF2B5EF4-FFF2-40B4-BE49-F238E27FC236}">
                <a16:creationId xmlns:a16="http://schemas.microsoft.com/office/drawing/2014/main" id="{CD0AF31B-6150-46E8-84DE-46A99A6CBE09}"/>
              </a:ext>
            </a:extLst>
          </p:cNvPr>
          <p:cNvSpPr txBox="1"/>
          <p:nvPr/>
        </p:nvSpPr>
        <p:spPr>
          <a:xfrm>
            <a:off x="558165" y="1371601"/>
            <a:ext cx="8585835" cy="4708981"/>
          </a:xfrm>
          <a:prstGeom prst="rect">
            <a:avLst/>
          </a:prstGeom>
          <a:noFill/>
        </p:spPr>
        <p:txBody>
          <a:bodyPr wrap="square" rtlCol="0">
            <a:spAutoFit/>
          </a:bodyPr>
          <a:lstStyle/>
          <a:p>
            <a:pPr marL="457200" indent="-457200" algn="just">
              <a:buFont typeface="Arial" pitchFamily="34" charset="0"/>
              <a:buChar char="•"/>
            </a:pPr>
            <a:r>
              <a:rPr lang="en-US" sz="2000" dirty="0" smtClean="0"/>
              <a:t>Design encoder and decoder architectures using convolutional and transpose convolutional layers, respectively.</a:t>
            </a:r>
          </a:p>
          <a:p>
            <a:pPr marL="457200" indent="-457200" algn="just">
              <a:buFont typeface="Arial" pitchFamily="34" charset="0"/>
              <a:buChar char="•"/>
            </a:pPr>
            <a:r>
              <a:rPr lang="en-US" sz="2000" dirty="0" smtClean="0"/>
              <a:t>Apply </a:t>
            </a:r>
            <a:r>
              <a:rPr lang="en-US" sz="2000" dirty="0" err="1" smtClean="0"/>
              <a:t>LeakyReLU</a:t>
            </a:r>
            <a:r>
              <a:rPr lang="en-US" sz="2000" dirty="0" smtClean="0"/>
              <a:t> activation functions to introduce non-linearity in both models.</a:t>
            </a:r>
          </a:p>
          <a:p>
            <a:pPr marL="457200" indent="-457200" algn="just">
              <a:buFont typeface="Arial" pitchFamily="34" charset="0"/>
              <a:buChar char="•"/>
            </a:pPr>
            <a:r>
              <a:rPr lang="en-US" sz="2000" dirty="0" smtClean="0"/>
              <a:t>Combine encoder and decoder components to form an </a:t>
            </a:r>
            <a:r>
              <a:rPr lang="en-US" sz="2000" dirty="0" err="1" smtClean="0"/>
              <a:t>autoencoder</a:t>
            </a:r>
            <a:r>
              <a:rPr lang="en-US" sz="2000" dirty="0" smtClean="0"/>
              <a:t> using </a:t>
            </a:r>
            <a:r>
              <a:rPr lang="en-US" sz="2000" dirty="0" err="1" smtClean="0"/>
              <a:t>Keras</a:t>
            </a:r>
            <a:r>
              <a:rPr lang="en-US" sz="2000" dirty="0" smtClean="0"/>
              <a:t>' functional API.</a:t>
            </a:r>
          </a:p>
          <a:p>
            <a:pPr marL="457200" indent="-457200" algn="just">
              <a:buFont typeface="Arial" pitchFamily="34" charset="0"/>
              <a:buChar char="•"/>
            </a:pPr>
            <a:r>
              <a:rPr lang="en-US" sz="2000" dirty="0" smtClean="0"/>
              <a:t>Compile the </a:t>
            </a:r>
            <a:r>
              <a:rPr lang="en-US" sz="2000" dirty="0" err="1" smtClean="0"/>
              <a:t>autoencoder</a:t>
            </a:r>
            <a:r>
              <a:rPr lang="en-US" sz="2000" dirty="0" smtClean="0"/>
              <a:t> with custom reconstruction loss and Adam optimizer.</a:t>
            </a:r>
          </a:p>
          <a:p>
            <a:pPr marL="457200" indent="-457200" algn="just">
              <a:buFont typeface="Arial" pitchFamily="34" charset="0"/>
              <a:buChar char="•"/>
            </a:pPr>
            <a:r>
              <a:rPr lang="en-US" sz="2000" dirty="0" smtClean="0"/>
              <a:t>Train the </a:t>
            </a:r>
            <a:r>
              <a:rPr lang="en-US" sz="2000" dirty="0" err="1" smtClean="0"/>
              <a:t>autoencoder</a:t>
            </a:r>
            <a:r>
              <a:rPr lang="en-US" sz="2000" dirty="0" smtClean="0"/>
              <a:t> using a data generator to process batches of input images.</a:t>
            </a:r>
          </a:p>
          <a:p>
            <a:pPr marL="457200" indent="-457200" algn="just">
              <a:buFont typeface="Arial" pitchFamily="34" charset="0"/>
              <a:buChar char="•"/>
            </a:pPr>
            <a:r>
              <a:rPr lang="en-US" sz="2000" dirty="0" smtClean="0"/>
              <a:t>Optimize model parameters to minimize reconstruction loss and enhance image fidelity.</a:t>
            </a:r>
          </a:p>
          <a:p>
            <a:pPr marL="457200" indent="-457200" algn="just">
              <a:buFont typeface="Arial" pitchFamily="34" charset="0"/>
              <a:buChar char="•"/>
            </a:pPr>
            <a:r>
              <a:rPr lang="en-US" sz="2000" dirty="0" smtClean="0"/>
              <a:t>Develop a function to generate reconstructed images using the trained </a:t>
            </a:r>
            <a:r>
              <a:rPr lang="en-US" sz="2000" dirty="0" err="1" smtClean="0"/>
              <a:t>autoencoder</a:t>
            </a:r>
            <a:r>
              <a:rPr lang="en-US" sz="2000" dirty="0" smtClean="0"/>
              <a:t>.</a:t>
            </a:r>
          </a:p>
          <a:p>
            <a:pPr marL="457200" indent="-457200" algn="just">
              <a:buFont typeface="Arial" pitchFamily="34" charset="0"/>
              <a:buChar char="•"/>
            </a:pPr>
            <a:r>
              <a:rPr lang="en-US" sz="2000" dirty="0" smtClean="0"/>
              <a:t>Optionally provide input images for reconstruction and comparison.</a:t>
            </a:r>
            <a:endParaRPr lang="en-IN" sz="2000" dirty="0"/>
          </a:p>
        </p:txBody>
      </p:sp>
    </p:spTree>
    <p:extLst>
      <p:ext uri="{BB962C8B-B14F-4D97-AF65-F5344CB8AC3E}">
        <p14:creationId xmlns:p14="http://schemas.microsoft.com/office/powerpoint/2010/main" val="297765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220200" y="1804987"/>
            <a:ext cx="2695574" cy="3248025"/>
          </a:xfrm>
          <a:prstGeom prst="rect">
            <a:avLst/>
          </a:prstGeom>
        </p:spPr>
      </p:pic>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IN" sz="3600" dirty="0"/>
              <a:t>RESULT</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12</a:t>
            </a:fld>
            <a:endParaRPr spc="-50" dirty="0"/>
          </a:p>
        </p:txBody>
      </p:sp>
      <p:sp>
        <p:nvSpPr>
          <p:cNvPr id="14" name="TextBox 13">
            <a:extLst>
              <a:ext uri="{FF2B5EF4-FFF2-40B4-BE49-F238E27FC236}">
                <a16:creationId xmlns:a16="http://schemas.microsoft.com/office/drawing/2014/main" id="{A9305563-DBBE-4169-86D0-EDDDDCE4452C}"/>
              </a:ext>
            </a:extLst>
          </p:cNvPr>
          <p:cNvSpPr txBox="1"/>
          <p:nvPr/>
        </p:nvSpPr>
        <p:spPr>
          <a:xfrm>
            <a:off x="554009" y="1700715"/>
            <a:ext cx="2438400" cy="371527"/>
          </a:xfrm>
          <a:prstGeom prst="rect">
            <a:avLst/>
          </a:prstGeom>
          <a:noFill/>
        </p:spPr>
        <p:txBody>
          <a:bodyPr wrap="square" rtlCol="0">
            <a:spAutoFit/>
          </a:bodyPr>
          <a:lstStyle/>
          <a:p>
            <a:r>
              <a:rPr lang="en-IN" b="1" dirty="0"/>
              <a:t>Model </a:t>
            </a:r>
            <a:r>
              <a:rPr lang="en-IN" b="1" dirty="0" smtClean="0"/>
              <a:t>Error rate:</a:t>
            </a:r>
            <a:endParaRPr lang="en-IN" b="1" dirty="0"/>
          </a:p>
        </p:txBody>
      </p:sp>
      <p:sp>
        <p:nvSpPr>
          <p:cNvPr id="4" name="TextBox 3">
            <a:extLst>
              <a:ext uri="{FF2B5EF4-FFF2-40B4-BE49-F238E27FC236}">
                <a16:creationId xmlns:a16="http://schemas.microsoft.com/office/drawing/2014/main" id="{C0D7733C-5E69-43FE-8F26-6CFED30BE730}"/>
              </a:ext>
            </a:extLst>
          </p:cNvPr>
          <p:cNvSpPr txBox="1"/>
          <p:nvPr/>
        </p:nvSpPr>
        <p:spPr>
          <a:xfrm>
            <a:off x="625979" y="3631287"/>
            <a:ext cx="1787582" cy="369332"/>
          </a:xfrm>
          <a:prstGeom prst="rect">
            <a:avLst/>
          </a:prstGeom>
          <a:noFill/>
        </p:spPr>
        <p:txBody>
          <a:bodyPr wrap="square" rtlCol="0">
            <a:spAutoFit/>
          </a:bodyPr>
          <a:lstStyle/>
          <a:p>
            <a:r>
              <a:rPr lang="en-IN" b="1" dirty="0"/>
              <a:t>Output:</a:t>
            </a:r>
          </a:p>
        </p:txBody>
      </p:sp>
      <p:sp>
        <p:nvSpPr>
          <p:cNvPr id="10" name="object 8">
            <a:extLst>
              <a:ext uri="{FF2B5EF4-FFF2-40B4-BE49-F238E27FC236}">
                <a16:creationId xmlns:a16="http://schemas.microsoft.com/office/drawing/2014/main" id="{65A890C6-C21C-43AC-AF3B-55ECB5A9407E}"/>
              </a:ext>
            </a:extLst>
          </p:cNvPr>
          <p:cNvSpPr txBox="1"/>
          <p:nvPr/>
        </p:nvSpPr>
        <p:spPr>
          <a:xfrm>
            <a:off x="576558" y="6134970"/>
            <a:ext cx="7165341" cy="324448"/>
          </a:xfrm>
          <a:prstGeom prst="rect">
            <a:avLst/>
          </a:prstGeom>
        </p:spPr>
        <p:txBody>
          <a:bodyPr vert="horz" wrap="square" lIns="0" tIns="16510" rIns="0" bIns="0" rtlCol="0">
            <a:spAutoFit/>
          </a:bodyPr>
          <a:lstStyle/>
          <a:p>
            <a:pPr marL="12700">
              <a:lnSpc>
                <a:spcPct val="100000"/>
              </a:lnSpc>
              <a:spcBef>
                <a:spcPts val="130"/>
              </a:spcBef>
            </a:pPr>
            <a:r>
              <a:rPr lang="en-US" sz="2000" dirty="0" smtClean="0">
                <a:latin typeface="Trebuchet MS"/>
                <a:cs typeface="Trebuchet MS"/>
              </a:rPr>
              <a:t>https://github.com/Shobiatr/GenAI--NM.git</a:t>
            </a:r>
            <a:endParaRPr sz="2000" dirty="0">
              <a:latin typeface="Trebuchet MS"/>
              <a:cs typeface="Trebuchet MS"/>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01065"/>
            <a:ext cx="5029200" cy="1227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979" y="4012013"/>
            <a:ext cx="7832221" cy="186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IN" sz="4250" dirty="0"/>
              <a:t>CONCLUSION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3" name="TextBox 2">
            <a:extLst>
              <a:ext uri="{FF2B5EF4-FFF2-40B4-BE49-F238E27FC236}">
                <a16:creationId xmlns:a16="http://schemas.microsoft.com/office/drawing/2014/main" id="{998A39A3-14AF-475F-9801-CD9812B0F575}"/>
              </a:ext>
            </a:extLst>
          </p:cNvPr>
          <p:cNvSpPr txBox="1"/>
          <p:nvPr/>
        </p:nvSpPr>
        <p:spPr>
          <a:xfrm>
            <a:off x="2627590" y="1752600"/>
            <a:ext cx="6592610" cy="4678204"/>
          </a:xfrm>
          <a:prstGeom prst="rect">
            <a:avLst/>
          </a:prstGeom>
          <a:noFill/>
        </p:spPr>
        <p:txBody>
          <a:bodyPr wrap="square" rtlCol="0">
            <a:spAutoFit/>
          </a:bodyPr>
          <a:lstStyle/>
          <a:p>
            <a:pPr marL="285750" indent="-285750">
              <a:buFont typeface="Arial" pitchFamily="34" charset="0"/>
              <a:buChar char="•"/>
            </a:pPr>
            <a:r>
              <a:rPr lang="en-US" sz="1600" dirty="0" smtClean="0"/>
              <a:t>In conclusion, a novel deep </a:t>
            </a:r>
            <a:r>
              <a:rPr lang="en-US" sz="1600" dirty="0" err="1" smtClean="0"/>
              <a:t>autoencoder</a:t>
            </a:r>
            <a:r>
              <a:rPr lang="en-US" sz="1600" dirty="0" smtClean="0"/>
              <a:t> architecture was developed to tackle the challenge of realistic face generation. By leveraging the </a:t>
            </a:r>
            <a:r>
              <a:rPr lang="en-US" sz="1600" dirty="0" err="1" smtClean="0"/>
              <a:t>CelebA</a:t>
            </a:r>
            <a:r>
              <a:rPr lang="en-US" sz="1600" dirty="0" smtClean="0"/>
              <a:t> dataset, renowned for its diversity in facial images, the model aimed to faithfully reconstruct facial features and generate lifelike faces. </a:t>
            </a:r>
          </a:p>
          <a:p>
            <a:endParaRPr lang="en-US" sz="1600" dirty="0" smtClean="0"/>
          </a:p>
          <a:p>
            <a:pPr marL="285750" indent="-285750">
              <a:buFont typeface="Arial" pitchFamily="34" charset="0"/>
              <a:buChar char="•"/>
            </a:pPr>
            <a:r>
              <a:rPr lang="en-US" sz="1600" dirty="0" smtClean="0"/>
              <a:t>The architecture consisted of an encoder network extracting hierarchical features from input images and a decoder network reconstructing faces with enhanced fidelity, utilizing advanced CNN techniques such as transposed convolutional layers. Through training, the model learned to minimize reconstruction error, incorporating pixel-wise and perceptual loss functions, resulting in the generation of realistic and diverse facial images. </a:t>
            </a:r>
          </a:p>
          <a:p>
            <a:endParaRPr lang="en-US" sz="1600" dirty="0" smtClean="0"/>
          </a:p>
          <a:p>
            <a:pPr marL="285750" indent="-285750">
              <a:buFont typeface="Arial" pitchFamily="34" charset="0"/>
              <a:buChar char="•"/>
            </a:pPr>
            <a:r>
              <a:rPr lang="en-US" sz="1600" dirty="0" smtClean="0"/>
              <a:t>The trained </a:t>
            </a:r>
            <a:r>
              <a:rPr lang="en-US" sz="1600" dirty="0" err="1" smtClean="0"/>
              <a:t>autoencoder</a:t>
            </a:r>
            <a:r>
              <a:rPr lang="en-US" sz="1600" dirty="0" smtClean="0"/>
              <a:t> model holds promise for various applications, from entertainment to biometrics, signifying the advancement of generative modeling techniques in computer vision and related fields.</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505201" y="2819400"/>
            <a:ext cx="3733800" cy="752129"/>
          </a:xfrm>
          <a:prstGeom prst="rect">
            <a:avLst/>
          </a:prstGeom>
        </p:spPr>
        <p:txBody>
          <a:bodyPr vert="horz" wrap="square" lIns="0" tIns="13335" rIns="0" bIns="0" rtlCol="0">
            <a:spAutoFit/>
          </a:bodyPr>
          <a:lstStyle/>
          <a:p>
            <a:pPr marL="209550">
              <a:lnSpc>
                <a:spcPct val="100000"/>
              </a:lnSpc>
              <a:spcBef>
                <a:spcPts val="105"/>
              </a:spcBef>
            </a:pPr>
            <a:r>
              <a:rPr lang="en-IN" spc="-60" dirty="0"/>
              <a:t>THANK YOU</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IN" spc="-10" dirty="0"/>
              <a:t>OVERVIEW</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2895780A-7BB2-4A71-8D76-96949EA041C7}"/>
              </a:ext>
            </a:extLst>
          </p:cNvPr>
          <p:cNvSpPr txBox="1"/>
          <p:nvPr/>
        </p:nvSpPr>
        <p:spPr>
          <a:xfrm>
            <a:off x="1906682" y="1635097"/>
            <a:ext cx="5059999" cy="3780522"/>
          </a:xfrm>
          <a:prstGeom prst="rect">
            <a:avLst/>
          </a:prstGeom>
          <a:noFill/>
        </p:spPr>
        <p:txBody>
          <a:bodyPr wrap="square" rtlCol="0">
            <a:spAutoFit/>
          </a:bodyPr>
          <a:lstStyle/>
          <a:p>
            <a:pPr marL="342900" indent="-342900" algn="l">
              <a:lnSpc>
                <a:spcPct val="150000"/>
              </a:lnSpc>
              <a:buFont typeface="+mj-lt"/>
              <a:buAutoNum type="arabicPeriod"/>
            </a:pPr>
            <a:r>
              <a:rPr lang="en-IN" b="1" dirty="0"/>
              <a:t>PROBLEM STATEMENT</a:t>
            </a:r>
          </a:p>
          <a:p>
            <a:pPr marL="342900" indent="-342900" algn="l">
              <a:lnSpc>
                <a:spcPct val="150000"/>
              </a:lnSpc>
              <a:buFont typeface="+mj-lt"/>
              <a:buAutoNum type="arabicPeriod"/>
            </a:pPr>
            <a:r>
              <a:rPr lang="en-IN" b="1" dirty="0"/>
              <a:t>OBJECTIVES</a:t>
            </a:r>
          </a:p>
          <a:p>
            <a:pPr marL="342900" indent="-342900" algn="l">
              <a:lnSpc>
                <a:spcPct val="150000"/>
              </a:lnSpc>
              <a:buFont typeface="+mj-lt"/>
              <a:buAutoNum type="arabicPeriod"/>
            </a:pPr>
            <a:r>
              <a:rPr lang="en-IN" b="1" dirty="0"/>
              <a:t>PROPOSED SYSTEM / SOLUTION</a:t>
            </a:r>
          </a:p>
          <a:p>
            <a:pPr marL="342900" indent="-342900" algn="l">
              <a:lnSpc>
                <a:spcPct val="150000"/>
              </a:lnSpc>
              <a:buFont typeface="+mj-lt"/>
              <a:buAutoNum type="arabicPeriod"/>
            </a:pPr>
            <a:r>
              <a:rPr lang="en-IN" b="1" dirty="0"/>
              <a:t>SYSTEM APPROACH</a:t>
            </a:r>
          </a:p>
          <a:p>
            <a:pPr marL="342900" indent="-342900" algn="l">
              <a:lnSpc>
                <a:spcPct val="150000"/>
              </a:lnSpc>
              <a:buFont typeface="+mj-lt"/>
              <a:buAutoNum type="arabicPeriod"/>
            </a:pPr>
            <a:r>
              <a:rPr lang="en-IN" b="1" dirty="0"/>
              <a:t>ALGORITHM AND DEPLOYMENT</a:t>
            </a:r>
          </a:p>
          <a:p>
            <a:pPr marL="342900" indent="-342900" algn="l">
              <a:lnSpc>
                <a:spcPct val="150000"/>
              </a:lnSpc>
              <a:buFont typeface="+mj-lt"/>
              <a:buAutoNum type="arabicPeriod"/>
            </a:pPr>
            <a:r>
              <a:rPr lang="en-IN" b="1" dirty="0"/>
              <a:t>IMPLEMENTATION</a:t>
            </a:r>
          </a:p>
          <a:p>
            <a:pPr marL="342900" indent="-342900" algn="l">
              <a:lnSpc>
                <a:spcPct val="150000"/>
              </a:lnSpc>
              <a:buFont typeface="+mj-lt"/>
              <a:buAutoNum type="arabicPeriod"/>
            </a:pPr>
            <a:r>
              <a:rPr lang="en-IN" b="1" dirty="0"/>
              <a:t>RESULT</a:t>
            </a:r>
          </a:p>
          <a:p>
            <a:pPr marL="342900" indent="-342900" algn="l">
              <a:lnSpc>
                <a:spcPct val="150000"/>
              </a:lnSpc>
              <a:buFont typeface="+mj-lt"/>
              <a:buAutoNum type="arabicPeriod"/>
            </a:pPr>
            <a:r>
              <a:rPr lang="en-IN" b="1" dirty="0"/>
              <a:t>CONCLUSION</a:t>
            </a:r>
          </a:p>
          <a:p>
            <a:pPr marL="342900" indent="-342900" algn="l">
              <a:lnSpc>
                <a:spcPct val="150000"/>
              </a:lnSpc>
              <a:buFont typeface="+mj-lt"/>
              <a:buAutoNum type="arabicPeriod"/>
            </a:pPr>
            <a:r>
              <a:rPr lang="en-IN" b="1"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399" y="3581400"/>
            <a:ext cx="2600325" cy="26098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1" name="TextBox 10">
            <a:extLst>
              <a:ext uri="{FF2B5EF4-FFF2-40B4-BE49-F238E27FC236}">
                <a16:creationId xmlns:a16="http://schemas.microsoft.com/office/drawing/2014/main" id="{0E458DDA-53A7-469A-9E21-3AF526BAF635}"/>
              </a:ext>
            </a:extLst>
          </p:cNvPr>
          <p:cNvSpPr txBox="1"/>
          <p:nvPr/>
        </p:nvSpPr>
        <p:spPr>
          <a:xfrm>
            <a:off x="739775" y="1690062"/>
            <a:ext cx="6993746" cy="4708981"/>
          </a:xfrm>
          <a:prstGeom prst="rect">
            <a:avLst/>
          </a:prstGeom>
          <a:noFill/>
        </p:spPr>
        <p:txBody>
          <a:bodyPr wrap="square" rtlCol="0">
            <a:spAutoFit/>
          </a:bodyPr>
          <a:lstStyle/>
          <a:p>
            <a:pPr algn="just"/>
            <a:r>
              <a:rPr lang="en-IN" sz="2000" dirty="0"/>
              <a:t>Realistic face generation remains a fundamental challenge in computer vision, with applications spanning entertainment, virtual reality, and biometrics. Existing </a:t>
            </a:r>
            <a:r>
              <a:rPr lang="en-IN" sz="2000" dirty="0" err="1"/>
              <a:t>autoencoder</a:t>
            </a:r>
            <a:r>
              <a:rPr lang="en-IN" sz="2000" dirty="0"/>
              <a:t> models often struggle to produce realistic and diverse facial images due to the complexity of facial features. In this research, we propose a deep </a:t>
            </a:r>
            <a:r>
              <a:rPr lang="en-IN" sz="2000" dirty="0" err="1"/>
              <a:t>autoencoder</a:t>
            </a:r>
            <a:r>
              <a:rPr lang="en-IN" sz="2000" dirty="0"/>
              <a:t> architecture specifically tailored for realistic face generation tasks, incorporating advanced CNN techniques to overcome these shortcomings. The encoder network extracts hierarchical features from input facial images, while the decoder network reconstructs faces with enhanced fidelity. Central to our approach is the integration of transposed convolutional layers in the decoder, facilitating the generation of high-resolution facial images.</a:t>
            </a:r>
          </a:p>
          <a:p>
            <a:pPr algn="just"/>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5751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dirty="0"/>
              <a:t>OBJECTIVES</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Rounded Corners 10">
            <a:extLst>
              <a:ext uri="{FF2B5EF4-FFF2-40B4-BE49-F238E27FC236}">
                <a16:creationId xmlns:a16="http://schemas.microsoft.com/office/drawing/2014/main" id="{96EB696A-91B7-4BB5-AD62-6224602EB230}"/>
              </a:ext>
            </a:extLst>
          </p:cNvPr>
          <p:cNvSpPr/>
          <p:nvPr/>
        </p:nvSpPr>
        <p:spPr>
          <a:xfrm>
            <a:off x="1752601" y="1516612"/>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b="1" dirty="0">
                <a:ln w="0"/>
                <a:solidFill>
                  <a:schemeClr val="tx1"/>
                </a:solidFill>
                <a:effectLst>
                  <a:outerShdw blurRad="38100" dist="19050" dir="2700000" algn="tl" rotWithShape="0">
                    <a:schemeClr val="dk1">
                      <a:alpha val="40000"/>
                    </a:schemeClr>
                  </a:outerShdw>
                </a:effectLst>
              </a:rPr>
              <a:t>Develop </a:t>
            </a:r>
            <a:r>
              <a:rPr lang="en-US" b="1" dirty="0" err="1" smtClean="0">
                <a:ln w="0"/>
                <a:solidFill>
                  <a:schemeClr val="tx1"/>
                </a:solidFill>
                <a:effectLst>
                  <a:outerShdw blurRad="38100" dist="19050" dir="2700000" algn="tl" rotWithShape="0">
                    <a:schemeClr val="dk1">
                      <a:alpha val="40000"/>
                    </a:schemeClr>
                  </a:outerShdw>
                </a:effectLst>
              </a:rPr>
              <a:t>AutoEncoder</a:t>
            </a:r>
            <a:r>
              <a:rPr lang="en-US" b="1" dirty="0" smtClean="0">
                <a:ln w="0"/>
                <a:solidFill>
                  <a:schemeClr val="tx1"/>
                </a:solidFill>
                <a:effectLst>
                  <a:outerShdw blurRad="38100" dist="19050" dir="2700000" algn="tl" rotWithShape="0">
                    <a:schemeClr val="dk1">
                      <a:alpha val="40000"/>
                    </a:schemeClr>
                  </a:outerShdw>
                </a:effectLst>
              </a:rPr>
              <a:t>-Based Image Generation System:</a:t>
            </a:r>
          </a:p>
          <a:p>
            <a:pPr lvl="0" algn="just"/>
            <a:r>
              <a:rPr lang="en-IN" dirty="0" smtClean="0">
                <a:solidFill>
                  <a:schemeClr val="tx1">
                    <a:lumMod val="95000"/>
                    <a:lumOff val="5000"/>
                  </a:schemeClr>
                </a:solidFill>
                <a:latin typeface="+mn-lt"/>
                <a:ea typeface="+mn-ea"/>
                <a:cs typeface="+mn-cs"/>
              </a:rPr>
              <a:t>Develop </a:t>
            </a:r>
            <a:r>
              <a:rPr lang="en-IN" dirty="0">
                <a:solidFill>
                  <a:schemeClr val="tx1">
                    <a:lumMod val="95000"/>
                    <a:lumOff val="5000"/>
                  </a:schemeClr>
                </a:solidFill>
                <a:latin typeface="+mn-lt"/>
                <a:ea typeface="+mn-ea"/>
                <a:cs typeface="+mn-cs"/>
              </a:rPr>
              <a:t>a deep </a:t>
            </a:r>
            <a:r>
              <a:rPr lang="en-IN" dirty="0" err="1">
                <a:solidFill>
                  <a:schemeClr val="tx1">
                    <a:lumMod val="95000"/>
                    <a:lumOff val="5000"/>
                  </a:schemeClr>
                </a:solidFill>
                <a:latin typeface="+mn-lt"/>
                <a:ea typeface="+mn-ea"/>
                <a:cs typeface="+mn-cs"/>
              </a:rPr>
              <a:t>autoencoder</a:t>
            </a:r>
            <a:r>
              <a:rPr lang="en-IN" dirty="0">
                <a:solidFill>
                  <a:schemeClr val="tx1">
                    <a:lumMod val="95000"/>
                    <a:lumOff val="5000"/>
                  </a:schemeClr>
                </a:solidFill>
                <a:latin typeface="+mn-lt"/>
                <a:ea typeface="+mn-ea"/>
                <a:cs typeface="+mn-cs"/>
              </a:rPr>
              <a:t> architecture integrating transposed convolutional layers.</a:t>
            </a:r>
          </a:p>
          <a:p>
            <a:pPr algn="just"/>
            <a:endParaRPr lang="en-US" b="1" dirty="0">
              <a:ln w="0"/>
              <a:solidFill>
                <a:schemeClr val="tx1"/>
              </a:solidFill>
              <a:effectLst>
                <a:outerShdw blurRad="38100" dist="19050" dir="2700000" algn="tl" rotWithShape="0">
                  <a:schemeClr val="dk1">
                    <a:alpha val="40000"/>
                  </a:schemeClr>
                </a:outerShdw>
              </a:effectLst>
            </a:endParaRPr>
          </a:p>
        </p:txBody>
      </p:sp>
      <p:sp>
        <p:nvSpPr>
          <p:cNvPr id="12" name="Rectangle: Rounded Corners 11">
            <a:extLst>
              <a:ext uri="{FF2B5EF4-FFF2-40B4-BE49-F238E27FC236}">
                <a16:creationId xmlns:a16="http://schemas.microsoft.com/office/drawing/2014/main" id="{93485A21-A10B-4D52-B7D7-FE2A10FEB743}"/>
              </a:ext>
            </a:extLst>
          </p:cNvPr>
          <p:cNvSpPr/>
          <p:nvPr/>
        </p:nvSpPr>
        <p:spPr>
          <a:xfrm>
            <a:off x="1726325" y="3196547"/>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b="1" dirty="0">
                <a:ln w="0"/>
                <a:solidFill>
                  <a:schemeClr val="tx1"/>
                </a:solidFill>
                <a:effectLst>
                  <a:outerShdw blurRad="38100" dist="19050" dir="2700000" algn="tl" rotWithShape="0">
                    <a:schemeClr val="dk1">
                      <a:alpha val="40000"/>
                    </a:schemeClr>
                  </a:outerShdw>
                </a:effectLst>
              </a:rPr>
              <a:t>Train Model on </a:t>
            </a:r>
            <a:r>
              <a:rPr lang="en-US" b="1" dirty="0" err="1" smtClean="0">
                <a:ln w="0"/>
                <a:solidFill>
                  <a:schemeClr val="tx1"/>
                </a:solidFill>
                <a:effectLst>
                  <a:outerShdw blurRad="38100" dist="19050" dir="2700000" algn="tl" rotWithShape="0">
                    <a:schemeClr val="dk1">
                      <a:alpha val="40000"/>
                    </a:schemeClr>
                  </a:outerShdw>
                </a:effectLst>
              </a:rPr>
              <a:t>CelebA</a:t>
            </a:r>
            <a:r>
              <a:rPr lang="en-US" b="1" dirty="0" smtClean="0">
                <a:ln w="0"/>
                <a:solidFill>
                  <a:schemeClr val="tx1"/>
                </a:solidFill>
                <a:effectLst>
                  <a:outerShdw blurRad="38100" dist="19050" dir="2700000" algn="tl" rotWithShape="0">
                    <a:schemeClr val="dk1">
                      <a:alpha val="40000"/>
                    </a:schemeClr>
                  </a:outerShdw>
                </a:effectLst>
              </a:rPr>
              <a:t> Dataset:</a:t>
            </a:r>
          </a:p>
          <a:p>
            <a:pPr lvl="0" algn="just"/>
            <a:r>
              <a:rPr lang="en-IN" dirty="0" smtClean="0">
                <a:solidFill>
                  <a:schemeClr val="tx1">
                    <a:lumMod val="95000"/>
                    <a:lumOff val="5000"/>
                  </a:schemeClr>
                </a:solidFill>
                <a:latin typeface="+mn-lt"/>
                <a:ea typeface="+mn-ea"/>
                <a:cs typeface="+mn-cs"/>
              </a:rPr>
              <a:t>Conduct </a:t>
            </a:r>
            <a:r>
              <a:rPr lang="en-IN" dirty="0">
                <a:solidFill>
                  <a:schemeClr val="tx1">
                    <a:lumMod val="95000"/>
                    <a:lumOff val="5000"/>
                  </a:schemeClr>
                </a:solidFill>
                <a:latin typeface="+mn-lt"/>
                <a:ea typeface="+mn-ea"/>
                <a:cs typeface="+mn-cs"/>
              </a:rPr>
              <a:t>extensive experimentation to validate the effectiveness of the proposed approach.</a:t>
            </a:r>
          </a:p>
          <a:p>
            <a:pPr algn="just"/>
            <a:endParaRPr lang="en-US" b="1"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4E5F2931-08E1-4538-BB8B-98A57FFD6BE3}"/>
              </a:ext>
            </a:extLst>
          </p:cNvPr>
          <p:cNvSpPr/>
          <p:nvPr/>
        </p:nvSpPr>
        <p:spPr>
          <a:xfrm>
            <a:off x="1726325" y="4867275"/>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b="1" dirty="0" smtClean="0">
                <a:ln w="0"/>
                <a:solidFill>
                  <a:schemeClr val="tx1"/>
                </a:solidFill>
                <a:effectLst>
                  <a:outerShdw blurRad="38100" dist="19050" dir="2700000" algn="tl" rotWithShape="0">
                    <a:schemeClr val="dk1">
                      <a:alpha val="40000"/>
                    </a:schemeClr>
                  </a:outerShdw>
                </a:effectLst>
              </a:rPr>
              <a:t>Generate realistic Face by synthetic </a:t>
            </a:r>
            <a:r>
              <a:rPr lang="en-US" b="1" dirty="0">
                <a:ln w="0"/>
                <a:solidFill>
                  <a:schemeClr val="tx1"/>
                </a:solidFill>
                <a:effectLst>
                  <a:outerShdw blurRad="38100" dist="19050" dir="2700000" algn="tl" rotWithShape="0">
                    <a:schemeClr val="dk1">
                      <a:alpha val="40000"/>
                    </a:schemeClr>
                  </a:outerShdw>
                </a:effectLst>
              </a:rPr>
              <a:t>f</a:t>
            </a:r>
            <a:r>
              <a:rPr lang="en-US" b="1" dirty="0" smtClean="0">
                <a:ln w="0"/>
                <a:solidFill>
                  <a:schemeClr val="tx1"/>
                </a:solidFill>
                <a:effectLst>
                  <a:outerShdw blurRad="38100" dist="19050" dir="2700000" algn="tl" rotWithShape="0">
                    <a:schemeClr val="dk1">
                      <a:alpha val="40000"/>
                    </a:schemeClr>
                  </a:outerShdw>
                </a:effectLst>
              </a:rPr>
              <a:t>unctionality:</a:t>
            </a:r>
          </a:p>
          <a:p>
            <a:pPr lvl="0" algn="just"/>
            <a:r>
              <a:rPr lang="en-IN" dirty="0" smtClean="0">
                <a:solidFill>
                  <a:schemeClr val="tx1">
                    <a:lumMod val="95000"/>
                    <a:lumOff val="5000"/>
                  </a:schemeClr>
                </a:solidFill>
                <a:latin typeface="+mn-lt"/>
                <a:ea typeface="+mn-ea"/>
                <a:cs typeface="+mn-cs"/>
              </a:rPr>
              <a:t>Demonstrate </a:t>
            </a:r>
            <a:r>
              <a:rPr lang="en-IN" dirty="0">
                <a:solidFill>
                  <a:schemeClr val="tx1">
                    <a:lumMod val="95000"/>
                    <a:lumOff val="5000"/>
                  </a:schemeClr>
                </a:solidFill>
                <a:latin typeface="+mn-lt"/>
                <a:ea typeface="+mn-ea"/>
                <a:cs typeface="+mn-cs"/>
              </a:rPr>
              <a:t>the ability to accurately reconstruct facial features and generate lifelike faces.</a:t>
            </a:r>
          </a:p>
          <a:p>
            <a:pPr algn="just"/>
            <a:endParaRPr lang="en-US" b="1"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IN" sz="3200" dirty="0"/>
              <a:t>PROPOSED SYSTEM/ SOLUTION</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801ADE2F-BD8D-4BD3-8FF9-FC5DABBBD894}"/>
              </a:ext>
            </a:extLst>
          </p:cNvPr>
          <p:cNvSpPr txBox="1"/>
          <p:nvPr/>
        </p:nvSpPr>
        <p:spPr>
          <a:xfrm>
            <a:off x="713390" y="1981200"/>
            <a:ext cx="8039100" cy="4154984"/>
          </a:xfrm>
          <a:prstGeom prst="rect">
            <a:avLst/>
          </a:prstGeom>
          <a:noFill/>
        </p:spPr>
        <p:txBody>
          <a:bodyPr wrap="square" rtlCol="0">
            <a:spAutoFit/>
          </a:bodyPr>
          <a:lstStyle/>
          <a:p>
            <a:pPr algn="just"/>
            <a:r>
              <a:rPr lang="en-US" sz="2400" b="1" dirty="0" err="1" smtClean="0"/>
              <a:t>Autoencoders</a:t>
            </a:r>
            <a:r>
              <a:rPr lang="en-US" sz="2400" b="1" dirty="0" smtClean="0"/>
              <a:t> based Realistic Face Generation:</a:t>
            </a:r>
          </a:p>
          <a:p>
            <a:pPr algn="just"/>
            <a:r>
              <a:rPr lang="en-US" sz="2000" dirty="0" smtClean="0"/>
              <a:t>This study introduces a novel deep </a:t>
            </a:r>
            <a:r>
              <a:rPr lang="en-US" sz="2000" dirty="0" err="1" smtClean="0"/>
              <a:t>autoencoder</a:t>
            </a:r>
            <a:r>
              <a:rPr lang="en-US" sz="2000" dirty="0" smtClean="0"/>
              <a:t> architecture tailored for realistic face generation tasks, aiming to mitigate existing models' challenges in faithfully reconstructing fine facial details and generating diverse and lifelike faces. Focused on the renowned </a:t>
            </a:r>
            <a:r>
              <a:rPr lang="en-US" sz="2000" dirty="0" err="1" smtClean="0"/>
              <a:t>CelebA</a:t>
            </a:r>
            <a:r>
              <a:rPr lang="en-US" sz="2000" dirty="0" smtClean="0"/>
              <a:t> dataset in facial image analysis, the model endeavors to accurately reconstruct facial features and generate a spectrum of lifelike faces. Leveraging advanced convolutional neural network (CNN) techniques, the encoder efficiently reduces noise and extracts hierarchical features from input facial images. Meanwhile, the decoder, empowered by transposed convolutional layers, reconstructs faces with enhanced fidelity, effectively reducing image artifacts and preserving crucial facial nuances.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7ADA-8644-4134-93A0-AD298A62D1FB}"/>
              </a:ext>
            </a:extLst>
          </p:cNvPr>
          <p:cNvSpPr>
            <a:spLocks noGrp="1"/>
          </p:cNvSpPr>
          <p:nvPr>
            <p:ph type="title"/>
          </p:nvPr>
        </p:nvSpPr>
        <p:spPr>
          <a:xfrm>
            <a:off x="558165" y="385444"/>
            <a:ext cx="9764395" cy="738664"/>
          </a:xfrm>
        </p:spPr>
        <p:txBody>
          <a:bodyPr/>
          <a:lstStyle/>
          <a:p>
            <a:r>
              <a:rPr lang="en-IN" dirty="0"/>
              <a:t>SYSTEM APPROACH</a:t>
            </a:r>
          </a:p>
        </p:txBody>
      </p:sp>
      <p:sp>
        <p:nvSpPr>
          <p:cNvPr id="3" name="TextBox 2">
            <a:extLst>
              <a:ext uri="{FF2B5EF4-FFF2-40B4-BE49-F238E27FC236}">
                <a16:creationId xmlns:a16="http://schemas.microsoft.com/office/drawing/2014/main" id="{721E8277-29B5-4974-B072-00AFEF471F75}"/>
              </a:ext>
            </a:extLst>
          </p:cNvPr>
          <p:cNvSpPr txBox="1"/>
          <p:nvPr/>
        </p:nvSpPr>
        <p:spPr>
          <a:xfrm>
            <a:off x="1566544" y="1806921"/>
            <a:ext cx="7747635" cy="3244158"/>
          </a:xfrm>
          <a:prstGeom prst="rect">
            <a:avLst/>
          </a:prstGeom>
          <a:noFill/>
        </p:spPr>
        <p:txBody>
          <a:bodyPr wrap="square" rtlCol="0">
            <a:spAutoFit/>
          </a:bodyPr>
          <a:lstStyle/>
          <a:p>
            <a:pPr>
              <a:lnSpc>
                <a:spcPct val="150000"/>
              </a:lnSpc>
            </a:pPr>
            <a:r>
              <a:rPr lang="en-IN" sz="2800" b="1" dirty="0"/>
              <a:t>HARDWARE REQUIREMENTS:</a:t>
            </a:r>
          </a:p>
          <a:p>
            <a:pPr marL="342900" indent="-342900">
              <a:lnSpc>
                <a:spcPct val="150000"/>
              </a:lnSpc>
              <a:buFont typeface="+mj-lt"/>
              <a:buAutoNum type="arabicPeriod"/>
            </a:pPr>
            <a:r>
              <a:rPr lang="en-IN" sz="2800" dirty="0"/>
              <a:t>Standard laptop / computer</a:t>
            </a:r>
          </a:p>
          <a:p>
            <a:pPr marL="342900" indent="-342900">
              <a:lnSpc>
                <a:spcPct val="150000"/>
              </a:lnSpc>
              <a:buFont typeface="+mj-lt"/>
              <a:buAutoNum type="arabicPeriod"/>
            </a:pPr>
            <a:r>
              <a:rPr lang="en-IN" sz="2800" dirty="0"/>
              <a:t>Memory</a:t>
            </a:r>
          </a:p>
          <a:p>
            <a:pPr marL="342900" indent="-342900">
              <a:lnSpc>
                <a:spcPct val="150000"/>
              </a:lnSpc>
              <a:buFont typeface="+mj-lt"/>
              <a:buAutoNum type="arabicPeriod"/>
            </a:pPr>
            <a:r>
              <a:rPr lang="en-IN" sz="2800" dirty="0"/>
              <a:t>Internet Connection</a:t>
            </a:r>
          </a:p>
          <a:p>
            <a:pPr marL="342900" indent="-342900">
              <a:lnSpc>
                <a:spcPct val="150000"/>
              </a:lnSpc>
              <a:buFont typeface="+mj-lt"/>
              <a:buAutoNum type="arabicPeriod"/>
            </a:pPr>
            <a:r>
              <a:rPr lang="en-IN" sz="2800" dirty="0"/>
              <a:t>Storage</a:t>
            </a:r>
          </a:p>
        </p:txBody>
      </p:sp>
    </p:spTree>
    <p:extLst>
      <p:ext uri="{BB962C8B-B14F-4D97-AF65-F5344CB8AC3E}">
        <p14:creationId xmlns:p14="http://schemas.microsoft.com/office/powerpoint/2010/main" val="279971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6DDF-B6CE-4139-BD9B-8CEBC698C7E8}"/>
              </a:ext>
            </a:extLst>
          </p:cNvPr>
          <p:cNvSpPr>
            <a:spLocks noGrp="1"/>
          </p:cNvSpPr>
          <p:nvPr>
            <p:ph type="title"/>
          </p:nvPr>
        </p:nvSpPr>
        <p:spPr>
          <a:xfrm>
            <a:off x="558165" y="385444"/>
            <a:ext cx="9764395" cy="738664"/>
          </a:xfrm>
        </p:spPr>
        <p:txBody>
          <a:bodyPr/>
          <a:lstStyle/>
          <a:p>
            <a:r>
              <a:rPr lang="en-IN" dirty="0"/>
              <a:t>SYSTEM APPROACH</a:t>
            </a:r>
          </a:p>
        </p:txBody>
      </p:sp>
      <p:sp>
        <p:nvSpPr>
          <p:cNvPr id="3" name="TextBox 2">
            <a:extLst>
              <a:ext uri="{FF2B5EF4-FFF2-40B4-BE49-F238E27FC236}">
                <a16:creationId xmlns:a16="http://schemas.microsoft.com/office/drawing/2014/main" id="{C3FDFEF4-875F-4BD2-9DE0-6401782053E9}"/>
              </a:ext>
            </a:extLst>
          </p:cNvPr>
          <p:cNvSpPr txBox="1"/>
          <p:nvPr/>
        </p:nvSpPr>
        <p:spPr>
          <a:xfrm>
            <a:off x="1371599" y="1676399"/>
            <a:ext cx="7671435" cy="3323987"/>
          </a:xfrm>
          <a:prstGeom prst="rect">
            <a:avLst/>
          </a:prstGeom>
          <a:noFill/>
        </p:spPr>
        <p:txBody>
          <a:bodyPr wrap="square" rtlCol="0">
            <a:spAutoFit/>
          </a:bodyPr>
          <a:lstStyle/>
          <a:p>
            <a:pPr>
              <a:lnSpc>
                <a:spcPct val="150000"/>
              </a:lnSpc>
            </a:pPr>
            <a:r>
              <a:rPr lang="en-IN" sz="2800" b="1" dirty="0"/>
              <a:t>SOFTWARE REQUIREMENTS:</a:t>
            </a:r>
          </a:p>
          <a:p>
            <a:pPr marL="342900" indent="-342900">
              <a:lnSpc>
                <a:spcPct val="150000"/>
              </a:lnSpc>
              <a:buFont typeface="+mj-lt"/>
              <a:buAutoNum type="arabicPeriod"/>
            </a:pPr>
            <a:r>
              <a:rPr lang="en-US" sz="2800" dirty="0"/>
              <a:t>Python</a:t>
            </a:r>
          </a:p>
          <a:p>
            <a:pPr marL="342900" indent="-342900">
              <a:lnSpc>
                <a:spcPct val="150000"/>
              </a:lnSpc>
              <a:buFont typeface="+mj-lt"/>
              <a:buAutoNum type="arabicPeriod"/>
            </a:pPr>
            <a:r>
              <a:rPr lang="en-US" sz="2800" dirty="0" err="1" smtClean="0"/>
              <a:t>TensorFlow</a:t>
            </a:r>
            <a:endParaRPr lang="en-US" sz="2800" dirty="0"/>
          </a:p>
          <a:p>
            <a:pPr marL="342900" indent="-342900">
              <a:lnSpc>
                <a:spcPct val="150000"/>
              </a:lnSpc>
              <a:buFont typeface="+mj-lt"/>
              <a:buAutoNum type="arabicPeriod"/>
            </a:pPr>
            <a:r>
              <a:rPr lang="en-US" sz="2800" dirty="0" err="1"/>
              <a:t>Keras</a:t>
            </a:r>
            <a:endParaRPr lang="en-US" sz="2800" dirty="0"/>
          </a:p>
          <a:p>
            <a:pPr marL="342900" indent="-342900">
              <a:lnSpc>
                <a:spcPct val="150000"/>
              </a:lnSpc>
              <a:buFont typeface="+mj-lt"/>
              <a:buAutoNum type="arabicPeriod"/>
            </a:pPr>
            <a:r>
              <a:rPr lang="en-US" sz="2800" dirty="0" err="1"/>
              <a:t>Jupyter</a:t>
            </a:r>
            <a:r>
              <a:rPr lang="en-US" sz="2800" dirty="0"/>
              <a:t> Notebook</a:t>
            </a:r>
          </a:p>
        </p:txBody>
      </p:sp>
    </p:spTree>
    <p:extLst>
      <p:ext uri="{BB962C8B-B14F-4D97-AF65-F5344CB8AC3E}">
        <p14:creationId xmlns:p14="http://schemas.microsoft.com/office/powerpoint/2010/main" val="267970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a:t>ALGORITHM AND DEPLOYMENT</a:t>
            </a:r>
          </a:p>
        </p:txBody>
      </p:sp>
      <p:sp>
        <p:nvSpPr>
          <p:cNvPr id="3" name="TextBox 2">
            <a:extLst>
              <a:ext uri="{FF2B5EF4-FFF2-40B4-BE49-F238E27FC236}">
                <a16:creationId xmlns:a16="http://schemas.microsoft.com/office/drawing/2014/main" id="{CD0AF31B-6150-46E8-84DE-46A99A6CBE09}"/>
              </a:ext>
            </a:extLst>
          </p:cNvPr>
          <p:cNvSpPr txBox="1"/>
          <p:nvPr/>
        </p:nvSpPr>
        <p:spPr>
          <a:xfrm>
            <a:off x="558165" y="1371601"/>
            <a:ext cx="8585835" cy="5078313"/>
          </a:xfrm>
          <a:prstGeom prst="rect">
            <a:avLst/>
          </a:prstGeom>
          <a:noFill/>
        </p:spPr>
        <p:txBody>
          <a:bodyPr wrap="square" rtlCol="0">
            <a:spAutoFit/>
          </a:bodyPr>
          <a:lstStyle/>
          <a:p>
            <a:r>
              <a:rPr lang="en-US" b="1" dirty="0"/>
              <a:t>Encoder Building Function (</a:t>
            </a:r>
            <a:r>
              <a:rPr lang="en-US" b="1" dirty="0" err="1"/>
              <a:t>build_encoder</a:t>
            </a:r>
            <a:r>
              <a:rPr lang="en-US" b="1" dirty="0"/>
              <a:t>)</a:t>
            </a:r>
            <a:r>
              <a:rPr lang="en-US" dirty="0"/>
              <a:t>:</a:t>
            </a:r>
          </a:p>
          <a:p>
            <a:pPr marL="285750" lvl="1" indent="-285750">
              <a:buFont typeface="Arial" pitchFamily="34" charset="0"/>
              <a:buChar char="•"/>
            </a:pPr>
            <a:r>
              <a:rPr lang="en-US" dirty="0"/>
              <a:t>Initialize the encoder model architecture with convolutional layers to extract features from input images.</a:t>
            </a:r>
          </a:p>
          <a:p>
            <a:pPr marL="285750" lvl="1" indent="-285750">
              <a:buFont typeface="Arial" pitchFamily="34" charset="0"/>
              <a:buChar char="•"/>
            </a:pPr>
            <a:r>
              <a:rPr lang="en-US" dirty="0"/>
              <a:t>Iterate over the specified number of convolutional layers, adding Conv2D layers with </a:t>
            </a:r>
            <a:r>
              <a:rPr lang="en-US" dirty="0" err="1"/>
              <a:t>LeakyReLU</a:t>
            </a:r>
            <a:r>
              <a:rPr lang="en-US" dirty="0"/>
              <a:t> activation.</a:t>
            </a:r>
          </a:p>
          <a:p>
            <a:pPr marL="285750" lvl="1" indent="-285750">
              <a:buFont typeface="Arial" pitchFamily="34" charset="0"/>
              <a:buChar char="•"/>
            </a:pPr>
            <a:r>
              <a:rPr lang="en-US" dirty="0"/>
              <a:t>Flatten the output tensor after convolutional layers to prepare for the dense layer.</a:t>
            </a:r>
          </a:p>
          <a:p>
            <a:pPr marL="285750" lvl="1" indent="-285750">
              <a:buFont typeface="Arial" pitchFamily="34" charset="0"/>
              <a:buChar char="•"/>
            </a:pPr>
            <a:r>
              <a:rPr lang="en-US" dirty="0"/>
              <a:t>Define the encoder output as a dense layer with the specified output dimension</a:t>
            </a:r>
            <a:r>
              <a:rPr lang="en-US" dirty="0" smtClean="0"/>
              <a:t>.</a:t>
            </a:r>
          </a:p>
          <a:p>
            <a:pPr lvl="1"/>
            <a:endParaRPr lang="en-US" dirty="0"/>
          </a:p>
          <a:p>
            <a:r>
              <a:rPr lang="en-US" b="1" dirty="0"/>
              <a:t>Decoder Building Function (</a:t>
            </a:r>
            <a:r>
              <a:rPr lang="en-US" b="1" dirty="0" err="1"/>
              <a:t>build_decoder</a:t>
            </a:r>
            <a:r>
              <a:rPr lang="en-US" b="1" dirty="0"/>
              <a:t>)</a:t>
            </a:r>
            <a:r>
              <a:rPr lang="en-US" dirty="0"/>
              <a:t>:</a:t>
            </a:r>
          </a:p>
          <a:p>
            <a:pPr marL="285750" lvl="1" indent="-285750">
              <a:buFont typeface="Arial" pitchFamily="34" charset="0"/>
              <a:buChar char="•"/>
            </a:pPr>
            <a:r>
              <a:rPr lang="en-US" dirty="0"/>
              <a:t>Initialize the decoder model architecture with convolutional transpose layers to reconstruct images from the encoded features.</a:t>
            </a:r>
          </a:p>
          <a:p>
            <a:pPr marL="285750" lvl="1" indent="-285750">
              <a:buFont typeface="Arial" pitchFamily="34" charset="0"/>
              <a:buChar char="•"/>
            </a:pPr>
            <a:r>
              <a:rPr lang="en-US" dirty="0"/>
              <a:t>Create a dense layer to reshape the input tensor to match the shape before flattening in the encoder.</a:t>
            </a:r>
          </a:p>
          <a:p>
            <a:pPr marL="285750" lvl="1" indent="-285750">
              <a:buFont typeface="Arial" pitchFamily="34" charset="0"/>
              <a:buChar char="•"/>
            </a:pPr>
            <a:r>
              <a:rPr lang="en-US" dirty="0"/>
              <a:t>Iterate over the specified number of convolutional transpose layers, adding Conv2DTranspose layers with </a:t>
            </a:r>
            <a:r>
              <a:rPr lang="en-US" dirty="0" err="1"/>
              <a:t>LeakyReLU</a:t>
            </a:r>
            <a:r>
              <a:rPr lang="en-US" dirty="0"/>
              <a:t> activation.</a:t>
            </a:r>
          </a:p>
          <a:p>
            <a:pPr marL="285750" lvl="1" indent="-285750">
              <a:buFont typeface="Arial" pitchFamily="34" charset="0"/>
              <a:buChar char="•"/>
            </a:pPr>
            <a:r>
              <a:rPr lang="en-US" dirty="0"/>
              <a:t>Apply a sigmoid activation function to the final convolutional layer to constrain outputs between 0 and 1</a:t>
            </a:r>
            <a:r>
              <a:rPr lang="en-US" dirty="0" smtClean="0"/>
              <a:t>.</a:t>
            </a:r>
            <a:endParaRPr lang="en-US" dirty="0"/>
          </a:p>
        </p:txBody>
      </p:sp>
    </p:spTree>
    <p:extLst>
      <p:ext uri="{BB962C8B-B14F-4D97-AF65-F5344CB8AC3E}">
        <p14:creationId xmlns:p14="http://schemas.microsoft.com/office/powerpoint/2010/main" val="335592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IN" dirty="0"/>
              <a:t>ALGORITHM AND DEPLOYMENT</a:t>
            </a:r>
          </a:p>
        </p:txBody>
      </p:sp>
      <p:sp>
        <p:nvSpPr>
          <p:cNvPr id="3" name="TextBox 2"/>
          <p:cNvSpPr txBox="1"/>
          <p:nvPr/>
        </p:nvSpPr>
        <p:spPr>
          <a:xfrm>
            <a:off x="457200" y="1295400"/>
            <a:ext cx="8534400" cy="5355312"/>
          </a:xfrm>
          <a:prstGeom prst="rect">
            <a:avLst/>
          </a:prstGeom>
          <a:noFill/>
        </p:spPr>
        <p:txBody>
          <a:bodyPr wrap="square" rtlCol="0">
            <a:spAutoFit/>
          </a:bodyPr>
          <a:lstStyle/>
          <a:p>
            <a:r>
              <a:rPr lang="en-US" b="1" dirty="0"/>
              <a:t>Building the </a:t>
            </a:r>
            <a:r>
              <a:rPr lang="en-US" b="1" dirty="0" err="1"/>
              <a:t>Autoencoder</a:t>
            </a:r>
            <a:r>
              <a:rPr lang="en-US" b="1" dirty="0"/>
              <a:t> Model</a:t>
            </a:r>
            <a:r>
              <a:rPr lang="en-US" dirty="0"/>
              <a:t>:</a:t>
            </a:r>
          </a:p>
          <a:p>
            <a:pPr marL="285750" lvl="1" indent="-285750">
              <a:buFont typeface="Arial" pitchFamily="34" charset="0"/>
              <a:buChar char="•"/>
            </a:pPr>
            <a:r>
              <a:rPr lang="en-US" dirty="0"/>
              <a:t>Connect the encoder and decoder to form a complete </a:t>
            </a:r>
            <a:r>
              <a:rPr lang="en-US" dirty="0" err="1"/>
              <a:t>autoencoder</a:t>
            </a:r>
            <a:r>
              <a:rPr lang="en-US" dirty="0"/>
              <a:t> model.</a:t>
            </a:r>
          </a:p>
          <a:p>
            <a:pPr marL="285750" lvl="1" indent="-285750">
              <a:buFont typeface="Arial" pitchFamily="34" charset="0"/>
              <a:buChar char="•"/>
            </a:pPr>
            <a:r>
              <a:rPr lang="en-US" dirty="0"/>
              <a:t>Compile the </a:t>
            </a:r>
            <a:r>
              <a:rPr lang="en-US" dirty="0" err="1"/>
              <a:t>autoencoder</a:t>
            </a:r>
            <a:r>
              <a:rPr lang="en-US" dirty="0"/>
              <a:t> model with a custom reconstruction loss function (</a:t>
            </a:r>
            <a:r>
              <a:rPr lang="en-US" dirty="0" err="1"/>
              <a:t>r_loss</a:t>
            </a:r>
            <a:r>
              <a:rPr lang="en-US" dirty="0"/>
              <a:t>) and an Adam optimizer with the specified learning rate</a:t>
            </a:r>
            <a:r>
              <a:rPr lang="en-US" dirty="0" smtClean="0"/>
              <a:t>.</a:t>
            </a:r>
          </a:p>
          <a:p>
            <a:pPr marL="285750" lvl="1" indent="-285750">
              <a:buFont typeface="Arial" pitchFamily="34" charset="0"/>
              <a:buChar char="•"/>
            </a:pPr>
            <a:endParaRPr lang="en-US" dirty="0"/>
          </a:p>
          <a:p>
            <a:r>
              <a:rPr lang="en-US" b="1" dirty="0"/>
              <a:t>Training the </a:t>
            </a:r>
            <a:r>
              <a:rPr lang="en-US" b="1" dirty="0" err="1"/>
              <a:t>Autoencoder</a:t>
            </a:r>
            <a:r>
              <a:rPr lang="en-US" dirty="0"/>
              <a:t>:</a:t>
            </a:r>
          </a:p>
          <a:p>
            <a:pPr marL="285750" lvl="1" indent="-285750">
              <a:buFont typeface="Arial" pitchFamily="34" charset="0"/>
              <a:buChar char="•"/>
            </a:pPr>
            <a:r>
              <a:rPr lang="en-US" dirty="0"/>
              <a:t>Fit the </a:t>
            </a:r>
            <a:r>
              <a:rPr lang="en-US" dirty="0" err="1"/>
              <a:t>autoencoder</a:t>
            </a:r>
            <a:r>
              <a:rPr lang="en-US" dirty="0"/>
              <a:t> model using a data generator (</a:t>
            </a:r>
            <a:r>
              <a:rPr lang="en-US" dirty="0" err="1"/>
              <a:t>data_flow</a:t>
            </a:r>
            <a:r>
              <a:rPr lang="en-US" dirty="0"/>
              <a:t>) to train the model on image data.</a:t>
            </a:r>
          </a:p>
          <a:p>
            <a:pPr marL="285750" lvl="1" indent="-285750">
              <a:buFont typeface="Arial" pitchFamily="34" charset="0"/>
              <a:buChar char="•"/>
            </a:pPr>
            <a:r>
              <a:rPr lang="en-US" dirty="0"/>
              <a:t>Shuffle the data, specify the number of epochs, and define the steps per epoch based on the number of images and batch size.</a:t>
            </a:r>
          </a:p>
          <a:p>
            <a:pPr marL="285750" lvl="1" indent="-285750">
              <a:buFont typeface="Arial" pitchFamily="34" charset="0"/>
              <a:buChar char="•"/>
            </a:pPr>
            <a:r>
              <a:rPr lang="en-US" dirty="0"/>
              <a:t>During training, the model learns to reconstruct images by minimizing the reconstruction loss</a:t>
            </a:r>
            <a:r>
              <a:rPr lang="en-US" dirty="0" smtClean="0"/>
              <a:t>.</a:t>
            </a:r>
          </a:p>
          <a:p>
            <a:pPr lvl="1"/>
            <a:endParaRPr lang="en-US" dirty="0"/>
          </a:p>
          <a:p>
            <a:r>
              <a:rPr lang="en-US" b="1" dirty="0"/>
              <a:t>Image Generation Function (</a:t>
            </a:r>
            <a:r>
              <a:rPr lang="en-US" b="1" dirty="0" err="1"/>
              <a:t>generate_images_without_noise</a:t>
            </a:r>
            <a:r>
              <a:rPr lang="en-US" b="1" dirty="0"/>
              <a:t>)</a:t>
            </a:r>
            <a:r>
              <a:rPr lang="en-US" dirty="0"/>
              <a:t>:</a:t>
            </a:r>
          </a:p>
          <a:p>
            <a:pPr marL="285750" lvl="1" indent="-285750">
              <a:buFont typeface="Arial" pitchFamily="34" charset="0"/>
              <a:buChar char="•"/>
            </a:pPr>
            <a:r>
              <a:rPr lang="en-US" dirty="0"/>
              <a:t>Optionally, generate reconstructed images without noise.</a:t>
            </a:r>
          </a:p>
          <a:p>
            <a:pPr marL="285750" lvl="1" indent="-285750">
              <a:buFont typeface="Arial" pitchFamily="34" charset="0"/>
              <a:buChar char="•"/>
            </a:pPr>
            <a:r>
              <a:rPr lang="en-US" dirty="0"/>
              <a:t>Use the trained </a:t>
            </a:r>
            <a:r>
              <a:rPr lang="en-US" dirty="0" err="1"/>
              <a:t>autoencoder</a:t>
            </a:r>
            <a:r>
              <a:rPr lang="en-US" dirty="0"/>
              <a:t> model to reconstruct input images.</a:t>
            </a:r>
          </a:p>
          <a:p>
            <a:pPr marL="285750" lvl="1" indent="-285750">
              <a:buFont typeface="Arial" pitchFamily="34" charset="0"/>
              <a:buChar char="•"/>
            </a:pPr>
            <a:r>
              <a:rPr lang="en-US" dirty="0"/>
              <a:t>Display the original and reconstructed images side by side for visual comparison.</a:t>
            </a:r>
          </a:p>
          <a:p>
            <a:pPr marL="285750" indent="-285750">
              <a:buFont typeface="Arial" pitchFamily="34" charset="0"/>
              <a:buChar char="•"/>
            </a:pPr>
            <a:endParaRPr lang="en-IN" dirty="0"/>
          </a:p>
        </p:txBody>
      </p:sp>
    </p:spTree>
    <p:extLst>
      <p:ext uri="{BB962C8B-B14F-4D97-AF65-F5344CB8AC3E}">
        <p14:creationId xmlns:p14="http://schemas.microsoft.com/office/powerpoint/2010/main" val="428440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TotalTime>
  <Words>1007</Words>
  <Application>Microsoft Office PowerPoint</Application>
  <PresentationFormat>Widescreen</PresentationFormat>
  <Paragraphs>113</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PowerPoint Presentation</vt:lpstr>
      <vt:lpstr>OVERVIEW</vt:lpstr>
      <vt:lpstr>PROBLEM STATEMENT</vt:lpstr>
      <vt:lpstr>OBJECTIVES</vt:lpstr>
      <vt:lpstr>PROPOSED SYSTEM/ SOLUTION</vt:lpstr>
      <vt:lpstr>SYSTEM APPROACH</vt:lpstr>
      <vt:lpstr>SYSTEM APPROACH</vt:lpstr>
      <vt:lpstr>ALGORITHM AND DEPLOYMENT</vt:lpstr>
      <vt:lpstr>ALGORITHM AND DEPLOYMENT</vt:lpstr>
      <vt:lpstr>ALGORITHM AND DEPLOYMENT</vt:lpstr>
      <vt:lpstr>IMPLEMENTATION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Jegathesan Arjunan</dc:creator>
  <cp:lastModifiedBy>Student</cp:lastModifiedBy>
  <cp:revision>24</cp:revision>
  <dcterms:created xsi:type="dcterms:W3CDTF">2024-04-05T08:30:55Z</dcterms:created>
  <dcterms:modified xsi:type="dcterms:W3CDTF">2024-04-29T06:51:20Z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