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2"/>
  </p:notesMasterIdLst>
  <p:handoutMasterIdLst>
    <p:handoutMasterId r:id="rId23"/>
  </p:handoutMasterIdLst>
  <p:sldIdLst>
    <p:sldId id="427" r:id="rId2"/>
    <p:sldId id="426" r:id="rId3"/>
    <p:sldId id="428" r:id="rId4"/>
    <p:sldId id="445" r:id="rId5"/>
    <p:sldId id="444" r:id="rId6"/>
    <p:sldId id="430" r:id="rId7"/>
    <p:sldId id="431"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6" r:id="rId21"/>
  </p:sldIdLst>
  <p:sldSz cx="9144000" cy="6858000" type="screen4x3"/>
  <p:notesSz cx="6831013" cy="9117013"/>
  <p:defaultTextStyle>
    <a:defPPr>
      <a:defRPr lang="en-US"/>
    </a:defPPr>
    <a:lvl1pPr algn="l" rtl="0" eaLnBrk="0" fontAlgn="base" hangingPunct="0">
      <a:spcBef>
        <a:spcPct val="0"/>
      </a:spcBef>
      <a:spcAft>
        <a:spcPct val="0"/>
      </a:spcAft>
      <a:defRPr sz="2600" kern="1200">
        <a:solidFill>
          <a:schemeClr val="tx1"/>
        </a:solidFill>
        <a:latin typeface="Arial" charset="0"/>
        <a:ea typeface="+mn-ea"/>
        <a:cs typeface="+mn-cs"/>
      </a:defRPr>
    </a:lvl1pPr>
    <a:lvl2pPr marL="457200" algn="l" rtl="0" eaLnBrk="0" fontAlgn="base" hangingPunct="0">
      <a:spcBef>
        <a:spcPct val="0"/>
      </a:spcBef>
      <a:spcAft>
        <a:spcPct val="0"/>
      </a:spcAft>
      <a:defRPr sz="2600" kern="1200">
        <a:solidFill>
          <a:schemeClr val="tx1"/>
        </a:solidFill>
        <a:latin typeface="Arial" charset="0"/>
        <a:ea typeface="+mn-ea"/>
        <a:cs typeface="+mn-cs"/>
      </a:defRPr>
    </a:lvl2pPr>
    <a:lvl3pPr marL="914400" algn="l" rtl="0" eaLnBrk="0" fontAlgn="base" hangingPunct="0">
      <a:spcBef>
        <a:spcPct val="0"/>
      </a:spcBef>
      <a:spcAft>
        <a:spcPct val="0"/>
      </a:spcAft>
      <a:defRPr sz="2600" kern="1200">
        <a:solidFill>
          <a:schemeClr val="tx1"/>
        </a:solidFill>
        <a:latin typeface="Arial" charset="0"/>
        <a:ea typeface="+mn-ea"/>
        <a:cs typeface="+mn-cs"/>
      </a:defRPr>
    </a:lvl3pPr>
    <a:lvl4pPr marL="1371600" algn="l" rtl="0" eaLnBrk="0" fontAlgn="base" hangingPunct="0">
      <a:spcBef>
        <a:spcPct val="0"/>
      </a:spcBef>
      <a:spcAft>
        <a:spcPct val="0"/>
      </a:spcAft>
      <a:defRPr sz="2600" kern="1200">
        <a:solidFill>
          <a:schemeClr val="tx1"/>
        </a:solidFill>
        <a:latin typeface="Arial" charset="0"/>
        <a:ea typeface="+mn-ea"/>
        <a:cs typeface="+mn-cs"/>
      </a:defRPr>
    </a:lvl4pPr>
    <a:lvl5pPr marL="1828800" algn="l" rtl="0" eaLnBrk="0" fontAlgn="base" hangingPunct="0">
      <a:spcBef>
        <a:spcPct val="0"/>
      </a:spcBef>
      <a:spcAft>
        <a:spcPct val="0"/>
      </a:spcAft>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6600"/>
    <a:srgbClr val="6666FF"/>
    <a:srgbClr val="BD87B8"/>
    <a:srgbClr val="CC3300"/>
    <a:srgbClr val="B68EB5"/>
    <a:srgbClr val="FF9900"/>
    <a:srgbClr val="009999"/>
    <a:srgbClr val="75B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14" autoAdjust="0"/>
  </p:normalViewPr>
  <p:slideViewPr>
    <p:cSldViewPr>
      <p:cViewPr varScale="1">
        <p:scale>
          <a:sx n="88" d="100"/>
          <a:sy n="88" d="100"/>
        </p:scale>
        <p:origin x="-128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2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9906" name="Rectangle 2"/>
          <p:cNvSpPr>
            <a:spLocks noGrp="1" noChangeArrowheads="1"/>
          </p:cNvSpPr>
          <p:nvPr>
            <p:ph type="hdr" sz="quarter"/>
          </p:nvPr>
        </p:nvSpPr>
        <p:spPr bwMode="auto">
          <a:xfrm>
            <a:off x="0" y="0"/>
            <a:ext cx="2978150" cy="449263"/>
          </a:xfrm>
          <a:prstGeom prst="rect">
            <a:avLst/>
          </a:prstGeom>
          <a:noFill/>
          <a:ln w="9525">
            <a:noFill/>
            <a:miter lim="800000"/>
            <a:headEnd/>
            <a:tailEnd/>
          </a:ln>
          <a:effectLst/>
        </p:spPr>
        <p:txBody>
          <a:bodyPr vert="horz" wrap="square" lIns="89611" tIns="44806" rIns="89611" bIns="44806" numCol="1" anchor="t" anchorCtr="0" compatLnSpc="1">
            <a:prstTxWarp prst="textNoShape">
              <a:avLst/>
            </a:prstTxWarp>
          </a:bodyPr>
          <a:lstStyle>
            <a:lvl1pPr defTabSz="895350">
              <a:lnSpc>
                <a:spcPct val="95000"/>
              </a:lnSpc>
              <a:defRPr sz="1200"/>
            </a:lvl1pPr>
          </a:lstStyle>
          <a:p>
            <a:endParaRPr lang="en-US"/>
          </a:p>
        </p:txBody>
      </p:sp>
      <p:sp>
        <p:nvSpPr>
          <p:cNvPr id="379907" name="Rectangle 3"/>
          <p:cNvSpPr>
            <a:spLocks noGrp="1" noChangeArrowheads="1"/>
          </p:cNvSpPr>
          <p:nvPr>
            <p:ph type="dt" sz="quarter" idx="1"/>
          </p:nvPr>
        </p:nvSpPr>
        <p:spPr bwMode="auto">
          <a:xfrm>
            <a:off x="3870325" y="0"/>
            <a:ext cx="2978150" cy="449263"/>
          </a:xfrm>
          <a:prstGeom prst="rect">
            <a:avLst/>
          </a:prstGeom>
          <a:noFill/>
          <a:ln w="9525">
            <a:noFill/>
            <a:miter lim="800000"/>
            <a:headEnd/>
            <a:tailEnd/>
          </a:ln>
          <a:effectLst/>
        </p:spPr>
        <p:txBody>
          <a:bodyPr vert="horz" wrap="square" lIns="89611" tIns="44806" rIns="89611" bIns="44806" numCol="1" anchor="t" anchorCtr="0" compatLnSpc="1">
            <a:prstTxWarp prst="textNoShape">
              <a:avLst/>
            </a:prstTxWarp>
          </a:bodyPr>
          <a:lstStyle>
            <a:lvl1pPr algn="r" defTabSz="895350">
              <a:lnSpc>
                <a:spcPct val="95000"/>
              </a:lnSpc>
              <a:defRPr sz="1200"/>
            </a:lvl1pPr>
          </a:lstStyle>
          <a:p>
            <a:endParaRPr lang="en-US"/>
          </a:p>
        </p:txBody>
      </p:sp>
      <p:sp>
        <p:nvSpPr>
          <p:cNvPr id="379908" name="Rectangle 4"/>
          <p:cNvSpPr>
            <a:spLocks noGrp="1" noChangeArrowheads="1"/>
          </p:cNvSpPr>
          <p:nvPr>
            <p:ph type="ftr" sz="quarter" idx="2"/>
          </p:nvPr>
        </p:nvSpPr>
        <p:spPr bwMode="auto">
          <a:xfrm>
            <a:off x="0" y="8685213"/>
            <a:ext cx="2978150" cy="449262"/>
          </a:xfrm>
          <a:prstGeom prst="rect">
            <a:avLst/>
          </a:prstGeom>
          <a:noFill/>
          <a:ln w="9525">
            <a:noFill/>
            <a:miter lim="800000"/>
            <a:headEnd/>
            <a:tailEnd/>
          </a:ln>
          <a:effectLst/>
        </p:spPr>
        <p:txBody>
          <a:bodyPr vert="horz" wrap="square" lIns="89611" tIns="44806" rIns="89611" bIns="44806" numCol="1" anchor="b" anchorCtr="0" compatLnSpc="1">
            <a:prstTxWarp prst="textNoShape">
              <a:avLst/>
            </a:prstTxWarp>
          </a:bodyPr>
          <a:lstStyle>
            <a:lvl1pPr defTabSz="895350">
              <a:lnSpc>
                <a:spcPct val="95000"/>
              </a:lnSpc>
              <a:defRPr sz="1200"/>
            </a:lvl1pPr>
          </a:lstStyle>
          <a:p>
            <a:endParaRPr lang="en-US"/>
          </a:p>
        </p:txBody>
      </p:sp>
      <p:sp>
        <p:nvSpPr>
          <p:cNvPr id="379909" name="Rectangle 5"/>
          <p:cNvSpPr>
            <a:spLocks noGrp="1" noChangeArrowheads="1"/>
          </p:cNvSpPr>
          <p:nvPr>
            <p:ph type="sldNum" sz="quarter" idx="3"/>
          </p:nvPr>
        </p:nvSpPr>
        <p:spPr bwMode="auto">
          <a:xfrm>
            <a:off x="3870325" y="8685213"/>
            <a:ext cx="2978150" cy="449262"/>
          </a:xfrm>
          <a:prstGeom prst="rect">
            <a:avLst/>
          </a:prstGeom>
          <a:noFill/>
          <a:ln w="9525">
            <a:noFill/>
            <a:miter lim="800000"/>
            <a:headEnd/>
            <a:tailEnd/>
          </a:ln>
          <a:effectLst/>
        </p:spPr>
        <p:txBody>
          <a:bodyPr vert="horz" wrap="square" lIns="89611" tIns="44806" rIns="89611" bIns="44806" numCol="1" anchor="b" anchorCtr="0" compatLnSpc="1">
            <a:prstTxWarp prst="textNoShape">
              <a:avLst/>
            </a:prstTxWarp>
          </a:bodyPr>
          <a:lstStyle>
            <a:lvl1pPr algn="r" defTabSz="895350">
              <a:lnSpc>
                <a:spcPct val="95000"/>
              </a:lnSpc>
              <a:defRPr sz="1200"/>
            </a:lvl1pPr>
          </a:lstStyle>
          <a:p>
            <a:fld id="{9613EDC6-E68C-4F78-9E9C-F80951CF4A7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16" tIns="45558" rIns="91116" bIns="45558" numCol="1" anchor="t" anchorCtr="0" compatLnSpc="1">
            <a:prstTxWarp prst="textNoShape">
              <a:avLst/>
            </a:prstTxWarp>
          </a:bodyPr>
          <a:lstStyle>
            <a:lvl1pPr defTabSz="911225">
              <a:defRPr sz="1200"/>
            </a:lvl1pPr>
          </a:lstStyle>
          <a:p>
            <a:endParaRPr lang="en-US"/>
          </a:p>
        </p:txBody>
      </p:sp>
      <p:sp>
        <p:nvSpPr>
          <p:cNvPr id="7171" name="Rectangle 3"/>
          <p:cNvSpPr>
            <a:spLocks noGrp="1" noChangeArrowheads="1"/>
          </p:cNvSpPr>
          <p:nvPr>
            <p:ph type="dt" idx="1"/>
          </p:nvPr>
        </p:nvSpPr>
        <p:spPr bwMode="auto">
          <a:xfrm>
            <a:off x="3870325" y="0"/>
            <a:ext cx="2960688" cy="455613"/>
          </a:xfrm>
          <a:prstGeom prst="rect">
            <a:avLst/>
          </a:prstGeom>
          <a:noFill/>
          <a:ln w="9525">
            <a:noFill/>
            <a:miter lim="800000"/>
            <a:headEnd/>
            <a:tailEnd/>
          </a:ln>
          <a:effectLst/>
        </p:spPr>
        <p:txBody>
          <a:bodyPr vert="horz" wrap="square" lIns="91116" tIns="45558" rIns="91116" bIns="45558" numCol="1" anchor="t" anchorCtr="0" compatLnSpc="1">
            <a:prstTxWarp prst="textNoShape">
              <a:avLst/>
            </a:prstTxWarp>
          </a:bodyPr>
          <a:lstStyle>
            <a:lvl1pPr algn="r" defTabSz="911225">
              <a:defRPr sz="1200"/>
            </a:lvl1pPr>
          </a:lstStyle>
          <a:p>
            <a:endParaRPr lang="en-US"/>
          </a:p>
        </p:txBody>
      </p:sp>
      <p:sp>
        <p:nvSpPr>
          <p:cNvPr id="12292" name="Rectangle 4"/>
          <p:cNvSpPr>
            <a:spLocks noGrp="1" noRot="1" noChangeAspect="1" noChangeArrowheads="1" noTextEdit="1"/>
          </p:cNvSpPr>
          <p:nvPr>
            <p:ph type="sldImg" idx="2"/>
          </p:nvPr>
        </p:nvSpPr>
        <p:spPr bwMode="auto">
          <a:xfrm>
            <a:off x="1136650" y="682625"/>
            <a:ext cx="4559300" cy="3419475"/>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09638" y="4330700"/>
            <a:ext cx="5011737" cy="4103688"/>
          </a:xfrm>
          <a:prstGeom prst="rect">
            <a:avLst/>
          </a:prstGeom>
          <a:noFill/>
          <a:ln w="9525">
            <a:noFill/>
            <a:miter lim="800000"/>
            <a:headEnd/>
            <a:tailEnd/>
          </a:ln>
          <a:effectLst/>
        </p:spPr>
        <p:txBody>
          <a:bodyPr vert="horz" wrap="square" lIns="91116" tIns="45558" rIns="91116" bIns="455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61400"/>
            <a:ext cx="2960688" cy="455613"/>
          </a:xfrm>
          <a:prstGeom prst="rect">
            <a:avLst/>
          </a:prstGeom>
          <a:noFill/>
          <a:ln w="9525">
            <a:noFill/>
            <a:miter lim="800000"/>
            <a:headEnd/>
            <a:tailEnd/>
          </a:ln>
          <a:effectLst/>
        </p:spPr>
        <p:txBody>
          <a:bodyPr vert="horz" wrap="square" lIns="91116" tIns="45558" rIns="91116" bIns="45558" numCol="1" anchor="b" anchorCtr="0" compatLnSpc="1">
            <a:prstTxWarp prst="textNoShape">
              <a:avLst/>
            </a:prstTxWarp>
          </a:bodyPr>
          <a:lstStyle>
            <a:lvl1pPr defTabSz="911225">
              <a:defRPr sz="1200"/>
            </a:lvl1pPr>
          </a:lstStyle>
          <a:p>
            <a:endParaRPr lang="en-US"/>
          </a:p>
        </p:txBody>
      </p:sp>
      <p:sp>
        <p:nvSpPr>
          <p:cNvPr id="7175" name="Rectangle 7"/>
          <p:cNvSpPr>
            <a:spLocks noGrp="1" noChangeArrowheads="1"/>
          </p:cNvSpPr>
          <p:nvPr>
            <p:ph type="sldNum" sz="quarter" idx="5"/>
          </p:nvPr>
        </p:nvSpPr>
        <p:spPr bwMode="auto">
          <a:xfrm>
            <a:off x="3870325" y="8661400"/>
            <a:ext cx="2960688" cy="455613"/>
          </a:xfrm>
          <a:prstGeom prst="rect">
            <a:avLst/>
          </a:prstGeom>
          <a:noFill/>
          <a:ln w="9525">
            <a:noFill/>
            <a:miter lim="800000"/>
            <a:headEnd/>
            <a:tailEnd/>
          </a:ln>
          <a:effectLst/>
        </p:spPr>
        <p:txBody>
          <a:bodyPr vert="horz" wrap="square" lIns="91116" tIns="45558" rIns="91116" bIns="45558" numCol="1" anchor="b" anchorCtr="0" compatLnSpc="1">
            <a:prstTxWarp prst="textNoShape">
              <a:avLst/>
            </a:prstTxWarp>
          </a:bodyPr>
          <a:lstStyle>
            <a:lvl1pPr algn="r" defTabSz="911225">
              <a:defRPr sz="1200"/>
            </a:lvl1pPr>
          </a:lstStyle>
          <a:p>
            <a:fld id="{5CD67623-6DCA-4319-8A27-DD2853172E7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9050" y="1109663"/>
            <a:ext cx="9156700" cy="757237"/>
            <a:chOff x="0" y="0"/>
            <a:chExt cx="5768" cy="477"/>
          </a:xfrm>
        </p:grpSpPr>
        <p:sp>
          <p:nvSpPr>
            <p:cNvPr id="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w="9525" cap="flat" cmpd="sng">
              <a:noFill/>
              <a:prstDash val="solid"/>
              <a:round/>
              <a:headEnd/>
              <a:tailEnd/>
            </a:ln>
          </p:spPr>
          <p:txBody>
            <a:bodyPr wrap="none" anchor="ctr"/>
            <a:lstStyle/>
            <a:p>
              <a:endParaRPr lang="en-US"/>
            </a:p>
          </p:txBody>
        </p:sp>
        <p:sp>
          <p:nvSpPr>
            <p:cNvPr id="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p:spPr>
          <p:txBody>
            <a:bodyPr wrap="none" anchor="ctr"/>
            <a:lstStyle/>
            <a:p>
              <a:endParaRPr lang="en-US"/>
            </a:p>
          </p:txBody>
        </p:sp>
        <p:sp>
          <p:nvSpPr>
            <p:cNvPr id="7"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lgn="ctr">
                <a:lnSpc>
                  <a:spcPct val="95000"/>
                </a:lnSpc>
                <a:defRPr/>
              </a:pPr>
              <a:endParaRPr lang="en-US"/>
            </a:p>
          </p:txBody>
        </p:sp>
        <p:sp>
          <p:nvSpPr>
            <p:cNvPr id="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p:spPr>
          <p:txBody>
            <a:bodyPr wrap="none" anchor="ctr"/>
            <a:lstStyle/>
            <a:p>
              <a:endParaRPr lang="en-US"/>
            </a:p>
          </p:txBody>
        </p:sp>
        <p:sp>
          <p:nvSpPr>
            <p:cNvPr id="1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p:spPr>
          <p:txBody>
            <a:bodyPr wrap="none" anchor="ctr"/>
            <a:lstStyle/>
            <a:p>
              <a:endParaRPr lang="en-US"/>
            </a:p>
          </p:txBody>
        </p:sp>
        <p:sp>
          <p:nvSpPr>
            <p:cNvPr id="1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p:spPr>
          <p:txBody>
            <a:bodyPr wrap="none" anchor="ctr"/>
            <a:lstStyle/>
            <a:p>
              <a:endParaRPr lang="en-US"/>
            </a:p>
          </p:txBody>
        </p:sp>
        <p:sp>
          <p:nvSpPr>
            <p:cNvPr id="1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sp>
          <p:nvSpPr>
            <p:cNvPr id="1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p:spPr>
          <p:txBody>
            <a:bodyPr wrap="none" anchor="ctr"/>
            <a:lstStyle/>
            <a:p>
              <a:endParaRPr lang="en-US"/>
            </a:p>
          </p:txBody>
        </p:sp>
        <p:sp>
          <p:nvSpPr>
            <p:cNvPr id="1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p:spPr>
          <p:txBody>
            <a:bodyPr wrap="none" anchor="ctr"/>
            <a:lstStyle/>
            <a:p>
              <a:endParaRPr lang="en-US"/>
            </a:p>
          </p:txBody>
        </p:sp>
        <p:sp>
          <p:nvSpPr>
            <p:cNvPr id="1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sp>
          <p:nvSpPr>
            <p:cNvPr id="2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p:spPr>
          <p:txBody>
            <a:bodyPr wrap="none" anchor="ctr"/>
            <a:lstStyle/>
            <a:p>
              <a:endParaRPr lang="en-US"/>
            </a:p>
          </p:txBody>
        </p:sp>
        <p:sp>
          <p:nvSpPr>
            <p:cNvPr id="21"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algn="ctr">
                <a:lnSpc>
                  <a:spcPct val="95000"/>
                </a:lnSpc>
                <a:defRPr/>
              </a:pPr>
              <a:endParaRPr lang="en-US"/>
            </a:p>
          </p:txBody>
        </p:sp>
        <p:sp>
          <p:nvSpPr>
            <p:cNvPr id="2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sp>
          <p:nvSpPr>
            <p:cNvPr id="2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24"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pPr algn="ctr">
                <a:lnSpc>
                  <a:spcPct val="95000"/>
                </a:lnSpc>
                <a:defRPr/>
              </a:pPr>
              <a:endParaRPr lang="en-US"/>
            </a:p>
          </p:txBody>
        </p:sp>
        <p:sp>
          <p:nvSpPr>
            <p:cNvPr id="25"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pPr algn="ctr">
                <a:lnSpc>
                  <a:spcPct val="95000"/>
                </a:lnSpc>
                <a:defRPr/>
              </a:pPr>
              <a:endParaRPr lang="en-US"/>
            </a:p>
          </p:txBody>
        </p:sp>
        <p:sp>
          <p:nvSpPr>
            <p:cNvPr id="2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p:spPr>
          <p:txBody>
            <a:bodyPr wrap="none" anchor="ctr"/>
            <a:lstStyle/>
            <a:p>
              <a:endParaRPr lang="en-US"/>
            </a:p>
          </p:txBody>
        </p:sp>
        <p:sp>
          <p:nvSpPr>
            <p:cNvPr id="2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p:spPr>
          <p:txBody>
            <a:bodyPr wrap="none" anchor="ctr"/>
            <a:lstStyle/>
            <a:p>
              <a:endParaRPr lang="en-US"/>
            </a:p>
          </p:txBody>
        </p:sp>
        <p:sp>
          <p:nvSpPr>
            <p:cNvPr id="3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p:spPr>
          <p:txBody>
            <a:bodyPr wrap="none" anchor="ctr"/>
            <a:lstStyle/>
            <a:p>
              <a:endParaRPr lang="en-US"/>
            </a:p>
          </p:txBody>
        </p:sp>
      </p:grpSp>
      <p:sp>
        <p:nvSpPr>
          <p:cNvPr id="31" name="Text Box 34"/>
          <p:cNvSpPr txBox="1">
            <a:spLocks noChangeArrowheads="1"/>
          </p:cNvSpPr>
          <p:nvPr/>
        </p:nvSpPr>
        <p:spPr bwMode="auto">
          <a:xfrm>
            <a:off x="3810000" y="6461125"/>
            <a:ext cx="1516063" cy="396875"/>
          </a:xfrm>
          <a:prstGeom prst="rect">
            <a:avLst/>
          </a:prstGeom>
          <a:noFill/>
          <a:ln w="9525">
            <a:noFill/>
            <a:miter lim="800000"/>
            <a:headEnd/>
            <a:tailEnd/>
          </a:ln>
        </p:spPr>
        <p:txBody>
          <a:bodyPr wrap="none">
            <a:spAutoFit/>
          </a:bodyPr>
          <a:lstStyle/>
          <a:p>
            <a:pPr eaLnBrk="1" hangingPunct="1"/>
            <a:r>
              <a:rPr lang="en-US" sz="2000">
                <a:latin typeface="Times New Roman" pitchFamily="18" charset="0"/>
                <a:ea typeface="新細明體" pitchFamily="18" charset="-120"/>
              </a:rPr>
              <a:t>Dale Roberts</a:t>
            </a:r>
          </a:p>
        </p:txBody>
      </p:sp>
      <p:pic>
        <p:nvPicPr>
          <p:cNvPr id="32" name="Picture 36" descr="iupui_n"/>
          <p:cNvPicPr>
            <a:picLocks noChangeAspect="1" noChangeArrowheads="1"/>
          </p:cNvPicPr>
          <p:nvPr userDrawn="1"/>
        </p:nvPicPr>
        <p:blipFill>
          <a:blip r:embed="rId2" cstate="print"/>
          <a:srcRect/>
          <a:stretch>
            <a:fillRect/>
          </a:stretch>
        </p:blipFill>
        <p:spPr bwMode="auto">
          <a:xfrm>
            <a:off x="0" y="5886450"/>
            <a:ext cx="696913" cy="971550"/>
          </a:xfrm>
          <a:prstGeom prst="rect">
            <a:avLst/>
          </a:prstGeom>
          <a:noFill/>
          <a:ln w="9525">
            <a:noFill/>
            <a:miter lim="800000"/>
            <a:headEnd/>
            <a:tailEnd/>
          </a:ln>
        </p:spPr>
      </p:pic>
      <p:sp>
        <p:nvSpPr>
          <p:cNvPr id="395293" name="Rectangle 29"/>
          <p:cNvSpPr>
            <a:spLocks noGrp="1" noChangeArrowheads="1"/>
          </p:cNvSpPr>
          <p:nvPr>
            <p:ph type="ctrTitle" sz="quarter"/>
          </p:nvPr>
        </p:nvSpPr>
        <p:spPr>
          <a:xfrm>
            <a:off x="685800" y="1868488"/>
            <a:ext cx="7772400" cy="1600200"/>
          </a:xfrm>
        </p:spPr>
        <p:txBody>
          <a:bodyPr anchorCtr="1"/>
          <a:lstStyle>
            <a:lvl1pPr>
              <a:defRPr/>
            </a:lvl1pPr>
          </a:lstStyle>
          <a:p>
            <a:r>
              <a:rPr lang="en-US"/>
              <a:t>Click to edit Master title style</a:t>
            </a:r>
          </a:p>
        </p:txBody>
      </p:sp>
      <p:sp>
        <p:nvSpPr>
          <p:cNvPr id="395294"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r>
              <a:rPr lang="en-US"/>
              <a:t>Click to edit Master subtitle style</a:t>
            </a:r>
          </a:p>
        </p:txBody>
      </p:sp>
      <p:sp>
        <p:nvSpPr>
          <p:cNvPr id="33" name="Footer Placeholder 32"/>
          <p:cNvSpPr>
            <a:spLocks noGrp="1" noChangeArrowheads="1"/>
          </p:cNvSpPr>
          <p:nvPr>
            <p:ph type="ftr" sz="quarter" idx="10"/>
          </p:nvPr>
        </p:nvSpPr>
        <p:spPr>
          <a:xfrm>
            <a:off x="3124200" y="6348413"/>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34" name="Slide Number Placeholder 33"/>
          <p:cNvSpPr>
            <a:spLocks noGrp="1" noChangeArrowheads="1"/>
          </p:cNvSpPr>
          <p:nvPr>
            <p:ph type="sldNum" sz="quarter" idx="11"/>
          </p:nvPr>
        </p:nvSpPr>
        <p:spPr>
          <a:xfrm>
            <a:off x="6718300" y="6397625"/>
            <a:ext cx="1905000" cy="457200"/>
          </a:xfrm>
        </p:spPr>
        <p:txBody>
          <a:bodyPr/>
          <a:lstStyle>
            <a:lvl1pPr>
              <a:defRPr/>
            </a:lvl1pPr>
          </a:lstStyle>
          <a:p>
            <a:fld id="{C9D30FE0-75EC-4D3F-99BD-4C4DCFEAF88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5" name="Rectangle 33"/>
          <p:cNvSpPr>
            <a:spLocks noGrp="1" noChangeArrowheads="1"/>
          </p:cNvSpPr>
          <p:nvPr>
            <p:ph type="sldNum" sz="quarter" idx="11"/>
          </p:nvPr>
        </p:nvSpPr>
        <p:spPr/>
        <p:txBody>
          <a:bodyPr/>
          <a:lstStyle>
            <a:lvl1pPr>
              <a:defRPr/>
            </a:lvl1pPr>
          </a:lstStyle>
          <a:p>
            <a:fld id="{1A6BF1C1-7B06-4955-A48B-B2A92AAB20A2}"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6200"/>
            <a:ext cx="21907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4198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dt" sz="half" idx="10"/>
          </p:nvPr>
        </p:nvSpPr>
        <p:spPr>
          <a:xfrm>
            <a:off x="665163" y="6367463"/>
            <a:ext cx="19050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5" name="Rectangle 32"/>
          <p:cNvSpPr>
            <a:spLocks noGrp="1" noChangeArrowheads="1"/>
          </p:cNvSpPr>
          <p:nvPr>
            <p:ph type="ftr" sz="quarter" idx="11"/>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6" name="Rectangle 33"/>
          <p:cNvSpPr>
            <a:spLocks noGrp="1" noChangeArrowheads="1"/>
          </p:cNvSpPr>
          <p:nvPr>
            <p:ph type="sldNum" sz="quarter" idx="12"/>
          </p:nvPr>
        </p:nvSpPr>
        <p:spPr/>
        <p:txBody>
          <a:bodyPr/>
          <a:lstStyle>
            <a:lvl1pPr>
              <a:defRPr/>
            </a:lvl1pPr>
          </a:lstStyle>
          <a:p>
            <a:fld id="{452DCCAE-C0F0-47D5-A859-E5E24B64A71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5" name="Rectangle 33"/>
          <p:cNvSpPr>
            <a:spLocks noGrp="1" noChangeArrowheads="1"/>
          </p:cNvSpPr>
          <p:nvPr>
            <p:ph type="sldNum" sz="quarter" idx="11"/>
          </p:nvPr>
        </p:nvSpPr>
        <p:spPr/>
        <p:txBody>
          <a:bodyPr/>
          <a:lstStyle>
            <a:lvl1pPr>
              <a:defRPr/>
            </a:lvl1pPr>
          </a:lstStyle>
          <a:p>
            <a:fld id="{68426E32-9970-4883-A257-B6F6C52B881A}"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5" name="Rectangle 33"/>
          <p:cNvSpPr>
            <a:spLocks noGrp="1" noChangeArrowheads="1"/>
          </p:cNvSpPr>
          <p:nvPr>
            <p:ph type="sldNum" sz="quarter" idx="11"/>
          </p:nvPr>
        </p:nvSpPr>
        <p:spPr/>
        <p:txBody>
          <a:bodyPr/>
          <a:lstStyle>
            <a:lvl1pPr>
              <a:defRPr/>
            </a:lvl1pPr>
          </a:lstStyle>
          <a:p>
            <a:fld id="{88C89827-E55F-43FE-A85A-C23FEC88CBAC}"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305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305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3"/>
          <p:cNvSpPr>
            <a:spLocks noGrp="1" noChangeArrowheads="1"/>
          </p:cNvSpPr>
          <p:nvPr>
            <p:ph type="sldNum" sz="quarter" idx="10"/>
          </p:nvPr>
        </p:nvSpPr>
        <p:spPr>
          <a:ln/>
        </p:spPr>
        <p:txBody>
          <a:bodyPr/>
          <a:lstStyle>
            <a:lvl1pPr>
              <a:defRPr/>
            </a:lvl1pPr>
          </a:lstStyle>
          <a:p>
            <a:fld id="{0C2A2854-9F37-4FC7-A3A9-323789B1F25F}"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8" name="Rectangle 33"/>
          <p:cNvSpPr>
            <a:spLocks noGrp="1" noChangeArrowheads="1"/>
          </p:cNvSpPr>
          <p:nvPr>
            <p:ph type="sldNum" sz="quarter" idx="11"/>
          </p:nvPr>
        </p:nvSpPr>
        <p:spPr/>
        <p:txBody>
          <a:bodyPr/>
          <a:lstStyle>
            <a:lvl1pPr>
              <a:defRPr/>
            </a:lvl1pPr>
          </a:lstStyle>
          <a:p>
            <a:fld id="{B927FF8B-E5BD-4DDC-A99D-ECFD26129CBC}"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4" name="Rectangle 33"/>
          <p:cNvSpPr>
            <a:spLocks noGrp="1" noChangeArrowheads="1"/>
          </p:cNvSpPr>
          <p:nvPr>
            <p:ph type="sldNum" sz="quarter" idx="11"/>
          </p:nvPr>
        </p:nvSpPr>
        <p:spPr/>
        <p:txBody>
          <a:bodyPr/>
          <a:lstStyle>
            <a:lvl1pPr>
              <a:defRPr/>
            </a:lvl1pPr>
          </a:lstStyle>
          <a:p>
            <a:fld id="{B16CC599-713B-4A37-AF8A-683A4FAC2A8B}"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3" name="Rectangle 33"/>
          <p:cNvSpPr>
            <a:spLocks noGrp="1" noChangeArrowheads="1"/>
          </p:cNvSpPr>
          <p:nvPr>
            <p:ph type="sldNum" sz="quarter" idx="11"/>
          </p:nvPr>
        </p:nvSpPr>
        <p:spPr/>
        <p:txBody>
          <a:bodyPr/>
          <a:lstStyle>
            <a:lvl1pPr>
              <a:defRPr/>
            </a:lvl1pPr>
          </a:lstStyle>
          <a:p>
            <a:fld id="{1799B884-8970-45D1-999A-20CC5AAA0F45}"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6" name="Rectangle 33"/>
          <p:cNvSpPr>
            <a:spLocks noGrp="1" noChangeArrowheads="1"/>
          </p:cNvSpPr>
          <p:nvPr>
            <p:ph type="sldNum" sz="quarter" idx="11"/>
          </p:nvPr>
        </p:nvSpPr>
        <p:spPr/>
        <p:txBody>
          <a:bodyPr/>
          <a:lstStyle>
            <a:lvl1pPr>
              <a:defRPr/>
            </a:lvl1pPr>
          </a:lstStyle>
          <a:p>
            <a:fld id="{129152BA-DC7C-4A68-B369-3F12637B2870}"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ftr" sz="quarter" idx="10"/>
          </p:nvPr>
        </p:nvSpPr>
        <p:spPr>
          <a:xfrm>
            <a:off x="762000" y="6400800"/>
            <a:ext cx="2895600" cy="457200"/>
          </a:xfrm>
          <a:prstGeom prst="rect">
            <a:avLst/>
          </a:prstGeom>
        </p:spPr>
        <p:txBody>
          <a:bodyPr vert="horz" wrap="square" lIns="91440" tIns="45720" rIns="91440" bIns="45720" numCol="1" anchor="t" anchorCtr="0" compatLnSpc="1">
            <a:prstTxWarp prst="textNoShape">
              <a:avLst/>
            </a:prstTxWarp>
          </a:bodyPr>
          <a:lstStyle>
            <a:lvl1pPr algn="ctr">
              <a:lnSpc>
                <a:spcPct val="95000"/>
              </a:lnSpc>
              <a:defRPr/>
            </a:lvl1pPr>
          </a:lstStyle>
          <a:p>
            <a:endParaRPr lang="en-US"/>
          </a:p>
        </p:txBody>
      </p:sp>
      <p:sp>
        <p:nvSpPr>
          <p:cNvPr id="6" name="Rectangle 33"/>
          <p:cNvSpPr>
            <a:spLocks noGrp="1" noChangeArrowheads="1"/>
          </p:cNvSpPr>
          <p:nvPr>
            <p:ph type="sldNum" sz="quarter" idx="11"/>
          </p:nvPr>
        </p:nvSpPr>
        <p:spPr/>
        <p:txBody>
          <a:bodyPr/>
          <a:lstStyle>
            <a:lvl1pPr>
              <a:defRPr/>
            </a:lvl1pPr>
          </a:lstStyle>
          <a:p>
            <a:fld id="{7CA1F6D3-D5A5-49A4-AF49-B84C3F1FB43D}"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56700" cy="757238"/>
            <a:chOff x="0" y="0"/>
            <a:chExt cx="5768" cy="477"/>
          </a:xfrm>
        </p:grpSpPr>
        <p:sp>
          <p:nvSpPr>
            <p:cNvPr id="1036"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w="9525" cap="flat" cmpd="sng">
              <a:noFill/>
              <a:prstDash val="solid"/>
              <a:round/>
              <a:headEnd/>
              <a:tailEnd/>
            </a:ln>
          </p:spPr>
          <p:txBody>
            <a:bodyPr wrap="none" anchor="ctr"/>
            <a:lstStyle/>
            <a:p>
              <a:endParaRPr lang="en-US"/>
            </a:p>
          </p:txBody>
        </p:sp>
        <p:sp>
          <p:nvSpPr>
            <p:cNvPr id="1037"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p:spPr>
          <p:txBody>
            <a:bodyPr wrap="none" anchor="ctr"/>
            <a:lstStyle/>
            <a:p>
              <a:endParaRPr lang="en-US"/>
            </a:p>
          </p:txBody>
        </p:sp>
        <p:sp>
          <p:nvSpPr>
            <p:cNvPr id="394245"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lgn="ctr">
                <a:lnSpc>
                  <a:spcPct val="95000"/>
                </a:lnSpc>
                <a:defRPr/>
              </a:pPr>
              <a:endParaRPr lang="en-US"/>
            </a:p>
          </p:txBody>
        </p:sp>
        <p:sp>
          <p:nvSpPr>
            <p:cNvPr id="1039"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040"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041"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p:spPr>
          <p:txBody>
            <a:bodyPr wrap="none" anchor="ctr"/>
            <a:lstStyle/>
            <a:p>
              <a:endParaRPr lang="en-US"/>
            </a:p>
          </p:txBody>
        </p:sp>
        <p:sp>
          <p:nvSpPr>
            <p:cNvPr id="1042"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p:spPr>
          <p:txBody>
            <a:bodyPr wrap="none" anchor="ctr"/>
            <a:lstStyle/>
            <a:p>
              <a:endParaRPr lang="en-US"/>
            </a:p>
          </p:txBody>
        </p:sp>
        <p:sp>
          <p:nvSpPr>
            <p:cNvPr id="1043"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044"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045"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1046"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p:spPr>
          <p:txBody>
            <a:bodyPr wrap="none" anchor="ctr"/>
            <a:lstStyle/>
            <a:p>
              <a:endParaRPr lang="en-US"/>
            </a:p>
          </p:txBody>
        </p:sp>
        <p:sp>
          <p:nvSpPr>
            <p:cNvPr id="1047"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sp>
          <p:nvSpPr>
            <p:cNvPr id="1048"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p:spPr>
          <p:txBody>
            <a:bodyPr wrap="none" anchor="ctr"/>
            <a:lstStyle/>
            <a:p>
              <a:endParaRPr lang="en-US"/>
            </a:p>
          </p:txBody>
        </p:sp>
        <p:sp>
          <p:nvSpPr>
            <p:cNvPr id="1049"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p:spPr>
          <p:txBody>
            <a:bodyPr wrap="none" anchor="ctr"/>
            <a:lstStyle/>
            <a:p>
              <a:endParaRPr lang="en-US"/>
            </a:p>
          </p:txBody>
        </p:sp>
        <p:sp>
          <p:nvSpPr>
            <p:cNvPr id="1050"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sp>
          <p:nvSpPr>
            <p:cNvPr id="1051"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p:spPr>
          <p:txBody>
            <a:bodyPr wrap="none" anchor="ctr"/>
            <a:lstStyle/>
            <a:p>
              <a:endParaRPr lang="en-US"/>
            </a:p>
          </p:txBody>
        </p:sp>
        <p:sp>
          <p:nvSpPr>
            <p:cNvPr id="394259"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algn="ctr">
                <a:lnSpc>
                  <a:spcPct val="95000"/>
                </a:lnSpc>
                <a:defRPr/>
              </a:pPr>
              <a:endParaRPr lang="en-US"/>
            </a:p>
          </p:txBody>
        </p:sp>
        <p:sp>
          <p:nvSpPr>
            <p:cNvPr id="1053"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sp>
          <p:nvSpPr>
            <p:cNvPr id="1054"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p:spPr>
          <p:txBody>
            <a:bodyPr wrap="none" anchor="ctr"/>
            <a:lstStyle/>
            <a:p>
              <a:endParaRPr lang="en-US"/>
            </a:p>
          </p:txBody>
        </p:sp>
        <p:sp>
          <p:nvSpPr>
            <p:cNvPr id="394262"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pPr algn="ctr">
                <a:lnSpc>
                  <a:spcPct val="95000"/>
                </a:lnSpc>
                <a:defRPr/>
              </a:pPr>
              <a:endParaRPr lang="en-US"/>
            </a:p>
          </p:txBody>
        </p:sp>
        <p:sp>
          <p:nvSpPr>
            <p:cNvPr id="394263"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pPr algn="ctr">
                <a:lnSpc>
                  <a:spcPct val="95000"/>
                </a:lnSpc>
                <a:defRPr/>
              </a:pPr>
              <a:endParaRPr lang="en-US"/>
            </a:p>
          </p:txBody>
        </p:sp>
        <p:sp>
          <p:nvSpPr>
            <p:cNvPr id="1057"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p:spPr>
          <p:txBody>
            <a:bodyPr wrap="none" anchor="ctr"/>
            <a:lstStyle/>
            <a:p>
              <a:endParaRPr lang="en-US"/>
            </a:p>
          </p:txBody>
        </p:sp>
      </p:grpSp>
      <p:grpSp>
        <p:nvGrpSpPr>
          <p:cNvPr id="1027" name="Group 25"/>
          <p:cNvGrpSpPr>
            <a:grpSpLocks/>
          </p:cNvGrpSpPr>
          <p:nvPr/>
        </p:nvGrpSpPr>
        <p:grpSpPr bwMode="auto">
          <a:xfrm>
            <a:off x="0" y="6180138"/>
            <a:ext cx="9169400" cy="138112"/>
            <a:chOff x="0" y="4032"/>
            <a:chExt cx="5776" cy="87"/>
          </a:xfrm>
        </p:grpSpPr>
        <p:sp>
          <p:nvSpPr>
            <p:cNvPr id="1033"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p:spPr>
          <p:txBody>
            <a:bodyPr wrap="none" anchor="ctr"/>
            <a:lstStyle/>
            <a:p>
              <a:endParaRPr lang="en-US"/>
            </a:p>
          </p:txBody>
        </p:sp>
        <p:sp>
          <p:nvSpPr>
            <p:cNvPr id="1034"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p:spPr>
          <p:txBody>
            <a:bodyPr wrap="none" anchor="ctr"/>
            <a:lstStyle/>
            <a:p>
              <a:endParaRPr lang="en-US"/>
            </a:p>
          </p:txBody>
        </p:sp>
        <p:sp>
          <p:nvSpPr>
            <p:cNvPr id="1035"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p:spPr>
          <p:txBody>
            <a:bodyPr wrap="none" anchor="ctr"/>
            <a:lstStyle/>
            <a:p>
              <a:endParaRPr lang="en-US"/>
            </a:p>
          </p:txBody>
        </p:sp>
      </p:grpSp>
      <p:sp>
        <p:nvSpPr>
          <p:cNvPr id="394269" name="Rectangle 29"/>
          <p:cNvSpPr>
            <a:spLocks noGrp="1" noChangeArrowheads="1"/>
          </p:cNvSpPr>
          <p:nvPr>
            <p:ph type="title"/>
          </p:nvPr>
        </p:nvSpPr>
        <p:spPr bwMode="auto">
          <a:xfrm>
            <a:off x="228600" y="76200"/>
            <a:ext cx="8763000"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94270" name="Rectangle 30"/>
          <p:cNvSpPr>
            <a:spLocks noGrp="1" noChangeArrowheads="1"/>
          </p:cNvSpPr>
          <p:nvPr>
            <p:ph type="body" idx="1"/>
          </p:nvPr>
        </p:nvSpPr>
        <p:spPr bwMode="auto">
          <a:xfrm>
            <a:off x="228600" y="914400"/>
            <a:ext cx="87630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4273" name="Rectangle 33"/>
          <p:cNvSpPr>
            <a:spLocks noGrp="1" noChangeArrowheads="1"/>
          </p:cNvSpPr>
          <p:nvPr>
            <p:ph type="sldNum" sz="quarter" idx="4"/>
          </p:nvPr>
        </p:nvSpPr>
        <p:spPr bwMode="auto">
          <a:xfrm>
            <a:off x="70866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imes New Roman" pitchFamily="18" charset="0"/>
                <a:ea typeface="新細明體" pitchFamily="18" charset="-120"/>
              </a:defRPr>
            </a:lvl1pPr>
          </a:lstStyle>
          <a:p>
            <a:fld id="{ED95D910-B32E-4BCE-B171-41F80C2F7F80}" type="slidenum">
              <a:rPr lang="en-US" altLang="en-US"/>
              <a:pPr/>
              <a:t>‹#›</a:t>
            </a:fld>
            <a:endParaRPr lang="en-US" altLang="en-US"/>
          </a:p>
        </p:txBody>
      </p:sp>
      <p:pic>
        <p:nvPicPr>
          <p:cNvPr id="1031" name="Picture 34" descr="iupui_n"/>
          <p:cNvPicPr>
            <a:picLocks noChangeAspect="1" noChangeArrowheads="1"/>
          </p:cNvPicPr>
          <p:nvPr/>
        </p:nvPicPr>
        <p:blipFill>
          <a:blip r:embed="rId14" cstate="print"/>
          <a:srcRect/>
          <a:stretch>
            <a:fillRect/>
          </a:stretch>
        </p:blipFill>
        <p:spPr bwMode="auto">
          <a:xfrm>
            <a:off x="0" y="5886450"/>
            <a:ext cx="696913" cy="971550"/>
          </a:xfrm>
          <a:prstGeom prst="rect">
            <a:avLst/>
          </a:prstGeom>
          <a:noFill/>
          <a:ln w="9525">
            <a:noFill/>
            <a:miter lim="800000"/>
            <a:headEnd/>
            <a:tailEnd/>
          </a:ln>
        </p:spPr>
      </p:pic>
      <p:sp>
        <p:nvSpPr>
          <p:cNvPr id="1032" name="Text Box 35"/>
          <p:cNvSpPr txBox="1">
            <a:spLocks noChangeArrowheads="1"/>
          </p:cNvSpPr>
          <p:nvPr/>
        </p:nvSpPr>
        <p:spPr bwMode="auto">
          <a:xfrm>
            <a:off x="3657600" y="6461125"/>
            <a:ext cx="1516063" cy="396875"/>
          </a:xfrm>
          <a:prstGeom prst="rect">
            <a:avLst/>
          </a:prstGeom>
          <a:noFill/>
          <a:ln w="9525">
            <a:noFill/>
            <a:miter lim="800000"/>
            <a:headEnd/>
            <a:tailEnd/>
          </a:ln>
        </p:spPr>
        <p:txBody>
          <a:bodyPr wrap="none">
            <a:spAutoFit/>
          </a:bodyPr>
          <a:lstStyle/>
          <a:p>
            <a:pPr eaLnBrk="1" hangingPunct="1"/>
            <a:r>
              <a:rPr lang="en-US" sz="2000">
                <a:latin typeface="Times New Roman" pitchFamily="18" charset="0"/>
                <a:ea typeface="新細明體" pitchFamily="18" charset="-120"/>
              </a:rPr>
              <a:t>Dale Roberts</a:t>
            </a: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5" r:id="rId4"/>
    <p:sldLayoutId id="2147483809" r:id="rId5"/>
    <p:sldLayoutId id="2147483810" r:id="rId6"/>
    <p:sldLayoutId id="2147483811" r:id="rId7"/>
    <p:sldLayoutId id="2147483812" r:id="rId8"/>
    <p:sldLayoutId id="2147483813" r:id="rId9"/>
    <p:sldLayoutId id="2147483814" r:id="rId10"/>
    <p:sldLayoutId id="2147483815" r:id="rId11"/>
  </p:sldLayoutIdLst>
  <p:hf hdr="0" ftr="0"/>
  <p:txStyles>
    <p:titleStyle>
      <a:lvl1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90000"/>
        <a:buBlip>
          <a:blip r:embed="rId15"/>
        </a:buBlip>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80000"/>
        <a:buBlip>
          <a:blip r:embed="rId16"/>
        </a:buBlip>
        <a:defRPr sz="24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70000"/>
        <a:buBlip>
          <a:blip r:embed="rId17"/>
        </a:buBlip>
        <a:defRPr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70000"/>
        <a:buBlip>
          <a:blip r:embed="rId18"/>
        </a:buBlip>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70000"/>
        <a:buBlip>
          <a:blip r:embed="rId19"/>
        </a:buBlip>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SzPct val="70000"/>
        <a:buBlip>
          <a:blip r:embed="rId19"/>
        </a:buBlip>
        <a:defRPr>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SzPct val="70000"/>
        <a:buBlip>
          <a:blip r:embed="rId19"/>
        </a:buBlip>
        <a:defRPr>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SzPct val="70000"/>
        <a:buBlip>
          <a:blip r:embed="rId19"/>
        </a:buBlip>
        <a:defRPr>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SzPct val="70000"/>
        <a:buBlip>
          <a:blip r:embed="rId19"/>
        </a:buBlip>
        <a:defRPr>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lum/>
          </a:blip>
          <a:srcRect/>
          <a:tile tx="0" ty="0" sx="100000" sy="100000" flip="y" algn="tl"/>
        </a:blip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838200"/>
            <a:ext cx="7772400" cy="2057400"/>
          </a:xfrm>
        </p:spPr>
        <p:txBody>
          <a:bodyPr/>
          <a:lstStyle/>
          <a:p>
            <a:r>
              <a:rPr lang="en-US" sz="4400" b="0" dirty="0" smtClean="0">
                <a:latin typeface="Algerian" pitchFamily="82" charset="0"/>
                <a:cs typeface="Times New Roman" pitchFamily="18" charset="0"/>
              </a:rPr>
              <a:t>“A RELATIONAL MODEL OF DATA FOR LARGE SHARED DATA BANKS”</a:t>
            </a:r>
            <a:endParaRPr lang="en-US" sz="4400" b="0" dirty="0">
              <a:latin typeface="Algerian" pitchFamily="82" charset="0"/>
              <a:cs typeface="Times New Roman" pitchFamily="18" charset="0"/>
            </a:endParaRPr>
          </a:p>
        </p:txBody>
      </p:sp>
      <p:sp>
        <p:nvSpPr>
          <p:cNvPr id="3" name="Subtitle 2"/>
          <p:cNvSpPr>
            <a:spLocks noGrp="1"/>
          </p:cNvSpPr>
          <p:nvPr>
            <p:ph type="subTitle" sz="quarter" idx="1"/>
          </p:nvPr>
        </p:nvSpPr>
        <p:spPr>
          <a:xfrm>
            <a:off x="3238500" y="4191000"/>
            <a:ext cx="2667000" cy="1676400"/>
          </a:xfrm>
        </p:spPr>
        <p:txBody>
          <a:bodyPr/>
          <a:lstStyle/>
          <a:p>
            <a:r>
              <a:rPr lang="en-US" dirty="0" smtClean="0">
                <a:latin typeface="Candara" pitchFamily="34" charset="0"/>
              </a:rPr>
              <a:t>By</a:t>
            </a:r>
          </a:p>
          <a:p>
            <a:r>
              <a:rPr lang="en-US" dirty="0" smtClean="0">
                <a:latin typeface="Candara" pitchFamily="34" charset="0"/>
              </a:rPr>
              <a:t>SHOBIKA R</a:t>
            </a:r>
          </a:p>
          <a:p>
            <a:r>
              <a:rPr lang="en-US" dirty="0" smtClean="0">
                <a:latin typeface="Candara" pitchFamily="34" charset="0"/>
              </a:rPr>
              <a:t>19S034</a:t>
            </a:r>
            <a:endParaRPr lang="en-US" dirty="0">
              <a:latin typeface="Candara" pitchFamily="34" charset="0"/>
            </a:endParaRPr>
          </a:p>
        </p:txBody>
      </p:sp>
      <p:sp>
        <p:nvSpPr>
          <p:cNvPr id="4" name="Slide Number Placeholder 3"/>
          <p:cNvSpPr>
            <a:spLocks noGrp="1"/>
          </p:cNvSpPr>
          <p:nvPr>
            <p:ph type="sldNum" sz="quarter" idx="11"/>
          </p:nvPr>
        </p:nvSpPr>
        <p:spPr/>
        <p:txBody>
          <a:bodyPr/>
          <a:lstStyle/>
          <a:p>
            <a:fld id="{C9D30FE0-75EC-4D3F-99BD-4C4DCFEAF889}"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obika\Desktop\1.JPG"/>
          <p:cNvPicPr>
            <a:picLocks noChangeAspect="1" noChangeArrowheads="1"/>
          </p:cNvPicPr>
          <p:nvPr/>
        </p:nvPicPr>
        <p:blipFill>
          <a:blip r:embed="rId2" cstate="print"/>
          <a:stretch>
            <a:fillRect/>
          </a:stretch>
        </p:blipFill>
        <p:spPr bwMode="auto">
          <a:xfrm>
            <a:off x="1219200" y="304800"/>
            <a:ext cx="2606040" cy="1607820"/>
          </a:xfrm>
          <a:prstGeom prst="rect">
            <a:avLst/>
          </a:prstGeom>
          <a:noFill/>
          <a:ln>
            <a:noFill/>
          </a:ln>
        </p:spPr>
      </p:pic>
      <p:sp>
        <p:nvSpPr>
          <p:cNvPr id="2" name="Slide Number Placeholder 1"/>
          <p:cNvSpPr>
            <a:spLocks noGrp="1"/>
          </p:cNvSpPr>
          <p:nvPr>
            <p:ph type="sldNum" sz="quarter" idx="11"/>
          </p:nvPr>
        </p:nvSpPr>
        <p:spPr/>
        <p:txBody>
          <a:bodyPr/>
          <a:lstStyle/>
          <a:p>
            <a:fld id="{1799B884-8970-45D1-999A-20CC5AAA0F45}" type="slidenum">
              <a:rPr lang="en-US" altLang="en-US" smtClean="0"/>
              <a:pPr/>
              <a:t>10</a:t>
            </a:fld>
            <a:endParaRPr lang="en-US" altLang="en-US"/>
          </a:p>
        </p:txBody>
      </p:sp>
      <p:pic>
        <p:nvPicPr>
          <p:cNvPr id="1027" name="Picture 3" descr="C:\Users\Shobika\Desktop\2.JPG"/>
          <p:cNvPicPr>
            <a:picLocks noChangeAspect="1" noChangeArrowheads="1"/>
          </p:cNvPicPr>
          <p:nvPr/>
        </p:nvPicPr>
        <p:blipFill>
          <a:blip r:embed="rId3" cstate="print"/>
          <a:srcRect/>
          <a:stretch>
            <a:fillRect/>
          </a:stretch>
        </p:blipFill>
        <p:spPr bwMode="auto">
          <a:xfrm>
            <a:off x="5257800" y="304800"/>
            <a:ext cx="2674938" cy="1646237"/>
          </a:xfrm>
          <a:prstGeom prst="rect">
            <a:avLst/>
          </a:prstGeom>
          <a:noFill/>
        </p:spPr>
      </p:pic>
      <p:pic>
        <p:nvPicPr>
          <p:cNvPr id="1028" name="Picture 4" descr="C:\Users\Shobika\Desktop\3.JPG"/>
          <p:cNvPicPr>
            <a:picLocks noChangeAspect="1" noChangeArrowheads="1"/>
          </p:cNvPicPr>
          <p:nvPr/>
        </p:nvPicPr>
        <p:blipFill>
          <a:blip r:embed="rId4" cstate="print"/>
          <a:srcRect/>
          <a:stretch>
            <a:fillRect/>
          </a:stretch>
        </p:blipFill>
        <p:spPr bwMode="auto">
          <a:xfrm>
            <a:off x="3276600" y="2362200"/>
            <a:ext cx="2751138" cy="1844675"/>
          </a:xfrm>
          <a:prstGeom prst="rect">
            <a:avLst/>
          </a:prstGeom>
          <a:noFill/>
        </p:spPr>
      </p:pic>
      <p:pic>
        <p:nvPicPr>
          <p:cNvPr id="1029" name="Picture 5" descr="C:\Users\Shobika\Desktop\4.JPG"/>
          <p:cNvPicPr>
            <a:picLocks noChangeAspect="1" noChangeArrowheads="1"/>
          </p:cNvPicPr>
          <p:nvPr/>
        </p:nvPicPr>
        <p:blipFill>
          <a:blip r:embed="rId5" cstate="print"/>
          <a:srcRect/>
          <a:stretch>
            <a:fillRect/>
          </a:stretch>
        </p:blipFill>
        <p:spPr bwMode="auto">
          <a:xfrm>
            <a:off x="1295400" y="4648200"/>
            <a:ext cx="2651125" cy="1698625"/>
          </a:xfrm>
          <a:prstGeom prst="rect">
            <a:avLst/>
          </a:prstGeom>
          <a:noFill/>
        </p:spPr>
      </p:pic>
      <p:pic>
        <p:nvPicPr>
          <p:cNvPr id="1030" name="Picture 6" descr="C:\Users\Shobika\Desktop\5.JPG"/>
          <p:cNvPicPr>
            <a:picLocks noChangeAspect="1" noChangeArrowheads="1"/>
          </p:cNvPicPr>
          <p:nvPr/>
        </p:nvPicPr>
        <p:blipFill>
          <a:blip r:embed="rId6" cstate="print"/>
          <a:srcRect/>
          <a:stretch>
            <a:fillRect/>
          </a:stretch>
        </p:blipFill>
        <p:spPr bwMode="auto">
          <a:xfrm>
            <a:off x="5410200" y="4495800"/>
            <a:ext cx="2659063" cy="19653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lstStyle/>
          <a:p>
            <a:pPr>
              <a:buNone/>
            </a:pPr>
            <a:r>
              <a:rPr lang="en-US" sz="1800" dirty="0" smtClean="0"/>
              <a:t>	If we are to print the part name, number and quantity committed for every part for a particular project, regardless of the system used to tackle </a:t>
            </a:r>
            <a:r>
              <a:rPr lang="en-US" sz="1800" dirty="0" err="1" smtClean="0"/>
              <a:t>ths</a:t>
            </a:r>
            <a:r>
              <a:rPr lang="en-US" sz="1800" dirty="0" smtClean="0"/>
              <a:t> project, the following observations may be made.</a:t>
            </a:r>
          </a:p>
          <a:p>
            <a:pPr>
              <a:buNone/>
            </a:pPr>
            <a:endParaRPr lang="en-US" sz="1800" dirty="0" smtClean="0"/>
          </a:p>
          <a:p>
            <a:r>
              <a:rPr lang="en-US" sz="1800" b="0" dirty="0" smtClean="0"/>
              <a:t>If a program P is developed for this problem assuming one of the five structures, without testing which structure goes into effect – then P will fail in at least three of the remaining structures.</a:t>
            </a:r>
          </a:p>
          <a:p>
            <a:pPr>
              <a:buNone/>
            </a:pPr>
            <a:endParaRPr lang="en-US" sz="1800" b="0" dirty="0" smtClean="0"/>
          </a:p>
          <a:p>
            <a:r>
              <a:rPr lang="en-US" sz="1800" b="0" dirty="0" smtClean="0"/>
              <a:t>In the absence of a test to determine which structure is employed, P fails because an attempt is made to execute a reference to a non-existent file or no attempt is made to execute the reference.</a:t>
            </a:r>
          </a:p>
          <a:p>
            <a:pPr>
              <a:buNone/>
            </a:pPr>
            <a:endParaRPr lang="en-US" sz="1800" b="0" dirty="0" smtClean="0"/>
          </a:p>
          <a:p>
            <a:r>
              <a:rPr lang="en-US" sz="1800" b="0" dirty="0" smtClean="0"/>
              <a:t>Since, in general, it is not practical to develop application programs which test for all tree structures permitted by the system, these programs fail when a change in the structure becomes </a:t>
            </a:r>
            <a:r>
              <a:rPr lang="en-US" sz="1800" b="0" dirty="0" smtClean="0"/>
              <a:t>necessary</a:t>
            </a:r>
            <a:r>
              <a:rPr lang="en-US" sz="1800" b="0" dirty="0" smtClean="0"/>
              <a:t>.</a:t>
            </a:r>
            <a:endParaRPr lang="en-US" sz="1800" b="0" dirty="0" smtClean="0"/>
          </a:p>
          <a:p>
            <a:pPr>
              <a:buNone/>
            </a:pPr>
            <a:endParaRPr lang="en-US" sz="1800" b="0" dirty="0" smtClean="0"/>
          </a:p>
          <a:p>
            <a:pPr>
              <a:buNone/>
            </a:pPr>
            <a:r>
              <a:rPr lang="en-US" sz="1800" b="0" dirty="0" smtClean="0"/>
              <a:t>		</a:t>
            </a:r>
            <a:r>
              <a:rPr lang="en-US" sz="1800" dirty="0" smtClean="0"/>
              <a:t>A solution to this problem was to adopt a policy that once a user path is defined, it will not be made obsolete until all applications that uses the path becomes obsolete, which is not practical considering the number of access paths in the total model for the community of users of a data bank is excessively large. </a:t>
            </a:r>
            <a:endParaRPr lang="en-US" sz="180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 Relational View Of Data </a:t>
            </a:r>
            <a:endParaRPr lang="en-US" sz="2800" dirty="0"/>
          </a:p>
        </p:txBody>
      </p:sp>
      <p:sp>
        <p:nvSpPr>
          <p:cNvPr id="3" name="Content Placeholder 2"/>
          <p:cNvSpPr>
            <a:spLocks noGrp="1"/>
          </p:cNvSpPr>
          <p:nvPr>
            <p:ph idx="1"/>
          </p:nvPr>
        </p:nvSpPr>
        <p:spPr>
          <a:xfrm>
            <a:off x="0" y="1295400"/>
            <a:ext cx="8991600" cy="5562600"/>
          </a:xfrm>
        </p:spPr>
        <p:txBody>
          <a:bodyPr/>
          <a:lstStyle/>
          <a:p>
            <a:r>
              <a:rPr lang="en-US" sz="1800" dirty="0" smtClean="0"/>
              <a:t>The term </a:t>
            </a:r>
            <a:r>
              <a:rPr lang="en-US" sz="1800" i="1" dirty="0" smtClean="0"/>
              <a:t>relation</a:t>
            </a:r>
            <a:r>
              <a:rPr lang="en-US" sz="1800" dirty="0" smtClean="0"/>
              <a:t> is used here in its accepted mathematical sense. Given sets </a:t>
            </a:r>
            <a:r>
              <a:rPr lang="en-US" sz="1800" dirty="0" smtClean="0"/>
              <a:t>S1,S2,...,</a:t>
            </a:r>
            <a:r>
              <a:rPr lang="en-US" sz="1800" dirty="0" err="1" smtClean="0"/>
              <a:t>Sn</a:t>
            </a:r>
            <a:r>
              <a:rPr lang="en-US" sz="1800" dirty="0" smtClean="0"/>
              <a:t> (not necessarily distinct), </a:t>
            </a:r>
            <a:r>
              <a:rPr lang="en-US" sz="1800" dirty="0" smtClean="0"/>
              <a:t>R</a:t>
            </a:r>
            <a:r>
              <a:rPr lang="en-US" sz="1800" dirty="0" smtClean="0"/>
              <a:t> is a relation on these </a:t>
            </a:r>
            <a:r>
              <a:rPr lang="en-US" sz="1800" dirty="0" smtClean="0"/>
              <a:t>n</a:t>
            </a:r>
            <a:r>
              <a:rPr lang="en-US" sz="1800" dirty="0" smtClean="0"/>
              <a:t> sets if it is a set of </a:t>
            </a:r>
            <a:r>
              <a:rPr lang="en-US" sz="1800" dirty="0" smtClean="0"/>
              <a:t>n-</a:t>
            </a:r>
            <a:r>
              <a:rPr lang="en-US" sz="1800" dirty="0" err="1" smtClean="0"/>
              <a:t>tuples</a:t>
            </a:r>
            <a:r>
              <a:rPr lang="en-US" sz="1800" dirty="0" smtClean="0"/>
              <a:t> </a:t>
            </a:r>
            <a:r>
              <a:rPr lang="en-US" sz="1800" dirty="0" smtClean="0"/>
              <a:t>each of which has its first element from </a:t>
            </a:r>
            <a:r>
              <a:rPr lang="en-US" sz="1800" dirty="0" smtClean="0"/>
              <a:t>S1</a:t>
            </a:r>
            <a:r>
              <a:rPr lang="en-US" sz="1800" dirty="0" smtClean="0"/>
              <a:t>, its second element from </a:t>
            </a:r>
            <a:r>
              <a:rPr lang="en-US" sz="1800" dirty="0" smtClean="0"/>
              <a:t>S2</a:t>
            </a:r>
            <a:r>
              <a:rPr lang="en-US" sz="1800" dirty="0" smtClean="0"/>
              <a:t>, and so on. We shall refer to </a:t>
            </a:r>
            <a:r>
              <a:rPr lang="en-US" sz="1800" dirty="0" err="1" smtClean="0"/>
              <a:t>Sj</a:t>
            </a:r>
            <a:r>
              <a:rPr lang="en-US" sz="1800" dirty="0" smtClean="0"/>
              <a:t> as the </a:t>
            </a:r>
            <a:r>
              <a:rPr lang="en-US" sz="1800" dirty="0" err="1" smtClean="0"/>
              <a:t>jth</a:t>
            </a:r>
            <a:r>
              <a:rPr lang="en-US" sz="1800" dirty="0" smtClean="0"/>
              <a:t> </a:t>
            </a:r>
            <a:r>
              <a:rPr lang="en-US" sz="1800" i="1" dirty="0" smtClean="0"/>
              <a:t>domain</a:t>
            </a:r>
            <a:r>
              <a:rPr lang="en-US" sz="1800" dirty="0" smtClean="0"/>
              <a:t> of </a:t>
            </a:r>
            <a:r>
              <a:rPr lang="en-US" sz="1800" dirty="0" smtClean="0"/>
              <a:t>R</a:t>
            </a:r>
            <a:r>
              <a:rPr lang="en-US" sz="1800" dirty="0" smtClean="0"/>
              <a:t>. As defined above, </a:t>
            </a:r>
            <a:r>
              <a:rPr lang="en-US" sz="1800" dirty="0" smtClean="0"/>
              <a:t>R</a:t>
            </a:r>
            <a:r>
              <a:rPr lang="en-US" sz="1800" dirty="0" smtClean="0"/>
              <a:t> is said to have </a:t>
            </a:r>
            <a:r>
              <a:rPr lang="en-US" sz="1800" i="1" dirty="0" smtClean="0"/>
              <a:t>degree</a:t>
            </a:r>
            <a:r>
              <a:rPr lang="en-US" sz="1800" dirty="0" smtClean="0"/>
              <a:t> </a:t>
            </a:r>
            <a:r>
              <a:rPr lang="en-US" sz="1800" dirty="0" smtClean="0"/>
              <a:t>n</a:t>
            </a:r>
            <a:r>
              <a:rPr lang="en-US" sz="1800" dirty="0" smtClean="0"/>
              <a:t>. </a:t>
            </a:r>
            <a:endParaRPr lang="en-US" sz="1800" dirty="0" smtClean="0"/>
          </a:p>
          <a:p>
            <a:endParaRPr lang="en-US" sz="1800" dirty="0" smtClean="0"/>
          </a:p>
          <a:p>
            <a:r>
              <a:rPr lang="en-US" sz="1800" b="0" dirty="0" smtClean="0"/>
              <a:t>Relations </a:t>
            </a:r>
            <a:r>
              <a:rPr lang="en-US" sz="1800" b="0" dirty="0" smtClean="0"/>
              <a:t>of degree 1 are often called </a:t>
            </a:r>
            <a:r>
              <a:rPr lang="en-US" sz="1800" b="0" i="1" dirty="0" smtClean="0"/>
              <a:t>unary</a:t>
            </a:r>
            <a:r>
              <a:rPr lang="en-US" sz="1800" b="0" dirty="0" smtClean="0"/>
              <a:t>, degree 2 </a:t>
            </a:r>
            <a:r>
              <a:rPr lang="en-US" sz="1800" b="0" i="1" dirty="0" smtClean="0"/>
              <a:t>binary</a:t>
            </a:r>
            <a:r>
              <a:rPr lang="en-US" sz="1800" b="0" dirty="0" smtClean="0"/>
              <a:t>, degree 3 </a:t>
            </a:r>
            <a:r>
              <a:rPr lang="en-US" sz="1800" b="0" i="1" dirty="0" smtClean="0"/>
              <a:t>ternary</a:t>
            </a:r>
            <a:r>
              <a:rPr lang="en-US" sz="1800" b="0" dirty="0" smtClean="0"/>
              <a:t>, and degree </a:t>
            </a:r>
            <a:r>
              <a:rPr lang="en-US" sz="1800" b="0" dirty="0" smtClean="0"/>
              <a:t>n</a:t>
            </a:r>
            <a:r>
              <a:rPr lang="en-US" sz="1800" b="0" dirty="0" smtClean="0"/>
              <a:t> </a:t>
            </a:r>
            <a:r>
              <a:rPr lang="en-US" sz="1800" b="0" i="1" dirty="0" err="1" smtClean="0"/>
              <a:t>n</a:t>
            </a:r>
            <a:r>
              <a:rPr lang="en-US" sz="1800" b="0" i="1" dirty="0" smtClean="0"/>
              <a:t>-</a:t>
            </a:r>
            <a:r>
              <a:rPr lang="en-US" sz="1800" b="0" i="1" dirty="0" err="1" smtClean="0"/>
              <a:t>ary</a:t>
            </a:r>
            <a:r>
              <a:rPr lang="en-US" sz="1800" b="0" dirty="0" smtClean="0"/>
              <a:t>.</a:t>
            </a:r>
          </a:p>
          <a:p>
            <a:pPr>
              <a:buNone/>
            </a:pPr>
            <a:endParaRPr lang="en-US" sz="1800" dirty="0" smtClean="0"/>
          </a:p>
          <a:p>
            <a:pPr>
              <a:buNone/>
            </a:pPr>
            <a:r>
              <a:rPr lang="en-US" sz="1800" dirty="0" smtClean="0"/>
              <a:t>	The following is a relation of degree 4, called supply, which reflects the shipments-in-progress of parts from specified suppliers to specified projects in specified quantities.</a:t>
            </a:r>
            <a:endParaRPr lang="en-US" sz="180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12</a:t>
            </a:fld>
            <a:endParaRPr lang="en-US" altLang="en-US"/>
          </a:p>
        </p:txBody>
      </p:sp>
      <p:pic>
        <p:nvPicPr>
          <p:cNvPr id="2050" name="Picture 2" descr="C:\Users\Shobika\Desktop\7.JPG"/>
          <p:cNvPicPr>
            <a:picLocks noChangeAspect="1" noChangeArrowheads="1"/>
          </p:cNvPicPr>
          <p:nvPr/>
        </p:nvPicPr>
        <p:blipFill>
          <a:blip r:embed="rId2" cstate="print"/>
          <a:srcRect/>
          <a:stretch>
            <a:fillRect/>
          </a:stretch>
        </p:blipFill>
        <p:spPr bwMode="auto">
          <a:xfrm>
            <a:off x="3200400" y="5181600"/>
            <a:ext cx="2819400" cy="1219200"/>
          </a:xfrm>
          <a:prstGeom prst="rect">
            <a:avLst/>
          </a:prstGeom>
          <a:noFill/>
        </p:spPr>
      </p:pic>
      <p:sp>
        <p:nvSpPr>
          <p:cNvPr id="6" name="Line 3"/>
          <p:cNvSpPr>
            <a:spLocks noChangeShapeType="1"/>
          </p:cNvSpPr>
          <p:nvPr/>
        </p:nvSpPr>
        <p:spPr bwMode="auto">
          <a:xfrm>
            <a:off x="609600" y="990600"/>
            <a:ext cx="8001000" cy="0"/>
          </a:xfrm>
          <a:prstGeom prst="line">
            <a:avLst/>
          </a:prstGeom>
          <a:noFill/>
          <a:ln w="12700">
            <a:solidFill>
              <a:schemeClr val="tx1"/>
            </a:solidFill>
            <a:round/>
            <a:headEnd type="none" w="sm" len="sm"/>
            <a:tailEnd type="none" w="sm" len="sm"/>
          </a:ln>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lstStyle/>
          <a:p>
            <a:pPr>
              <a:buNone/>
            </a:pPr>
            <a:r>
              <a:rPr lang="en-US" sz="1800" i="1" dirty="0" smtClean="0"/>
              <a:t>“An array which represents an n-</a:t>
            </a:r>
            <a:r>
              <a:rPr lang="en-US" sz="1800" i="1" dirty="0" err="1" smtClean="0"/>
              <a:t>ary</a:t>
            </a:r>
            <a:r>
              <a:rPr lang="en-US" sz="1800" i="1" dirty="0" smtClean="0"/>
              <a:t> relation R has the following properties</a:t>
            </a:r>
            <a:r>
              <a:rPr lang="en-US" sz="1800" i="1" dirty="0" smtClean="0"/>
              <a:t>:</a:t>
            </a:r>
          </a:p>
          <a:p>
            <a:pPr>
              <a:buNone/>
            </a:pPr>
            <a:endParaRPr lang="en-US" sz="1800" i="1" dirty="0" smtClean="0"/>
          </a:p>
          <a:p>
            <a:r>
              <a:rPr lang="en-US" sz="1800" b="0" i="1" dirty="0" smtClean="0"/>
              <a:t>(1) Each row represents an n-</a:t>
            </a:r>
            <a:r>
              <a:rPr lang="en-US" sz="1800" b="0" i="1" dirty="0" err="1" smtClean="0"/>
              <a:t>tuple</a:t>
            </a:r>
            <a:r>
              <a:rPr lang="en-US" sz="1800" b="0" i="1" dirty="0" smtClean="0"/>
              <a:t> of R.</a:t>
            </a:r>
          </a:p>
          <a:p>
            <a:r>
              <a:rPr lang="en-US" sz="1800" b="0" i="1" dirty="0" smtClean="0"/>
              <a:t>(2) The ordering of rows is immaterial.</a:t>
            </a:r>
          </a:p>
          <a:p>
            <a:r>
              <a:rPr lang="en-US" sz="1800" b="0" i="1" dirty="0" smtClean="0"/>
              <a:t>(3) All rows are distinct.</a:t>
            </a:r>
          </a:p>
          <a:p>
            <a:r>
              <a:rPr lang="en-US" sz="1800" b="0" i="1" dirty="0" smtClean="0"/>
              <a:t>(4) The ordering of columns is significant — it corresponds to the ordering S1, S2, …, </a:t>
            </a:r>
            <a:r>
              <a:rPr lang="en-US" sz="1800" b="0" i="1" dirty="0" err="1" smtClean="0"/>
              <a:t>Sn</a:t>
            </a:r>
            <a:r>
              <a:rPr lang="en-US" sz="1800" b="0" i="1" dirty="0" smtClean="0"/>
              <a:t> of the domains on which R is defined (see, however, remarks below on domain-ordered and domain-unordered relations).</a:t>
            </a:r>
          </a:p>
          <a:p>
            <a:r>
              <a:rPr lang="en-US" sz="1800" b="0" i="1" dirty="0" smtClean="0"/>
              <a:t>(5) The significance of each column is partially conveyed by labeling it with the name of the corresponding domain</a:t>
            </a:r>
            <a:r>
              <a:rPr lang="en-US" sz="1800" b="0" i="1" dirty="0" smtClean="0"/>
              <a:t>.”</a:t>
            </a:r>
          </a:p>
          <a:p>
            <a:endParaRPr lang="en-US" sz="2000" dirty="0" smtClean="0"/>
          </a:p>
          <a:p>
            <a:pPr>
              <a:buNone/>
            </a:pPr>
            <a:r>
              <a:rPr lang="en-US" sz="1800" dirty="0" smtClean="0"/>
              <a:t>	The ordering of column matters because as like in the following relation called </a:t>
            </a:r>
            <a:r>
              <a:rPr lang="en-US" sz="1800" b="0" i="1" dirty="0" smtClean="0"/>
              <a:t>component</a:t>
            </a:r>
            <a:r>
              <a:rPr lang="en-US" sz="1800" i="1" dirty="0" smtClean="0"/>
              <a:t>, </a:t>
            </a:r>
            <a:r>
              <a:rPr lang="en-US" sz="1800" dirty="0" smtClean="0"/>
              <a:t>a ternary relation whose first two domains are ambiguous in name but possess distinct meanings with respect to the relation.</a:t>
            </a:r>
            <a:endParaRPr lang="en-US" sz="180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13</a:t>
            </a:fld>
            <a:endParaRPr lang="en-US" altLang="en-US"/>
          </a:p>
        </p:txBody>
      </p:sp>
      <p:pic>
        <p:nvPicPr>
          <p:cNvPr id="3074" name="Picture 2" descr="C:\Users\Shobika\Desktop\8.JPG"/>
          <p:cNvPicPr>
            <a:picLocks noChangeAspect="1" noChangeArrowheads="1"/>
          </p:cNvPicPr>
          <p:nvPr/>
        </p:nvPicPr>
        <p:blipFill>
          <a:blip r:embed="rId2" cstate="print"/>
          <a:srcRect/>
          <a:stretch>
            <a:fillRect/>
          </a:stretch>
        </p:blipFill>
        <p:spPr bwMode="auto">
          <a:xfrm>
            <a:off x="3080544" y="4933950"/>
            <a:ext cx="2982912" cy="15430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629400"/>
          </a:xfrm>
        </p:spPr>
        <p:txBody>
          <a:bodyPr/>
          <a:lstStyle/>
          <a:p>
            <a:pPr>
              <a:buNone/>
            </a:pPr>
            <a:r>
              <a:rPr lang="en-US" sz="1800" dirty="0" smtClean="0"/>
              <a:t>	</a:t>
            </a:r>
          </a:p>
          <a:p>
            <a:pPr>
              <a:buNone/>
            </a:pPr>
            <a:r>
              <a:rPr lang="en-US" sz="1800" b="0" dirty="0" smtClean="0"/>
              <a:t>	</a:t>
            </a:r>
            <a:r>
              <a:rPr lang="en-US" sz="1800" b="0" dirty="0" smtClean="0"/>
              <a:t>The meaning of component (</a:t>
            </a:r>
            <a:r>
              <a:rPr lang="en-US" sz="1800" b="0" dirty="0" err="1" smtClean="0"/>
              <a:t>x,y,z</a:t>
            </a:r>
            <a:r>
              <a:rPr lang="en-US" sz="1800" b="0" dirty="0" smtClean="0"/>
              <a:t>) is that part x is an immediate component of part y, and z units of part x are needed to assemble one unit of part y. It is a relation which plays a critical role in the parts explosion problem.</a:t>
            </a:r>
          </a:p>
          <a:p>
            <a:pPr>
              <a:buNone/>
            </a:pPr>
            <a:endParaRPr lang="en-US" sz="1800" b="0" dirty="0" smtClean="0"/>
          </a:p>
          <a:p>
            <a:pPr>
              <a:buNone/>
            </a:pPr>
            <a:r>
              <a:rPr lang="en-US" sz="1800" dirty="0" smtClean="0"/>
              <a:t>	Encountering Relationships :</a:t>
            </a:r>
          </a:p>
          <a:p>
            <a:endParaRPr lang="en-US" sz="1800" dirty="0" smtClean="0"/>
          </a:p>
          <a:p>
            <a:pPr algn="just"/>
            <a:r>
              <a:rPr lang="en-US" sz="1800" b="0" dirty="0" smtClean="0"/>
              <a:t>The totality of data in a data bank may be viewed as a collection of time-varying relations. These relations are of assorted degrees. As time progresses, each n-</a:t>
            </a:r>
            <a:r>
              <a:rPr lang="en-US" sz="1800" b="0" dirty="0" err="1" smtClean="0"/>
              <a:t>ary</a:t>
            </a:r>
            <a:r>
              <a:rPr lang="en-US" sz="1800" b="0" dirty="0" smtClean="0"/>
              <a:t> relation may be subject to insertion of additional n-</a:t>
            </a:r>
            <a:r>
              <a:rPr lang="en-US" sz="1800" b="0" dirty="0" err="1" smtClean="0"/>
              <a:t>tuples</a:t>
            </a:r>
            <a:r>
              <a:rPr lang="en-US" sz="1800" b="0" dirty="0" smtClean="0"/>
              <a:t>, deletion of existing ones, and alteration of components of any of its existing n-</a:t>
            </a:r>
            <a:r>
              <a:rPr lang="en-US" sz="1800" b="0" dirty="0" err="1" smtClean="0"/>
              <a:t>tuples</a:t>
            </a:r>
            <a:r>
              <a:rPr lang="en-US" sz="1800" b="0" dirty="0" smtClean="0"/>
              <a:t>.</a:t>
            </a:r>
          </a:p>
          <a:p>
            <a:pPr algn="just"/>
            <a:endParaRPr lang="en-US" sz="1800" b="0" dirty="0" smtClean="0"/>
          </a:p>
          <a:p>
            <a:pPr algn="just"/>
            <a:r>
              <a:rPr lang="en-US" sz="1800" b="0" dirty="0" smtClean="0"/>
              <a:t>With large databases users cannot be burdened with remembering the domain names or deal with relations that are domain ordered, but with relationships which are their domain-unordered counterparts.</a:t>
            </a:r>
          </a:p>
          <a:p>
            <a:pPr algn="just"/>
            <a:endParaRPr lang="en-US" sz="1800" b="0" dirty="0" smtClean="0"/>
          </a:p>
          <a:p>
            <a:pPr algn="just"/>
            <a:r>
              <a:rPr lang="en-US" sz="1800" b="0" dirty="0" smtClean="0"/>
              <a:t>Thus, where there are two or more identical domains, we require in each case that the domain name be qualified by a distinctive role name, which serves to identify the role played by that domain in the given relation. </a:t>
            </a:r>
            <a:endParaRPr lang="en-US" sz="1800" b="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477000"/>
          </a:xfrm>
        </p:spPr>
        <p:txBody>
          <a:bodyPr/>
          <a:lstStyle/>
          <a:p>
            <a:pPr>
              <a:buNone/>
            </a:pPr>
            <a:endParaRPr lang="en-US" sz="1800" dirty="0" smtClean="0"/>
          </a:p>
          <a:p>
            <a:pPr>
              <a:buNone/>
            </a:pPr>
            <a:r>
              <a:rPr lang="en-US" sz="1800" dirty="0" smtClean="0"/>
              <a:t>	Terms :</a:t>
            </a:r>
          </a:p>
          <a:p>
            <a:pPr>
              <a:buNone/>
            </a:pPr>
            <a:endParaRPr lang="en-US" sz="1800" dirty="0" smtClean="0"/>
          </a:p>
          <a:p>
            <a:r>
              <a:rPr lang="en-US" sz="1800" dirty="0" smtClean="0"/>
              <a:t>Consider </a:t>
            </a:r>
            <a:r>
              <a:rPr lang="en-US" sz="1800" dirty="0" smtClean="0"/>
              <a:t>an example of a data bank which includes relations concerning parts, projects, and suppliers. One relation called part is defined on the following domains: </a:t>
            </a:r>
            <a:endParaRPr lang="en-US" sz="1800" dirty="0" smtClean="0"/>
          </a:p>
          <a:p>
            <a:pPr>
              <a:buNone/>
            </a:pPr>
            <a:r>
              <a:rPr lang="en-US" sz="1800" b="0" dirty="0" smtClean="0"/>
              <a:t>	</a:t>
            </a:r>
            <a:r>
              <a:rPr lang="en-US" sz="1800" b="0" dirty="0" smtClean="0"/>
              <a:t>(</a:t>
            </a:r>
            <a:r>
              <a:rPr lang="en-US" sz="1800" b="0" dirty="0" smtClean="0"/>
              <a:t>1) part number (2) part name (3) part color (4) part weight (5) quantity on hand (6) quantity on order</a:t>
            </a:r>
            <a:r>
              <a:rPr lang="en-US" sz="1800" dirty="0" smtClean="0"/>
              <a:t> </a:t>
            </a:r>
            <a:endParaRPr lang="en-US" sz="1800" dirty="0" smtClean="0"/>
          </a:p>
          <a:p>
            <a:pPr>
              <a:buNone/>
            </a:pPr>
            <a:r>
              <a:rPr lang="en-US" sz="1800" dirty="0" smtClean="0"/>
              <a:t>	</a:t>
            </a:r>
            <a:r>
              <a:rPr lang="en-US" sz="1800" dirty="0" smtClean="0"/>
              <a:t>and </a:t>
            </a:r>
            <a:r>
              <a:rPr lang="en-US" sz="1800" dirty="0" smtClean="0"/>
              <a:t>possibly other domains as well. Each of these domains is, in effect, a pool of values, some or all of which may be represented in the data bank at any instant. </a:t>
            </a:r>
            <a:endParaRPr lang="en-US" sz="1800" dirty="0" smtClean="0"/>
          </a:p>
          <a:p>
            <a:pPr>
              <a:buNone/>
            </a:pPr>
            <a:endParaRPr lang="en-US" sz="1800" dirty="0" smtClean="0"/>
          </a:p>
          <a:p>
            <a:pPr>
              <a:buNone/>
            </a:pPr>
            <a:r>
              <a:rPr lang="en-US" sz="1800" dirty="0" smtClean="0"/>
              <a:t>	</a:t>
            </a:r>
            <a:r>
              <a:rPr lang="en-US" sz="1800" dirty="0" smtClean="0"/>
              <a:t>While </a:t>
            </a:r>
            <a:r>
              <a:rPr lang="en-US" sz="1800" dirty="0" smtClean="0"/>
              <a:t>it is conceivable that, at some instant, all part colors are present, it is unlikely that all possible part weights, part names, and part numbers are. We shall call the set of values represented at some instant the </a:t>
            </a:r>
            <a:r>
              <a:rPr lang="en-US" sz="1800" b="0" i="1" dirty="0" smtClean="0"/>
              <a:t>active domain</a:t>
            </a:r>
            <a:r>
              <a:rPr lang="en-US" sz="1800" dirty="0" smtClean="0"/>
              <a:t> at that instant. </a:t>
            </a:r>
            <a:endParaRPr lang="en-US" sz="1800" dirty="0" smtClean="0"/>
          </a:p>
          <a:p>
            <a:endParaRPr lang="en-US" sz="1800" dirty="0" smtClean="0"/>
          </a:p>
          <a:p>
            <a:r>
              <a:rPr lang="en-US" sz="1800" dirty="0" smtClean="0"/>
              <a:t>Normally, one domain (or combination of domains) of a given relation has values which uniquely identify each element (n-</a:t>
            </a:r>
            <a:r>
              <a:rPr lang="en-US" sz="1800" dirty="0" err="1" smtClean="0"/>
              <a:t>tuple</a:t>
            </a:r>
            <a:r>
              <a:rPr lang="en-US" sz="1800" dirty="0" smtClean="0"/>
              <a:t>) of that relation. Such a domain (or combination) is called a </a:t>
            </a:r>
            <a:r>
              <a:rPr lang="en-US" sz="1800" b="0" i="1" dirty="0" smtClean="0"/>
              <a:t>primary </a:t>
            </a:r>
            <a:r>
              <a:rPr lang="en-US" sz="1800" b="0" i="1" dirty="0" smtClean="0"/>
              <a:t>key</a:t>
            </a:r>
            <a:r>
              <a:rPr lang="en-US" sz="1800" dirty="0" smtClean="0"/>
              <a:t>.</a:t>
            </a:r>
          </a:p>
          <a:p>
            <a:endParaRPr lang="en-US" sz="1800" dirty="0" smtClean="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915400" cy="6248400"/>
          </a:xfrm>
        </p:spPr>
        <p:txBody>
          <a:bodyPr/>
          <a:lstStyle/>
          <a:p>
            <a:r>
              <a:rPr lang="en-US" sz="1800" b="0" i="1" dirty="0" smtClean="0"/>
              <a:t>Keys</a:t>
            </a:r>
            <a:r>
              <a:rPr lang="en-US" sz="1800" dirty="0" smtClean="0"/>
              <a:t> provide a user-oriented means (but not the only means) of expressing such cross-references. We shall call a domain (or domain combination) of relation R a </a:t>
            </a:r>
            <a:r>
              <a:rPr lang="en-US" sz="1800" b="0" i="1" dirty="0" smtClean="0"/>
              <a:t>foreign key</a:t>
            </a:r>
            <a:r>
              <a:rPr lang="en-US" sz="1800" dirty="0" smtClean="0"/>
              <a:t> if it is not the primary key of R but its elements are values of the primary key of some relation S</a:t>
            </a:r>
            <a:r>
              <a:rPr lang="en-US" sz="1800" dirty="0" smtClean="0"/>
              <a:t>.</a:t>
            </a:r>
          </a:p>
          <a:p>
            <a:endParaRPr lang="en-US" sz="1800" dirty="0" smtClean="0"/>
          </a:p>
          <a:p>
            <a:r>
              <a:rPr lang="en-US" sz="1800" dirty="0" smtClean="0"/>
              <a:t>E</a:t>
            </a:r>
            <a:r>
              <a:rPr lang="en-US" sz="1800" dirty="0" smtClean="0"/>
              <a:t>xamples </a:t>
            </a:r>
            <a:r>
              <a:rPr lang="en-US" sz="1800" dirty="0" smtClean="0"/>
              <a:t>of relations which are defined on simple </a:t>
            </a:r>
            <a:r>
              <a:rPr lang="en-US" sz="1800" dirty="0" smtClean="0"/>
              <a:t>domains, domains </a:t>
            </a:r>
            <a:r>
              <a:rPr lang="en-US" sz="1800" dirty="0" smtClean="0"/>
              <a:t>whose elements are </a:t>
            </a:r>
            <a:r>
              <a:rPr lang="en-US" sz="1800" b="0" i="1" dirty="0" smtClean="0"/>
              <a:t>atomic</a:t>
            </a:r>
            <a:r>
              <a:rPr lang="en-US" sz="1800" dirty="0" smtClean="0"/>
              <a:t> (</a:t>
            </a:r>
            <a:r>
              <a:rPr lang="en-US" sz="1800" dirty="0" smtClean="0"/>
              <a:t>non-decomposable</a:t>
            </a:r>
            <a:r>
              <a:rPr lang="en-US" sz="1800" dirty="0" smtClean="0"/>
              <a:t>) </a:t>
            </a:r>
            <a:r>
              <a:rPr lang="en-US" sz="1800" dirty="0" smtClean="0"/>
              <a:t>values were referred. </a:t>
            </a:r>
            <a:endParaRPr lang="en-US" sz="1800" dirty="0" smtClean="0"/>
          </a:p>
          <a:p>
            <a:endParaRPr lang="en-US" sz="1800" dirty="0" smtClean="0"/>
          </a:p>
          <a:p>
            <a:r>
              <a:rPr lang="en-US" sz="1800" b="0" i="1" dirty="0" err="1" smtClean="0"/>
              <a:t>Nonatomic</a:t>
            </a:r>
            <a:r>
              <a:rPr lang="en-US" sz="1800" dirty="0" smtClean="0"/>
              <a:t> values can be discussed within the relational framework. Thus, some domains may have relations as elements. These relations may, in turn, be defined on </a:t>
            </a:r>
            <a:r>
              <a:rPr lang="en-US" sz="1800" dirty="0" err="1" smtClean="0"/>
              <a:t>nonsimple</a:t>
            </a:r>
            <a:r>
              <a:rPr lang="en-US" sz="1800" dirty="0" smtClean="0"/>
              <a:t> domains, and so on. </a:t>
            </a:r>
            <a:endParaRPr lang="en-US" sz="1800" dirty="0" smtClean="0"/>
          </a:p>
          <a:p>
            <a:endParaRPr lang="en-US" sz="1800" dirty="0" smtClean="0"/>
          </a:p>
          <a:p>
            <a:pPr>
              <a:buNone/>
            </a:pPr>
            <a:r>
              <a:rPr lang="en-US" sz="1800" dirty="0" smtClean="0"/>
              <a:t>	For example,</a:t>
            </a:r>
          </a:p>
          <a:p>
            <a:endParaRPr lang="en-US" sz="1800" dirty="0" smtClean="0"/>
          </a:p>
          <a:p>
            <a:pPr>
              <a:buNone/>
            </a:pPr>
            <a:r>
              <a:rPr lang="en-US" sz="1800" dirty="0" smtClean="0"/>
              <a:t>	</a:t>
            </a:r>
            <a:r>
              <a:rPr lang="en-US" sz="1800" dirty="0" smtClean="0"/>
              <a:t> </a:t>
            </a:r>
            <a:r>
              <a:rPr lang="en-US" sz="1800" b="0" dirty="0" smtClean="0"/>
              <a:t>One </a:t>
            </a:r>
            <a:r>
              <a:rPr lang="en-US" sz="1800" b="0" dirty="0" smtClean="0"/>
              <a:t>of the domains on which the relation employee is defined might be salary history. An element of the salary history domain is a binary relation defined on the domain date and the domain salary. The salary history domain is the set of all such binary relations. </a:t>
            </a:r>
            <a:endParaRPr lang="en-US" sz="1800" b="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Normal Form</a:t>
            </a:r>
            <a:endParaRPr lang="en-US" sz="2800" dirty="0"/>
          </a:p>
        </p:txBody>
      </p:sp>
      <p:sp>
        <p:nvSpPr>
          <p:cNvPr id="3" name="Content Placeholder 2"/>
          <p:cNvSpPr>
            <a:spLocks noGrp="1"/>
          </p:cNvSpPr>
          <p:nvPr>
            <p:ph idx="1"/>
          </p:nvPr>
        </p:nvSpPr>
        <p:spPr>
          <a:xfrm>
            <a:off x="76200" y="1219200"/>
            <a:ext cx="8915400" cy="5486400"/>
          </a:xfrm>
        </p:spPr>
        <p:txBody>
          <a:bodyPr/>
          <a:lstStyle/>
          <a:p>
            <a:r>
              <a:rPr lang="en-US" sz="1800" dirty="0" smtClean="0"/>
              <a:t>A relation whose domains are all simple can be represented in storage by a two-dimensional column-homogeneous array of the kind discussed above. Some more complicated data structure is necessary for a relation with one or more </a:t>
            </a:r>
            <a:r>
              <a:rPr lang="en-US" sz="1800" dirty="0" smtClean="0"/>
              <a:t>non-simple </a:t>
            </a:r>
            <a:r>
              <a:rPr lang="en-US" sz="1800" dirty="0" smtClean="0"/>
              <a:t>domains. There is, in fact, a very simple elimination procedure, which we shall call </a:t>
            </a:r>
            <a:r>
              <a:rPr lang="en-US" sz="1800" b="0" i="1" dirty="0" smtClean="0"/>
              <a:t>normalization</a:t>
            </a:r>
            <a:r>
              <a:rPr lang="en-US" sz="1800" dirty="0" smtClean="0"/>
              <a:t>. </a:t>
            </a:r>
            <a:endParaRPr lang="en-US" sz="1800" dirty="0" smtClean="0"/>
          </a:p>
          <a:p>
            <a:endParaRPr lang="en-US" sz="1800" dirty="0" smtClean="0"/>
          </a:p>
          <a:p>
            <a:r>
              <a:rPr lang="en-US" sz="1800" dirty="0" smtClean="0"/>
              <a:t>For example,</a:t>
            </a:r>
          </a:p>
          <a:p>
            <a:pPr>
              <a:buNone/>
            </a:pPr>
            <a:endParaRPr lang="en-US" sz="1800" dirty="0" smtClean="0"/>
          </a:p>
          <a:p>
            <a:pPr>
              <a:buNone/>
            </a:pPr>
            <a:r>
              <a:rPr lang="en-US" sz="1800" b="0" dirty="0" smtClean="0"/>
              <a:t>	</a:t>
            </a:r>
            <a:r>
              <a:rPr lang="en-US" sz="1800" b="0" dirty="0" smtClean="0"/>
              <a:t>Job </a:t>
            </a:r>
            <a:r>
              <a:rPr lang="en-US" sz="1800" b="0" dirty="0" smtClean="0"/>
              <a:t>history and children are </a:t>
            </a:r>
            <a:r>
              <a:rPr lang="en-US" sz="1800" b="0" dirty="0" err="1" smtClean="0"/>
              <a:t>nonsimple</a:t>
            </a:r>
            <a:r>
              <a:rPr lang="en-US" sz="1800" b="0" dirty="0" smtClean="0"/>
              <a:t> domains of the relation employee. Salary history is a </a:t>
            </a:r>
            <a:r>
              <a:rPr lang="en-US" sz="1800" b="0" dirty="0" err="1" smtClean="0"/>
              <a:t>nonsimple</a:t>
            </a:r>
            <a:r>
              <a:rPr lang="en-US" sz="1800" b="0" dirty="0" smtClean="0"/>
              <a:t> domain of the relation job history. </a:t>
            </a:r>
            <a:endParaRPr lang="en-US" sz="1800" b="0" dirty="0" smtClean="0"/>
          </a:p>
          <a:p>
            <a:pPr>
              <a:buNone/>
            </a:pPr>
            <a:r>
              <a:rPr lang="en-US" sz="1800" b="0" dirty="0" smtClean="0"/>
              <a:t>	</a:t>
            </a:r>
            <a:r>
              <a:rPr lang="en-US" sz="1800" b="0" dirty="0" smtClean="0"/>
              <a:t>The </a:t>
            </a:r>
            <a:r>
              <a:rPr lang="en-US" sz="1800" b="0" dirty="0" smtClean="0"/>
              <a:t>tree </a:t>
            </a:r>
            <a:r>
              <a:rPr lang="en-US" sz="1800" b="0" dirty="0" smtClean="0"/>
              <a:t>shows these </a:t>
            </a:r>
            <a:r>
              <a:rPr lang="en-US" sz="1800" b="0" dirty="0" smtClean="0"/>
              <a:t>interrelationships of the </a:t>
            </a:r>
            <a:r>
              <a:rPr lang="en-US" sz="1800" b="0" dirty="0" err="1" smtClean="0"/>
              <a:t>nonsimple</a:t>
            </a:r>
            <a:r>
              <a:rPr lang="en-US" sz="1800" b="0" dirty="0" smtClean="0"/>
              <a:t> </a:t>
            </a:r>
            <a:r>
              <a:rPr lang="en-US" sz="1800" b="0" dirty="0" smtClean="0"/>
              <a:t>domains</a:t>
            </a:r>
            <a:r>
              <a:rPr lang="en-US" sz="1800" b="0" dirty="0" smtClean="0"/>
              <a:t> </a:t>
            </a:r>
            <a:r>
              <a:rPr lang="en-US" sz="1800" b="0" dirty="0" smtClean="0"/>
              <a:t>with difference between the </a:t>
            </a:r>
            <a:r>
              <a:rPr lang="en-US" sz="1800" b="0" dirty="0" err="1" smtClean="0"/>
              <a:t>Unnormalized</a:t>
            </a:r>
            <a:r>
              <a:rPr lang="en-US" sz="1800" b="0" dirty="0" smtClean="0"/>
              <a:t> and Normalized.</a:t>
            </a:r>
          </a:p>
          <a:p>
            <a:pPr>
              <a:buNone/>
            </a:pPr>
            <a:r>
              <a:rPr lang="en-US" sz="1800" b="0" dirty="0" smtClean="0"/>
              <a:t>	</a:t>
            </a:r>
            <a:endParaRPr lang="en-US" sz="1800" b="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17</a:t>
            </a:fld>
            <a:endParaRPr lang="en-US" altLang="en-US"/>
          </a:p>
        </p:txBody>
      </p:sp>
      <p:sp>
        <p:nvSpPr>
          <p:cNvPr id="5" name="Line 3"/>
          <p:cNvSpPr>
            <a:spLocks noChangeShapeType="1"/>
          </p:cNvSpPr>
          <p:nvPr/>
        </p:nvSpPr>
        <p:spPr bwMode="auto">
          <a:xfrm>
            <a:off x="609600" y="990600"/>
            <a:ext cx="8001000" cy="0"/>
          </a:xfrm>
          <a:prstGeom prst="line">
            <a:avLst/>
          </a:prstGeom>
          <a:noFill/>
          <a:ln w="12700">
            <a:solidFill>
              <a:schemeClr val="tx1"/>
            </a:solidFill>
            <a:round/>
            <a:headEnd type="none" w="sm" len="sm"/>
            <a:tailEnd type="none" w="sm" len="sm"/>
          </a:ln>
        </p:spPr>
        <p:txBody>
          <a:bodyPr/>
          <a:lstStyle/>
          <a:p>
            <a:endParaRPr lang="en-US"/>
          </a:p>
        </p:txBody>
      </p:sp>
      <p:pic>
        <p:nvPicPr>
          <p:cNvPr id="4098" name="Picture 2" descr="C:\Users\Shobika\Desktop\9.JPG"/>
          <p:cNvPicPr>
            <a:picLocks noChangeAspect="1" noChangeArrowheads="1"/>
          </p:cNvPicPr>
          <p:nvPr/>
        </p:nvPicPr>
        <p:blipFill>
          <a:blip r:embed="rId2" cstate="print"/>
          <a:srcRect/>
          <a:stretch>
            <a:fillRect/>
          </a:stretch>
        </p:blipFill>
        <p:spPr bwMode="auto">
          <a:xfrm>
            <a:off x="990600" y="5181600"/>
            <a:ext cx="3032125" cy="960438"/>
          </a:xfrm>
          <a:prstGeom prst="rect">
            <a:avLst/>
          </a:prstGeom>
          <a:noFill/>
        </p:spPr>
      </p:pic>
      <p:pic>
        <p:nvPicPr>
          <p:cNvPr id="4099" name="Picture 3" descr="C:\Users\Shobika\Desktop\10.JPG"/>
          <p:cNvPicPr>
            <a:picLocks noChangeAspect="1" noChangeArrowheads="1"/>
          </p:cNvPicPr>
          <p:nvPr/>
        </p:nvPicPr>
        <p:blipFill>
          <a:blip r:embed="rId3" cstate="print"/>
          <a:srcRect/>
          <a:stretch>
            <a:fillRect/>
          </a:stretch>
        </p:blipFill>
        <p:spPr bwMode="auto">
          <a:xfrm>
            <a:off x="5257800" y="4800600"/>
            <a:ext cx="2949575" cy="169862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Some Linguistic Aspects</a:t>
            </a:r>
            <a:endParaRPr lang="en-US" sz="2800" dirty="0"/>
          </a:p>
        </p:txBody>
      </p:sp>
      <p:sp>
        <p:nvSpPr>
          <p:cNvPr id="3" name="Content Placeholder 2"/>
          <p:cNvSpPr>
            <a:spLocks noGrp="1"/>
          </p:cNvSpPr>
          <p:nvPr>
            <p:ph idx="1"/>
          </p:nvPr>
        </p:nvSpPr>
        <p:spPr>
          <a:xfrm>
            <a:off x="152400" y="1981200"/>
            <a:ext cx="8839200" cy="4648200"/>
          </a:xfrm>
        </p:spPr>
        <p:txBody>
          <a:bodyPr/>
          <a:lstStyle/>
          <a:p>
            <a:r>
              <a:rPr lang="en-US" sz="1800" dirty="0" smtClean="0"/>
              <a:t>The adoption of a relational model of data, as described above, permits the development of a universal data sublanguage based on an applied predicate calculus</a:t>
            </a:r>
            <a:r>
              <a:rPr lang="en-US" sz="1800" dirty="0" smtClean="0"/>
              <a:t>.</a:t>
            </a:r>
          </a:p>
          <a:p>
            <a:endParaRPr lang="en-US" sz="1800" dirty="0" smtClean="0"/>
          </a:p>
          <a:p>
            <a:endParaRPr lang="en-US" sz="1800" dirty="0" smtClean="0"/>
          </a:p>
          <a:p>
            <a:r>
              <a:rPr lang="en-US" sz="1800" dirty="0" smtClean="0"/>
              <a:t>The universality of the data sublanguage lies in its descriptive ability (not its computing ability). </a:t>
            </a:r>
            <a:endParaRPr lang="en-US" sz="180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848600" cy="5334000"/>
          </a:xfrm>
        </p:spPr>
        <p:txBody>
          <a:bodyPr/>
          <a:lstStyle/>
          <a:p>
            <a:pPr marL="0" lvl="0" indent="0">
              <a:spcBef>
                <a:spcPts val="0"/>
              </a:spcBef>
              <a:spcAft>
                <a:spcPts val="0"/>
              </a:spcAft>
              <a:buNone/>
            </a:pPr>
            <a:r>
              <a:rPr lang="en-US" sz="2000" dirty="0" smtClean="0">
                <a:solidFill>
                  <a:schemeClr val="tx1">
                    <a:lumMod val="50000"/>
                  </a:schemeClr>
                </a:solidFill>
              </a:rPr>
              <a:t>SECTION </a:t>
            </a:r>
            <a:r>
              <a:rPr lang="en-US" sz="2000" dirty="0" smtClean="0">
                <a:solidFill>
                  <a:schemeClr val="tx1">
                    <a:lumMod val="50000"/>
                  </a:schemeClr>
                </a:solidFill>
              </a:rPr>
              <a:t>2: </a:t>
            </a:r>
            <a:r>
              <a:rPr lang="en-US" sz="2000" dirty="0" smtClean="0">
                <a:solidFill>
                  <a:schemeClr val="tx1">
                    <a:lumMod val="50000"/>
                  </a:schemeClr>
                </a:solidFill>
              </a:rPr>
              <a:t>Redundancy and Consistency</a:t>
            </a:r>
          </a:p>
          <a:p>
            <a:pPr marL="0" lvl="0" indent="0">
              <a:spcBef>
                <a:spcPts val="0"/>
              </a:spcBef>
              <a:spcAft>
                <a:spcPts val="0"/>
              </a:spcAft>
              <a:buNone/>
            </a:pPr>
            <a:endParaRPr lang="en-US" sz="2000" dirty="0" smtClean="0">
              <a:solidFill>
                <a:schemeClr val="tx1">
                  <a:lumMod val="50000"/>
                </a:schemeClr>
              </a:solidFill>
            </a:endParaRPr>
          </a:p>
          <a:p>
            <a:pPr marL="0" lvl="0" indent="0">
              <a:spcBef>
                <a:spcPts val="0"/>
              </a:spcBef>
              <a:spcAft>
                <a:spcPts val="0"/>
              </a:spcAft>
              <a:buNone/>
            </a:pPr>
            <a:endParaRPr lang="en-US" sz="2000" dirty="0" smtClean="0"/>
          </a:p>
          <a:p>
            <a:pPr marL="0" lvl="0" indent="0">
              <a:spcBef>
                <a:spcPts val="0"/>
              </a:spcBef>
              <a:spcAft>
                <a:spcPts val="0"/>
              </a:spcAft>
              <a:buNone/>
            </a:pPr>
            <a:r>
              <a:rPr lang="en-US" sz="2000" dirty="0" smtClean="0"/>
              <a:t>Operations </a:t>
            </a:r>
            <a:r>
              <a:rPr lang="en-US" sz="2000" dirty="0" smtClean="0"/>
              <a:t>on </a:t>
            </a:r>
            <a:r>
              <a:rPr lang="en-US" sz="2000" dirty="0" smtClean="0"/>
              <a:t>relations</a:t>
            </a:r>
            <a:endParaRPr lang="en-US" sz="2000" dirty="0" smtClean="0"/>
          </a:p>
          <a:p>
            <a:pPr marL="457200" lvl="0">
              <a:spcBef>
                <a:spcPts val="1200"/>
              </a:spcBef>
              <a:spcAft>
                <a:spcPts val="0"/>
              </a:spcAft>
              <a:buSzPts val="1800"/>
              <a:buFont typeface="Wingdings" pitchFamily="2" charset="2"/>
              <a:buChar char="q"/>
            </a:pPr>
            <a:r>
              <a:rPr lang="en-US" sz="2000" dirty="0" smtClean="0"/>
              <a:t> Permutation</a:t>
            </a:r>
          </a:p>
          <a:p>
            <a:pPr marL="457200" lvl="0">
              <a:spcBef>
                <a:spcPts val="0"/>
              </a:spcBef>
              <a:spcAft>
                <a:spcPts val="0"/>
              </a:spcAft>
              <a:buSzPts val="1800"/>
              <a:buFont typeface="Wingdings" pitchFamily="2" charset="2"/>
              <a:buChar char="q"/>
            </a:pPr>
            <a:r>
              <a:rPr lang="en-US" sz="2000" dirty="0" smtClean="0"/>
              <a:t> Projection</a:t>
            </a:r>
          </a:p>
          <a:p>
            <a:pPr marL="457200" lvl="0">
              <a:spcBef>
                <a:spcPts val="0"/>
              </a:spcBef>
              <a:spcAft>
                <a:spcPts val="0"/>
              </a:spcAft>
              <a:buSzPts val="1800"/>
              <a:buFont typeface="Wingdings" pitchFamily="2" charset="2"/>
              <a:buChar char="q"/>
            </a:pPr>
            <a:r>
              <a:rPr lang="en-US" sz="2000" dirty="0" smtClean="0"/>
              <a:t> Join</a:t>
            </a:r>
          </a:p>
          <a:p>
            <a:pPr marL="457200" lvl="0">
              <a:spcBef>
                <a:spcPts val="0"/>
              </a:spcBef>
              <a:spcAft>
                <a:spcPts val="0"/>
              </a:spcAft>
              <a:buSzPts val="1800"/>
              <a:buFont typeface="Wingdings" pitchFamily="2" charset="2"/>
              <a:buChar char="q"/>
            </a:pPr>
            <a:r>
              <a:rPr lang="en-US" sz="2000" dirty="0" smtClean="0"/>
              <a:t> Composition</a:t>
            </a:r>
          </a:p>
          <a:p>
            <a:pPr marL="457200" lvl="0">
              <a:spcBef>
                <a:spcPts val="0"/>
              </a:spcBef>
              <a:spcAft>
                <a:spcPts val="0"/>
              </a:spcAft>
              <a:buSzPts val="1800"/>
              <a:buFont typeface="Wingdings" pitchFamily="2" charset="2"/>
              <a:buChar char="q"/>
            </a:pPr>
            <a:r>
              <a:rPr lang="en-US" sz="2000" dirty="0" smtClean="0"/>
              <a:t> </a:t>
            </a:r>
            <a:r>
              <a:rPr lang="en-US" sz="2000" dirty="0" smtClean="0"/>
              <a:t>Restriction</a:t>
            </a:r>
          </a:p>
          <a:p>
            <a:pPr marL="457200" lvl="0">
              <a:spcBef>
                <a:spcPts val="0"/>
              </a:spcBef>
              <a:spcAft>
                <a:spcPts val="0"/>
              </a:spcAft>
              <a:buSzPts val="1800"/>
              <a:buNone/>
            </a:pPr>
            <a:endParaRPr lang="en-US" sz="2000" dirty="0" smtClean="0"/>
          </a:p>
          <a:p>
            <a:pPr marL="0" lvl="0" indent="0">
              <a:spcBef>
                <a:spcPts val="1200"/>
              </a:spcBef>
              <a:spcAft>
                <a:spcPts val="0"/>
              </a:spcAft>
              <a:buNone/>
            </a:pPr>
            <a:r>
              <a:rPr lang="en-US" sz="2000" dirty="0" smtClean="0"/>
              <a:t>Redundancy: Strong and Weak </a:t>
            </a:r>
            <a:r>
              <a:rPr lang="en-US" sz="2000" dirty="0" smtClean="0"/>
              <a:t>redundancy</a:t>
            </a:r>
          </a:p>
          <a:p>
            <a:pPr marL="0" lvl="0" indent="0">
              <a:spcBef>
                <a:spcPts val="1200"/>
              </a:spcBef>
              <a:spcAft>
                <a:spcPts val="0"/>
              </a:spcAft>
              <a:buNone/>
            </a:pPr>
            <a:endParaRPr lang="en-US" sz="2000" dirty="0" smtClean="0"/>
          </a:p>
          <a:p>
            <a:pPr marL="0" lvl="0" indent="0">
              <a:spcBef>
                <a:spcPts val="1200"/>
              </a:spcBef>
              <a:spcAft>
                <a:spcPts val="1200"/>
              </a:spcAft>
              <a:buNone/>
            </a:pPr>
            <a:r>
              <a:rPr lang="en-US" sz="2000" dirty="0" smtClean="0"/>
              <a:t>Consistency</a:t>
            </a:r>
          </a:p>
          <a:p>
            <a:endParaRPr lang="en-US"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1"/>
          </p:nvPr>
        </p:nvSpPr>
        <p:spPr>
          <a:noFill/>
        </p:spPr>
        <p:txBody>
          <a:bodyPr/>
          <a:lstStyle/>
          <a:p>
            <a:fld id="{D6637389-97E7-47B4-B901-BCD90C2247AD}" type="slidenum">
              <a:rPr lang="en-US" altLang="en-US"/>
              <a:pPr/>
              <a:t>2</a:t>
            </a:fld>
            <a:endParaRPr lang="en-US" altLang="en-US"/>
          </a:p>
        </p:txBody>
      </p:sp>
      <p:sp>
        <p:nvSpPr>
          <p:cNvPr id="16387" name="Rectangle 2"/>
          <p:cNvSpPr>
            <a:spLocks noChangeArrowheads="1"/>
          </p:cNvSpPr>
          <p:nvPr/>
        </p:nvSpPr>
        <p:spPr bwMode="auto">
          <a:xfrm>
            <a:off x="685800" y="304800"/>
            <a:ext cx="7772400" cy="533400"/>
          </a:xfrm>
          <a:prstGeom prst="rect">
            <a:avLst/>
          </a:prstGeom>
          <a:noFill/>
          <a:ln w="9525">
            <a:noFill/>
            <a:miter lim="800000"/>
            <a:headEnd/>
            <a:tailEnd/>
          </a:ln>
        </p:spPr>
        <p:txBody>
          <a:bodyPr lIns="92075" tIns="46038" rIns="92075" bIns="46038" anchor="ctr"/>
          <a:lstStyle/>
          <a:p>
            <a:pPr algn="ctr">
              <a:defRPr/>
            </a:pPr>
            <a:r>
              <a:rPr lang="en-US" sz="2800" b="1" dirty="0" smtClean="0">
                <a:solidFill>
                  <a:schemeClr val="tx2"/>
                </a:solidFill>
                <a:effectLst>
                  <a:outerShdw blurRad="38100" dist="38100" dir="2700000" algn="tl">
                    <a:srgbClr val="000000">
                      <a:alpha val="43137"/>
                    </a:srgbClr>
                  </a:outerShdw>
                </a:effectLst>
                <a:latin typeface="+mj-lt"/>
              </a:rPr>
              <a:t>Introduction</a:t>
            </a:r>
            <a:endParaRPr lang="en-US" sz="2800" b="1" dirty="0">
              <a:solidFill>
                <a:schemeClr val="tx2"/>
              </a:solidFill>
              <a:effectLst>
                <a:outerShdw blurRad="38100" dist="38100" dir="2700000" algn="tl">
                  <a:srgbClr val="000000">
                    <a:alpha val="43137"/>
                  </a:srgbClr>
                </a:outerShdw>
              </a:effectLst>
              <a:latin typeface="+mj-lt"/>
            </a:endParaRPr>
          </a:p>
        </p:txBody>
      </p:sp>
      <p:sp>
        <p:nvSpPr>
          <p:cNvPr id="20484" name="Line 3"/>
          <p:cNvSpPr>
            <a:spLocks noChangeShapeType="1"/>
          </p:cNvSpPr>
          <p:nvPr/>
        </p:nvSpPr>
        <p:spPr bwMode="auto">
          <a:xfrm>
            <a:off x="762000" y="1143000"/>
            <a:ext cx="7848600" cy="0"/>
          </a:xfrm>
          <a:prstGeom prst="line">
            <a:avLst/>
          </a:prstGeom>
          <a:noFill/>
          <a:ln w="12700">
            <a:solidFill>
              <a:schemeClr val="tx1"/>
            </a:solidFill>
            <a:round/>
            <a:headEnd type="none" w="sm" len="sm"/>
            <a:tailEnd type="none" w="sm" len="sm"/>
          </a:ln>
        </p:spPr>
        <p:txBody>
          <a:bodyPr/>
          <a:lstStyle/>
          <a:p>
            <a:endParaRPr lang="en-US"/>
          </a:p>
        </p:txBody>
      </p:sp>
      <p:sp>
        <p:nvSpPr>
          <p:cNvPr id="20485" name="Rectangle 4"/>
          <p:cNvSpPr>
            <a:spLocks noChangeArrowheads="1"/>
          </p:cNvSpPr>
          <p:nvPr/>
        </p:nvSpPr>
        <p:spPr bwMode="auto">
          <a:xfrm>
            <a:off x="685800" y="1371600"/>
            <a:ext cx="7772400" cy="4724400"/>
          </a:xfrm>
          <a:prstGeom prst="rect">
            <a:avLst/>
          </a:prstGeom>
          <a:noFill/>
          <a:ln w="9525">
            <a:noFill/>
            <a:miter lim="800000"/>
            <a:headEnd/>
            <a:tailEnd/>
          </a:ln>
        </p:spPr>
        <p:txBody>
          <a:bodyPr lIns="92075" tIns="46038" rIns="92075" bIns="46038"/>
          <a:lstStyle/>
          <a:p>
            <a:pPr marL="342900" indent="-342900">
              <a:spcBef>
                <a:spcPct val="20000"/>
              </a:spcBef>
              <a:tabLst>
                <a:tab pos="1371600" algn="l"/>
                <a:tab pos="2514600" algn="l"/>
                <a:tab pos="3657600" algn="l"/>
              </a:tabLst>
            </a:pPr>
            <a:endParaRPr lang="en-US" altLang="en-US" sz="1800" b="1" dirty="0" smtClean="0">
              <a:latin typeface="Times New Roman" pitchFamily="18" charset="0"/>
            </a:endParaRPr>
          </a:p>
          <a:p>
            <a:pPr marL="342900" indent="-342900">
              <a:spcBef>
                <a:spcPct val="20000"/>
              </a:spcBef>
              <a:buFontTx/>
              <a:buChar char="•"/>
              <a:tabLst>
                <a:tab pos="1371600" algn="l"/>
                <a:tab pos="2514600" algn="l"/>
                <a:tab pos="3657600" algn="l"/>
              </a:tabLst>
            </a:pPr>
            <a:r>
              <a:rPr lang="en-US" sz="1800" b="1" dirty="0" smtClean="0">
                <a:latin typeface="Times New Roman" pitchFamily="18" charset="0"/>
                <a:cs typeface="Times New Roman" pitchFamily="18" charset="0"/>
              </a:rPr>
              <a:t>Edgar </a:t>
            </a:r>
            <a:r>
              <a:rPr lang="en-US" sz="1800" b="1" dirty="0" smtClean="0">
                <a:latin typeface="Times New Roman" pitchFamily="18" charset="0"/>
                <a:cs typeface="Times New Roman" pitchFamily="18" charset="0"/>
              </a:rPr>
              <a:t>F. </a:t>
            </a:r>
            <a:r>
              <a:rPr lang="en-US" sz="1800" b="1" dirty="0" err="1" smtClean="0">
                <a:latin typeface="Times New Roman" pitchFamily="18" charset="0"/>
                <a:cs typeface="Times New Roman" pitchFamily="18" charset="0"/>
              </a:rPr>
              <a:t>Codd</a:t>
            </a:r>
            <a:r>
              <a:rPr lang="en-US" sz="1800" b="1" dirty="0" smtClean="0">
                <a:latin typeface="Times New Roman" pitchFamily="18" charset="0"/>
                <a:cs typeface="Times New Roman" pitchFamily="18" charset="0"/>
              </a:rPr>
              <a:t>, popularly known as “Father of Relational Database Management System”, is </a:t>
            </a:r>
            <a:r>
              <a:rPr lang="en-US" sz="1800" b="1" dirty="0" smtClean="0">
                <a:latin typeface="Times New Roman" pitchFamily="18" charset="0"/>
                <a:cs typeface="Times New Roman" pitchFamily="18" charset="0"/>
              </a:rPr>
              <a:t>a mathematician and computer scientist who laid the theoretical foundation for relational databases--the standard method by which information is organized in and retrieved from computers.</a:t>
            </a:r>
            <a:r>
              <a:rPr lang="en-US" altLang="en-US" sz="1800" b="1" dirty="0" smtClean="0">
                <a:latin typeface="Times New Roman" pitchFamily="18" charset="0"/>
                <a:cs typeface="Times New Roman" pitchFamily="18" charset="0"/>
              </a:rPr>
              <a:t> </a:t>
            </a:r>
          </a:p>
          <a:p>
            <a:pPr marL="342900" indent="-342900">
              <a:spcBef>
                <a:spcPct val="20000"/>
              </a:spcBef>
              <a:buFontTx/>
              <a:buChar char="•"/>
              <a:tabLst>
                <a:tab pos="1371600" algn="l"/>
                <a:tab pos="2514600" algn="l"/>
                <a:tab pos="3657600" algn="l"/>
              </a:tabLst>
            </a:pPr>
            <a:endParaRPr lang="en-US" altLang="en-US" sz="1800" b="1" dirty="0" smtClean="0">
              <a:latin typeface="Times New Roman" pitchFamily="18" charset="0"/>
              <a:cs typeface="Times New Roman" pitchFamily="18" charset="0"/>
            </a:endParaRPr>
          </a:p>
          <a:p>
            <a:pPr marL="342900" indent="-342900">
              <a:spcBef>
                <a:spcPct val="20000"/>
              </a:spcBef>
              <a:buFontTx/>
              <a:buChar char="•"/>
              <a:tabLst>
                <a:tab pos="1371600" algn="l"/>
                <a:tab pos="2514600" algn="l"/>
                <a:tab pos="3657600" algn="l"/>
              </a:tabLst>
            </a:pPr>
            <a:r>
              <a:rPr lang="en-US" altLang="en-US" sz="1800" b="1" dirty="0" smtClean="0">
                <a:latin typeface="Times New Roman" pitchFamily="18" charset="0"/>
                <a:cs typeface="Times New Roman" pitchFamily="18" charset="0"/>
              </a:rPr>
              <a:t>The paper, “A Relational Model of Data for large Shared Data Banks,” by Dr. E. F. </a:t>
            </a:r>
            <a:r>
              <a:rPr lang="en-US" altLang="en-US" sz="1800" b="1" dirty="0" err="1" smtClean="0">
                <a:latin typeface="Times New Roman" pitchFamily="18" charset="0"/>
                <a:cs typeface="Times New Roman" pitchFamily="18" charset="0"/>
              </a:rPr>
              <a:t>Codd</a:t>
            </a:r>
            <a:r>
              <a:rPr lang="en-US" altLang="en-US" sz="1800" b="1" dirty="0" smtClean="0">
                <a:latin typeface="Times New Roman" pitchFamily="18" charset="0"/>
                <a:cs typeface="Times New Roman" pitchFamily="18" charset="0"/>
              </a:rPr>
              <a:t>, was published in June 1970 </a:t>
            </a:r>
            <a:r>
              <a:rPr lang="en-US" altLang="en-US" sz="1800" b="1" dirty="0" smtClean="0">
                <a:latin typeface="Times New Roman" pitchFamily="18" charset="0"/>
                <a:cs typeface="Times New Roman" pitchFamily="18" charset="0"/>
              </a:rPr>
              <a:t>in </a:t>
            </a:r>
            <a:r>
              <a:rPr lang="en-US" altLang="en-US" sz="1800" b="1" dirty="0" smtClean="0">
                <a:latin typeface="Times New Roman" pitchFamily="18" charset="0"/>
                <a:cs typeface="Times New Roman" pitchFamily="18" charset="0"/>
              </a:rPr>
              <a:t>Communications of the ACM. </a:t>
            </a:r>
            <a:r>
              <a:rPr lang="en-US" altLang="en-US" sz="1800" b="1" dirty="0" err="1" smtClean="0">
                <a:latin typeface="Times New Roman" pitchFamily="18" charset="0"/>
                <a:cs typeface="Times New Roman" pitchFamily="18" charset="0"/>
              </a:rPr>
              <a:t>Codd’s</a:t>
            </a:r>
            <a:r>
              <a:rPr lang="en-US" altLang="en-US" sz="1800" b="1" dirty="0" smtClean="0">
                <a:latin typeface="Times New Roman" pitchFamily="18" charset="0"/>
                <a:cs typeface="Times New Roman" pitchFamily="18" charset="0"/>
              </a:rPr>
              <a:t> model is now accepted as the definitive model for relational database management systems (RDBMS</a:t>
            </a:r>
            <a:r>
              <a:rPr lang="en-US" altLang="en-US" sz="1800" b="1" dirty="0" smtClean="0">
                <a:latin typeface="Times New Roman" pitchFamily="18" charset="0"/>
                <a:cs typeface="Times New Roman" pitchFamily="18" charset="0"/>
              </a:rPr>
              <a:t>).</a:t>
            </a:r>
          </a:p>
          <a:p>
            <a:pPr marL="342900" indent="-342900">
              <a:spcBef>
                <a:spcPct val="20000"/>
              </a:spcBef>
              <a:buFontTx/>
              <a:buChar char="•"/>
              <a:tabLst>
                <a:tab pos="1371600" algn="l"/>
                <a:tab pos="2514600" algn="l"/>
                <a:tab pos="3657600" algn="l"/>
              </a:tabLst>
            </a:pPr>
            <a:endParaRPr lang="en-US" altLang="en-US" sz="1800" b="1" dirty="0" smtClean="0">
              <a:latin typeface="Times New Roman" pitchFamily="18" charset="0"/>
              <a:cs typeface="Times New Roman" pitchFamily="18" charset="0"/>
            </a:endParaRPr>
          </a:p>
          <a:p>
            <a:pPr marL="342900" indent="-342900">
              <a:spcBef>
                <a:spcPct val="20000"/>
              </a:spcBef>
              <a:buFontTx/>
              <a:buChar char="•"/>
              <a:tabLst>
                <a:tab pos="1371600" algn="l"/>
                <a:tab pos="2514600" algn="l"/>
                <a:tab pos="3657600" algn="l"/>
              </a:tabLst>
            </a:pPr>
            <a:r>
              <a:rPr lang="en-US" altLang="en-US" sz="1800" b="1" dirty="0" smtClean="0">
                <a:latin typeface="Times New Roman" pitchFamily="18" charset="0"/>
                <a:cs typeface="Times New Roman" pitchFamily="18" charset="0"/>
              </a:rPr>
              <a:t>The </a:t>
            </a:r>
            <a:r>
              <a:rPr lang="en-US" altLang="en-US" sz="1800" b="1" dirty="0">
                <a:latin typeface="Times New Roman" pitchFamily="18" charset="0"/>
                <a:cs typeface="Times New Roman" pitchFamily="18" charset="0"/>
              </a:rPr>
              <a:t>language, </a:t>
            </a:r>
            <a:r>
              <a:rPr lang="en-US" altLang="en-US" sz="1800" b="1" dirty="0" smtClean="0">
                <a:latin typeface="Times New Roman" pitchFamily="18" charset="0"/>
                <a:cs typeface="Times New Roman" pitchFamily="18" charset="0"/>
              </a:rPr>
              <a:t>Structured Query </a:t>
            </a:r>
            <a:r>
              <a:rPr lang="en-US" altLang="en-US" sz="1800" b="1" dirty="0">
                <a:latin typeface="Times New Roman" pitchFamily="18" charset="0"/>
                <a:cs typeface="Times New Roman" pitchFamily="18" charset="0"/>
              </a:rPr>
              <a:t>Language </a:t>
            </a:r>
            <a:r>
              <a:rPr lang="en-US" altLang="en-US" sz="1800" b="1" dirty="0" smtClean="0">
                <a:latin typeface="Times New Roman" pitchFamily="18" charset="0"/>
                <a:cs typeface="Times New Roman" pitchFamily="18" charset="0"/>
              </a:rPr>
              <a:t>(SQL) </a:t>
            </a:r>
            <a:r>
              <a:rPr lang="en-US" altLang="en-US" sz="1800" b="1" dirty="0">
                <a:latin typeface="Times New Roman" pitchFamily="18" charset="0"/>
                <a:cs typeface="Times New Roman" pitchFamily="18" charset="0"/>
              </a:rPr>
              <a:t>was developed by IBM to use </a:t>
            </a:r>
            <a:r>
              <a:rPr lang="en-US" altLang="en-US" sz="1800" b="1" dirty="0" err="1">
                <a:latin typeface="Times New Roman" pitchFamily="18" charset="0"/>
                <a:cs typeface="Times New Roman" pitchFamily="18" charset="0"/>
              </a:rPr>
              <a:t>Codd’s</a:t>
            </a:r>
            <a:r>
              <a:rPr lang="en-US" altLang="en-US" sz="1800" b="1" dirty="0">
                <a:latin typeface="Times New Roman" pitchFamily="18" charset="0"/>
                <a:cs typeface="Times New Roman" pitchFamily="18" charset="0"/>
              </a:rPr>
              <a:t> </a:t>
            </a:r>
            <a:r>
              <a:rPr lang="en-US" altLang="en-US" sz="1800" b="1" dirty="0" smtClean="0">
                <a:latin typeface="Times New Roman" pitchFamily="18" charset="0"/>
                <a:cs typeface="Times New Roman" pitchFamily="18" charset="0"/>
              </a:rPr>
              <a:t>model</a:t>
            </a:r>
            <a:r>
              <a:rPr lang="en-US" altLang="en-US" sz="1800" b="1" dirty="0" smtClean="0">
                <a:latin typeface="Times New Roman" pitchFamily="18" charset="0"/>
              </a:rPr>
              <a:t>.</a:t>
            </a:r>
            <a:endParaRPr lang="en-US" altLang="en-US" sz="1800" b="1" dirty="0">
              <a:latin typeface="Times New Roman" pitchFamily="18" charset="0"/>
            </a:endParaRPr>
          </a:p>
          <a:p>
            <a:pPr marL="342900" indent="-342900">
              <a:spcBef>
                <a:spcPct val="20000"/>
              </a:spcBef>
              <a:tabLst>
                <a:tab pos="1371600" algn="l"/>
                <a:tab pos="2514600" algn="l"/>
                <a:tab pos="3657600" algn="l"/>
              </a:tabLst>
            </a:pPr>
            <a:endParaRPr lang="en-US" altLang="en-US" sz="1800" b="1" dirty="0">
              <a:latin typeface="Times New Roman" pitchFamily="18" charset="0"/>
            </a:endParaRPr>
          </a:p>
          <a:p>
            <a:pPr marL="342900" indent="-342900">
              <a:spcBef>
                <a:spcPct val="20000"/>
              </a:spcBef>
              <a:tabLst>
                <a:tab pos="1371600" algn="l"/>
                <a:tab pos="2514600" algn="l"/>
                <a:tab pos="3657600" algn="l"/>
              </a:tabLst>
            </a:pPr>
            <a:endParaRPr lang="en-US" altLang="en-US" sz="1800" b="1" dirty="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3200"/>
            <a:ext cx="7848600" cy="1371600"/>
          </a:xfrm>
        </p:spPr>
        <p:txBody>
          <a:bodyPr/>
          <a:lstStyle/>
          <a:p>
            <a:r>
              <a:rPr lang="en-US" sz="6000" b="0" dirty="0" smtClean="0">
                <a:latin typeface="Algerian" pitchFamily="82" charset="0"/>
              </a:rPr>
              <a:t>Thanking You</a:t>
            </a:r>
            <a:endParaRPr lang="en-US" sz="6000" b="0" dirty="0">
              <a:latin typeface="Algerian" pitchFamily="82" charset="0"/>
            </a:endParaRPr>
          </a:p>
        </p:txBody>
      </p:sp>
      <p:sp>
        <p:nvSpPr>
          <p:cNvPr id="3" name="Slide Number Placeholder 2"/>
          <p:cNvSpPr>
            <a:spLocks noGrp="1"/>
          </p:cNvSpPr>
          <p:nvPr>
            <p:ph type="sldNum" sz="quarter" idx="11"/>
          </p:nvPr>
        </p:nvSpPr>
        <p:spPr/>
        <p:txBody>
          <a:bodyPr/>
          <a:lstStyle/>
          <a:p>
            <a:fld id="{B16CC599-713B-4A37-AF8A-683A4FAC2A8B}" type="slidenum">
              <a:rPr lang="en-US" altLang="en-US" smtClean="0"/>
              <a:pPr/>
              <a:t>20</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533400"/>
          </a:xfrm>
        </p:spPr>
        <p:txBody>
          <a:bodyPr/>
          <a:lstStyle/>
          <a:p>
            <a:r>
              <a:rPr lang="en-US" sz="2800" dirty="0" smtClean="0"/>
              <a:t>Citation</a:t>
            </a:r>
            <a:endParaRPr lang="en-US" sz="2800" dirty="0"/>
          </a:p>
        </p:txBody>
      </p:sp>
      <p:sp>
        <p:nvSpPr>
          <p:cNvPr id="3" name="Content Placeholder 2"/>
          <p:cNvSpPr>
            <a:spLocks noGrp="1"/>
          </p:cNvSpPr>
          <p:nvPr>
            <p:ph idx="1"/>
          </p:nvPr>
        </p:nvSpPr>
        <p:spPr>
          <a:xfrm>
            <a:off x="304800" y="914400"/>
            <a:ext cx="8305800" cy="5257800"/>
          </a:xfrm>
        </p:spPr>
        <p:txBody>
          <a:bodyPr anchor="ctr"/>
          <a:lstStyle/>
          <a:p>
            <a:pPr algn="just">
              <a:buNone/>
            </a:pPr>
            <a:r>
              <a:rPr lang="en-US" sz="1800" b="0" i="1" dirty="0" smtClean="0"/>
              <a:t>	</a:t>
            </a:r>
          </a:p>
          <a:p>
            <a:pPr algn="just">
              <a:lnSpc>
                <a:spcPct val="150000"/>
              </a:lnSpc>
              <a:buNone/>
            </a:pPr>
            <a:r>
              <a:rPr lang="en-US" sz="1800" b="0" i="1" dirty="0" smtClean="0"/>
              <a:t>	</a:t>
            </a:r>
            <a:r>
              <a:rPr lang="en-US" sz="1800" b="0" i="1" dirty="0" smtClean="0"/>
              <a:t>Future </a:t>
            </a:r>
            <a:r>
              <a:rPr lang="en-US" sz="1800" b="0" i="1" dirty="0" smtClean="0"/>
              <a:t>users of large data banks must be protected from having to know how </a:t>
            </a:r>
            <a:r>
              <a:rPr lang="en-US" sz="1800" b="0" i="1" dirty="0" smtClean="0"/>
              <a:t>the data </a:t>
            </a:r>
            <a:r>
              <a:rPr lang="en-US" sz="1800" b="0" i="1" dirty="0" smtClean="0"/>
              <a:t>is organized in the machine (the internal representation). A prompting service which supplies such information is not a satisfactory solution. Activities of users at terminals and most application programs should remain unaffected when the internal representation of data is changed and even when some aspects of the external representation are changed. Changes in data representation will often be needed as a result of changes in query, update, and report traffic and natural growth in the types of stored </a:t>
            </a:r>
            <a:r>
              <a:rPr lang="en-US" sz="1800" b="0" i="1" dirty="0" smtClean="0"/>
              <a:t>information.</a:t>
            </a:r>
            <a:r>
              <a:rPr lang="en-US" sz="1800" dirty="0" smtClean="0"/>
              <a:t> </a:t>
            </a:r>
            <a:r>
              <a:rPr lang="en-US" sz="1800" b="0" i="1" dirty="0" smtClean="0"/>
              <a:t>Existing non-inferential</a:t>
            </a:r>
            <a:r>
              <a:rPr lang="en-US" sz="1800" b="0" i="1" dirty="0" smtClean="0"/>
              <a:t>, formatted data systems provide users with tree-structured files or slightly more general network models of the data. </a:t>
            </a:r>
            <a:endParaRPr lang="en-US" sz="180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3</a:t>
            </a:fld>
            <a:endParaRPr lang="en-US" altLang="en-US"/>
          </a:p>
        </p:txBody>
      </p:sp>
      <p:sp>
        <p:nvSpPr>
          <p:cNvPr id="5" name="Line 3"/>
          <p:cNvSpPr>
            <a:spLocks noChangeShapeType="1"/>
          </p:cNvSpPr>
          <p:nvPr/>
        </p:nvSpPr>
        <p:spPr bwMode="auto">
          <a:xfrm>
            <a:off x="457200" y="990600"/>
            <a:ext cx="8153400" cy="0"/>
          </a:xfrm>
          <a:prstGeom prst="line">
            <a:avLst/>
          </a:prstGeom>
          <a:noFill/>
          <a:ln w="12700">
            <a:solidFill>
              <a:schemeClr val="tx1"/>
            </a:solidFill>
            <a:round/>
            <a:headEnd type="none" w="sm" len="sm"/>
            <a:tailEnd type="none" w="sm" len="sm"/>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Overview</a:t>
            </a:r>
            <a:endParaRPr lang="en-US" sz="2800" dirty="0"/>
          </a:p>
        </p:txBody>
      </p:sp>
      <p:sp>
        <p:nvSpPr>
          <p:cNvPr id="3" name="Content Placeholder 2"/>
          <p:cNvSpPr>
            <a:spLocks noGrp="1"/>
          </p:cNvSpPr>
          <p:nvPr>
            <p:ph idx="1"/>
          </p:nvPr>
        </p:nvSpPr>
        <p:spPr>
          <a:xfrm>
            <a:off x="228600" y="1295400"/>
            <a:ext cx="8763000" cy="5181600"/>
          </a:xfrm>
        </p:spPr>
        <p:txBody>
          <a:bodyPr/>
          <a:lstStyle/>
          <a:p>
            <a:r>
              <a:rPr lang="en-US" sz="1800" dirty="0" smtClean="0"/>
              <a:t>Relational model provides a means of describing data with its natural structure only--that is, without superimposing any additional structure for machine representation purposes. Accordingly, it provides a basis for a high level data language which will yield maximal independence between programs on the one hand and machine representation and organization of data on the other. </a:t>
            </a:r>
            <a:endParaRPr lang="en-US" sz="1800" dirty="0" smtClean="0"/>
          </a:p>
          <a:p>
            <a:pPr>
              <a:buNone/>
            </a:pPr>
            <a:endParaRPr lang="en-US" sz="1800" dirty="0" smtClean="0"/>
          </a:p>
          <a:p>
            <a:r>
              <a:rPr lang="en-US" sz="1800" b="0" dirty="0" err="1" smtClean="0"/>
              <a:t>Codd</a:t>
            </a:r>
            <a:r>
              <a:rPr lang="en-US" sz="1800" b="0" dirty="0" smtClean="0"/>
              <a:t> wanted to show how </a:t>
            </a:r>
            <a:r>
              <a:rPr lang="en-US" sz="1800" b="0" dirty="0" smtClean="0"/>
              <a:t>information stored in large databases could be accessed without knowing how the information was structured or where it resided in the database.</a:t>
            </a:r>
            <a:endParaRPr lang="en-US" sz="180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4</a:t>
            </a:fld>
            <a:endParaRPr lang="en-US" altLang="en-US"/>
          </a:p>
        </p:txBody>
      </p:sp>
      <p:sp>
        <p:nvSpPr>
          <p:cNvPr id="5" name="Line 3"/>
          <p:cNvSpPr>
            <a:spLocks noChangeShapeType="1"/>
          </p:cNvSpPr>
          <p:nvPr/>
        </p:nvSpPr>
        <p:spPr bwMode="auto">
          <a:xfrm>
            <a:off x="609600" y="990600"/>
            <a:ext cx="8001000" cy="0"/>
          </a:xfrm>
          <a:prstGeom prst="line">
            <a:avLst/>
          </a:prstGeom>
          <a:noFill/>
          <a:ln w="12700">
            <a:solidFill>
              <a:schemeClr val="tx1"/>
            </a:solidFill>
            <a:round/>
            <a:headEnd type="none" w="sm" len="sm"/>
            <a:tailEnd type="none" w="sm" len="sm"/>
          </a:ln>
        </p:spPr>
        <p:txBody>
          <a:bodyPr/>
          <a:lstStyle/>
          <a:p>
            <a:endParaRPr lang="en-US"/>
          </a:p>
        </p:txBody>
      </p:sp>
      <p:pic>
        <p:nvPicPr>
          <p:cNvPr id="5122" name="Picture 2" descr="C:\Users\Shobika\Desktop\Capture.JPG"/>
          <p:cNvPicPr>
            <a:picLocks noChangeAspect="1" noChangeArrowheads="1"/>
          </p:cNvPicPr>
          <p:nvPr/>
        </p:nvPicPr>
        <p:blipFill>
          <a:blip r:embed="rId2" cstate="print"/>
          <a:srcRect/>
          <a:stretch>
            <a:fillRect/>
          </a:stretch>
        </p:blipFill>
        <p:spPr bwMode="auto">
          <a:xfrm>
            <a:off x="2514600" y="4495800"/>
            <a:ext cx="4152900" cy="1905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772400" cy="5257800"/>
          </a:xfrm>
        </p:spPr>
        <p:txBody>
          <a:bodyPr/>
          <a:lstStyle/>
          <a:p>
            <a:pPr marL="0" lvl="0" indent="0">
              <a:spcBef>
                <a:spcPts val="0"/>
              </a:spcBef>
              <a:spcAft>
                <a:spcPts val="0"/>
              </a:spcAft>
              <a:buNone/>
            </a:pPr>
            <a:r>
              <a:rPr lang="en-US" sz="2000" dirty="0" smtClean="0">
                <a:solidFill>
                  <a:schemeClr val="tx1">
                    <a:lumMod val="50000"/>
                  </a:schemeClr>
                </a:solidFill>
              </a:rPr>
              <a:t>SECTION </a:t>
            </a:r>
            <a:r>
              <a:rPr lang="en-US" sz="2000" dirty="0" smtClean="0">
                <a:solidFill>
                  <a:schemeClr val="tx1">
                    <a:lumMod val="50000"/>
                  </a:schemeClr>
                </a:solidFill>
              </a:rPr>
              <a:t>1: Relational Model and Normal Form</a:t>
            </a:r>
            <a:endParaRPr lang="en-US" sz="2000" dirty="0" smtClean="0">
              <a:solidFill>
                <a:schemeClr val="tx1">
                  <a:lumMod val="50000"/>
                </a:schemeClr>
              </a:solidFill>
            </a:endParaRPr>
          </a:p>
          <a:p>
            <a:pPr marL="0" lvl="0" indent="0">
              <a:spcBef>
                <a:spcPts val="0"/>
              </a:spcBef>
              <a:spcAft>
                <a:spcPts val="0"/>
              </a:spcAft>
              <a:buNone/>
            </a:pPr>
            <a:endParaRPr lang="en-US" sz="2000" dirty="0" smtClean="0">
              <a:solidFill>
                <a:schemeClr val="tx1">
                  <a:lumMod val="50000"/>
                </a:schemeClr>
              </a:solidFill>
            </a:endParaRPr>
          </a:p>
          <a:p>
            <a:pPr marL="0" lvl="0" indent="0">
              <a:spcBef>
                <a:spcPts val="0"/>
              </a:spcBef>
              <a:spcAft>
                <a:spcPts val="0"/>
              </a:spcAft>
              <a:buNone/>
            </a:pPr>
            <a:endParaRPr lang="en-US" sz="2000" dirty="0" smtClean="0"/>
          </a:p>
          <a:p>
            <a:pPr marL="0" lvl="0" indent="0">
              <a:spcBef>
                <a:spcPts val="0"/>
              </a:spcBef>
              <a:spcAft>
                <a:spcPts val="0"/>
              </a:spcAft>
              <a:buNone/>
            </a:pPr>
            <a:r>
              <a:rPr lang="en-US" sz="2000" dirty="0" smtClean="0"/>
              <a:t>Data dependencies in present systems </a:t>
            </a:r>
            <a:endParaRPr lang="en-US" sz="2000" dirty="0" smtClean="0"/>
          </a:p>
          <a:p>
            <a:pPr marL="457200" lvl="0">
              <a:spcBef>
                <a:spcPts val="1200"/>
              </a:spcBef>
              <a:spcAft>
                <a:spcPts val="0"/>
              </a:spcAft>
              <a:buSzPts val="1800"/>
              <a:buFont typeface="Wingdings" pitchFamily="2" charset="2"/>
              <a:buChar char="q"/>
            </a:pPr>
            <a:r>
              <a:rPr lang="en-US" sz="2000" dirty="0" smtClean="0"/>
              <a:t> </a:t>
            </a:r>
            <a:r>
              <a:rPr lang="en-US" sz="2000" dirty="0" smtClean="0"/>
              <a:t>Ordering </a:t>
            </a:r>
            <a:endParaRPr lang="en-US" sz="2000" dirty="0" smtClean="0"/>
          </a:p>
          <a:p>
            <a:pPr marL="457200" lvl="0">
              <a:spcBef>
                <a:spcPts val="0"/>
              </a:spcBef>
              <a:spcAft>
                <a:spcPts val="0"/>
              </a:spcAft>
              <a:buSzPts val="1800"/>
              <a:buFont typeface="Wingdings" pitchFamily="2" charset="2"/>
              <a:buChar char="q"/>
            </a:pPr>
            <a:r>
              <a:rPr lang="en-US" sz="2000" dirty="0" smtClean="0"/>
              <a:t> </a:t>
            </a:r>
            <a:r>
              <a:rPr lang="en-US" sz="2000" dirty="0" smtClean="0"/>
              <a:t>Indexing</a:t>
            </a:r>
            <a:endParaRPr lang="en-US" sz="2000" dirty="0" smtClean="0"/>
          </a:p>
          <a:p>
            <a:pPr marL="457200" lvl="0">
              <a:spcBef>
                <a:spcPts val="0"/>
              </a:spcBef>
              <a:spcAft>
                <a:spcPts val="0"/>
              </a:spcAft>
              <a:buSzPts val="1800"/>
              <a:buFont typeface="Wingdings" pitchFamily="2" charset="2"/>
              <a:buChar char="q"/>
            </a:pPr>
            <a:r>
              <a:rPr lang="en-US" sz="2000" dirty="0" smtClean="0"/>
              <a:t> </a:t>
            </a:r>
            <a:r>
              <a:rPr lang="en-US" sz="2000" dirty="0" smtClean="0"/>
              <a:t>Access Path</a:t>
            </a:r>
          </a:p>
          <a:p>
            <a:pPr marL="457200" lvl="0">
              <a:spcBef>
                <a:spcPts val="0"/>
              </a:spcBef>
              <a:spcAft>
                <a:spcPts val="0"/>
              </a:spcAft>
              <a:buSzPts val="1800"/>
              <a:buNone/>
            </a:pPr>
            <a:endParaRPr lang="en-US" sz="2000" dirty="0" smtClean="0"/>
          </a:p>
          <a:p>
            <a:pPr marL="457200" lvl="0">
              <a:spcBef>
                <a:spcPts val="0"/>
              </a:spcBef>
              <a:spcAft>
                <a:spcPts val="0"/>
              </a:spcAft>
              <a:buSzPts val="1800"/>
              <a:buNone/>
            </a:pPr>
            <a:r>
              <a:rPr lang="en-US" sz="2000" dirty="0" smtClean="0"/>
              <a:t>A relational view of Data</a:t>
            </a:r>
            <a:endParaRPr lang="en-US" sz="2000" dirty="0" smtClean="0"/>
          </a:p>
          <a:p>
            <a:pPr marL="457200" lvl="0">
              <a:spcBef>
                <a:spcPts val="0"/>
              </a:spcBef>
              <a:spcAft>
                <a:spcPts val="0"/>
              </a:spcAft>
              <a:buSzPts val="1800"/>
              <a:buNone/>
            </a:pPr>
            <a:endParaRPr lang="en-US" sz="2000" dirty="0" smtClean="0"/>
          </a:p>
          <a:p>
            <a:pPr marL="0" lvl="0" indent="0">
              <a:spcBef>
                <a:spcPts val="1200"/>
              </a:spcBef>
              <a:spcAft>
                <a:spcPts val="0"/>
              </a:spcAft>
              <a:buNone/>
            </a:pPr>
            <a:r>
              <a:rPr lang="en-US" sz="2000" dirty="0" smtClean="0"/>
              <a:t>Normal Form</a:t>
            </a:r>
            <a:endParaRPr lang="en-US" sz="2000" dirty="0" smtClean="0"/>
          </a:p>
          <a:p>
            <a:pPr marL="0" lvl="0" indent="0">
              <a:spcBef>
                <a:spcPts val="1200"/>
              </a:spcBef>
              <a:spcAft>
                <a:spcPts val="0"/>
              </a:spcAft>
              <a:buNone/>
            </a:pPr>
            <a:endParaRPr lang="en-US" sz="2000" dirty="0" smtClean="0"/>
          </a:p>
          <a:p>
            <a:pPr marL="0" lvl="0" indent="0">
              <a:spcBef>
                <a:spcPts val="1200"/>
              </a:spcBef>
              <a:spcAft>
                <a:spcPts val="1200"/>
              </a:spcAft>
              <a:buNone/>
            </a:pPr>
            <a:r>
              <a:rPr lang="en-US" sz="2000" dirty="0" smtClean="0"/>
              <a:t>Some Linguistic Aspects</a:t>
            </a:r>
            <a:endParaRPr lang="en-US" sz="2000" dirty="0" smtClean="0"/>
          </a:p>
          <a:p>
            <a:endParaRPr lang="en-US"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Data dependencies in present systems</a:t>
            </a:r>
            <a:endParaRPr lang="en-US" sz="2800" dirty="0"/>
          </a:p>
        </p:txBody>
      </p:sp>
      <p:sp>
        <p:nvSpPr>
          <p:cNvPr id="3" name="Content Placeholder 2"/>
          <p:cNvSpPr>
            <a:spLocks noGrp="1"/>
          </p:cNvSpPr>
          <p:nvPr>
            <p:ph idx="1"/>
          </p:nvPr>
        </p:nvSpPr>
        <p:spPr>
          <a:xfrm>
            <a:off x="228600" y="1371600"/>
            <a:ext cx="8763000" cy="5257800"/>
          </a:xfrm>
        </p:spPr>
        <p:txBody>
          <a:bodyPr/>
          <a:lstStyle/>
          <a:p>
            <a:r>
              <a:rPr lang="en-US" sz="1800" dirty="0" smtClean="0"/>
              <a:t>The provision of data description tables in recently developed information systems represent a major advance towards the goal of “data independency”.</a:t>
            </a:r>
          </a:p>
          <a:p>
            <a:endParaRPr lang="en-US" sz="1800" dirty="0" smtClean="0"/>
          </a:p>
          <a:p>
            <a:r>
              <a:rPr lang="en-US" sz="1800" dirty="0" smtClean="0"/>
              <a:t>Such tables facilitate changing certain characteristics of the data representation stored in data banks.</a:t>
            </a:r>
          </a:p>
          <a:p>
            <a:endParaRPr lang="en-US" sz="1800" dirty="0" smtClean="0"/>
          </a:p>
          <a:p>
            <a:r>
              <a:rPr lang="en-US" sz="1800" dirty="0" smtClean="0"/>
              <a:t>However, the variety of data representation characteristics which can be changed without logically impairing the application programs is still limited.</a:t>
            </a:r>
          </a:p>
          <a:p>
            <a:endParaRPr lang="en-US" sz="1800" dirty="0" smtClean="0"/>
          </a:p>
          <a:p>
            <a:r>
              <a:rPr lang="en-US" sz="1800" dirty="0" smtClean="0"/>
              <a:t>Three of the principal kinds of data which has to be removed are </a:t>
            </a:r>
          </a:p>
          <a:p>
            <a:endParaRPr lang="en-US" sz="1800" dirty="0" smtClean="0"/>
          </a:p>
          <a:p>
            <a:pPr lvl="5"/>
            <a:r>
              <a:rPr lang="en-US" sz="1600" dirty="0" smtClean="0">
                <a:solidFill>
                  <a:schemeClr val="bg2">
                    <a:lumMod val="50000"/>
                  </a:schemeClr>
                </a:solidFill>
              </a:rPr>
              <a:t>Ordering Dependence</a:t>
            </a:r>
          </a:p>
          <a:p>
            <a:pPr lvl="5"/>
            <a:r>
              <a:rPr lang="en-US" sz="1600" dirty="0" smtClean="0">
                <a:solidFill>
                  <a:schemeClr val="bg2">
                    <a:lumMod val="50000"/>
                  </a:schemeClr>
                </a:solidFill>
              </a:rPr>
              <a:t>Indexing Dependence</a:t>
            </a:r>
          </a:p>
          <a:p>
            <a:pPr lvl="5"/>
            <a:r>
              <a:rPr lang="en-US" sz="1600" dirty="0" smtClean="0">
                <a:solidFill>
                  <a:schemeClr val="bg2">
                    <a:lumMod val="50000"/>
                  </a:schemeClr>
                </a:solidFill>
              </a:rPr>
              <a:t>Access path Dependence</a:t>
            </a:r>
          </a:p>
          <a:p>
            <a:pPr lvl="1"/>
            <a:endParaRPr lang="en-US" sz="1400" dirty="0" smtClean="0"/>
          </a:p>
          <a:p>
            <a:pPr lvl="1"/>
            <a:endParaRPr lang="en-US" sz="1400" dirty="0" smtClean="0"/>
          </a:p>
          <a:p>
            <a:pPr marL="400050" indent="-400050">
              <a:buFont typeface="+mj-lt"/>
              <a:buAutoNum type="romanLcPeriod"/>
            </a:pPr>
            <a:endParaRPr lang="en-US" sz="1800" dirty="0" smtClean="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6</a:t>
            </a:fld>
            <a:endParaRPr lang="en-US" altLang="en-US"/>
          </a:p>
        </p:txBody>
      </p:sp>
      <p:sp>
        <p:nvSpPr>
          <p:cNvPr id="5" name="Line 3"/>
          <p:cNvSpPr>
            <a:spLocks noChangeShapeType="1"/>
          </p:cNvSpPr>
          <p:nvPr/>
        </p:nvSpPr>
        <p:spPr bwMode="auto">
          <a:xfrm>
            <a:off x="457200" y="990600"/>
            <a:ext cx="8153400" cy="0"/>
          </a:xfrm>
          <a:prstGeom prst="line">
            <a:avLst/>
          </a:prstGeom>
          <a:noFill/>
          <a:ln w="12700">
            <a:solidFill>
              <a:schemeClr val="tx1"/>
            </a:solidFill>
            <a:round/>
            <a:headEnd type="none" w="sm" len="sm"/>
            <a:tailEnd type="none" w="sm" len="s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Ordering Dependency</a:t>
            </a:r>
            <a:endParaRPr lang="en-US" sz="2800" dirty="0"/>
          </a:p>
        </p:txBody>
      </p:sp>
      <p:sp>
        <p:nvSpPr>
          <p:cNvPr id="3" name="Content Placeholder 2"/>
          <p:cNvSpPr>
            <a:spLocks noGrp="1"/>
          </p:cNvSpPr>
          <p:nvPr>
            <p:ph idx="1"/>
          </p:nvPr>
        </p:nvSpPr>
        <p:spPr>
          <a:xfrm>
            <a:off x="228600" y="1295400"/>
            <a:ext cx="8763000" cy="5257800"/>
          </a:xfrm>
        </p:spPr>
        <p:txBody>
          <a:bodyPr/>
          <a:lstStyle/>
          <a:p>
            <a:pPr algn="just"/>
            <a:r>
              <a:rPr lang="en-US" sz="1800" dirty="0" smtClean="0"/>
              <a:t>Let us consider the existing systems which either require or permit data elements to be stored in at least one total ordering which is closely associated with the hardware-determined ordering of addresses.</a:t>
            </a:r>
          </a:p>
          <a:p>
            <a:endParaRPr lang="en-US" sz="1800" dirty="0" smtClean="0"/>
          </a:p>
          <a:p>
            <a:r>
              <a:rPr lang="en-US" sz="1800" dirty="0" smtClean="0"/>
              <a:t>For example,</a:t>
            </a:r>
          </a:p>
          <a:p>
            <a:endParaRPr lang="en-US" sz="1800" dirty="0" smtClean="0"/>
          </a:p>
          <a:p>
            <a:pPr lvl="1"/>
            <a:r>
              <a:rPr lang="en-US" sz="1800" b="1" dirty="0" smtClean="0">
                <a:solidFill>
                  <a:schemeClr val="bg2">
                    <a:lumMod val="50000"/>
                  </a:schemeClr>
                </a:solidFill>
              </a:rPr>
              <a:t>Let us consider a simple data set involving machine parts and assembly projects</a:t>
            </a:r>
            <a:r>
              <a:rPr lang="en-US" sz="1800" dirty="0" smtClean="0">
                <a:solidFill>
                  <a:schemeClr val="bg2">
                    <a:lumMod val="50000"/>
                  </a:schemeClr>
                </a:solidFill>
              </a:rPr>
              <a:t>.</a:t>
            </a:r>
          </a:p>
          <a:p>
            <a:pPr lvl="1"/>
            <a:endParaRPr lang="en-US" sz="1800" dirty="0" smtClean="0">
              <a:solidFill>
                <a:schemeClr val="bg2">
                  <a:lumMod val="50000"/>
                </a:schemeClr>
              </a:solidFill>
            </a:endParaRPr>
          </a:p>
          <a:p>
            <a:pPr algn="just">
              <a:buNone/>
            </a:pPr>
            <a:r>
              <a:rPr lang="en-US" sz="1800" dirty="0" smtClean="0">
                <a:solidFill>
                  <a:schemeClr val="bg2">
                    <a:lumMod val="50000"/>
                  </a:schemeClr>
                </a:solidFill>
              </a:rPr>
              <a:t>	</a:t>
            </a:r>
            <a:r>
              <a:rPr lang="en-US" sz="1800" dirty="0" smtClean="0">
                <a:solidFill>
                  <a:schemeClr val="bg2">
                    <a:lumMod val="50000"/>
                  </a:schemeClr>
                </a:solidFill>
              </a:rPr>
              <a:t>		</a:t>
            </a:r>
            <a:r>
              <a:rPr lang="en-US" sz="1800" b="0" dirty="0" smtClean="0"/>
              <a:t>The records of a file concerning parts might be stored in ascending order by part serial number. Such systems normally permit application programs to assume that the order of presentation of records is similar to stored ordering. Those applications are likely to fail to operate correctly if for some reason it becomes necessary to replace that ordering by a different one.</a:t>
            </a:r>
          </a:p>
          <a:p>
            <a:pPr algn="just">
              <a:buNone/>
            </a:pPr>
            <a:endParaRPr lang="en-US" sz="1800" b="0" dirty="0" smtClean="0"/>
          </a:p>
          <a:p>
            <a:pPr>
              <a:buNone/>
            </a:pPr>
            <a:endParaRPr lang="en-US" sz="1800" b="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7</a:t>
            </a:fld>
            <a:endParaRPr lang="en-US" altLang="en-US"/>
          </a:p>
        </p:txBody>
      </p:sp>
      <p:sp>
        <p:nvSpPr>
          <p:cNvPr id="5" name="Line 3"/>
          <p:cNvSpPr>
            <a:spLocks noChangeShapeType="1"/>
          </p:cNvSpPr>
          <p:nvPr/>
        </p:nvSpPr>
        <p:spPr bwMode="auto">
          <a:xfrm>
            <a:off x="457200" y="990600"/>
            <a:ext cx="8153400" cy="0"/>
          </a:xfrm>
          <a:prstGeom prst="line">
            <a:avLst/>
          </a:prstGeom>
          <a:noFill/>
          <a:ln w="12700">
            <a:solidFill>
              <a:schemeClr val="tx1"/>
            </a:solidFill>
            <a:round/>
            <a:headEnd type="none" w="sm" len="sm"/>
            <a:tailEnd type="none" w="sm" len="sm"/>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Indexing Dependency</a:t>
            </a:r>
            <a:endParaRPr lang="en-US" sz="2800" dirty="0"/>
          </a:p>
        </p:txBody>
      </p:sp>
      <p:sp>
        <p:nvSpPr>
          <p:cNvPr id="3" name="Content Placeholder 2"/>
          <p:cNvSpPr>
            <a:spLocks noGrp="1"/>
          </p:cNvSpPr>
          <p:nvPr>
            <p:ph idx="1"/>
          </p:nvPr>
        </p:nvSpPr>
        <p:spPr>
          <a:xfrm>
            <a:off x="152400" y="1219200"/>
            <a:ext cx="8763000" cy="5257800"/>
          </a:xfrm>
        </p:spPr>
        <p:txBody>
          <a:bodyPr/>
          <a:lstStyle/>
          <a:p>
            <a:r>
              <a:rPr lang="en-US" sz="1800" dirty="0" smtClean="0"/>
              <a:t>In the context of formatted data, an index is usually thought of as a purely performance-oriented component of the data representation.</a:t>
            </a:r>
          </a:p>
          <a:p>
            <a:endParaRPr lang="en-US" sz="1800" dirty="0" smtClean="0"/>
          </a:p>
          <a:p>
            <a:r>
              <a:rPr lang="en-US" sz="1800" dirty="0" smtClean="0"/>
              <a:t>It improves response to queries and updates and, at the same time, it slows down response to insertions and deletions.</a:t>
            </a:r>
          </a:p>
          <a:p>
            <a:pPr>
              <a:buNone/>
            </a:pPr>
            <a:endParaRPr lang="en-US" sz="1800" dirty="0" smtClean="0"/>
          </a:p>
          <a:p>
            <a:pPr>
              <a:buNone/>
            </a:pPr>
            <a:r>
              <a:rPr lang="en-US" sz="1800" b="0" dirty="0" smtClean="0"/>
              <a:t>	Can application programs and terminal activities remain invariant as indices come and go ??</a:t>
            </a:r>
          </a:p>
          <a:p>
            <a:pPr>
              <a:buNone/>
            </a:pPr>
            <a:endParaRPr lang="en-US" sz="1800" b="0" dirty="0" smtClean="0"/>
          </a:p>
          <a:p>
            <a:pPr>
              <a:buNone/>
            </a:pPr>
            <a:r>
              <a:rPr lang="en-US" sz="1800" b="0" dirty="0" smtClean="0"/>
              <a:t>		</a:t>
            </a:r>
            <a:r>
              <a:rPr lang="en-US" sz="1800" dirty="0" smtClean="0"/>
              <a:t>At that time IBM was promoting its newly released hierarchical database system IMS (Information Management system) that had a choice between indexing.</a:t>
            </a:r>
          </a:p>
          <a:p>
            <a:pPr>
              <a:buNone/>
            </a:pPr>
            <a:r>
              <a:rPr lang="en-US" sz="1800" dirty="0" smtClean="0"/>
              <a:t>	</a:t>
            </a:r>
            <a:r>
              <a:rPr lang="en-US" sz="1800" dirty="0" smtClean="0"/>
              <a:t>	Another Time shared data management system is IDS that allowed file designers to select attributes to be indexed and to incorporate them using indexing chains.</a:t>
            </a:r>
          </a:p>
          <a:p>
            <a:endParaRPr lang="en-US" sz="180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8</a:t>
            </a:fld>
            <a:endParaRPr lang="en-US" altLang="en-US"/>
          </a:p>
        </p:txBody>
      </p:sp>
      <p:sp>
        <p:nvSpPr>
          <p:cNvPr id="5" name="Line 3"/>
          <p:cNvSpPr>
            <a:spLocks noChangeShapeType="1"/>
          </p:cNvSpPr>
          <p:nvPr/>
        </p:nvSpPr>
        <p:spPr bwMode="auto">
          <a:xfrm>
            <a:off x="457200" y="990600"/>
            <a:ext cx="8153400" cy="0"/>
          </a:xfrm>
          <a:prstGeom prst="line">
            <a:avLst/>
          </a:prstGeom>
          <a:noFill/>
          <a:ln w="12700">
            <a:solidFill>
              <a:schemeClr val="tx1"/>
            </a:solidFill>
            <a:round/>
            <a:headEnd type="none" w="sm" len="sm"/>
            <a:tailEnd type="none" w="sm" len="sm"/>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Access Path Dependence</a:t>
            </a:r>
            <a:endParaRPr lang="en-US" sz="2800" dirty="0"/>
          </a:p>
        </p:txBody>
      </p:sp>
      <p:sp>
        <p:nvSpPr>
          <p:cNvPr id="3" name="Content Placeholder 2"/>
          <p:cNvSpPr>
            <a:spLocks noGrp="1"/>
          </p:cNvSpPr>
          <p:nvPr>
            <p:ph idx="1"/>
          </p:nvPr>
        </p:nvSpPr>
        <p:spPr>
          <a:xfrm>
            <a:off x="228600" y="1295400"/>
            <a:ext cx="8763000" cy="5257800"/>
          </a:xfrm>
        </p:spPr>
        <p:txBody>
          <a:bodyPr/>
          <a:lstStyle/>
          <a:p>
            <a:r>
              <a:rPr lang="en-US" sz="1800" dirty="0" smtClean="0"/>
              <a:t>Many of the existing formatted data systems provide users with tree structured files or slightly more general networked models of the data.</a:t>
            </a:r>
          </a:p>
          <a:p>
            <a:pPr>
              <a:buNone/>
            </a:pPr>
            <a:endParaRPr lang="en-US" sz="1800" dirty="0" smtClean="0"/>
          </a:p>
          <a:p>
            <a:r>
              <a:rPr lang="en-US" sz="1800" dirty="0" smtClean="0"/>
              <a:t>Application programs developed to work with these systems tend to be logically impaired if the trees or networks are changed in structure.</a:t>
            </a:r>
          </a:p>
          <a:p>
            <a:pPr>
              <a:buNone/>
            </a:pPr>
            <a:endParaRPr lang="en-US" sz="1800" dirty="0" smtClean="0"/>
          </a:p>
          <a:p>
            <a:pPr>
              <a:buNone/>
            </a:pPr>
            <a:r>
              <a:rPr lang="en-US" sz="1800" b="0" dirty="0" smtClean="0"/>
              <a:t>Ex : Considering the example of databank containing Parts and Projects,</a:t>
            </a:r>
          </a:p>
          <a:p>
            <a:pPr>
              <a:buNone/>
            </a:pPr>
            <a:endParaRPr lang="en-US" sz="1800" b="0" dirty="0" smtClean="0"/>
          </a:p>
          <a:p>
            <a:pPr>
              <a:buNone/>
            </a:pPr>
            <a:r>
              <a:rPr lang="en-US" sz="1800" b="0" dirty="0" smtClean="0"/>
              <a:t>Part may contain </a:t>
            </a:r>
            <a:r>
              <a:rPr lang="en-US" sz="1800" dirty="0" smtClean="0"/>
              <a:t>part number</a:t>
            </a:r>
            <a:r>
              <a:rPr lang="en-US" sz="1800" b="0" dirty="0" smtClean="0"/>
              <a:t>, </a:t>
            </a:r>
            <a:r>
              <a:rPr lang="en-US" sz="1800" dirty="0" smtClean="0"/>
              <a:t>part name</a:t>
            </a:r>
            <a:r>
              <a:rPr lang="en-US" sz="1800" b="0" dirty="0" smtClean="0"/>
              <a:t> and </a:t>
            </a:r>
            <a:r>
              <a:rPr lang="en-US" sz="1800" dirty="0" smtClean="0"/>
              <a:t>part description </a:t>
            </a:r>
            <a:r>
              <a:rPr lang="en-US" sz="1800" b="0" dirty="0" smtClean="0"/>
              <a:t>while Project may contain details like </a:t>
            </a:r>
            <a:r>
              <a:rPr lang="en-US" sz="1800" dirty="0" smtClean="0"/>
              <a:t>project number</a:t>
            </a:r>
            <a:r>
              <a:rPr lang="en-US" sz="1800" b="0" dirty="0" smtClean="0"/>
              <a:t>, </a:t>
            </a:r>
            <a:r>
              <a:rPr lang="en-US" sz="1800" dirty="0" smtClean="0"/>
              <a:t>project name </a:t>
            </a:r>
            <a:r>
              <a:rPr lang="en-US" sz="1800" b="0" dirty="0" smtClean="0"/>
              <a:t>and </a:t>
            </a:r>
            <a:r>
              <a:rPr lang="en-US" sz="1800" dirty="0" smtClean="0"/>
              <a:t>project description</a:t>
            </a:r>
            <a:r>
              <a:rPr lang="en-US" sz="1800" b="0" dirty="0" smtClean="0"/>
              <a:t>.</a:t>
            </a:r>
          </a:p>
          <a:p>
            <a:pPr>
              <a:buNone/>
            </a:pPr>
            <a:r>
              <a:rPr lang="en-US" sz="1800" b="0" dirty="0" smtClean="0"/>
              <a:t>Whenever a project makes use of a part, the </a:t>
            </a:r>
            <a:r>
              <a:rPr lang="en-US" sz="1800" dirty="0" smtClean="0"/>
              <a:t>quantity of the part committed </a:t>
            </a:r>
            <a:r>
              <a:rPr lang="en-US" sz="1800" b="0" dirty="0" smtClean="0"/>
              <a:t>to the project  is also recorded.</a:t>
            </a:r>
          </a:p>
          <a:p>
            <a:pPr>
              <a:buNone/>
            </a:pPr>
            <a:endParaRPr lang="en-US" sz="1800" b="0" dirty="0" smtClean="0"/>
          </a:p>
          <a:p>
            <a:pPr>
              <a:buNone/>
            </a:pPr>
            <a:r>
              <a:rPr lang="en-US" sz="1800" b="0" dirty="0" smtClean="0"/>
              <a:t>If we are to design the data in terms of structures, one of the following hierarchical structures may be produced for the given information.</a:t>
            </a:r>
            <a:endParaRPr lang="en-US" sz="1800" b="0" dirty="0"/>
          </a:p>
        </p:txBody>
      </p:sp>
      <p:sp>
        <p:nvSpPr>
          <p:cNvPr id="4" name="Slide Number Placeholder 3"/>
          <p:cNvSpPr>
            <a:spLocks noGrp="1"/>
          </p:cNvSpPr>
          <p:nvPr>
            <p:ph type="sldNum" sz="quarter" idx="11"/>
          </p:nvPr>
        </p:nvSpPr>
        <p:spPr/>
        <p:txBody>
          <a:bodyPr/>
          <a:lstStyle/>
          <a:p>
            <a:fld id="{68426E32-9970-4883-A257-B6F6C52B881A}" type="slidenum">
              <a:rPr lang="en-US" altLang="en-US" smtClean="0"/>
              <a:pPr/>
              <a:t>9</a:t>
            </a:fld>
            <a:endParaRPr lang="en-US" altLang="en-US"/>
          </a:p>
        </p:txBody>
      </p:sp>
      <p:sp>
        <p:nvSpPr>
          <p:cNvPr id="5" name="Line 3"/>
          <p:cNvSpPr>
            <a:spLocks noChangeShapeType="1"/>
          </p:cNvSpPr>
          <p:nvPr/>
        </p:nvSpPr>
        <p:spPr bwMode="auto">
          <a:xfrm>
            <a:off x="457200" y="990600"/>
            <a:ext cx="8153400" cy="0"/>
          </a:xfrm>
          <a:prstGeom prst="line">
            <a:avLst/>
          </a:prstGeom>
          <a:noFill/>
          <a:ln w="12700">
            <a:solidFill>
              <a:schemeClr val="tx1"/>
            </a:solidFill>
            <a:round/>
            <a:headEnd type="none" w="sm" len="sm"/>
            <a:tailEnd type="none" w="sm" len="sm"/>
          </a:ln>
        </p:spPr>
        <p:txBody>
          <a:bodyPr/>
          <a:lstStyle/>
          <a:p>
            <a:endParaRPr lang="en-US"/>
          </a:p>
        </p:txBody>
      </p:sp>
    </p:spTree>
  </p:cSld>
  <p:clrMapOvr>
    <a:masterClrMapping/>
  </p:clrMapOvr>
</p:sld>
</file>

<file path=ppt/theme/theme1.xml><?xml version="1.0" encoding="utf-8"?>
<a:theme xmlns:a="http://schemas.openxmlformats.org/drawingml/2006/main" name="t02">
  <a:themeElements>
    <a:clrScheme name="t02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t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alt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altLang="en-US" sz="2600" b="0" i="0" u="none" strike="noStrike" cap="none" normalizeH="0" baseline="0" smtClean="0">
            <a:ln>
              <a:noFill/>
            </a:ln>
            <a:solidFill>
              <a:schemeClr val="tx1"/>
            </a:solidFill>
            <a:effectLst/>
            <a:latin typeface="Arial" charset="0"/>
          </a:defRPr>
        </a:defPPr>
      </a:lstStyle>
    </a:lnDef>
  </a:objectDefaults>
  <a:extraClrSchemeLst>
    <a:extraClrScheme>
      <a:clrScheme name="t02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t02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t02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t02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t02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t02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t02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10083</TotalTime>
  <Words>961</Words>
  <Application>Microsoft Office PowerPoint</Application>
  <PresentationFormat>On-screen Show (4:3)</PresentationFormat>
  <Paragraphs>172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t02</vt:lpstr>
      <vt:lpstr>“A RELATIONAL MODEL OF DATA FOR LARGE SHARED DATA BANKS”</vt:lpstr>
      <vt:lpstr>Slide 2</vt:lpstr>
      <vt:lpstr>Citation</vt:lpstr>
      <vt:lpstr>Overview</vt:lpstr>
      <vt:lpstr>Slide 5</vt:lpstr>
      <vt:lpstr>Data dependencies in present systems</vt:lpstr>
      <vt:lpstr>Ordering Dependency</vt:lpstr>
      <vt:lpstr>Indexing Dependency</vt:lpstr>
      <vt:lpstr>Access Path Dependence</vt:lpstr>
      <vt:lpstr>Slide 10</vt:lpstr>
      <vt:lpstr>Slide 11</vt:lpstr>
      <vt:lpstr>A Relational View Of Data </vt:lpstr>
      <vt:lpstr>Slide 13</vt:lpstr>
      <vt:lpstr>Slide 14</vt:lpstr>
      <vt:lpstr>Slide 15</vt:lpstr>
      <vt:lpstr>Slide 16</vt:lpstr>
      <vt:lpstr>Normal Form</vt:lpstr>
      <vt:lpstr>Some Linguistic Aspects</vt:lpstr>
      <vt:lpstr>Slide 19</vt:lpstr>
      <vt:lpstr>Thanking You</vt:lpstr>
    </vt:vector>
  </TitlesOfParts>
  <Company>IUPUI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N311</dc:title>
  <dc:creator>Dale Roberts</dc:creator>
  <cp:lastModifiedBy>Shobika</cp:lastModifiedBy>
  <cp:revision>491</cp:revision>
  <cp:lastPrinted>2000-03-06T21:03:57Z</cp:lastPrinted>
  <dcterms:created xsi:type="dcterms:W3CDTF">1999-12-02T21:53:42Z</dcterms:created>
  <dcterms:modified xsi:type="dcterms:W3CDTF">2021-03-05T22:18:04Z</dcterms:modified>
</cp:coreProperties>
</file>