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3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4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5C4E3D"/>
                </a:solidFill>
                <a:latin typeface="Libre Baskerville" pitchFamily="34" charset="0"/>
                <a:ea typeface="Libre Baskerville" pitchFamily="34" charset="-122"/>
                <a:cs typeface="Libre Baskerville" pitchFamily="34" charset="-120"/>
              </a:rPr>
              <a:t>ELECTRICITY PRICE PREDICTION</a:t>
            </a:r>
            <a:endParaRPr lang="en-US" sz="5249" dirty="0"/>
          </a:p>
        </p:txBody>
      </p:sp>
      <p:sp>
        <p:nvSpPr>
          <p:cNvPr id="5" name="Text 2"/>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Explore the importance of predicting electricity prices and its applications in energy trading, infrastructure planning, and consumer pricing. Discover the factors affecting prices and methods used for prediction.</a:t>
            </a:r>
            <a:endParaRPr lang="en-US" sz="1750" dirty="0"/>
          </a:p>
        </p:txBody>
      </p:sp>
      <p:sp>
        <p:nvSpPr>
          <p:cNvPr id="6" name="Shape 3"/>
          <p:cNvSpPr/>
          <p:nvPr/>
        </p:nvSpPr>
        <p:spPr>
          <a:xfrm>
            <a:off x="833199" y="5772626"/>
            <a:ext cx="355402" cy="355402"/>
          </a:xfrm>
          <a:prstGeom prst="roundRect">
            <a:avLst>
              <a:gd name="adj" fmla="val 25726039"/>
            </a:avLst>
          </a:prstGeom>
          <a:noFill/>
          <a:ln w="7620">
            <a:solidFill>
              <a:srgbClr val="FFFFFF"/>
            </a:solidFill>
            <a:prstDash val="solid"/>
          </a:ln>
        </p:spPr>
      </p:sp>
      <p:sp>
        <p:nvSpPr>
          <p:cNvPr id="8" name="Text 4"/>
          <p:cNvSpPr/>
          <p:nvPr/>
        </p:nvSpPr>
        <p:spPr>
          <a:xfrm>
            <a:off x="1299686" y="5755958"/>
            <a:ext cx="4267200" cy="388858"/>
          </a:xfrm>
          <a:prstGeom prst="rect">
            <a:avLst/>
          </a:prstGeom>
          <a:noFill/>
          <a:ln/>
        </p:spPr>
        <p:txBody>
          <a:bodyPr wrap="none" rtlCol="0" anchor="t"/>
          <a:lstStyle/>
          <a:p>
            <a:pPr marL="0" indent="0" algn="l">
              <a:lnSpc>
                <a:spcPts val="3062"/>
              </a:lnSpc>
              <a:buNone/>
            </a:pPr>
            <a:endParaRPr lang="en-US" sz="2187" dirty="0"/>
          </a:p>
        </p:txBody>
      </p:sp>
      <p:pic>
        <p:nvPicPr>
          <p:cNvPr id="9" name="Image 2" descr="preencoded.png"/>
          <p:cNvPicPr>
            <a:picLocks noChangeAspect="1"/>
          </p:cNvPicPr>
          <p:nvPr/>
        </p:nvPicPr>
        <p:blipFill>
          <a:blip r:embed="rId4"/>
          <a:stretch>
            <a:fillRect/>
          </a:stretch>
        </p:blipFill>
        <p:spPr>
          <a:xfrm>
            <a:off x="9144000" y="0"/>
            <a:ext cx="5486400" cy="8229600"/>
          </a:xfrm>
          <a:prstGeom prst="rect">
            <a:avLst/>
          </a:prstGeom>
        </p:spPr>
      </p:pic>
      <p:pic>
        <p:nvPicPr>
          <p:cNvPr id="10"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833199" y="732353"/>
            <a:ext cx="7477601"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Importance of Electricity Price Prediction</a:t>
            </a:r>
            <a:endParaRPr lang="en-US" sz="4374" dirty="0"/>
          </a:p>
        </p:txBody>
      </p:sp>
      <p:sp>
        <p:nvSpPr>
          <p:cNvPr id="5" name="Shape 2"/>
          <p:cNvSpPr/>
          <p:nvPr/>
        </p:nvSpPr>
        <p:spPr>
          <a:xfrm>
            <a:off x="833199" y="2627948"/>
            <a:ext cx="499943" cy="499943"/>
          </a:xfrm>
          <a:prstGeom prst="roundRect">
            <a:avLst>
              <a:gd name="adj" fmla="val 20000"/>
            </a:avLst>
          </a:prstGeom>
          <a:solidFill>
            <a:srgbClr val="F7EDD4"/>
          </a:solidFill>
          <a:ln w="13811">
            <a:solidFill>
              <a:srgbClr val="EFDBA9"/>
            </a:solidFill>
            <a:prstDash val="solid"/>
          </a:ln>
        </p:spPr>
      </p:sp>
      <p:sp>
        <p:nvSpPr>
          <p:cNvPr id="6" name="Text 3"/>
          <p:cNvSpPr/>
          <p:nvPr/>
        </p:nvSpPr>
        <p:spPr>
          <a:xfrm>
            <a:off x="1006912" y="2669619"/>
            <a:ext cx="15240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7" name="Text 4"/>
          <p:cNvSpPr/>
          <p:nvPr/>
        </p:nvSpPr>
        <p:spPr>
          <a:xfrm>
            <a:off x="1555313" y="2704267"/>
            <a:ext cx="2905601" cy="694373"/>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Optimizing Energy Trading</a:t>
            </a:r>
            <a:endParaRPr lang="en-US" sz="2187" dirty="0"/>
          </a:p>
        </p:txBody>
      </p:sp>
      <p:sp>
        <p:nvSpPr>
          <p:cNvPr id="8" name="Text 5"/>
          <p:cNvSpPr/>
          <p:nvPr/>
        </p:nvSpPr>
        <p:spPr>
          <a:xfrm>
            <a:off x="1555313" y="3620810"/>
            <a:ext cx="2905601"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Predicting prices helps traders make informed decisions and mitigate risks in the volatile energy market.</a:t>
            </a:r>
            <a:endParaRPr lang="en-US" sz="1750" dirty="0"/>
          </a:p>
        </p:txBody>
      </p:sp>
      <p:sp>
        <p:nvSpPr>
          <p:cNvPr id="9" name="Shape 6"/>
          <p:cNvSpPr/>
          <p:nvPr/>
        </p:nvSpPr>
        <p:spPr>
          <a:xfrm>
            <a:off x="4683085" y="2627948"/>
            <a:ext cx="499943" cy="499943"/>
          </a:xfrm>
          <a:prstGeom prst="roundRect">
            <a:avLst>
              <a:gd name="adj" fmla="val 20000"/>
            </a:avLst>
          </a:prstGeom>
          <a:solidFill>
            <a:srgbClr val="F7EDD4"/>
          </a:solidFill>
          <a:ln w="13811">
            <a:solidFill>
              <a:srgbClr val="EFDBA9"/>
            </a:solidFill>
            <a:prstDash val="solid"/>
          </a:ln>
        </p:spPr>
      </p:sp>
      <p:sp>
        <p:nvSpPr>
          <p:cNvPr id="10" name="Text 7"/>
          <p:cNvSpPr/>
          <p:nvPr/>
        </p:nvSpPr>
        <p:spPr>
          <a:xfrm>
            <a:off x="4830128" y="2669619"/>
            <a:ext cx="20574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1" name="Text 8"/>
          <p:cNvSpPr/>
          <p:nvPr/>
        </p:nvSpPr>
        <p:spPr>
          <a:xfrm>
            <a:off x="5405199" y="2704267"/>
            <a:ext cx="2905601" cy="1041559"/>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Informed Infrastructure Planning</a:t>
            </a:r>
            <a:endParaRPr lang="en-US" sz="2187" dirty="0"/>
          </a:p>
        </p:txBody>
      </p:sp>
      <p:sp>
        <p:nvSpPr>
          <p:cNvPr id="12" name="Text 9"/>
          <p:cNvSpPr/>
          <p:nvPr/>
        </p:nvSpPr>
        <p:spPr>
          <a:xfrm>
            <a:off x="5405199" y="3967996"/>
            <a:ext cx="2905601"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Prediction models assist in planning new power plants and transmission lines based on future pricing scenarios.</a:t>
            </a:r>
            <a:endParaRPr lang="en-US" sz="1750" dirty="0"/>
          </a:p>
        </p:txBody>
      </p:sp>
      <p:sp>
        <p:nvSpPr>
          <p:cNvPr id="13" name="Shape 10"/>
          <p:cNvSpPr/>
          <p:nvPr/>
        </p:nvSpPr>
        <p:spPr>
          <a:xfrm>
            <a:off x="833199" y="6140768"/>
            <a:ext cx="499943" cy="499943"/>
          </a:xfrm>
          <a:prstGeom prst="roundRect">
            <a:avLst>
              <a:gd name="adj" fmla="val 20000"/>
            </a:avLst>
          </a:prstGeom>
          <a:solidFill>
            <a:srgbClr val="F7EDD4"/>
          </a:solidFill>
          <a:ln w="13811">
            <a:solidFill>
              <a:srgbClr val="EFDBA9"/>
            </a:solidFill>
            <a:prstDash val="solid"/>
          </a:ln>
        </p:spPr>
      </p:sp>
      <p:sp>
        <p:nvSpPr>
          <p:cNvPr id="14" name="Text 11"/>
          <p:cNvSpPr/>
          <p:nvPr/>
        </p:nvSpPr>
        <p:spPr>
          <a:xfrm>
            <a:off x="980242" y="6182439"/>
            <a:ext cx="205740"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5" name="Text 12"/>
          <p:cNvSpPr/>
          <p:nvPr/>
        </p:nvSpPr>
        <p:spPr>
          <a:xfrm>
            <a:off x="1555313" y="6217087"/>
            <a:ext cx="424434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Sustainable Consumer Pricing</a:t>
            </a:r>
            <a:endParaRPr lang="en-US" sz="2187" dirty="0"/>
          </a:p>
        </p:txBody>
      </p:sp>
      <p:sp>
        <p:nvSpPr>
          <p:cNvPr id="16" name="Text 13"/>
          <p:cNvSpPr/>
          <p:nvPr/>
        </p:nvSpPr>
        <p:spPr>
          <a:xfrm>
            <a:off x="1555313" y="6786443"/>
            <a:ext cx="6755487" cy="710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Knowing price trends enables utilities to implement effective demand management strategies and fair pricing for consumers.</a:t>
            </a:r>
            <a:endParaRPr lang="en-US" sz="1750" dirty="0"/>
          </a:p>
        </p:txBody>
      </p:sp>
      <p:pic>
        <p:nvPicPr>
          <p:cNvPr id="17"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2037993" y="1587937"/>
            <a:ext cx="973836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Factors Affecting Electricity Prices</a:t>
            </a:r>
            <a:endParaRPr lang="en-US" sz="4374" dirty="0"/>
          </a:p>
        </p:txBody>
      </p:sp>
      <p:sp>
        <p:nvSpPr>
          <p:cNvPr id="5" name="Text 2"/>
          <p:cNvSpPr/>
          <p:nvPr/>
        </p:nvSpPr>
        <p:spPr>
          <a:xfrm>
            <a:off x="2037993" y="2837736"/>
            <a:ext cx="2232065" cy="1249442"/>
          </a:xfrm>
          <a:prstGeom prst="rect">
            <a:avLst/>
          </a:prstGeom>
          <a:noFill/>
          <a:ln/>
        </p:spPr>
        <p:txBody>
          <a:bodyPr wrap="squar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Supply and Demand Dynamics</a:t>
            </a:r>
            <a:endParaRPr lang="en-US" sz="2624" dirty="0"/>
          </a:p>
        </p:txBody>
      </p:sp>
      <p:sp>
        <p:nvSpPr>
          <p:cNvPr id="6" name="Text 3"/>
          <p:cNvSpPr/>
          <p:nvPr/>
        </p:nvSpPr>
        <p:spPr>
          <a:xfrm>
            <a:off x="2037993" y="4309348"/>
            <a:ext cx="2232065" cy="2132409"/>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Fluctuations in electricity supply and demand contribute to price volatility in the market.</a:t>
            </a:r>
            <a:endParaRPr lang="en-US" sz="1750" dirty="0"/>
          </a:p>
        </p:txBody>
      </p:sp>
      <p:sp>
        <p:nvSpPr>
          <p:cNvPr id="7" name="Text 4"/>
          <p:cNvSpPr/>
          <p:nvPr/>
        </p:nvSpPr>
        <p:spPr>
          <a:xfrm>
            <a:off x="4819650" y="2837736"/>
            <a:ext cx="2232065" cy="1249442"/>
          </a:xfrm>
          <a:prstGeom prst="rect">
            <a:avLst/>
          </a:prstGeom>
          <a:noFill/>
          <a:ln/>
        </p:spPr>
        <p:txBody>
          <a:bodyPr wrap="squar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Fuel Prices and Cost of Production</a:t>
            </a:r>
            <a:endParaRPr lang="en-US" sz="2624" dirty="0"/>
          </a:p>
        </p:txBody>
      </p:sp>
      <p:sp>
        <p:nvSpPr>
          <p:cNvPr id="8" name="Text 5"/>
          <p:cNvSpPr/>
          <p:nvPr/>
        </p:nvSpPr>
        <p:spPr>
          <a:xfrm>
            <a:off x="4819650" y="4309348"/>
            <a:ext cx="2232065" cy="2132409"/>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cost of fuels used in electricity generation, such as coal and natural gas, significantly impact prices.</a:t>
            </a:r>
            <a:endParaRPr lang="en-US" sz="1750" dirty="0"/>
          </a:p>
        </p:txBody>
      </p:sp>
      <p:sp>
        <p:nvSpPr>
          <p:cNvPr id="9" name="Text 6"/>
          <p:cNvSpPr/>
          <p:nvPr/>
        </p:nvSpPr>
        <p:spPr>
          <a:xfrm>
            <a:off x="7601307" y="2837736"/>
            <a:ext cx="2232065" cy="832961"/>
          </a:xfrm>
          <a:prstGeom prst="rect">
            <a:avLst/>
          </a:prstGeom>
          <a:noFill/>
          <a:ln/>
        </p:spPr>
        <p:txBody>
          <a:bodyPr wrap="squar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Weather Conditions</a:t>
            </a:r>
            <a:endParaRPr lang="en-US" sz="2624" dirty="0"/>
          </a:p>
        </p:txBody>
      </p:sp>
      <p:sp>
        <p:nvSpPr>
          <p:cNvPr id="10" name="Text 7"/>
          <p:cNvSpPr/>
          <p:nvPr/>
        </p:nvSpPr>
        <p:spPr>
          <a:xfrm>
            <a:off x="7601307" y="3892868"/>
            <a:ext cx="2232065" cy="2132409"/>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Extreme weather events and seasonal variations affect electricity demand and generation capacity.</a:t>
            </a:r>
            <a:endParaRPr lang="en-US" sz="1750" dirty="0"/>
          </a:p>
        </p:txBody>
      </p:sp>
      <p:sp>
        <p:nvSpPr>
          <p:cNvPr id="11" name="Text 8"/>
          <p:cNvSpPr/>
          <p:nvPr/>
        </p:nvSpPr>
        <p:spPr>
          <a:xfrm>
            <a:off x="10382964" y="2837736"/>
            <a:ext cx="2232065" cy="832961"/>
          </a:xfrm>
          <a:prstGeom prst="rect">
            <a:avLst/>
          </a:prstGeom>
          <a:noFill/>
          <a:ln/>
        </p:spPr>
        <p:txBody>
          <a:bodyPr wrap="square" rtlCol="0" anchor="t"/>
          <a:lstStyle/>
          <a:p>
            <a:pPr marL="0" indent="0">
              <a:lnSpc>
                <a:spcPts val="3281"/>
              </a:lnSpc>
              <a:buNone/>
            </a:pPr>
            <a:r>
              <a:rPr lang="en-US" sz="2624" dirty="0">
                <a:solidFill>
                  <a:srgbClr val="5C4E3D"/>
                </a:solidFill>
                <a:latin typeface="Libre Baskerville" pitchFamily="34" charset="0"/>
                <a:ea typeface="Libre Baskerville" pitchFamily="34" charset="-122"/>
                <a:cs typeface="Libre Baskerville" pitchFamily="34" charset="-120"/>
              </a:rPr>
              <a:t>Regulatory Policies</a:t>
            </a:r>
            <a:endParaRPr lang="en-US" sz="2624" dirty="0"/>
          </a:p>
        </p:txBody>
      </p:sp>
      <p:sp>
        <p:nvSpPr>
          <p:cNvPr id="12" name="Text 9"/>
          <p:cNvSpPr/>
          <p:nvPr/>
        </p:nvSpPr>
        <p:spPr>
          <a:xfrm>
            <a:off x="10382964" y="3892868"/>
            <a:ext cx="2232065"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Government regulations and policies on emissions, renewable energy, and market structures shape price dynamics.</a:t>
            </a:r>
            <a:endParaRPr lang="en-US" sz="1750" dirty="0"/>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692">
            <a:solidFill>
              <a:srgbClr val="E5E0DF"/>
            </a:solidFill>
            <a:prstDash val="solid"/>
          </a:ln>
        </p:spPr>
      </p:sp>
      <p:sp>
        <p:nvSpPr>
          <p:cNvPr id="4" name="Text 1"/>
          <p:cNvSpPr/>
          <p:nvPr/>
        </p:nvSpPr>
        <p:spPr>
          <a:xfrm>
            <a:off x="2067163" y="608767"/>
            <a:ext cx="10496074" cy="1381125"/>
          </a:xfrm>
          <a:prstGeom prst="rect">
            <a:avLst/>
          </a:prstGeom>
          <a:noFill/>
          <a:ln/>
        </p:spPr>
        <p:txBody>
          <a:bodyPr wrap="square" rtlCol="0" anchor="t"/>
          <a:lstStyle/>
          <a:p>
            <a:pPr marL="0" indent="0">
              <a:lnSpc>
                <a:spcPts val="5437"/>
              </a:lnSpc>
              <a:buNone/>
            </a:pPr>
            <a:r>
              <a:rPr lang="en-US" sz="4350" dirty="0">
                <a:solidFill>
                  <a:srgbClr val="5C4E3D"/>
                </a:solidFill>
                <a:latin typeface="Libre Baskerville" pitchFamily="34" charset="0"/>
                <a:ea typeface="Libre Baskerville" pitchFamily="34" charset="-122"/>
                <a:cs typeface="Libre Baskerville" pitchFamily="34" charset="-120"/>
              </a:rPr>
              <a:t>Methods of Electricity Price Prediction</a:t>
            </a:r>
            <a:endParaRPr lang="en-US" sz="4350" dirty="0"/>
          </a:p>
        </p:txBody>
      </p:sp>
      <p:sp>
        <p:nvSpPr>
          <p:cNvPr id="5" name="Shape 2"/>
          <p:cNvSpPr/>
          <p:nvPr/>
        </p:nvSpPr>
        <p:spPr>
          <a:xfrm>
            <a:off x="7293173" y="2431733"/>
            <a:ext cx="44172" cy="5188982"/>
          </a:xfrm>
          <a:prstGeom prst="rect">
            <a:avLst/>
          </a:prstGeom>
          <a:solidFill>
            <a:srgbClr val="EFDBA9"/>
          </a:solidFill>
          <a:ln/>
        </p:spPr>
      </p:sp>
      <p:sp>
        <p:nvSpPr>
          <p:cNvPr id="6" name="Shape 3"/>
          <p:cNvSpPr/>
          <p:nvPr/>
        </p:nvSpPr>
        <p:spPr>
          <a:xfrm>
            <a:off x="7563743" y="2830651"/>
            <a:ext cx="773311" cy="44172"/>
          </a:xfrm>
          <a:prstGeom prst="rect">
            <a:avLst/>
          </a:prstGeom>
          <a:solidFill>
            <a:srgbClr val="EFDBA9"/>
          </a:solidFill>
          <a:ln/>
        </p:spPr>
      </p:sp>
      <p:sp>
        <p:nvSpPr>
          <p:cNvPr id="7" name="Shape 4"/>
          <p:cNvSpPr/>
          <p:nvPr/>
        </p:nvSpPr>
        <p:spPr>
          <a:xfrm>
            <a:off x="7066657" y="2604254"/>
            <a:ext cx="497086" cy="497086"/>
          </a:xfrm>
          <a:prstGeom prst="roundRect">
            <a:avLst>
              <a:gd name="adj" fmla="val 20004"/>
            </a:avLst>
          </a:prstGeom>
          <a:solidFill>
            <a:srgbClr val="F7EDD4"/>
          </a:solidFill>
          <a:ln w="13692">
            <a:solidFill>
              <a:srgbClr val="EFDBA9"/>
            </a:solidFill>
            <a:prstDash val="solid"/>
          </a:ln>
        </p:spPr>
      </p:sp>
      <p:sp>
        <p:nvSpPr>
          <p:cNvPr id="8" name="Text 5"/>
          <p:cNvSpPr/>
          <p:nvPr/>
        </p:nvSpPr>
        <p:spPr>
          <a:xfrm>
            <a:off x="7242750" y="2645569"/>
            <a:ext cx="144780" cy="414338"/>
          </a:xfrm>
          <a:prstGeom prst="rect">
            <a:avLst/>
          </a:prstGeom>
          <a:noFill/>
          <a:ln/>
        </p:spPr>
        <p:txBody>
          <a:bodyPr wrap="none" rtlCol="0" anchor="t"/>
          <a:lstStyle/>
          <a:p>
            <a:pPr marL="0" indent="0" algn="ctr">
              <a:lnSpc>
                <a:spcPts val="3262"/>
              </a:lnSpc>
              <a:buNone/>
            </a:pPr>
            <a:r>
              <a:rPr lang="en-US" sz="2610" dirty="0">
                <a:solidFill>
                  <a:srgbClr val="454240"/>
                </a:solidFill>
                <a:latin typeface="Libre Baskerville" pitchFamily="34" charset="0"/>
                <a:ea typeface="Libre Baskerville" pitchFamily="34" charset="-122"/>
                <a:cs typeface="Libre Baskerville" pitchFamily="34" charset="-120"/>
              </a:rPr>
              <a:t>1</a:t>
            </a:r>
            <a:endParaRPr lang="en-US" sz="2610" dirty="0"/>
          </a:p>
        </p:txBody>
      </p:sp>
      <p:sp>
        <p:nvSpPr>
          <p:cNvPr id="9" name="Text 6"/>
          <p:cNvSpPr/>
          <p:nvPr/>
        </p:nvSpPr>
        <p:spPr>
          <a:xfrm>
            <a:off x="8530471" y="2652593"/>
            <a:ext cx="3314700" cy="345281"/>
          </a:xfrm>
          <a:prstGeom prst="rect">
            <a:avLst/>
          </a:prstGeom>
          <a:noFill/>
          <a:ln/>
        </p:spPr>
        <p:txBody>
          <a:bodyPr wrap="none" rtlCol="0" anchor="t"/>
          <a:lstStyle/>
          <a:p>
            <a:pPr marL="0" indent="0" algn="l">
              <a:lnSpc>
                <a:spcPts val="2719"/>
              </a:lnSpc>
              <a:buNone/>
            </a:pPr>
            <a:r>
              <a:rPr lang="en-US" sz="2175" dirty="0">
                <a:solidFill>
                  <a:srgbClr val="454240"/>
                </a:solidFill>
                <a:latin typeface="Libre Baskerville" pitchFamily="34" charset="0"/>
                <a:ea typeface="Libre Baskerville" pitchFamily="34" charset="-122"/>
                <a:cs typeface="Libre Baskerville" pitchFamily="34" charset="-120"/>
              </a:rPr>
              <a:t>Historical Data Analysis</a:t>
            </a:r>
            <a:endParaRPr lang="en-US" sz="2175" dirty="0"/>
          </a:p>
        </p:txBody>
      </p:sp>
      <p:sp>
        <p:nvSpPr>
          <p:cNvPr id="10" name="Text 7"/>
          <p:cNvSpPr/>
          <p:nvPr/>
        </p:nvSpPr>
        <p:spPr>
          <a:xfrm>
            <a:off x="8530471" y="3218736"/>
            <a:ext cx="4032766" cy="1060490"/>
          </a:xfrm>
          <a:prstGeom prst="rect">
            <a:avLst/>
          </a:prstGeom>
          <a:noFill/>
          <a:ln/>
        </p:spPr>
        <p:txBody>
          <a:bodyPr wrap="square" rtlCol="0" anchor="t"/>
          <a:lstStyle/>
          <a:p>
            <a:pPr marL="0" indent="0" algn="l">
              <a:lnSpc>
                <a:spcPts val="2784"/>
              </a:lnSpc>
              <a:buNone/>
            </a:pPr>
            <a:r>
              <a:rPr lang="en-US" sz="1740" dirty="0">
                <a:solidFill>
                  <a:srgbClr val="454240"/>
                </a:solidFill>
                <a:latin typeface="DM Sans" pitchFamily="34" charset="0"/>
                <a:ea typeface="DM Sans" pitchFamily="34" charset="-122"/>
                <a:cs typeface="DM Sans" pitchFamily="34" charset="-120"/>
              </a:rPr>
              <a:t>Analyze past price patterns to identify trends and conduct statistical analysis for predictive insights.</a:t>
            </a:r>
            <a:endParaRPr lang="en-US" sz="1740" dirty="0"/>
          </a:p>
        </p:txBody>
      </p:sp>
      <p:sp>
        <p:nvSpPr>
          <p:cNvPr id="11" name="Shape 8"/>
          <p:cNvSpPr/>
          <p:nvPr/>
        </p:nvSpPr>
        <p:spPr>
          <a:xfrm>
            <a:off x="6293346" y="3935313"/>
            <a:ext cx="773311" cy="44172"/>
          </a:xfrm>
          <a:prstGeom prst="rect">
            <a:avLst/>
          </a:prstGeom>
          <a:solidFill>
            <a:srgbClr val="EFDBA9"/>
          </a:solidFill>
          <a:ln/>
        </p:spPr>
      </p:sp>
      <p:sp>
        <p:nvSpPr>
          <p:cNvPr id="12" name="Shape 9"/>
          <p:cNvSpPr/>
          <p:nvPr/>
        </p:nvSpPr>
        <p:spPr>
          <a:xfrm>
            <a:off x="7066657" y="3708916"/>
            <a:ext cx="497086" cy="497086"/>
          </a:xfrm>
          <a:prstGeom prst="roundRect">
            <a:avLst>
              <a:gd name="adj" fmla="val 20004"/>
            </a:avLst>
          </a:prstGeom>
          <a:solidFill>
            <a:srgbClr val="F7EDD4"/>
          </a:solidFill>
          <a:ln w="13692">
            <a:solidFill>
              <a:srgbClr val="EFDBA9"/>
            </a:solidFill>
            <a:prstDash val="solid"/>
          </a:ln>
        </p:spPr>
      </p:sp>
      <p:sp>
        <p:nvSpPr>
          <p:cNvPr id="13" name="Text 10"/>
          <p:cNvSpPr/>
          <p:nvPr/>
        </p:nvSpPr>
        <p:spPr>
          <a:xfrm>
            <a:off x="7216080" y="3750231"/>
            <a:ext cx="198120" cy="414338"/>
          </a:xfrm>
          <a:prstGeom prst="rect">
            <a:avLst/>
          </a:prstGeom>
          <a:noFill/>
          <a:ln/>
        </p:spPr>
        <p:txBody>
          <a:bodyPr wrap="none" rtlCol="0" anchor="t"/>
          <a:lstStyle/>
          <a:p>
            <a:pPr marL="0" indent="0" algn="ctr">
              <a:lnSpc>
                <a:spcPts val="3262"/>
              </a:lnSpc>
              <a:buNone/>
            </a:pPr>
            <a:r>
              <a:rPr lang="en-US" sz="2610" dirty="0">
                <a:solidFill>
                  <a:srgbClr val="454240"/>
                </a:solidFill>
                <a:latin typeface="Libre Baskerville" pitchFamily="34" charset="0"/>
                <a:ea typeface="Libre Baskerville" pitchFamily="34" charset="-122"/>
                <a:cs typeface="Libre Baskerville" pitchFamily="34" charset="-120"/>
              </a:rPr>
              <a:t>2</a:t>
            </a:r>
            <a:endParaRPr lang="en-US" sz="2610" dirty="0"/>
          </a:p>
        </p:txBody>
      </p:sp>
      <p:sp>
        <p:nvSpPr>
          <p:cNvPr id="14" name="Text 11"/>
          <p:cNvSpPr/>
          <p:nvPr/>
        </p:nvSpPr>
        <p:spPr>
          <a:xfrm>
            <a:off x="2067163" y="3757255"/>
            <a:ext cx="4032766" cy="690563"/>
          </a:xfrm>
          <a:prstGeom prst="rect">
            <a:avLst/>
          </a:prstGeom>
          <a:noFill/>
          <a:ln/>
        </p:spPr>
        <p:txBody>
          <a:bodyPr wrap="square" rtlCol="0" anchor="t"/>
          <a:lstStyle/>
          <a:p>
            <a:pPr marL="0" indent="0" algn="r">
              <a:lnSpc>
                <a:spcPts val="2719"/>
              </a:lnSpc>
              <a:buNone/>
            </a:pPr>
            <a:r>
              <a:rPr lang="en-US" sz="2175" dirty="0">
                <a:solidFill>
                  <a:srgbClr val="454240"/>
                </a:solidFill>
                <a:latin typeface="Libre Baskerville" pitchFamily="34" charset="0"/>
                <a:ea typeface="Libre Baskerville" pitchFamily="34" charset="-122"/>
                <a:cs typeface="Libre Baskerville" pitchFamily="34" charset="-120"/>
              </a:rPr>
              <a:t>Time Series Forecasting Models</a:t>
            </a:r>
            <a:endParaRPr lang="en-US" sz="2175" dirty="0"/>
          </a:p>
        </p:txBody>
      </p:sp>
      <p:sp>
        <p:nvSpPr>
          <p:cNvPr id="15" name="Text 12"/>
          <p:cNvSpPr/>
          <p:nvPr/>
        </p:nvSpPr>
        <p:spPr>
          <a:xfrm>
            <a:off x="2067163" y="4668679"/>
            <a:ext cx="4032766" cy="1060490"/>
          </a:xfrm>
          <a:prstGeom prst="rect">
            <a:avLst/>
          </a:prstGeom>
          <a:noFill/>
          <a:ln/>
        </p:spPr>
        <p:txBody>
          <a:bodyPr wrap="square" rtlCol="0" anchor="t"/>
          <a:lstStyle/>
          <a:p>
            <a:pPr marL="0" indent="0" algn="r">
              <a:lnSpc>
                <a:spcPts val="2784"/>
              </a:lnSpc>
              <a:buNone/>
            </a:pPr>
            <a:r>
              <a:rPr lang="en-US" sz="1740" dirty="0">
                <a:solidFill>
                  <a:srgbClr val="454240"/>
                </a:solidFill>
                <a:latin typeface="DM Sans" pitchFamily="34" charset="0"/>
                <a:ea typeface="DM Sans" pitchFamily="34" charset="-122"/>
                <a:cs typeface="DM Sans" pitchFamily="34" charset="-120"/>
              </a:rPr>
              <a:t>Utilize mathematical models like ARIMA and exponential smoothing to project future price movements.</a:t>
            </a:r>
            <a:endParaRPr lang="en-US" sz="1740" dirty="0"/>
          </a:p>
        </p:txBody>
      </p:sp>
      <p:sp>
        <p:nvSpPr>
          <p:cNvPr id="16" name="Shape 13"/>
          <p:cNvSpPr/>
          <p:nvPr/>
        </p:nvSpPr>
        <p:spPr>
          <a:xfrm>
            <a:off x="7563743" y="5252502"/>
            <a:ext cx="773311" cy="44172"/>
          </a:xfrm>
          <a:prstGeom prst="rect">
            <a:avLst/>
          </a:prstGeom>
          <a:solidFill>
            <a:srgbClr val="EFDBA9"/>
          </a:solidFill>
          <a:ln/>
        </p:spPr>
      </p:sp>
      <p:sp>
        <p:nvSpPr>
          <p:cNvPr id="17" name="Shape 14"/>
          <p:cNvSpPr/>
          <p:nvPr/>
        </p:nvSpPr>
        <p:spPr>
          <a:xfrm>
            <a:off x="7066657" y="5026104"/>
            <a:ext cx="497086" cy="497086"/>
          </a:xfrm>
          <a:prstGeom prst="roundRect">
            <a:avLst>
              <a:gd name="adj" fmla="val 20004"/>
            </a:avLst>
          </a:prstGeom>
          <a:solidFill>
            <a:srgbClr val="F7EDD4"/>
          </a:solidFill>
          <a:ln w="13692">
            <a:solidFill>
              <a:srgbClr val="EFDBA9"/>
            </a:solidFill>
            <a:prstDash val="solid"/>
          </a:ln>
        </p:spPr>
      </p:sp>
      <p:sp>
        <p:nvSpPr>
          <p:cNvPr id="18" name="Text 15"/>
          <p:cNvSpPr/>
          <p:nvPr/>
        </p:nvSpPr>
        <p:spPr>
          <a:xfrm>
            <a:off x="7216080" y="5067419"/>
            <a:ext cx="198120" cy="414338"/>
          </a:xfrm>
          <a:prstGeom prst="rect">
            <a:avLst/>
          </a:prstGeom>
          <a:noFill/>
          <a:ln/>
        </p:spPr>
        <p:txBody>
          <a:bodyPr wrap="none" rtlCol="0" anchor="t"/>
          <a:lstStyle/>
          <a:p>
            <a:pPr marL="0" indent="0" algn="ctr">
              <a:lnSpc>
                <a:spcPts val="3262"/>
              </a:lnSpc>
              <a:buNone/>
            </a:pPr>
            <a:r>
              <a:rPr lang="en-US" sz="2610" dirty="0">
                <a:solidFill>
                  <a:srgbClr val="454240"/>
                </a:solidFill>
                <a:latin typeface="Libre Baskerville" pitchFamily="34" charset="0"/>
                <a:ea typeface="Libre Baskerville" pitchFamily="34" charset="-122"/>
                <a:cs typeface="Libre Baskerville" pitchFamily="34" charset="-120"/>
              </a:rPr>
              <a:t>3</a:t>
            </a:r>
            <a:endParaRPr lang="en-US" sz="2610" dirty="0"/>
          </a:p>
        </p:txBody>
      </p:sp>
      <p:sp>
        <p:nvSpPr>
          <p:cNvPr id="19" name="Text 16"/>
          <p:cNvSpPr/>
          <p:nvPr/>
        </p:nvSpPr>
        <p:spPr>
          <a:xfrm>
            <a:off x="8530471" y="5074444"/>
            <a:ext cx="4032766" cy="690563"/>
          </a:xfrm>
          <a:prstGeom prst="rect">
            <a:avLst/>
          </a:prstGeom>
          <a:noFill/>
          <a:ln/>
        </p:spPr>
        <p:txBody>
          <a:bodyPr wrap="square" rtlCol="0" anchor="t"/>
          <a:lstStyle/>
          <a:p>
            <a:pPr marL="0" indent="0" algn="l">
              <a:lnSpc>
                <a:spcPts val="2719"/>
              </a:lnSpc>
              <a:buNone/>
            </a:pPr>
            <a:r>
              <a:rPr lang="en-US" sz="2175" dirty="0">
                <a:solidFill>
                  <a:srgbClr val="454240"/>
                </a:solidFill>
                <a:latin typeface="Libre Baskerville" pitchFamily="34" charset="0"/>
                <a:ea typeface="Libre Baskerville" pitchFamily="34" charset="-122"/>
                <a:cs typeface="Libre Baskerville" pitchFamily="34" charset="-120"/>
              </a:rPr>
              <a:t>Machine Learning Algorithms</a:t>
            </a:r>
            <a:endParaRPr lang="en-US" sz="2175" dirty="0"/>
          </a:p>
        </p:txBody>
      </p:sp>
      <p:sp>
        <p:nvSpPr>
          <p:cNvPr id="20" name="Text 17"/>
          <p:cNvSpPr/>
          <p:nvPr/>
        </p:nvSpPr>
        <p:spPr>
          <a:xfrm>
            <a:off x="8530471" y="5985867"/>
            <a:ext cx="4032766" cy="1413986"/>
          </a:xfrm>
          <a:prstGeom prst="rect">
            <a:avLst/>
          </a:prstGeom>
          <a:noFill/>
          <a:ln/>
        </p:spPr>
        <p:txBody>
          <a:bodyPr wrap="square" rtlCol="0" anchor="t"/>
          <a:lstStyle/>
          <a:p>
            <a:pPr marL="0" indent="0" algn="l">
              <a:lnSpc>
                <a:spcPts val="2784"/>
              </a:lnSpc>
              <a:buNone/>
            </a:pPr>
            <a:r>
              <a:rPr lang="en-US" sz="1740" dirty="0">
                <a:solidFill>
                  <a:srgbClr val="454240"/>
                </a:solidFill>
                <a:latin typeface="DM Sans" pitchFamily="34" charset="0"/>
                <a:ea typeface="DM Sans" pitchFamily="34" charset="-122"/>
                <a:cs typeface="DM Sans" pitchFamily="34" charset="-120"/>
              </a:rPr>
              <a:t>Apply advanced algorithms like neural networks and random forests to analyze vast datasets and make accurate predictions.</a:t>
            </a:r>
            <a:endParaRPr lang="en-US" sz="174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2037993" y="698183"/>
            <a:ext cx="10554414"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Applications of Electricity Price Prediction</a:t>
            </a:r>
            <a:endParaRPr lang="en-US" sz="4374" dirty="0"/>
          </a:p>
        </p:txBody>
      </p:sp>
      <p:pic>
        <p:nvPicPr>
          <p:cNvPr id="5" name="Image 1" descr="preencoded.png"/>
          <p:cNvPicPr>
            <a:picLocks noChangeAspect="1"/>
          </p:cNvPicPr>
          <p:nvPr/>
        </p:nvPicPr>
        <p:blipFill>
          <a:blip r:embed="rId4"/>
          <a:stretch>
            <a:fillRect/>
          </a:stretch>
        </p:blipFill>
        <p:spPr>
          <a:xfrm>
            <a:off x="2037993" y="2531269"/>
            <a:ext cx="3295888" cy="2036921"/>
          </a:xfrm>
          <a:prstGeom prst="rect">
            <a:avLst/>
          </a:prstGeom>
        </p:spPr>
      </p:pic>
      <p:sp>
        <p:nvSpPr>
          <p:cNvPr id="6" name="Text 2"/>
          <p:cNvSpPr/>
          <p:nvPr/>
        </p:nvSpPr>
        <p:spPr>
          <a:xfrm>
            <a:off x="2037993" y="4845844"/>
            <a:ext cx="3295888" cy="694373"/>
          </a:xfrm>
          <a:prstGeom prst="rect">
            <a:avLst/>
          </a:prstGeom>
          <a:noFill/>
          <a:ln/>
        </p:spPr>
        <p:txBody>
          <a:bodyPr wrap="square" rtlCol="0" anchor="t"/>
          <a:lstStyle/>
          <a:p>
            <a:pPr marL="0" indent="0" algn="l">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Energy Trading and Risk Management</a:t>
            </a:r>
            <a:endParaRPr lang="en-US" sz="2187" dirty="0"/>
          </a:p>
        </p:txBody>
      </p:sp>
      <p:sp>
        <p:nvSpPr>
          <p:cNvPr id="7" name="Text 3"/>
          <p:cNvSpPr/>
          <p:nvPr/>
        </p:nvSpPr>
        <p:spPr>
          <a:xfrm>
            <a:off x="2037993" y="5762387"/>
            <a:ext cx="3295888" cy="1066205"/>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Predictions guide trading strategies and risk assessment to maximize profitability.</a:t>
            </a:r>
            <a:endParaRPr lang="en-US" sz="1750" dirty="0"/>
          </a:p>
        </p:txBody>
      </p:sp>
      <p:pic>
        <p:nvPicPr>
          <p:cNvPr id="8" name="Image 2" descr="preencoded.png"/>
          <p:cNvPicPr>
            <a:picLocks noChangeAspect="1"/>
          </p:cNvPicPr>
          <p:nvPr/>
        </p:nvPicPr>
        <p:blipFill>
          <a:blip r:embed="rId5"/>
          <a:stretch>
            <a:fillRect/>
          </a:stretch>
        </p:blipFill>
        <p:spPr>
          <a:xfrm>
            <a:off x="5667137" y="2531269"/>
            <a:ext cx="3296007" cy="2037040"/>
          </a:xfrm>
          <a:prstGeom prst="rect">
            <a:avLst/>
          </a:prstGeom>
        </p:spPr>
      </p:pic>
      <p:sp>
        <p:nvSpPr>
          <p:cNvPr id="9" name="Text 4"/>
          <p:cNvSpPr/>
          <p:nvPr/>
        </p:nvSpPr>
        <p:spPr>
          <a:xfrm>
            <a:off x="5667137" y="4845963"/>
            <a:ext cx="3296007" cy="1041559"/>
          </a:xfrm>
          <a:prstGeom prst="rect">
            <a:avLst/>
          </a:prstGeom>
          <a:noFill/>
          <a:ln/>
        </p:spPr>
        <p:txBody>
          <a:bodyPr wrap="square" rtlCol="0" anchor="t"/>
          <a:lstStyle/>
          <a:p>
            <a:pPr marL="0" indent="0" algn="l">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Infrastructure Planning and Investment</a:t>
            </a:r>
            <a:endParaRPr lang="en-US" sz="2187" dirty="0"/>
          </a:p>
        </p:txBody>
      </p:sp>
      <p:sp>
        <p:nvSpPr>
          <p:cNvPr id="10" name="Text 5"/>
          <p:cNvSpPr/>
          <p:nvPr/>
        </p:nvSpPr>
        <p:spPr>
          <a:xfrm>
            <a:off x="5667137" y="6109692"/>
            <a:ext cx="3296007" cy="1421606"/>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Anticipate future price trends to support effective planning and investment decisions in the energy sector.</a:t>
            </a:r>
            <a:endParaRPr lang="en-US" sz="1750" dirty="0"/>
          </a:p>
        </p:txBody>
      </p:sp>
      <p:pic>
        <p:nvPicPr>
          <p:cNvPr id="11" name="Image 3" descr="preencoded.png"/>
          <p:cNvPicPr>
            <a:picLocks noChangeAspect="1"/>
          </p:cNvPicPr>
          <p:nvPr/>
        </p:nvPicPr>
        <p:blipFill>
          <a:blip r:embed="rId6"/>
          <a:stretch>
            <a:fillRect/>
          </a:stretch>
        </p:blipFill>
        <p:spPr>
          <a:xfrm>
            <a:off x="9296400" y="2531269"/>
            <a:ext cx="3296007" cy="2037040"/>
          </a:xfrm>
          <a:prstGeom prst="rect">
            <a:avLst/>
          </a:prstGeom>
        </p:spPr>
      </p:pic>
      <p:sp>
        <p:nvSpPr>
          <p:cNvPr id="12" name="Text 6"/>
          <p:cNvSpPr/>
          <p:nvPr/>
        </p:nvSpPr>
        <p:spPr>
          <a:xfrm>
            <a:off x="9296400" y="4845963"/>
            <a:ext cx="3296007" cy="694373"/>
          </a:xfrm>
          <a:prstGeom prst="rect">
            <a:avLst/>
          </a:prstGeom>
          <a:noFill/>
          <a:ln/>
        </p:spPr>
        <p:txBody>
          <a:bodyPr wrap="square" rtlCol="0" anchor="t"/>
          <a:lstStyle/>
          <a:p>
            <a:pPr marL="0" indent="0" algn="l">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Consumer Pricing and Demand Management</a:t>
            </a:r>
            <a:endParaRPr lang="en-US" sz="2187" dirty="0"/>
          </a:p>
        </p:txBody>
      </p:sp>
      <p:sp>
        <p:nvSpPr>
          <p:cNvPr id="13" name="Text 7"/>
          <p:cNvSpPr/>
          <p:nvPr/>
        </p:nvSpPr>
        <p:spPr>
          <a:xfrm>
            <a:off x="9296400" y="5762506"/>
            <a:ext cx="3296007" cy="1421606"/>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Enable utilities to optimize pricing and encourage consumers to make energy-efficient choices.</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2037993" y="1966793"/>
            <a:ext cx="778764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Challenges and Limitations</a:t>
            </a:r>
            <a:endParaRPr lang="en-US" sz="4374" dirty="0"/>
          </a:p>
        </p:txBody>
      </p:sp>
      <p:sp>
        <p:nvSpPr>
          <p:cNvPr id="5" name="Shape 2"/>
          <p:cNvSpPr/>
          <p:nvPr/>
        </p:nvSpPr>
        <p:spPr>
          <a:xfrm>
            <a:off x="2037993" y="3105507"/>
            <a:ext cx="3370064" cy="3157299"/>
          </a:xfrm>
          <a:prstGeom prst="roundRect">
            <a:avLst>
              <a:gd name="adj" fmla="val 3167"/>
            </a:avLst>
          </a:prstGeom>
          <a:solidFill>
            <a:srgbClr val="F7EDD4"/>
          </a:solidFill>
          <a:ln w="13811">
            <a:solidFill>
              <a:srgbClr val="EFDBA9"/>
            </a:solidFill>
            <a:prstDash val="solid"/>
          </a:ln>
        </p:spPr>
      </p:sp>
      <p:sp>
        <p:nvSpPr>
          <p:cNvPr id="6" name="Text 3"/>
          <p:cNvSpPr/>
          <p:nvPr/>
        </p:nvSpPr>
        <p:spPr>
          <a:xfrm>
            <a:off x="2273975" y="3341489"/>
            <a:ext cx="2898100" cy="1041559"/>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Uncertainty in Data and Market Conditions</a:t>
            </a:r>
            <a:endParaRPr lang="en-US" sz="2187" dirty="0"/>
          </a:p>
        </p:txBody>
      </p:sp>
      <p:sp>
        <p:nvSpPr>
          <p:cNvPr id="7" name="Text 4"/>
          <p:cNvSpPr/>
          <p:nvPr/>
        </p:nvSpPr>
        <p:spPr>
          <a:xfrm>
            <a:off x="2273975" y="4605218"/>
            <a:ext cx="2898100"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Data quality and market volatility pose challenges in accurately predicting electricity prices.</a:t>
            </a:r>
            <a:endParaRPr lang="en-US" sz="1750" dirty="0"/>
          </a:p>
        </p:txBody>
      </p:sp>
      <p:sp>
        <p:nvSpPr>
          <p:cNvPr id="8" name="Shape 5"/>
          <p:cNvSpPr/>
          <p:nvPr/>
        </p:nvSpPr>
        <p:spPr>
          <a:xfrm>
            <a:off x="5630228" y="3105507"/>
            <a:ext cx="3370064" cy="3157299"/>
          </a:xfrm>
          <a:prstGeom prst="roundRect">
            <a:avLst>
              <a:gd name="adj" fmla="val 3167"/>
            </a:avLst>
          </a:prstGeom>
          <a:solidFill>
            <a:srgbClr val="F7EDD4"/>
          </a:solidFill>
          <a:ln w="13811">
            <a:solidFill>
              <a:srgbClr val="EFDBA9"/>
            </a:solidFill>
            <a:prstDash val="solid"/>
          </a:ln>
        </p:spPr>
      </p:sp>
      <p:sp>
        <p:nvSpPr>
          <p:cNvPr id="9" name="Text 6"/>
          <p:cNvSpPr/>
          <p:nvPr/>
        </p:nvSpPr>
        <p:spPr>
          <a:xfrm>
            <a:off x="5866209" y="3341489"/>
            <a:ext cx="2898100" cy="1041559"/>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Complex and Dynamic Nature of Electricity Markets</a:t>
            </a:r>
            <a:endParaRPr lang="en-US" sz="2187" dirty="0"/>
          </a:p>
        </p:txBody>
      </p:sp>
      <p:sp>
        <p:nvSpPr>
          <p:cNvPr id="10" name="Text 7"/>
          <p:cNvSpPr/>
          <p:nvPr/>
        </p:nvSpPr>
        <p:spPr>
          <a:xfrm>
            <a:off x="5866209" y="4605218"/>
            <a:ext cx="2898100"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intricate interactions among market participants make price forecasting a complex task.</a:t>
            </a:r>
            <a:endParaRPr lang="en-US" sz="1750" dirty="0"/>
          </a:p>
        </p:txBody>
      </p:sp>
      <p:sp>
        <p:nvSpPr>
          <p:cNvPr id="11" name="Shape 8"/>
          <p:cNvSpPr/>
          <p:nvPr/>
        </p:nvSpPr>
        <p:spPr>
          <a:xfrm>
            <a:off x="9222462" y="3105507"/>
            <a:ext cx="3370064" cy="3157299"/>
          </a:xfrm>
          <a:prstGeom prst="roundRect">
            <a:avLst>
              <a:gd name="adj" fmla="val 3167"/>
            </a:avLst>
          </a:prstGeom>
          <a:solidFill>
            <a:srgbClr val="F7EDD4"/>
          </a:solidFill>
          <a:ln w="13811">
            <a:solidFill>
              <a:srgbClr val="EFDBA9"/>
            </a:solidFill>
            <a:prstDash val="solid"/>
          </a:ln>
        </p:spPr>
      </p:sp>
      <p:sp>
        <p:nvSpPr>
          <p:cNvPr id="12" name="Text 9"/>
          <p:cNvSpPr/>
          <p:nvPr/>
        </p:nvSpPr>
        <p:spPr>
          <a:xfrm>
            <a:off x="9458444" y="3341489"/>
            <a:ext cx="2898100" cy="1041559"/>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Lack of Transparency in Pricing Mechanisms</a:t>
            </a:r>
            <a:endParaRPr lang="en-US" sz="2187" dirty="0"/>
          </a:p>
        </p:txBody>
      </p:sp>
      <p:sp>
        <p:nvSpPr>
          <p:cNvPr id="13" name="Text 10"/>
          <p:cNvSpPr/>
          <p:nvPr/>
        </p:nvSpPr>
        <p:spPr>
          <a:xfrm>
            <a:off x="9458444" y="4605218"/>
            <a:ext cx="2898100"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Opaque pricing structures make it difficult to access accurate and timely pricing information.</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13811">
            <a:solidFill>
              <a:srgbClr val="E5E0DF"/>
            </a:solidFill>
            <a:prstDash val="solid"/>
          </a:ln>
        </p:spPr>
      </p:sp>
      <p:sp>
        <p:nvSpPr>
          <p:cNvPr id="4" name="Text 1"/>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Conclusion</a:t>
            </a:r>
            <a:endParaRPr lang="en-US" sz="4374" dirty="0"/>
          </a:p>
        </p:txBody>
      </p:sp>
      <p:sp>
        <p:nvSpPr>
          <p:cNvPr id="5" name="Text 2"/>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Electricity price prediction is a crucial tool for various stakeholders in the energy industry. By understanding the factors influencing prices and utilizing advanced prediction methods, we can make informed decisions to optimize trading, planning, and consumer pricing.</a:t>
            </a: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Words>
  <Application>Microsoft Office PowerPoint</Application>
  <PresentationFormat>Custom</PresentationFormat>
  <Paragraphs>54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DM Sans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KITE STUDENT</cp:lastModifiedBy>
  <cp:revision>2</cp:revision>
  <dcterms:created xsi:type="dcterms:W3CDTF">2023-10-11T09:27:32Z</dcterms:created>
  <dcterms:modified xsi:type="dcterms:W3CDTF">2023-10-11T10:12:51Z</dcterms:modified>
</cp:coreProperties>
</file>