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8" r:id="rId12"/>
    <p:sldId id="265"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694"/>
  </p:normalViewPr>
  <p:slideViewPr>
    <p:cSldViewPr snapToGrid="0">
      <p:cViewPr varScale="1">
        <p:scale>
          <a:sx n="59" d="100"/>
          <a:sy n="59" d="100"/>
        </p:scale>
        <p:origin x="6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https://youtu.be/0FzzOscxNnM?si=oT0RkZnA_-VvbiS0" TargetMode="External"/><Relationship Id="rId5" Type="http://schemas.openxmlformats.org/officeDocument/2006/relationships/hyperlink" Target="https://github.com/ShobikaG/BOB_CONNECT"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FE10AC-1BB0-B24D-FF10-C47FB50838AC}"/>
              </a:ext>
            </a:extLst>
          </p:cNvPr>
          <p:cNvPicPr>
            <a:picLocks noChangeAspect="1"/>
          </p:cNvPicPr>
          <p:nvPr/>
        </p:nvPicPr>
        <p:blipFill>
          <a:blip r:embed="rId2"/>
          <a:stretch>
            <a:fillRect/>
          </a:stretch>
        </p:blipFill>
        <p:spPr>
          <a:xfrm>
            <a:off x="8773711" y="-903252"/>
            <a:ext cx="2762250" cy="6010275"/>
          </a:xfrm>
          <a:prstGeom prst="rect">
            <a:avLst/>
          </a:prstGeom>
        </p:spPr>
      </p:pic>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707315" y="2021770"/>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5400" b="1" dirty="0">
                <a:solidFill>
                  <a:srgbClr val="FF6B11"/>
                </a:solidFill>
                <a:latin typeface="Segoe UI" panose="020B0502040204020203" pitchFamily="34" charset="0"/>
                <a:cs typeface="Segoe UI" panose="020B0502040204020203" pitchFamily="34" charset="0"/>
              </a:rPr>
              <a:t>BOB Connect</a:t>
            </a:r>
            <a:br>
              <a:rPr lang="en" sz="3200" b="1" dirty="0">
                <a:latin typeface="Segoe UI" panose="020B0502040204020203" pitchFamily="34" charset="0"/>
                <a:cs typeface="Segoe UI" panose="020B0502040204020203" pitchFamily="34" charset="0"/>
              </a:rPr>
            </a:br>
            <a:r>
              <a:rPr lang="en" sz="3200" b="1" dirty="0">
                <a:latin typeface="Segoe UI" panose="020B0502040204020203" pitchFamily="34" charset="0"/>
                <a:cs typeface="Segoe UI" panose="020B0502040204020203" pitchFamily="34" charset="0"/>
              </a:rPr>
              <a:t>Bank 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707314" y="4113361"/>
            <a:ext cx="643233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latin typeface="Segoe UI" panose="020B0502040204020203" pitchFamily="34" charset="0"/>
                <a:cs typeface="Segoe UI" panose="020B0502040204020203" pitchFamily="34" charset="0"/>
              </a:rPr>
              <a:t>Your Team Name : </a:t>
            </a:r>
            <a:r>
              <a:rPr lang="en-US" sz="1600" b="1" dirty="0" err="1">
                <a:solidFill>
                  <a:schemeClr val="accent2">
                    <a:lumMod val="75000"/>
                  </a:schemeClr>
                </a:solidFill>
                <a:latin typeface="Segoe UI" panose="020B0502040204020203" pitchFamily="34" charset="0"/>
                <a:cs typeface="Segoe UI" panose="020B0502040204020203" pitchFamily="34" charset="0"/>
              </a:rPr>
              <a:t>SCube</a:t>
            </a:r>
            <a:r>
              <a:rPr lang="en-US" sz="1600" b="1" dirty="0">
                <a:solidFill>
                  <a:schemeClr val="accent2">
                    <a:lumMod val="75000"/>
                  </a:schemeClr>
                </a:solidFill>
                <a:latin typeface="Segoe UI" panose="020B0502040204020203" pitchFamily="34" charset="0"/>
                <a:cs typeface="Segoe UI" panose="020B0502040204020203" pitchFamily="34" charset="0"/>
              </a:rPr>
              <a:t> </a:t>
            </a:r>
            <a:r>
              <a:rPr lang="en-IN" sz="1600" b="1" dirty="0">
                <a:solidFill>
                  <a:schemeClr val="accent2">
                    <a:lumMod val="75000"/>
                  </a:schemeClr>
                </a:solidFill>
                <a:latin typeface="Segoe UI" panose="020B0502040204020203" pitchFamily="34" charset="0"/>
                <a:cs typeface="Segoe UI" panose="020B0502040204020203" pitchFamily="34" charset="0"/>
              </a:rPr>
              <a:t>Innovators</a:t>
            </a:r>
          </a:p>
          <a:p>
            <a:pPr algn="ctr"/>
            <a:endParaRPr lang="en-US" sz="1600" b="1" dirty="0">
              <a:latin typeface="Segoe UI" panose="020B0502040204020203" pitchFamily="34" charset="0"/>
              <a:cs typeface="Segoe UI" panose="020B0502040204020203" pitchFamily="34" charset="0"/>
            </a:endParaRPr>
          </a:p>
          <a:p>
            <a:pPr algn="ctr"/>
            <a:r>
              <a:rPr lang="en-US" sz="1600" b="1" dirty="0">
                <a:latin typeface="Segoe UI" panose="020B0502040204020203" pitchFamily="34" charset="0"/>
                <a:cs typeface="Segoe UI" panose="020B0502040204020203" pitchFamily="34" charset="0"/>
              </a:rPr>
              <a:t>Your team bio : </a:t>
            </a:r>
            <a:r>
              <a:rPr lang="en-US" sz="1600" dirty="0">
                <a:latin typeface="Segoe UI" panose="020B0502040204020203" pitchFamily="34" charset="0"/>
                <a:cs typeface="Segoe UI" panose="020B0502040204020203" pitchFamily="34" charset="0"/>
              </a:rPr>
              <a:t>We are a diverse group of experts committed to innovation, delivering top-tier solutions that meet our clients’ needs.</a:t>
            </a:r>
          </a:p>
          <a:p>
            <a:pPr algn="ctr"/>
            <a:endParaRPr lang="en-US" sz="1600" b="1" dirty="0">
              <a:latin typeface="Segoe UI" panose="020B0502040204020203" pitchFamily="34" charset="0"/>
              <a:cs typeface="Segoe UI" panose="020B0502040204020203" pitchFamily="34" charset="0"/>
            </a:endParaRPr>
          </a:p>
          <a:p>
            <a:pPr algn="ctr"/>
            <a:r>
              <a:rPr lang="en-US" sz="1600" b="1" dirty="0">
                <a:latin typeface="Segoe UI" panose="020B0502040204020203" pitchFamily="34" charset="0"/>
                <a:cs typeface="Segoe UI" panose="020B0502040204020203" pitchFamily="34" charset="0"/>
              </a:rPr>
              <a:t>Date : 30 - 06 - 24</a:t>
            </a:r>
          </a:p>
        </p:txBody>
      </p:sp>
      <p:pic>
        <p:nvPicPr>
          <p:cNvPr id="3" name="Picture 2">
            <a:extLst>
              <a:ext uri="{FF2B5EF4-FFF2-40B4-BE49-F238E27FC236}">
                <a16:creationId xmlns:a16="http://schemas.microsoft.com/office/drawing/2014/main" id="{B05EE1B6-9E5E-DE0B-A2AC-B0DE6DD52B16}"/>
              </a:ext>
            </a:extLst>
          </p:cNvPr>
          <p:cNvPicPr>
            <a:picLocks noChangeAspect="1"/>
          </p:cNvPicPr>
          <p:nvPr/>
        </p:nvPicPr>
        <p:blipFill>
          <a:blip r:embed="rId3"/>
          <a:stretch>
            <a:fillRect/>
          </a:stretch>
        </p:blipFill>
        <p:spPr>
          <a:xfrm rot="20730503">
            <a:off x="7332388" y="-643828"/>
            <a:ext cx="2771775" cy="6067425"/>
          </a:xfrm>
          <a:prstGeom prst="rect">
            <a:avLst/>
          </a:prstGeom>
        </p:spPr>
      </p:pic>
      <p:pic>
        <p:nvPicPr>
          <p:cNvPr id="9" name="Picture 8">
            <a:extLst>
              <a:ext uri="{FF2B5EF4-FFF2-40B4-BE49-F238E27FC236}">
                <a16:creationId xmlns:a16="http://schemas.microsoft.com/office/drawing/2014/main" id="{4253E12D-6E4F-2673-C266-D69602858B81}"/>
              </a:ext>
            </a:extLst>
          </p:cNvPr>
          <p:cNvPicPr>
            <a:picLocks noChangeAspect="1"/>
          </p:cNvPicPr>
          <p:nvPr/>
        </p:nvPicPr>
        <p:blipFill>
          <a:blip r:embed="rId4"/>
          <a:stretch>
            <a:fillRect/>
          </a:stretch>
        </p:blipFill>
        <p:spPr>
          <a:xfrm rot="891091">
            <a:off x="10769295" y="-695367"/>
            <a:ext cx="2752725" cy="6010275"/>
          </a:xfrm>
          <a:prstGeom prst="rect">
            <a:avLst/>
          </a:prstGeom>
        </p:spPr>
      </p:pic>
      <p:pic>
        <p:nvPicPr>
          <p:cNvPr id="11" name="Picture 10">
            <a:extLst>
              <a:ext uri="{FF2B5EF4-FFF2-40B4-BE49-F238E27FC236}">
                <a16:creationId xmlns:a16="http://schemas.microsoft.com/office/drawing/2014/main" id="{2A993A1C-DE51-F0F6-58DC-8AE16F478405}"/>
              </a:ext>
            </a:extLst>
          </p:cNvPr>
          <p:cNvPicPr>
            <a:picLocks noChangeAspect="1"/>
          </p:cNvPicPr>
          <p:nvPr/>
        </p:nvPicPr>
        <p:blipFill>
          <a:blip r:embed="rId5">
            <a:clrChange>
              <a:clrFrom>
                <a:srgbClr val="000000">
                  <a:alpha val="0"/>
                </a:srgbClr>
              </a:clrFrom>
              <a:clrTo>
                <a:srgbClr val="000000">
                  <a:alpha val="0"/>
                </a:srgbClr>
              </a:clrTo>
            </a:clrChange>
            <a:duotone>
              <a:prstClr val="black"/>
              <a:schemeClr val="accent2">
                <a:tint val="45000"/>
                <a:satMod val="400000"/>
              </a:schemeClr>
            </a:duotone>
          </a:blip>
          <a:stretch>
            <a:fillRect/>
          </a:stretch>
        </p:blipFill>
        <p:spPr>
          <a:xfrm>
            <a:off x="2590760" y="174256"/>
            <a:ext cx="2143125" cy="2143125"/>
          </a:xfrm>
          <a:prstGeom prst="rect">
            <a:avLst/>
          </a:prstGeom>
        </p:spPr>
      </p:pic>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766082" y="331156"/>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solidFill>
                  <a:srgbClr val="FF6B11"/>
                </a:solidFill>
                <a:latin typeface="Segoe UI" panose="020B0502040204020203" pitchFamily="34" charset="0"/>
                <a:ea typeface="Lato"/>
                <a:cs typeface="Segoe UI" panose="020B0502040204020203" pitchFamily="34" charset="0"/>
                <a:sym typeface="Lato"/>
              </a:rPr>
              <a:t>User Experience</a:t>
            </a:r>
          </a:p>
        </p:txBody>
      </p:sp>
      <p:sp>
        <p:nvSpPr>
          <p:cNvPr id="2" name="Rectangle 1">
            <a:extLst>
              <a:ext uri="{FF2B5EF4-FFF2-40B4-BE49-F238E27FC236}">
                <a16:creationId xmlns:a16="http://schemas.microsoft.com/office/drawing/2014/main" id="{F85200AF-0DDB-E1BD-58C8-D2720C112368}"/>
              </a:ext>
            </a:extLst>
          </p:cNvPr>
          <p:cNvSpPr>
            <a:spLocks noChangeArrowheads="1"/>
          </p:cNvSpPr>
          <p:nvPr/>
        </p:nvSpPr>
        <p:spPr bwMode="auto">
          <a:xfrm>
            <a:off x="976312" y="331156"/>
            <a:ext cx="10239375" cy="665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Intuitive Interface:</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Design a user-friendly interface for easy navigation and interaction.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Personalization:</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Tailor recommendations and content based on user data and preferences.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Accessibility:</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Ensure compatibility across devices and accessibility standards.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Performance:</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Optimize loading times and responsiveness for seamless user interaction.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Security:</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Implement robust security measures to protect user data and transactions.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Feedback Mechanism:</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Provide ways for users to provide feedback and improve their experience.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Clear Communication:</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Use clear language and visuals to communicate financial advice effectively.</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Support:</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Offer responsive customer support to address user inquiries and issues promptly.</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1032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57225" y="353375"/>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solidFill>
                  <a:srgbClr val="FF6B11"/>
                </a:solidFill>
                <a:latin typeface="Segoe UI" panose="020B0502040204020203" pitchFamily="34" charset="0"/>
                <a:ea typeface="Lato"/>
                <a:cs typeface="Segoe UI" panose="020B0502040204020203" pitchFamily="34" charset="0"/>
                <a:sym typeface="Lato"/>
              </a:rPr>
              <a:t>Scalability</a:t>
            </a:r>
          </a:p>
        </p:txBody>
      </p:sp>
      <p:sp>
        <p:nvSpPr>
          <p:cNvPr id="3" name="Rectangle 2">
            <a:extLst>
              <a:ext uri="{FF2B5EF4-FFF2-40B4-BE49-F238E27FC236}">
                <a16:creationId xmlns:a16="http://schemas.microsoft.com/office/drawing/2014/main" id="{C9FCC528-32A5-9CE3-4514-9B47968E9185}"/>
              </a:ext>
            </a:extLst>
          </p:cNvPr>
          <p:cNvSpPr>
            <a:spLocks noChangeArrowheads="1"/>
          </p:cNvSpPr>
          <p:nvPr/>
        </p:nvSpPr>
        <p:spPr bwMode="auto">
          <a:xfrm>
            <a:off x="798739" y="1299413"/>
            <a:ext cx="10915650" cy="3780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Modular Architecture:</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Divides the application into manageable components for independent scaling.</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Orchestration (Kubernetes):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Automates management of containerized applications, scaling resources dynamically.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Horizontal Scaling:</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Distributes workload across multiple servers or containers to handle increased traffic and data volume.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Database Scaling (MongoDB):</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Supports horizontal scaling through sharding, accommodating growing datasets and improving performance.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Monitoring and Optimization:</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Continuous monitoring and optimization identify and address performance bottlenecks, ensuring efficient scalability. </a:t>
            </a:r>
          </a:p>
        </p:txBody>
      </p:sp>
    </p:spTree>
    <p:extLst>
      <p:ext uri="{BB962C8B-B14F-4D97-AF65-F5344CB8AC3E}">
        <p14:creationId xmlns:p14="http://schemas.microsoft.com/office/powerpoint/2010/main" val="172518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76275" y="3438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FF6B11"/>
                </a:solidFill>
                <a:latin typeface="Segoe UI" panose="020B0502040204020203" pitchFamily="34" charset="0"/>
                <a:cs typeface="Segoe UI" panose="020B0502040204020203" pitchFamily="34" charset="0"/>
              </a:rPr>
              <a:t>Ease of Deployment and Maintenance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676275" y="1268322"/>
            <a:ext cx="6842351"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en-US" dirty="0">
                <a:latin typeface="Segoe UI" panose="020B0502040204020203" pitchFamily="34" charset="0"/>
                <a:cs typeface="Segoe UI" panose="020B0502040204020203" pitchFamily="34" charset="0"/>
              </a:rPr>
              <a:t>            Implementing our </a:t>
            </a:r>
            <a:r>
              <a:rPr lang="en-IN" dirty="0">
                <a:latin typeface="Segoe UI" panose="020B0502040204020203" pitchFamily="34" charset="0"/>
                <a:cs typeface="Segoe UI" panose="020B0502040204020203" pitchFamily="34" charset="0"/>
              </a:rPr>
              <a:t>solution in</a:t>
            </a:r>
            <a:r>
              <a:rPr lang="en-US" dirty="0">
                <a:latin typeface="Segoe UI" panose="020B0502040204020203" pitchFamily="34" charset="0"/>
                <a:cs typeface="Segoe UI" panose="020B0502040204020203" pitchFamily="34" charset="0"/>
              </a:rPr>
              <a:t> AI-driven personalized content generation platform using Flask, MongoDB (for prototype purposes), Python with TensorFlow, and JavaScript is efficient and straightforward. Flask accelerates API development for tailored recommendations, MongoDB handles diverse customer data, and Python with TensorFlow powers advanced data analysis and machine learning. JavaScript supports dynamic frontend interfaces if required. Maintenance is simplified with modular design, automated testing, and proactive monitoring, ensuring agility in meeting customer needs while enhancing security. This setup delivers personalized financial advice effectively, fostering ongoing customer engagement and satisfaction.</a:t>
            </a:r>
            <a:endParaRPr lang="en-IN"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pic>
        <p:nvPicPr>
          <p:cNvPr id="1026" name="Picture 2" descr="What is Application Development and Maintenance? | Bringup Education">
            <a:extLst>
              <a:ext uri="{FF2B5EF4-FFF2-40B4-BE49-F238E27FC236}">
                <a16:creationId xmlns:a16="http://schemas.microsoft.com/office/drawing/2014/main" id="{B6BE1A4D-1CF5-A61B-5A77-3D409D90D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626" y="1622992"/>
            <a:ext cx="4524375" cy="361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47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09575" y="229551"/>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solidFill>
                  <a:srgbClr val="FF6B11"/>
                </a:solidFill>
                <a:latin typeface="Segoe UI" panose="020B0502040204020203" pitchFamily="34" charset="0"/>
                <a:ea typeface="Lato"/>
                <a:cs typeface="Segoe UI" panose="020B0502040204020203" pitchFamily="34" charset="0"/>
                <a:sym typeface="Lato"/>
              </a:rPr>
              <a:t>Security Considerations</a:t>
            </a:r>
          </a:p>
        </p:txBody>
      </p:sp>
      <p:sp>
        <p:nvSpPr>
          <p:cNvPr id="6" name="Rectangle 3">
            <a:extLst>
              <a:ext uri="{FF2B5EF4-FFF2-40B4-BE49-F238E27FC236}">
                <a16:creationId xmlns:a16="http://schemas.microsoft.com/office/drawing/2014/main" id="{1E650F77-9579-E759-E895-2A745805CD00}"/>
              </a:ext>
            </a:extLst>
          </p:cNvPr>
          <p:cNvSpPr>
            <a:spLocks noChangeArrowheads="1"/>
          </p:cNvSpPr>
          <p:nvPr/>
        </p:nvSpPr>
        <p:spPr bwMode="auto">
          <a:xfrm rot="10800000" flipV="1">
            <a:off x="620486" y="1369641"/>
            <a:ext cx="7075714" cy="391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Data Encryption:</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Encrypt sensitive data in transit and at rest.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Access Control:</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Implement role-based access and strong</a:t>
            </a:r>
            <a:r>
              <a:rPr lang="en-US" altLang="en-US" dirty="0">
                <a:latin typeface="Segoe UI" panose="020B0502040204020203" pitchFamily="34" charset="0"/>
                <a:cs typeface="Segoe UI" panose="020B0502040204020203" pitchFamily="34" charset="0"/>
              </a:rPr>
              <a:t> </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authentication.</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Security Audits:</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Conduct regular assessments and testing.</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Monitoring:</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Monitor system activities for anomalies.</a:t>
            </a: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Data Integrity:</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Verify data integrity with validation checks.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Backup and Recovery:</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Maintain robust disaster recovery and backup plans. </a:t>
            </a:r>
          </a:p>
        </p:txBody>
      </p:sp>
      <p:pic>
        <p:nvPicPr>
          <p:cNvPr id="3" name="Picture 2">
            <a:extLst>
              <a:ext uri="{FF2B5EF4-FFF2-40B4-BE49-F238E27FC236}">
                <a16:creationId xmlns:a16="http://schemas.microsoft.com/office/drawing/2014/main" id="{B3661660-C990-9A67-8CD4-77C00A809EB0}"/>
              </a:ext>
            </a:extLst>
          </p:cNvPr>
          <p:cNvPicPr>
            <a:picLocks noChangeAspect="1"/>
          </p:cNvPicPr>
          <p:nvPr/>
        </p:nvPicPr>
        <p:blipFill rotWithShape="1">
          <a:blip r:embed="rId2"/>
          <a:srcRect l="13658" r="18686"/>
          <a:stretch/>
        </p:blipFill>
        <p:spPr>
          <a:xfrm>
            <a:off x="7478485" y="912182"/>
            <a:ext cx="4463143" cy="4376162"/>
          </a:xfrm>
          <a:prstGeom prst="rect">
            <a:avLst/>
          </a:prstGeom>
        </p:spPr>
      </p:pic>
    </p:spTree>
    <p:extLst>
      <p:ext uri="{BB962C8B-B14F-4D97-AF65-F5344CB8AC3E}">
        <p14:creationId xmlns:p14="http://schemas.microsoft.com/office/powerpoint/2010/main" val="203912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a:solidFill>
                  <a:schemeClr val="bg1"/>
                </a:solidFill>
                <a:latin typeface="Segoe UI" panose="020B0502040204020203" pitchFamily="34" charset="0"/>
                <a:cs typeface="Segoe UI" panose="020B0502040204020203" pitchFamily="34" charset="0"/>
              </a:rPr>
              <a:t>Thank You</a:t>
            </a:r>
            <a:endParaRPr lang="en-IN" sz="3600" b="1" dirty="0">
              <a:solidFill>
                <a:schemeClr val="bg1"/>
              </a:solidFill>
              <a:latin typeface="Segoe UI" panose="020B0502040204020203" pitchFamily="34" charset="0"/>
              <a:cs typeface="Segoe UI" panose="020B0502040204020203" pitchFamily="34" charset="0"/>
            </a:endParaRP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410051" y="3782256"/>
            <a:ext cx="4559100" cy="37770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E19D2EB-B46B-F8B6-15A0-029615A5A333}"/>
              </a:ext>
            </a:extLst>
          </p:cNvPr>
          <p:cNvGraphicFramePr>
            <a:graphicFrameLocks noGrp="1"/>
          </p:cNvGraphicFramePr>
          <p:nvPr>
            <p:extLst>
              <p:ext uri="{D42A27DB-BD31-4B8C-83A1-F6EECF244321}">
                <p14:modId xmlns:p14="http://schemas.microsoft.com/office/powerpoint/2010/main" val="3134342593"/>
              </p:ext>
            </p:extLst>
          </p:nvPr>
        </p:nvGraphicFramePr>
        <p:xfrm>
          <a:off x="947746" y="3971106"/>
          <a:ext cx="7571035" cy="1854200"/>
        </p:xfrm>
        <a:graphic>
          <a:graphicData uri="http://schemas.openxmlformats.org/drawingml/2006/table">
            <a:tbl>
              <a:tblPr firstRow="1" bandRow="1">
                <a:tableStyleId>{5940675A-B579-460E-94D1-54222C63F5DA}</a:tableStyleId>
              </a:tblPr>
              <a:tblGrid>
                <a:gridCol w="4861702">
                  <a:extLst>
                    <a:ext uri="{9D8B030D-6E8A-4147-A177-3AD203B41FA5}">
                      <a16:colId xmlns:a16="http://schemas.microsoft.com/office/drawing/2014/main" val="2867496123"/>
                    </a:ext>
                  </a:extLst>
                </a:gridCol>
                <a:gridCol w="2709333">
                  <a:extLst>
                    <a:ext uri="{9D8B030D-6E8A-4147-A177-3AD203B41FA5}">
                      <a16:colId xmlns:a16="http://schemas.microsoft.com/office/drawing/2014/main" val="3588034569"/>
                    </a:ext>
                  </a:extLst>
                </a:gridCol>
              </a:tblGrid>
              <a:tr h="370840">
                <a:tc>
                  <a:txBody>
                    <a:bodyPr/>
                    <a:lstStyle/>
                    <a:p>
                      <a:pPr algn="l"/>
                      <a:r>
                        <a:rPr lang="en-IN" b="1" dirty="0">
                          <a:solidFill>
                            <a:schemeClr val="bg1"/>
                          </a:solidFill>
                          <a:latin typeface="Segoe UI" panose="020B0502040204020203" pitchFamily="34" charset="0"/>
                          <a:cs typeface="Segoe UI" panose="020B0502040204020203" pitchFamily="34" charset="0"/>
                        </a:rPr>
                        <a:t>Team Members name </a:t>
                      </a:r>
                    </a:p>
                  </a:txBody>
                  <a:tcPr/>
                </a:tc>
                <a:tc>
                  <a:txBody>
                    <a:bodyPr/>
                    <a:lstStyle/>
                    <a:p>
                      <a:pPr algn="ctr"/>
                      <a:r>
                        <a:rPr lang="en-IN" b="1" dirty="0">
                          <a:solidFill>
                            <a:schemeClr val="bg1"/>
                          </a:solidFill>
                          <a:latin typeface="Segoe UI" panose="020B0502040204020203" pitchFamily="34" charset="0"/>
                          <a:cs typeface="Segoe UI" panose="020B0502040204020203" pitchFamily="34" charset="0"/>
                        </a:rPr>
                        <a:t>Role</a:t>
                      </a:r>
                    </a:p>
                  </a:txBody>
                  <a:tcPr/>
                </a:tc>
                <a:extLst>
                  <a:ext uri="{0D108BD9-81ED-4DB2-BD59-A6C34878D82A}">
                    <a16:rowId xmlns:a16="http://schemas.microsoft.com/office/drawing/2014/main" val="2921448090"/>
                  </a:ext>
                </a:extLst>
              </a:tr>
              <a:tr h="370840">
                <a:tc>
                  <a:txBody>
                    <a:bodyPr/>
                    <a:lstStyle/>
                    <a:p>
                      <a:pPr algn="l"/>
                      <a:r>
                        <a:rPr lang="en-IN" dirty="0">
                          <a:solidFill>
                            <a:schemeClr val="bg1"/>
                          </a:solidFill>
                          <a:latin typeface="Segoe UI" panose="020B0502040204020203" pitchFamily="34" charset="0"/>
                          <a:cs typeface="Segoe UI" panose="020B0502040204020203" pitchFamily="34" charset="0"/>
                        </a:rPr>
                        <a:t>Suriya </a:t>
                      </a:r>
                      <a:r>
                        <a:rPr lang="en-IN" dirty="0" err="1">
                          <a:solidFill>
                            <a:schemeClr val="bg1"/>
                          </a:solidFill>
                          <a:latin typeface="Segoe UI" panose="020B0502040204020203" pitchFamily="34" charset="0"/>
                          <a:cs typeface="Segoe UI" panose="020B0502040204020203" pitchFamily="34" charset="0"/>
                        </a:rPr>
                        <a:t>Prasaaad</a:t>
                      </a:r>
                      <a:r>
                        <a:rPr lang="en-IN" dirty="0">
                          <a:solidFill>
                            <a:schemeClr val="bg1"/>
                          </a:solidFill>
                          <a:latin typeface="Segoe UI" panose="020B0502040204020203" pitchFamily="34" charset="0"/>
                          <a:cs typeface="Segoe UI" panose="020B0502040204020203" pitchFamily="34" charset="0"/>
                        </a:rPr>
                        <a:t> S</a:t>
                      </a:r>
                    </a:p>
                  </a:txBody>
                  <a:tcPr/>
                </a:tc>
                <a:tc>
                  <a:txBody>
                    <a:bodyPr/>
                    <a:lstStyle/>
                    <a:p>
                      <a:pPr algn="ctr"/>
                      <a:r>
                        <a:rPr lang="en-IN" dirty="0">
                          <a:solidFill>
                            <a:schemeClr val="bg1"/>
                          </a:solidFill>
                          <a:latin typeface="Segoe UI" panose="020B0502040204020203" pitchFamily="34" charset="0"/>
                          <a:cs typeface="Segoe UI" panose="020B0502040204020203" pitchFamily="34" charset="0"/>
                        </a:rPr>
                        <a:t>Leader</a:t>
                      </a:r>
                    </a:p>
                  </a:txBody>
                  <a:tcPr/>
                </a:tc>
                <a:extLst>
                  <a:ext uri="{0D108BD9-81ED-4DB2-BD59-A6C34878D82A}">
                    <a16:rowId xmlns:a16="http://schemas.microsoft.com/office/drawing/2014/main" val="394346099"/>
                  </a:ext>
                </a:extLst>
              </a:tr>
              <a:tr h="370840">
                <a:tc>
                  <a:txBody>
                    <a:bodyPr/>
                    <a:lstStyle/>
                    <a:p>
                      <a:pPr algn="l"/>
                      <a:r>
                        <a:rPr lang="en-IN" dirty="0" err="1">
                          <a:solidFill>
                            <a:schemeClr val="bg1"/>
                          </a:solidFill>
                          <a:latin typeface="Segoe UI" panose="020B0502040204020203" pitchFamily="34" charset="0"/>
                          <a:cs typeface="Segoe UI" panose="020B0502040204020203" pitchFamily="34" charset="0"/>
                        </a:rPr>
                        <a:t>Sudharsanam</a:t>
                      </a:r>
                      <a:r>
                        <a:rPr lang="en-IN" dirty="0">
                          <a:solidFill>
                            <a:schemeClr val="bg1"/>
                          </a:solidFill>
                          <a:latin typeface="Segoe UI" panose="020B0502040204020203" pitchFamily="34" charset="0"/>
                          <a:cs typeface="Segoe UI" panose="020B0502040204020203" pitchFamily="34" charset="0"/>
                        </a:rPr>
                        <a:t> P</a:t>
                      </a:r>
                    </a:p>
                  </a:txBody>
                  <a:tcPr/>
                </a:tc>
                <a:tc>
                  <a:txBody>
                    <a:bodyPr/>
                    <a:lstStyle/>
                    <a:p>
                      <a:pPr algn="ctr"/>
                      <a:r>
                        <a:rPr lang="en-IN" dirty="0">
                          <a:solidFill>
                            <a:schemeClr val="bg1"/>
                          </a:solidFill>
                          <a:latin typeface="Segoe UI" panose="020B0502040204020203" pitchFamily="34" charset="0"/>
                          <a:cs typeface="Segoe UI" panose="020B0502040204020203" pitchFamily="34" charset="0"/>
                        </a:rPr>
                        <a:t>Member</a:t>
                      </a:r>
                    </a:p>
                  </a:txBody>
                  <a:tcPr/>
                </a:tc>
                <a:extLst>
                  <a:ext uri="{0D108BD9-81ED-4DB2-BD59-A6C34878D82A}">
                    <a16:rowId xmlns:a16="http://schemas.microsoft.com/office/drawing/2014/main" val="2069148220"/>
                  </a:ext>
                </a:extLst>
              </a:tr>
              <a:tr h="370840">
                <a:tc>
                  <a:txBody>
                    <a:bodyPr/>
                    <a:lstStyle/>
                    <a:p>
                      <a:pPr algn="l"/>
                      <a:r>
                        <a:rPr lang="en-IN" dirty="0">
                          <a:solidFill>
                            <a:schemeClr val="bg1"/>
                          </a:solidFill>
                          <a:latin typeface="Segoe UI" panose="020B0502040204020203" pitchFamily="34" charset="0"/>
                          <a:cs typeface="Segoe UI" panose="020B0502040204020203" pitchFamily="34" charset="0"/>
                        </a:rPr>
                        <a:t>Mona B</a:t>
                      </a:r>
                    </a:p>
                  </a:txBody>
                  <a:tcPr/>
                </a:tc>
                <a:tc>
                  <a:txBody>
                    <a:bodyPr/>
                    <a:lstStyle/>
                    <a:p>
                      <a:pPr algn="ctr"/>
                      <a:r>
                        <a:rPr lang="en-IN" dirty="0">
                          <a:solidFill>
                            <a:schemeClr val="bg1"/>
                          </a:solidFill>
                          <a:latin typeface="Segoe UI" panose="020B0502040204020203" pitchFamily="34" charset="0"/>
                          <a:cs typeface="Segoe UI" panose="020B0502040204020203" pitchFamily="34" charset="0"/>
                        </a:rPr>
                        <a:t>Member</a:t>
                      </a:r>
                    </a:p>
                  </a:txBody>
                  <a:tcPr/>
                </a:tc>
                <a:extLst>
                  <a:ext uri="{0D108BD9-81ED-4DB2-BD59-A6C34878D82A}">
                    <a16:rowId xmlns:a16="http://schemas.microsoft.com/office/drawing/2014/main" val="176272765"/>
                  </a:ext>
                </a:extLst>
              </a:tr>
              <a:tr h="370840">
                <a:tc>
                  <a:txBody>
                    <a:bodyPr/>
                    <a:lstStyle/>
                    <a:p>
                      <a:pPr algn="l"/>
                      <a:r>
                        <a:rPr lang="en-IN" dirty="0" err="1">
                          <a:solidFill>
                            <a:schemeClr val="bg1"/>
                          </a:solidFill>
                          <a:latin typeface="Segoe UI" panose="020B0502040204020203" pitchFamily="34" charset="0"/>
                          <a:cs typeface="Segoe UI" panose="020B0502040204020203" pitchFamily="34" charset="0"/>
                        </a:rPr>
                        <a:t>Shobika</a:t>
                      </a:r>
                      <a:r>
                        <a:rPr lang="en-IN" dirty="0">
                          <a:solidFill>
                            <a:schemeClr val="bg1"/>
                          </a:solidFill>
                          <a:latin typeface="Segoe UI" panose="020B0502040204020203" pitchFamily="34" charset="0"/>
                          <a:cs typeface="Segoe UI" panose="020B0502040204020203" pitchFamily="34" charset="0"/>
                        </a:rPr>
                        <a:t> G</a:t>
                      </a:r>
                    </a:p>
                  </a:txBody>
                  <a:tcPr/>
                </a:tc>
                <a:tc>
                  <a:txBody>
                    <a:bodyPr/>
                    <a:lstStyle/>
                    <a:p>
                      <a:pPr algn="ctr"/>
                      <a:r>
                        <a:rPr lang="en-IN" dirty="0">
                          <a:solidFill>
                            <a:schemeClr val="bg1"/>
                          </a:solidFill>
                          <a:latin typeface="Segoe UI" panose="020B0502040204020203" pitchFamily="34" charset="0"/>
                          <a:cs typeface="Segoe UI" panose="020B0502040204020203" pitchFamily="34" charset="0"/>
                        </a:rPr>
                        <a:t>Member</a:t>
                      </a:r>
                    </a:p>
                  </a:txBody>
                  <a:tcPr/>
                </a:tc>
                <a:extLst>
                  <a:ext uri="{0D108BD9-81ED-4DB2-BD59-A6C34878D82A}">
                    <a16:rowId xmlns:a16="http://schemas.microsoft.com/office/drawing/2014/main" val="1849703967"/>
                  </a:ext>
                </a:extLst>
              </a:tr>
            </a:tbl>
          </a:graphicData>
        </a:graphic>
      </p:graphicFrame>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59762" y="350342"/>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rgbClr val="FF6B11"/>
                </a:solidFill>
                <a:latin typeface="Segoe UI" panose="020B0502040204020203" pitchFamily="34" charset="0"/>
                <a:cs typeface="Segoe UI" panose="020B0502040204020203" pitchFamily="34" charset="0"/>
              </a:rPr>
              <a:t>Problem Statement</a:t>
            </a:r>
            <a:endParaRPr sz="2800" b="1" dirty="0">
              <a:solidFill>
                <a:srgbClr val="FF6B1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653142" y="1871118"/>
            <a:ext cx="6553201"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2000" dirty="0">
                <a:latin typeface="Segoe UI" panose="020B0502040204020203" pitchFamily="34" charset="0"/>
                <a:cs typeface="Segoe UI" panose="020B0502040204020203" pitchFamily="34" charset="0"/>
              </a:rPr>
              <a:t>             Current marketing materials, financial reports, and educational content lack personalization, failing to address individual customer preferences and needs. The challenge is to develop an AI system that integrates with customer data to dynamically generate and tailor content for each customer in real-time, improving customer engagement and satisfaction through personalized communication.</a:t>
            </a:r>
            <a:endParaRPr sz="20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pic>
        <p:nvPicPr>
          <p:cNvPr id="1026" name="Picture 2" descr="What is digital banking? - Blog">
            <a:extLst>
              <a:ext uri="{FF2B5EF4-FFF2-40B4-BE49-F238E27FC236}">
                <a16:creationId xmlns:a16="http://schemas.microsoft.com/office/drawing/2014/main" id="{413C805F-1A00-9694-8E2D-66C768210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6587" y="1437527"/>
            <a:ext cx="4022271" cy="268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50450" y="446366"/>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rgbClr val="FF6B11"/>
                </a:solidFill>
                <a:latin typeface="Segoe UI" panose="020B0502040204020203" pitchFamily="34" charset="0"/>
                <a:cs typeface="Segoe UI" panose="020B0502040204020203" pitchFamily="34" charset="0"/>
              </a:rPr>
              <a:t>Pre-Requisite</a:t>
            </a:r>
            <a:endParaRPr sz="2800" b="1" dirty="0">
              <a:solidFill>
                <a:srgbClr val="FF6B1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973272" y="1843809"/>
            <a:ext cx="3741671" cy="34143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ts val="1400"/>
            </a:pPr>
            <a:r>
              <a:rPr lang="en-IN" b="1" dirty="0">
                <a:highlight>
                  <a:srgbClr val="FFFFFF"/>
                </a:highlight>
                <a:latin typeface="Segoe UI" panose="020B0502040204020203" pitchFamily="34" charset="0"/>
                <a:ea typeface="Lato"/>
                <a:cs typeface="Segoe UI" panose="020B0502040204020203" pitchFamily="34" charset="0"/>
                <a:sym typeface="Lato"/>
              </a:rPr>
              <a:t>T</a:t>
            </a:r>
            <a:r>
              <a:rPr lang="en-IN" b="1" u="none" strike="noStrike" cap="none" dirty="0">
                <a:highlight>
                  <a:srgbClr val="FFFFFF"/>
                </a:highlight>
                <a:latin typeface="Segoe UI" panose="020B0502040204020203" pitchFamily="34" charset="0"/>
                <a:ea typeface="Lato"/>
                <a:cs typeface="Segoe UI" panose="020B0502040204020203" pitchFamily="34" charset="0"/>
                <a:sym typeface="Lato"/>
              </a:rPr>
              <a:t>he alternatives/competitive products for </a:t>
            </a:r>
            <a:r>
              <a:rPr lang="en-IN" b="1" i="0" dirty="0">
                <a:effectLst/>
                <a:highlight>
                  <a:srgbClr val="FFFFFF"/>
                </a:highlight>
                <a:latin typeface="Segoe UI" panose="020B0502040204020203" pitchFamily="34" charset="0"/>
              </a:rPr>
              <a:t>Personalized Content Generation</a:t>
            </a:r>
          </a:p>
          <a:p>
            <a:pPr marR="0" lvl="0" algn="l" rtl="0">
              <a:lnSpc>
                <a:spcPct val="100000"/>
              </a:lnSpc>
              <a:spcBef>
                <a:spcPts val="0"/>
              </a:spcBef>
              <a:spcAft>
                <a:spcPts val="0"/>
              </a:spcAft>
              <a:buClr>
                <a:srgbClr val="000000"/>
              </a:buClr>
              <a:buSzPts val="1400"/>
            </a:pPr>
            <a:endParaRPr lang="en-IN" b="1" u="none" strike="noStrike" cap="none"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u="none" strike="noStrike" cap="none" dirty="0">
                <a:highlight>
                  <a:srgbClr val="FFFFFF"/>
                </a:highlight>
                <a:latin typeface="Segoe UI" panose="020B0502040204020203" pitchFamily="34" charset="0"/>
                <a:ea typeface="Lato"/>
                <a:cs typeface="Segoe UI" panose="020B0502040204020203" pitchFamily="34" charset="0"/>
                <a:sym typeface="Lato"/>
              </a:rPr>
              <a:t>Robo-Advisors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u="none" strike="noStrike" cap="none" dirty="0">
                <a:highlight>
                  <a:srgbClr val="FFFFFF"/>
                </a:highlight>
                <a:latin typeface="Segoe UI" panose="020B0502040204020203" pitchFamily="34" charset="0"/>
                <a:ea typeface="Lato"/>
                <a:cs typeface="Segoe UI" panose="020B0502040204020203" pitchFamily="34" charset="0"/>
                <a:sym typeface="Lato"/>
              </a:rPr>
              <a:t>Personal Finance Apps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u="none" strike="noStrike" cap="none" dirty="0">
                <a:highlight>
                  <a:srgbClr val="FFFFFF"/>
                </a:highlight>
                <a:latin typeface="Segoe UI" panose="020B0502040204020203" pitchFamily="34" charset="0"/>
                <a:ea typeface="Lato"/>
                <a:cs typeface="Segoe UI" panose="020B0502040204020203" pitchFamily="34" charset="0"/>
                <a:sym typeface="Lato"/>
              </a:rPr>
              <a:t>Banking Apps with AI</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u="none" strike="noStrike" cap="none" dirty="0">
                <a:highlight>
                  <a:srgbClr val="FFFFFF"/>
                </a:highlight>
                <a:latin typeface="Segoe UI" panose="020B0502040204020203" pitchFamily="34" charset="0"/>
                <a:ea typeface="Lato"/>
                <a:cs typeface="Segoe UI" panose="020B0502040204020203" pitchFamily="34" charset="0"/>
                <a:sym typeface="Lato"/>
              </a:rPr>
              <a:t>Financial Planning Software</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u="none" strike="noStrike" cap="none" dirty="0">
                <a:highlight>
                  <a:srgbClr val="FFFFFF"/>
                </a:highlight>
                <a:latin typeface="Segoe UI" panose="020B0502040204020203" pitchFamily="34" charset="0"/>
                <a:ea typeface="Lato"/>
                <a:cs typeface="Segoe UI" panose="020B0502040204020203" pitchFamily="34" charset="0"/>
                <a:sym typeface="Lato"/>
              </a:rPr>
              <a:t>Customized Investment Platforms</a:t>
            </a:r>
            <a:endParaRPr lang="en-IN" u="none" strike="noStrike" cap="none" dirty="0">
              <a:highlight>
                <a:srgbClr val="FFFFFF"/>
              </a:highlight>
              <a:latin typeface="Segoe UI" panose="020B0502040204020203" pitchFamily="34" charset="0"/>
              <a:ea typeface="Lato"/>
              <a:cs typeface="Segoe UI" panose="020B0502040204020203" pitchFamily="34" charset="0"/>
              <a:sym typeface="Lato"/>
            </a:endParaRPr>
          </a:p>
        </p:txBody>
      </p:sp>
      <p:pic>
        <p:nvPicPr>
          <p:cNvPr id="7" name="Picture 6">
            <a:extLst>
              <a:ext uri="{FF2B5EF4-FFF2-40B4-BE49-F238E27FC236}">
                <a16:creationId xmlns:a16="http://schemas.microsoft.com/office/drawing/2014/main" id="{9A1A5062-3B39-D05C-9E37-9660BC978C67}"/>
              </a:ext>
            </a:extLst>
          </p:cNvPr>
          <p:cNvPicPr>
            <a:picLocks noChangeAspect="1"/>
          </p:cNvPicPr>
          <p:nvPr/>
        </p:nvPicPr>
        <p:blipFill rotWithShape="1">
          <a:blip r:embed="rId2"/>
          <a:srcRect l="13160" r="11957" b="21446"/>
          <a:stretch/>
        </p:blipFill>
        <p:spPr>
          <a:xfrm>
            <a:off x="5037764" y="1022366"/>
            <a:ext cx="6722052" cy="4817125"/>
          </a:xfrm>
          <a:prstGeom prst="rect">
            <a:avLst/>
          </a:prstGeom>
        </p:spPr>
      </p:pic>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876692" y="238977"/>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FF6B11"/>
                </a:solidFill>
                <a:latin typeface="Segoe UI" panose="020B0502040204020203" pitchFamily="34" charset="0"/>
                <a:cs typeface="Segoe UI" panose="020B0502040204020203" pitchFamily="34" charset="0"/>
              </a:rPr>
              <a:t>Tools or resources</a:t>
            </a:r>
          </a:p>
        </p:txBody>
      </p:sp>
      <p:grpSp>
        <p:nvGrpSpPr>
          <p:cNvPr id="30" name="Group 33">
            <a:extLst>
              <a:ext uri="{FF2B5EF4-FFF2-40B4-BE49-F238E27FC236}">
                <a16:creationId xmlns:a16="http://schemas.microsoft.com/office/drawing/2014/main" id="{A11E1AA1-5FA8-A3A2-105B-13038484D029}"/>
              </a:ext>
            </a:extLst>
          </p:cNvPr>
          <p:cNvGrpSpPr/>
          <p:nvPr/>
        </p:nvGrpSpPr>
        <p:grpSpPr>
          <a:xfrm>
            <a:off x="1441302" y="1671983"/>
            <a:ext cx="4660990" cy="828031"/>
            <a:chOff x="2113657" y="4283314"/>
            <a:chExt cx="3647460" cy="721131"/>
          </a:xfrm>
        </p:grpSpPr>
        <p:sp>
          <p:nvSpPr>
            <p:cNvPr id="31" name="TextBox 30">
              <a:extLst>
                <a:ext uri="{FF2B5EF4-FFF2-40B4-BE49-F238E27FC236}">
                  <a16:creationId xmlns:a16="http://schemas.microsoft.com/office/drawing/2014/main" id="{9546AA31-091E-6144-27ED-68E9E20882B3}"/>
                </a:ext>
              </a:extLst>
            </p:cNvPr>
            <p:cNvSpPr txBox="1"/>
            <p:nvPr/>
          </p:nvSpPr>
          <p:spPr>
            <a:xfrm>
              <a:off x="2113657" y="4495166"/>
              <a:ext cx="3647455" cy="509279"/>
            </a:xfrm>
            <a:prstGeom prst="rect">
              <a:avLst/>
            </a:prstGeom>
            <a:noFill/>
          </p:spPr>
          <p:txBody>
            <a:bodyPr wrap="square" rtlCol="0">
              <a:spAutoFit/>
            </a:bodyPr>
            <a:lstStyle/>
            <a:p>
              <a:r>
                <a:rPr lang="en-US" altLang="ko-KR" sz="1600" dirty="0">
                  <a:latin typeface="Segoe UI" panose="020B0502040204020203" pitchFamily="34" charset="0"/>
                  <a:cs typeface="Segoe UI" panose="020B0502040204020203" pitchFamily="34" charset="0"/>
                </a:rPr>
                <a:t>By using the python we developed quantum programs for the problem statement.  </a:t>
              </a:r>
            </a:p>
          </p:txBody>
        </p:sp>
        <p:sp>
          <p:nvSpPr>
            <p:cNvPr id="32" name="TextBox 31">
              <a:extLst>
                <a:ext uri="{FF2B5EF4-FFF2-40B4-BE49-F238E27FC236}">
                  <a16:creationId xmlns:a16="http://schemas.microsoft.com/office/drawing/2014/main" id="{0F985BA8-800C-9CEB-BC83-A191E9A60C06}"/>
                </a:ext>
              </a:extLst>
            </p:cNvPr>
            <p:cNvSpPr txBox="1"/>
            <p:nvPr/>
          </p:nvSpPr>
          <p:spPr>
            <a:xfrm>
              <a:off x="2113658" y="4283314"/>
              <a:ext cx="3647459" cy="294846"/>
            </a:xfrm>
            <a:prstGeom prst="rect">
              <a:avLst/>
            </a:prstGeom>
            <a:noFill/>
          </p:spPr>
          <p:txBody>
            <a:bodyPr wrap="square" rtlCol="0">
              <a:spAutoFit/>
            </a:bodyPr>
            <a:lstStyle/>
            <a:p>
              <a:r>
                <a:rPr lang="en-US" altLang="ko-KR" sz="1600" b="1" dirty="0">
                  <a:latin typeface="Segoe UI" panose="020B0502040204020203" pitchFamily="34" charset="0"/>
                  <a:cs typeface="Segoe UI" panose="020B0502040204020203" pitchFamily="34" charset="0"/>
                </a:rPr>
                <a:t>Python</a:t>
              </a:r>
              <a:endParaRPr lang="ko-KR" altLang="en-US" sz="1600" b="1" dirty="0">
                <a:latin typeface="Segoe UI" panose="020B0502040204020203" pitchFamily="34" charset="0"/>
                <a:cs typeface="Segoe UI" panose="020B0502040204020203" pitchFamily="34" charset="0"/>
              </a:endParaRPr>
            </a:p>
          </p:txBody>
        </p:sp>
      </p:grpSp>
      <p:grpSp>
        <p:nvGrpSpPr>
          <p:cNvPr id="33" name="Group 36">
            <a:extLst>
              <a:ext uri="{FF2B5EF4-FFF2-40B4-BE49-F238E27FC236}">
                <a16:creationId xmlns:a16="http://schemas.microsoft.com/office/drawing/2014/main" id="{F3593DD1-AEEA-EFE2-C63E-9B53A55DBAFB}"/>
              </a:ext>
            </a:extLst>
          </p:cNvPr>
          <p:cNvGrpSpPr/>
          <p:nvPr/>
        </p:nvGrpSpPr>
        <p:grpSpPr>
          <a:xfrm>
            <a:off x="6231260" y="1483649"/>
            <a:ext cx="4572365" cy="828029"/>
            <a:chOff x="2113656" y="4283314"/>
            <a:chExt cx="3647461" cy="721126"/>
          </a:xfrm>
        </p:grpSpPr>
        <p:sp>
          <p:nvSpPr>
            <p:cNvPr id="34" name="TextBox 33">
              <a:extLst>
                <a:ext uri="{FF2B5EF4-FFF2-40B4-BE49-F238E27FC236}">
                  <a16:creationId xmlns:a16="http://schemas.microsoft.com/office/drawing/2014/main" id="{BDB0E70E-8BA4-64CB-06BA-A6C330411588}"/>
                </a:ext>
              </a:extLst>
            </p:cNvPr>
            <p:cNvSpPr txBox="1"/>
            <p:nvPr/>
          </p:nvSpPr>
          <p:spPr>
            <a:xfrm>
              <a:off x="2113656" y="4495162"/>
              <a:ext cx="3450594" cy="509278"/>
            </a:xfrm>
            <a:prstGeom prst="rect">
              <a:avLst/>
            </a:prstGeom>
            <a:noFill/>
          </p:spPr>
          <p:txBody>
            <a:bodyPr wrap="square" rtlCol="0">
              <a:spAutoFit/>
            </a:bodyPr>
            <a:lstStyle/>
            <a:p>
              <a:r>
                <a:rPr lang="en-US" altLang="ko-KR" sz="1600" dirty="0">
                  <a:latin typeface="Segoe UI" panose="020B0502040204020203" pitchFamily="34" charset="0"/>
                  <a:cs typeface="Segoe UI" panose="020B0502040204020203" pitchFamily="34" charset="0"/>
                </a:rPr>
                <a:t>For implementing deeper machine learning models</a:t>
              </a:r>
            </a:p>
          </p:txBody>
        </p:sp>
        <p:sp>
          <p:nvSpPr>
            <p:cNvPr id="35" name="TextBox 34">
              <a:extLst>
                <a:ext uri="{FF2B5EF4-FFF2-40B4-BE49-F238E27FC236}">
                  <a16:creationId xmlns:a16="http://schemas.microsoft.com/office/drawing/2014/main" id="{29708310-3F62-1E8D-F005-1C715A331830}"/>
                </a:ext>
              </a:extLst>
            </p:cNvPr>
            <p:cNvSpPr txBox="1"/>
            <p:nvPr/>
          </p:nvSpPr>
          <p:spPr>
            <a:xfrm>
              <a:off x="2113658" y="4283314"/>
              <a:ext cx="3647459" cy="294845"/>
            </a:xfrm>
            <a:prstGeom prst="rect">
              <a:avLst/>
            </a:prstGeom>
            <a:noFill/>
          </p:spPr>
          <p:txBody>
            <a:bodyPr wrap="square" rtlCol="0">
              <a:spAutoFit/>
            </a:bodyPr>
            <a:lstStyle/>
            <a:p>
              <a:r>
                <a:rPr lang="en-IN" sz="1600" b="1" dirty="0">
                  <a:latin typeface="Segoe UI" panose="020B0502040204020203" pitchFamily="34" charset="0"/>
                  <a:cs typeface="Segoe UI" panose="020B0502040204020203" pitchFamily="34" charset="0"/>
                </a:rPr>
                <a:t>TensorFlow </a:t>
              </a:r>
              <a:endParaRPr lang="ko-KR" altLang="en-US" sz="1600" b="1" dirty="0">
                <a:latin typeface="Segoe UI" panose="020B0502040204020203" pitchFamily="34" charset="0"/>
                <a:cs typeface="Segoe UI" panose="020B0502040204020203" pitchFamily="34" charset="0"/>
              </a:endParaRPr>
            </a:p>
          </p:txBody>
        </p:sp>
      </p:grpSp>
      <p:grpSp>
        <p:nvGrpSpPr>
          <p:cNvPr id="36" name="Group 39">
            <a:extLst>
              <a:ext uri="{FF2B5EF4-FFF2-40B4-BE49-F238E27FC236}">
                <a16:creationId xmlns:a16="http://schemas.microsoft.com/office/drawing/2014/main" id="{74921259-829C-5E06-D692-DECC469AAA84}"/>
              </a:ext>
            </a:extLst>
          </p:cNvPr>
          <p:cNvGrpSpPr/>
          <p:nvPr/>
        </p:nvGrpSpPr>
        <p:grpSpPr>
          <a:xfrm>
            <a:off x="1510141" y="3147567"/>
            <a:ext cx="4311089" cy="1252234"/>
            <a:chOff x="2075142" y="4459904"/>
            <a:chExt cx="3647459" cy="1090564"/>
          </a:xfrm>
        </p:grpSpPr>
        <p:sp>
          <p:nvSpPr>
            <p:cNvPr id="37" name="TextBox 36">
              <a:extLst>
                <a:ext uri="{FF2B5EF4-FFF2-40B4-BE49-F238E27FC236}">
                  <a16:creationId xmlns:a16="http://schemas.microsoft.com/office/drawing/2014/main" id="{69EFBC0E-447E-A9C9-37D5-44918DD5028A}"/>
                </a:ext>
              </a:extLst>
            </p:cNvPr>
            <p:cNvSpPr txBox="1"/>
            <p:nvPr/>
          </p:nvSpPr>
          <p:spPr>
            <a:xfrm>
              <a:off x="2075146" y="4826757"/>
              <a:ext cx="3647455" cy="723711"/>
            </a:xfrm>
            <a:prstGeom prst="rect">
              <a:avLst/>
            </a:prstGeom>
            <a:noFill/>
          </p:spPr>
          <p:txBody>
            <a:bodyPr wrap="square" rtlCol="0">
              <a:spAutoFit/>
            </a:bodyPr>
            <a:lstStyle/>
            <a:p>
              <a:r>
                <a:rPr lang="en-US" altLang="ko-KR" sz="1600" dirty="0">
                  <a:latin typeface="Segoe UI" panose="020B0502040204020203" pitchFamily="34" charset="0"/>
                  <a:cs typeface="Segoe UI" panose="020B0502040204020203" pitchFamily="34" charset="0"/>
                </a:rPr>
                <a:t>Flask is a lightweight and flexible web framework for Python that provides tools and patterns to build web applications </a:t>
              </a:r>
              <a:r>
                <a:rPr lang="en-IN" altLang="ko-KR" sz="1600" dirty="0">
                  <a:latin typeface="Segoe UI" panose="020B0502040204020203" pitchFamily="34" charset="0"/>
                  <a:cs typeface="Segoe UI" panose="020B0502040204020203" pitchFamily="34" charset="0"/>
                </a:rPr>
                <a:t>quickly.</a:t>
              </a:r>
              <a:endParaRPr lang="en-US" altLang="ko-KR" sz="1600"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9EAFD4EF-68CA-6AAE-0A4F-65E6EAEB7388}"/>
                </a:ext>
              </a:extLst>
            </p:cNvPr>
            <p:cNvSpPr txBox="1"/>
            <p:nvPr/>
          </p:nvSpPr>
          <p:spPr>
            <a:xfrm>
              <a:off x="2075142" y="4459904"/>
              <a:ext cx="3647459" cy="294845"/>
            </a:xfrm>
            <a:prstGeom prst="rect">
              <a:avLst/>
            </a:prstGeom>
            <a:noFill/>
          </p:spPr>
          <p:txBody>
            <a:bodyPr wrap="square" rtlCol="0">
              <a:spAutoFit/>
            </a:bodyPr>
            <a:lstStyle/>
            <a:p>
              <a:r>
                <a:rPr lang="en-US" altLang="ko-KR" sz="1600" b="1" dirty="0">
                  <a:latin typeface="Segoe UI" panose="020B0502040204020203" pitchFamily="34" charset="0"/>
                  <a:cs typeface="Segoe UI" panose="020B0502040204020203" pitchFamily="34" charset="0"/>
                </a:rPr>
                <a:t>Flask</a:t>
              </a:r>
              <a:endParaRPr lang="ko-KR" altLang="en-US" sz="1600" b="1" dirty="0">
                <a:latin typeface="Segoe UI" panose="020B0502040204020203" pitchFamily="34" charset="0"/>
                <a:cs typeface="Segoe UI" panose="020B0502040204020203" pitchFamily="34" charset="0"/>
              </a:endParaRPr>
            </a:p>
          </p:txBody>
        </p:sp>
      </p:grpSp>
      <p:grpSp>
        <p:nvGrpSpPr>
          <p:cNvPr id="39" name="Group 42">
            <a:extLst>
              <a:ext uri="{FF2B5EF4-FFF2-40B4-BE49-F238E27FC236}">
                <a16:creationId xmlns:a16="http://schemas.microsoft.com/office/drawing/2014/main" id="{91E671E5-F304-8F70-14EC-1CD26202B568}"/>
              </a:ext>
            </a:extLst>
          </p:cNvPr>
          <p:cNvGrpSpPr/>
          <p:nvPr/>
        </p:nvGrpSpPr>
        <p:grpSpPr>
          <a:xfrm>
            <a:off x="6437093" y="3294186"/>
            <a:ext cx="4660990" cy="891280"/>
            <a:chOff x="2113657" y="4283314"/>
            <a:chExt cx="3647460" cy="776213"/>
          </a:xfrm>
        </p:grpSpPr>
        <p:sp>
          <p:nvSpPr>
            <p:cNvPr id="40" name="TextBox 39">
              <a:extLst>
                <a:ext uri="{FF2B5EF4-FFF2-40B4-BE49-F238E27FC236}">
                  <a16:creationId xmlns:a16="http://schemas.microsoft.com/office/drawing/2014/main" id="{593D892D-9245-59EA-F7ED-87B81A9AA013}"/>
                </a:ext>
              </a:extLst>
            </p:cNvPr>
            <p:cNvSpPr txBox="1"/>
            <p:nvPr/>
          </p:nvSpPr>
          <p:spPr>
            <a:xfrm>
              <a:off x="2113657" y="4550248"/>
              <a:ext cx="3373641" cy="509279"/>
            </a:xfrm>
            <a:prstGeom prst="rect">
              <a:avLst/>
            </a:prstGeom>
            <a:noFill/>
          </p:spPr>
          <p:txBody>
            <a:bodyPr wrap="square" rtlCol="0">
              <a:spAutoFit/>
            </a:bodyPr>
            <a:lstStyle/>
            <a:p>
              <a:r>
                <a:rPr lang="en-US" altLang="ko-KR" sz="1600" dirty="0">
                  <a:latin typeface="Segoe UI" panose="020B0502040204020203" pitchFamily="34" charset="0"/>
                  <a:cs typeface="Segoe UI" panose="020B0502040204020203" pitchFamily="34" charset="0"/>
                </a:rPr>
                <a:t>Using for building interactive and dynamic web pages.  </a:t>
              </a:r>
            </a:p>
          </p:txBody>
        </p:sp>
        <p:sp>
          <p:nvSpPr>
            <p:cNvPr id="41" name="TextBox 40">
              <a:extLst>
                <a:ext uri="{FF2B5EF4-FFF2-40B4-BE49-F238E27FC236}">
                  <a16:creationId xmlns:a16="http://schemas.microsoft.com/office/drawing/2014/main" id="{6488D91C-9685-5530-E6F5-F783E42CE880}"/>
                </a:ext>
              </a:extLst>
            </p:cNvPr>
            <p:cNvSpPr txBox="1"/>
            <p:nvPr/>
          </p:nvSpPr>
          <p:spPr>
            <a:xfrm>
              <a:off x="2113658" y="4283314"/>
              <a:ext cx="3647459" cy="294846"/>
            </a:xfrm>
            <a:prstGeom prst="rect">
              <a:avLst/>
            </a:prstGeom>
            <a:noFill/>
          </p:spPr>
          <p:txBody>
            <a:bodyPr wrap="square" rtlCol="0">
              <a:spAutoFit/>
            </a:bodyPr>
            <a:lstStyle/>
            <a:p>
              <a:r>
                <a:rPr lang="en-IN" altLang="ko-KR" sz="1600" b="1" dirty="0">
                  <a:latin typeface="Segoe UI" panose="020B0502040204020203" pitchFamily="34" charset="0"/>
                  <a:cs typeface="Segoe UI" panose="020B0502040204020203" pitchFamily="34" charset="0"/>
                </a:rPr>
                <a:t>JavaScript</a:t>
              </a:r>
              <a:endParaRPr lang="ko-KR" altLang="en-US" sz="1600" b="1" dirty="0">
                <a:latin typeface="Segoe UI" panose="020B0502040204020203" pitchFamily="34" charset="0"/>
                <a:cs typeface="Segoe UI" panose="020B0502040204020203" pitchFamily="34" charset="0"/>
              </a:endParaRPr>
            </a:p>
          </p:txBody>
        </p:sp>
      </p:grpSp>
      <p:grpSp>
        <p:nvGrpSpPr>
          <p:cNvPr id="42" name="Group 36">
            <a:extLst>
              <a:ext uri="{FF2B5EF4-FFF2-40B4-BE49-F238E27FC236}">
                <a16:creationId xmlns:a16="http://schemas.microsoft.com/office/drawing/2014/main" id="{5877EC3A-7DF9-234B-7DA4-97852B8C75F6}"/>
              </a:ext>
            </a:extLst>
          </p:cNvPr>
          <p:cNvGrpSpPr/>
          <p:nvPr/>
        </p:nvGrpSpPr>
        <p:grpSpPr>
          <a:xfrm>
            <a:off x="1601172" y="5248488"/>
            <a:ext cx="4220065" cy="903922"/>
            <a:chOff x="2113657" y="4283311"/>
            <a:chExt cx="3647460" cy="787222"/>
          </a:xfrm>
        </p:grpSpPr>
        <p:sp>
          <p:nvSpPr>
            <p:cNvPr id="43" name="TextBox 42">
              <a:extLst>
                <a:ext uri="{FF2B5EF4-FFF2-40B4-BE49-F238E27FC236}">
                  <a16:creationId xmlns:a16="http://schemas.microsoft.com/office/drawing/2014/main" id="{30DD4F84-320D-991C-5529-A1C3C9A2FC6D}"/>
                </a:ext>
              </a:extLst>
            </p:cNvPr>
            <p:cNvSpPr txBox="1"/>
            <p:nvPr/>
          </p:nvSpPr>
          <p:spPr>
            <a:xfrm>
              <a:off x="2113657" y="4561255"/>
              <a:ext cx="3647455" cy="509278"/>
            </a:xfrm>
            <a:prstGeom prst="rect">
              <a:avLst/>
            </a:prstGeom>
            <a:noFill/>
          </p:spPr>
          <p:txBody>
            <a:bodyPr wrap="square" rtlCol="0">
              <a:spAutoFit/>
            </a:bodyPr>
            <a:lstStyle/>
            <a:p>
              <a:r>
                <a:rPr lang="en-US" altLang="ko-KR" sz="1600" dirty="0">
                  <a:latin typeface="Segoe UI" panose="020B0502040204020203" pitchFamily="34" charset="0"/>
                  <a:cs typeface="Segoe UI" panose="020B0502040204020203" pitchFamily="34" charset="0"/>
                </a:rPr>
                <a:t>Using as a backend database for web applications.  (For Prototype only)</a:t>
              </a:r>
            </a:p>
          </p:txBody>
        </p:sp>
        <p:sp>
          <p:nvSpPr>
            <p:cNvPr id="44" name="TextBox 43">
              <a:extLst>
                <a:ext uri="{FF2B5EF4-FFF2-40B4-BE49-F238E27FC236}">
                  <a16:creationId xmlns:a16="http://schemas.microsoft.com/office/drawing/2014/main" id="{E70A9CCE-2198-DB4D-3A04-07FE6DE47595}"/>
                </a:ext>
              </a:extLst>
            </p:cNvPr>
            <p:cNvSpPr txBox="1"/>
            <p:nvPr/>
          </p:nvSpPr>
          <p:spPr>
            <a:xfrm>
              <a:off x="2113658" y="4283311"/>
              <a:ext cx="3647459" cy="294845"/>
            </a:xfrm>
            <a:prstGeom prst="rect">
              <a:avLst/>
            </a:prstGeom>
            <a:noFill/>
          </p:spPr>
          <p:txBody>
            <a:bodyPr wrap="square" rtlCol="0">
              <a:spAutoFit/>
            </a:bodyPr>
            <a:lstStyle/>
            <a:p>
              <a:r>
                <a:rPr lang="en-US" altLang="ko-KR" sz="1600" b="1" dirty="0">
                  <a:latin typeface="Segoe UI" panose="020B0502040204020203" pitchFamily="34" charset="0"/>
                  <a:cs typeface="Segoe UI" panose="020B0502040204020203" pitchFamily="34" charset="0"/>
                </a:rPr>
                <a:t>MongoDB</a:t>
              </a:r>
              <a:endParaRPr lang="ko-KR" altLang="en-US" sz="1600" b="1" dirty="0">
                <a:latin typeface="Segoe UI" panose="020B0502040204020203" pitchFamily="34" charset="0"/>
                <a:cs typeface="Segoe UI" panose="020B0502040204020203" pitchFamily="34" charset="0"/>
              </a:endParaRPr>
            </a:p>
          </p:txBody>
        </p:sp>
      </p:grpSp>
      <p:pic>
        <p:nvPicPr>
          <p:cNvPr id="45" name="Picture 2" descr="Pin on Quick Saves">
            <a:extLst>
              <a:ext uri="{FF2B5EF4-FFF2-40B4-BE49-F238E27FC236}">
                <a16:creationId xmlns:a16="http://schemas.microsoft.com/office/drawing/2014/main" id="{AB9F2FB4-23C8-9325-A88F-07D229164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312332" y="814632"/>
            <a:ext cx="1086652" cy="10866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Prog Flask - Flask Python Icon Png, Transparent Png, png download,  transparent png image | PNG.ToolXoX.com">
            <a:extLst>
              <a:ext uri="{FF2B5EF4-FFF2-40B4-BE49-F238E27FC236}">
                <a16:creationId xmlns:a16="http://schemas.microsoft.com/office/drawing/2014/main" id="{50491D9E-4E48-3DBE-BC48-538D32F07656}"/>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627354" y="2577344"/>
            <a:ext cx="535999" cy="47861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JavaScript PNG, Transparent JS Logo Free Download - Free Transparent PNG  Logos">
            <a:extLst>
              <a:ext uri="{FF2B5EF4-FFF2-40B4-BE49-F238E27FC236}">
                <a16:creationId xmlns:a16="http://schemas.microsoft.com/office/drawing/2014/main" id="{4BF4ED1F-CADE-72A7-FC7D-5E6150EEE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956" y="2423207"/>
            <a:ext cx="1549287" cy="8709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Mongodb original logo - Social media &amp; Logos Icons">
            <a:extLst>
              <a:ext uri="{FF2B5EF4-FFF2-40B4-BE49-F238E27FC236}">
                <a16:creationId xmlns:a16="http://schemas.microsoft.com/office/drawing/2014/main" id="{F67A28F4-F2E5-AB90-1DD3-15C07D311D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662" y="4349072"/>
            <a:ext cx="904538" cy="904538"/>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36">
            <a:extLst>
              <a:ext uri="{FF2B5EF4-FFF2-40B4-BE49-F238E27FC236}">
                <a16:creationId xmlns:a16="http://schemas.microsoft.com/office/drawing/2014/main" id="{687487B5-D4CD-6E3C-9983-D3A90DEB6721}"/>
              </a:ext>
            </a:extLst>
          </p:cNvPr>
          <p:cNvGrpSpPr/>
          <p:nvPr/>
        </p:nvGrpSpPr>
        <p:grpSpPr>
          <a:xfrm>
            <a:off x="6508912" y="5145382"/>
            <a:ext cx="4660990" cy="903922"/>
            <a:chOff x="2113657" y="4283311"/>
            <a:chExt cx="3647460" cy="787222"/>
          </a:xfrm>
        </p:grpSpPr>
        <p:sp>
          <p:nvSpPr>
            <p:cNvPr id="51" name="TextBox 50">
              <a:extLst>
                <a:ext uri="{FF2B5EF4-FFF2-40B4-BE49-F238E27FC236}">
                  <a16:creationId xmlns:a16="http://schemas.microsoft.com/office/drawing/2014/main" id="{52B8F7BC-BCB7-E040-71F4-3D64ACC1DC66}"/>
                </a:ext>
              </a:extLst>
            </p:cNvPr>
            <p:cNvSpPr txBox="1"/>
            <p:nvPr/>
          </p:nvSpPr>
          <p:spPr>
            <a:xfrm>
              <a:off x="2113657" y="4561255"/>
              <a:ext cx="3535057" cy="509278"/>
            </a:xfrm>
            <a:prstGeom prst="rect">
              <a:avLst/>
            </a:prstGeom>
            <a:noFill/>
          </p:spPr>
          <p:txBody>
            <a:bodyPr wrap="square" rtlCol="0">
              <a:spAutoFit/>
            </a:bodyPr>
            <a:lstStyle/>
            <a:p>
              <a:r>
                <a:rPr lang="en-US" altLang="ko-KR" sz="1600" dirty="0">
                  <a:latin typeface="Segoe UI" panose="020B0502040204020203" pitchFamily="34" charset="0"/>
                  <a:cs typeface="Segoe UI" panose="020B0502040204020203" pitchFamily="34" charset="0"/>
                </a:rPr>
                <a:t>Using as a streamlined code editor with support for development operations.  </a:t>
              </a:r>
            </a:p>
          </p:txBody>
        </p:sp>
        <p:sp>
          <p:nvSpPr>
            <p:cNvPr id="52" name="TextBox 51">
              <a:extLst>
                <a:ext uri="{FF2B5EF4-FFF2-40B4-BE49-F238E27FC236}">
                  <a16:creationId xmlns:a16="http://schemas.microsoft.com/office/drawing/2014/main" id="{9218E451-7BBB-526E-739A-62028BA559E2}"/>
                </a:ext>
              </a:extLst>
            </p:cNvPr>
            <p:cNvSpPr txBox="1"/>
            <p:nvPr/>
          </p:nvSpPr>
          <p:spPr>
            <a:xfrm>
              <a:off x="2113658" y="4283311"/>
              <a:ext cx="3647459" cy="294845"/>
            </a:xfrm>
            <a:prstGeom prst="rect">
              <a:avLst/>
            </a:prstGeom>
            <a:noFill/>
          </p:spPr>
          <p:txBody>
            <a:bodyPr wrap="square" rtlCol="0">
              <a:spAutoFit/>
            </a:bodyPr>
            <a:lstStyle/>
            <a:p>
              <a:r>
                <a:rPr lang="en-US" altLang="ko-KR" sz="1600" b="1" dirty="0">
                  <a:latin typeface="Segoe UI" panose="020B0502040204020203" pitchFamily="34" charset="0"/>
                  <a:cs typeface="Segoe UI" panose="020B0502040204020203" pitchFamily="34" charset="0"/>
                </a:rPr>
                <a:t>Visual </a:t>
              </a:r>
              <a:r>
                <a:rPr lang="en-IN" altLang="ko-KR" sz="1600" b="1" dirty="0">
                  <a:latin typeface="Segoe UI" panose="020B0502040204020203" pitchFamily="34" charset="0"/>
                  <a:cs typeface="Segoe UI" panose="020B0502040204020203" pitchFamily="34" charset="0"/>
                </a:rPr>
                <a:t>studio code</a:t>
              </a:r>
              <a:endParaRPr lang="ko-KR" altLang="en-US" sz="1600" b="1" dirty="0">
                <a:latin typeface="Segoe UI" panose="020B0502040204020203" pitchFamily="34" charset="0"/>
                <a:cs typeface="Segoe UI" panose="020B0502040204020203" pitchFamily="34" charset="0"/>
              </a:endParaRPr>
            </a:p>
          </p:txBody>
        </p:sp>
      </p:grpSp>
      <p:pic>
        <p:nvPicPr>
          <p:cNvPr id="53" name="Picture 2" descr="Visual Studio Code icon PNG and SVG Vector Free Download">
            <a:extLst>
              <a:ext uri="{FF2B5EF4-FFF2-40B4-BE49-F238E27FC236}">
                <a16:creationId xmlns:a16="http://schemas.microsoft.com/office/drawing/2014/main" id="{AC25CAD5-3D6E-0559-2E2B-C61057D2D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3762" y="4330682"/>
            <a:ext cx="726547" cy="72370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descr="TensorFlow - Wikipedia">
            <a:extLst>
              <a:ext uri="{FF2B5EF4-FFF2-40B4-BE49-F238E27FC236}">
                <a16:creationId xmlns:a16="http://schemas.microsoft.com/office/drawing/2014/main" id="{DA980035-AA96-75A6-4215-19FE889D467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073" b="40949"/>
          <a:stretch/>
        </p:blipFill>
        <p:spPr bwMode="auto">
          <a:xfrm>
            <a:off x="5912265" y="685381"/>
            <a:ext cx="2029543" cy="8625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121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0-#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0-#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0-#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0-#ppt_w/2"/>
                                          </p:val>
                                        </p:tav>
                                        <p:tav tm="100000">
                                          <p:val>
                                            <p:strVal val="#ppt_x"/>
                                          </p:val>
                                        </p:tav>
                                      </p:tavLst>
                                    </p:anim>
                                    <p:anim calcmode="lin" valueType="num">
                                      <p:cBhvr additive="base">
                                        <p:cTn id="28" dur="500" fill="hold"/>
                                        <p:tgtEl>
                                          <p:spTgt spid="3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0-#ppt_w/2"/>
                                          </p:val>
                                        </p:tav>
                                        <p:tav tm="100000">
                                          <p:val>
                                            <p:strVal val="#ppt_x"/>
                                          </p:val>
                                        </p:tav>
                                      </p:tavLst>
                                    </p:anim>
                                    <p:anim calcmode="lin" valueType="num">
                                      <p:cBhvr additive="base">
                                        <p:cTn id="32" dur="500" fill="hold"/>
                                        <p:tgtEl>
                                          <p:spTgt spid="4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0-#ppt_w/2"/>
                                          </p:val>
                                        </p:tav>
                                        <p:tav tm="100000">
                                          <p:val>
                                            <p:strVal val="#ppt_x"/>
                                          </p:val>
                                        </p:tav>
                                      </p:tavLst>
                                    </p:anim>
                                    <p:anim calcmode="lin" valueType="num">
                                      <p:cBhvr additive="base">
                                        <p:cTn id="36" dur="500" fill="hold"/>
                                        <p:tgtEl>
                                          <p:spTgt spid="42"/>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74130" y="283828"/>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FF6B11"/>
                </a:solidFill>
                <a:latin typeface="Segoe UI" panose="020B0502040204020203" pitchFamily="34" charset="0"/>
                <a:cs typeface="Segoe UI" panose="020B0502040204020203" pitchFamily="34" charset="0"/>
              </a:rPr>
              <a:t>Architecture </a:t>
            </a:r>
            <a:endParaRPr sz="2800" b="1" dirty="0">
              <a:solidFill>
                <a:srgbClr val="FF6B11"/>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EA6E2991-1CBA-AD36-4A55-141847B7A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65" y="977662"/>
            <a:ext cx="11793251" cy="5330457"/>
          </a:xfrm>
          <a:prstGeom prst="rect">
            <a:avLst/>
          </a:prstGeom>
        </p:spPr>
      </p:pic>
      <p:cxnSp>
        <p:nvCxnSpPr>
          <p:cNvPr id="8" name="Straight Arrow Connector 7">
            <a:extLst>
              <a:ext uri="{FF2B5EF4-FFF2-40B4-BE49-F238E27FC236}">
                <a16:creationId xmlns:a16="http://schemas.microsoft.com/office/drawing/2014/main" id="{CED81CB0-D69B-20C1-AEC6-42562D184B91}"/>
              </a:ext>
            </a:extLst>
          </p:cNvPr>
          <p:cNvCxnSpPr>
            <a:cxnSpLocks/>
          </p:cNvCxnSpPr>
          <p:nvPr/>
        </p:nvCxnSpPr>
        <p:spPr>
          <a:xfrm>
            <a:off x="1696938" y="1665818"/>
            <a:ext cx="4713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1102DF6E-3C7D-FAED-4E00-2C9DE5FC486C}"/>
              </a:ext>
            </a:extLst>
          </p:cNvPr>
          <p:cNvCxnSpPr/>
          <p:nvPr/>
        </p:nvCxnSpPr>
        <p:spPr>
          <a:xfrm>
            <a:off x="3176946" y="2240853"/>
            <a:ext cx="0" cy="4053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F1184CA7-BC14-2054-EA21-FAE446E9A68C}"/>
              </a:ext>
            </a:extLst>
          </p:cNvPr>
          <p:cNvCxnSpPr/>
          <p:nvPr/>
        </p:nvCxnSpPr>
        <p:spPr>
          <a:xfrm>
            <a:off x="4553260" y="3042132"/>
            <a:ext cx="2733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12C905C4-F2CD-2FB1-F6D1-DC810F32E736}"/>
              </a:ext>
            </a:extLst>
          </p:cNvPr>
          <p:cNvCxnSpPr/>
          <p:nvPr/>
        </p:nvCxnSpPr>
        <p:spPr>
          <a:xfrm>
            <a:off x="6504608" y="3042132"/>
            <a:ext cx="1885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883C3BD-E2B6-9723-B4B8-757CA95C2444}"/>
              </a:ext>
            </a:extLst>
          </p:cNvPr>
          <p:cNvCxnSpPr/>
          <p:nvPr/>
        </p:nvCxnSpPr>
        <p:spPr>
          <a:xfrm flipH="1">
            <a:off x="6504608" y="3513472"/>
            <a:ext cx="1885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EB43F14-923F-8CCB-7456-BCFE92DD1BA7}"/>
              </a:ext>
            </a:extLst>
          </p:cNvPr>
          <p:cNvCxnSpPr/>
          <p:nvPr/>
        </p:nvCxnSpPr>
        <p:spPr>
          <a:xfrm flipH="1">
            <a:off x="4553260" y="3513472"/>
            <a:ext cx="2733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0B26AB3A-1FEB-6B25-4D0D-76DA30514F8D}"/>
              </a:ext>
            </a:extLst>
          </p:cNvPr>
          <p:cNvCxnSpPr/>
          <p:nvPr/>
        </p:nvCxnSpPr>
        <p:spPr>
          <a:xfrm flipH="1">
            <a:off x="1828913" y="3306082"/>
            <a:ext cx="339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27F20E0D-3E15-9E57-059F-7A6B3C063FB1}"/>
              </a:ext>
            </a:extLst>
          </p:cNvPr>
          <p:cNvCxnSpPr/>
          <p:nvPr/>
        </p:nvCxnSpPr>
        <p:spPr>
          <a:xfrm flipV="1">
            <a:off x="1225598" y="1929769"/>
            <a:ext cx="0" cy="8295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5CFEB3F5-02EE-2C78-86A6-5359C32F0D31}"/>
              </a:ext>
            </a:extLst>
          </p:cNvPr>
          <p:cNvCxnSpPr/>
          <p:nvPr/>
        </p:nvCxnSpPr>
        <p:spPr>
          <a:xfrm>
            <a:off x="10030233" y="2891303"/>
            <a:ext cx="0" cy="2828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28A49BB-F47E-8B25-0041-8106A79C55EC}"/>
              </a:ext>
            </a:extLst>
          </p:cNvPr>
          <p:cNvCxnSpPr/>
          <p:nvPr/>
        </p:nvCxnSpPr>
        <p:spPr>
          <a:xfrm>
            <a:off x="10162208" y="4390165"/>
            <a:ext cx="0" cy="282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F06DC86B-B875-1501-C621-C58C0F8D80EC}"/>
              </a:ext>
            </a:extLst>
          </p:cNvPr>
          <p:cNvCxnSpPr/>
          <p:nvPr/>
        </p:nvCxnSpPr>
        <p:spPr>
          <a:xfrm>
            <a:off x="2601911" y="4088507"/>
            <a:ext cx="0" cy="3582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649B55D-CF39-7EC1-5563-1593F245945B}"/>
              </a:ext>
            </a:extLst>
          </p:cNvPr>
          <p:cNvCxnSpPr/>
          <p:nvPr/>
        </p:nvCxnSpPr>
        <p:spPr>
          <a:xfrm>
            <a:off x="3808542" y="4107361"/>
            <a:ext cx="0" cy="28280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4FDA8C9-2A2F-5E5D-C824-5E8B1671A242}"/>
              </a:ext>
            </a:extLst>
          </p:cNvPr>
          <p:cNvCxnSpPr/>
          <p:nvPr/>
        </p:nvCxnSpPr>
        <p:spPr>
          <a:xfrm>
            <a:off x="5618489" y="4097934"/>
            <a:ext cx="0" cy="292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650FAB0-E40F-E1BC-81FE-8E8FF2B196BC}"/>
              </a:ext>
            </a:extLst>
          </p:cNvPr>
          <p:cNvCxnSpPr/>
          <p:nvPr/>
        </p:nvCxnSpPr>
        <p:spPr>
          <a:xfrm>
            <a:off x="3959371" y="4786091"/>
            <a:ext cx="0" cy="3959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083AA1D-324C-266E-DED4-2BDED3C12B0B}"/>
              </a:ext>
            </a:extLst>
          </p:cNvPr>
          <p:cNvCxnSpPr/>
          <p:nvPr/>
        </p:nvCxnSpPr>
        <p:spPr>
          <a:xfrm>
            <a:off x="3959371" y="5182016"/>
            <a:ext cx="46191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2AA4E7BC-83BC-997D-B62D-8AE9B2B0358B}"/>
              </a:ext>
            </a:extLst>
          </p:cNvPr>
          <p:cNvCxnSpPr/>
          <p:nvPr/>
        </p:nvCxnSpPr>
        <p:spPr>
          <a:xfrm flipH="1">
            <a:off x="509161" y="5625076"/>
            <a:ext cx="8069344"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00D5F310-76DE-1FD8-31A1-4A72E2D33D00}"/>
              </a:ext>
            </a:extLst>
          </p:cNvPr>
          <p:cNvCxnSpPr/>
          <p:nvPr/>
        </p:nvCxnSpPr>
        <p:spPr>
          <a:xfrm flipV="1">
            <a:off x="509161" y="1665818"/>
            <a:ext cx="0" cy="3968685"/>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3EB2E470-9F0E-D3D0-061E-536D7E202070}"/>
              </a:ext>
            </a:extLst>
          </p:cNvPr>
          <p:cNvCxnSpPr/>
          <p:nvPr/>
        </p:nvCxnSpPr>
        <p:spPr>
          <a:xfrm>
            <a:off x="509161" y="1665818"/>
            <a:ext cx="3299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6" name="Picture 25" descr="TensorFlow - Wikipedia">
            <a:extLst>
              <a:ext uri="{FF2B5EF4-FFF2-40B4-BE49-F238E27FC236}">
                <a16:creationId xmlns:a16="http://schemas.microsoft.com/office/drawing/2014/main" id="{D203226E-9E9E-41D6-0B1B-DC0A39D6E7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073" b="40949"/>
          <a:stretch/>
        </p:blipFill>
        <p:spPr bwMode="auto">
          <a:xfrm>
            <a:off x="3640054" y="2673151"/>
            <a:ext cx="1181864" cy="502293"/>
          </a:xfrm>
          <a:prstGeom prst="rect">
            <a:avLst/>
          </a:prstGeom>
          <a:noFill/>
          <a:ln>
            <a:noFill/>
          </a:ln>
          <a:extLst>
            <a:ext uri="{53640926-AAD7-44D8-BBD7-CCE9431645EC}">
              <a14:shadowObscured xmlns:a14="http://schemas.microsoft.com/office/drawing/2010/main"/>
            </a:ext>
          </a:extLst>
        </p:spPr>
      </p:pic>
      <p:pic>
        <p:nvPicPr>
          <p:cNvPr id="27" name="Picture 10" descr="Mongodb original logo - Social media &amp; Logos Icons">
            <a:extLst>
              <a:ext uri="{FF2B5EF4-FFF2-40B4-BE49-F238E27FC236}">
                <a16:creationId xmlns:a16="http://schemas.microsoft.com/office/drawing/2014/main" id="{985ADC6F-A7FC-192C-61A9-19D2DF1C0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6052" y="4219345"/>
            <a:ext cx="471339" cy="47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37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53143" y="469036"/>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FF6B11"/>
                </a:solidFill>
                <a:latin typeface="Segoe UI" panose="020B0502040204020203" pitchFamily="34" charset="0"/>
                <a:cs typeface="Segoe UI" panose="020B0502040204020203" pitchFamily="34" charset="0"/>
              </a:rPr>
              <a:t>Key Differentiators &amp; Adoption Plan</a:t>
            </a:r>
            <a:endParaRPr sz="2800" b="1" dirty="0">
              <a:solidFill>
                <a:srgbClr val="FF6B1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929438" y="1165441"/>
            <a:ext cx="12094590" cy="3414300"/>
          </a:xfrm>
          <a:prstGeom prst="rect">
            <a:avLst/>
          </a:prstGeom>
          <a:noFill/>
          <a:ln>
            <a:noFill/>
          </a:ln>
        </p:spPr>
        <p:txBody>
          <a:bodyPr spcFirstLastPara="1" wrap="square" lIns="91425" tIns="91425" rIns="91425" bIns="91425" anchor="t" anchorCtr="0">
            <a:noAutofit/>
          </a:bodyPr>
          <a:lstStyle/>
          <a:p>
            <a:pPr>
              <a:lnSpc>
                <a:spcPct val="150000"/>
              </a:lnSpc>
            </a:pPr>
            <a:r>
              <a:rPr lang="en-US" sz="2000" b="1" dirty="0">
                <a:latin typeface="Segoe UI" panose="020B0502040204020203" pitchFamily="34" charset="0"/>
                <a:cs typeface="Segoe UI" panose="020B0502040204020203" pitchFamily="34" charset="0"/>
              </a:rPr>
              <a:t>Advantages over Alternatives:</a:t>
            </a:r>
            <a:endParaRPr lang="en-US" sz="2000" dirty="0">
              <a:latin typeface="Segoe UI" panose="020B0502040204020203" pitchFamily="34" charset="0"/>
              <a:cs typeface="Segoe UI" panose="020B0502040204020203" pitchFamily="34" charset="0"/>
            </a:endParaRPr>
          </a:p>
          <a:p>
            <a:pPr marL="342900" indent="-342900">
              <a:lnSpc>
                <a:spcPct val="150000"/>
              </a:lnSpc>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Personalization:</a:t>
            </a:r>
            <a:r>
              <a:rPr lang="en-US" sz="2000" dirty="0">
                <a:latin typeface="Segoe UI" panose="020B0502040204020203" pitchFamily="34" charset="0"/>
                <a:cs typeface="Segoe UI" panose="020B0502040204020203" pitchFamily="34" charset="0"/>
              </a:rPr>
              <a:t> Tailors recommendations based on individual financial data.</a:t>
            </a:r>
          </a:p>
          <a:p>
            <a:pPr marL="342900" indent="-342900">
              <a:lnSpc>
                <a:spcPct val="150000"/>
              </a:lnSpc>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Data-driven:</a:t>
            </a:r>
            <a:r>
              <a:rPr lang="en-US" sz="2000" dirty="0">
                <a:latin typeface="Segoe UI" panose="020B0502040204020203" pitchFamily="34" charset="0"/>
                <a:cs typeface="Segoe UI" panose="020B0502040204020203" pitchFamily="34" charset="0"/>
              </a:rPr>
              <a:t> Uses machine learning for accurate, personalized advice.</a:t>
            </a:r>
          </a:p>
          <a:p>
            <a:pPr marL="342900" indent="-342900">
              <a:lnSpc>
                <a:spcPct val="150000"/>
              </a:lnSpc>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Efficiency:</a:t>
            </a:r>
            <a:r>
              <a:rPr lang="en-US" sz="2000" dirty="0">
                <a:latin typeface="Segoe UI" panose="020B0502040204020203" pitchFamily="34" charset="0"/>
                <a:cs typeface="Segoe UI" panose="020B0502040204020203" pitchFamily="34" charset="0"/>
              </a:rPr>
              <a:t> Automates analysis for quicker decisions.</a:t>
            </a:r>
          </a:p>
          <a:p>
            <a:pPr marL="342900" indent="-342900">
              <a:lnSpc>
                <a:spcPct val="150000"/>
              </a:lnSpc>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Scalability:</a:t>
            </a:r>
            <a:r>
              <a:rPr lang="en-US" sz="2000" dirty="0">
                <a:latin typeface="Segoe UI" panose="020B0502040204020203" pitchFamily="34" charset="0"/>
                <a:cs typeface="Segoe UI" panose="020B0502040204020203" pitchFamily="34" charset="0"/>
              </a:rPr>
              <a:t> Scales with cloud infrastructure, accommodating growth.</a:t>
            </a:r>
          </a:p>
          <a:p>
            <a:pPr marL="342900" indent="-342900">
              <a:lnSpc>
                <a:spcPct val="150000"/>
              </a:lnSpc>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Compliance:</a:t>
            </a:r>
            <a:r>
              <a:rPr lang="en-US" sz="2000" dirty="0">
                <a:latin typeface="Segoe UI" panose="020B0502040204020203" pitchFamily="34" charset="0"/>
                <a:cs typeface="Segoe UI" panose="020B0502040204020203" pitchFamily="34" charset="0"/>
              </a:rPr>
              <a:t> Integrates securely with bank APIs, adhering to regulations.</a:t>
            </a:r>
          </a:p>
          <a:p>
            <a:pPr>
              <a:lnSpc>
                <a:spcPct val="150000"/>
              </a:lnSpc>
            </a:pPr>
            <a:r>
              <a:rPr lang="en-US" sz="2000" b="1" dirty="0">
                <a:latin typeface="Segoe UI" panose="020B0502040204020203" pitchFamily="34" charset="0"/>
                <a:cs typeface="Segoe UI" panose="020B0502040204020203" pitchFamily="34" charset="0"/>
              </a:rPr>
              <a:t>Adoption Strategy:</a:t>
            </a:r>
            <a:endParaRPr lang="en-US" sz="2000" dirty="0">
              <a:latin typeface="Segoe UI" panose="020B0502040204020203" pitchFamily="34" charset="0"/>
              <a:cs typeface="Segoe UI" panose="020B0502040204020203" pitchFamily="34" charset="0"/>
            </a:endParaRPr>
          </a:p>
          <a:p>
            <a:pPr marL="342900" indent="-342900">
              <a:lnSpc>
                <a:spcPct val="150000"/>
              </a:lnSpc>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Education:</a:t>
            </a:r>
            <a:r>
              <a:rPr lang="en-US" sz="2000" dirty="0">
                <a:latin typeface="Segoe UI" panose="020B0502040204020203" pitchFamily="34" charset="0"/>
                <a:cs typeface="Segoe UI" panose="020B0502040204020203" pitchFamily="34" charset="0"/>
              </a:rPr>
              <a:t> Market benefits through campaigns and content.</a:t>
            </a:r>
          </a:p>
          <a:p>
            <a:pPr marL="342900" indent="-342900">
              <a:lnSpc>
                <a:spcPct val="150000"/>
              </a:lnSpc>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Partnerships:</a:t>
            </a:r>
            <a:r>
              <a:rPr lang="en-US" sz="2000" dirty="0">
                <a:latin typeface="Segoe UI" panose="020B0502040204020203" pitchFamily="34" charset="0"/>
                <a:cs typeface="Segoe UI" panose="020B0502040204020203" pitchFamily="34" charset="0"/>
              </a:rPr>
              <a:t> Collaborate with banks for broader reach and trust.</a:t>
            </a:r>
          </a:p>
          <a:p>
            <a:pPr marL="342900" indent="-342900">
              <a:lnSpc>
                <a:spcPct val="150000"/>
              </a:lnSpc>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Feedback:</a:t>
            </a:r>
            <a:r>
              <a:rPr lang="en-US" sz="2000" dirty="0">
                <a:latin typeface="Segoe UI" panose="020B0502040204020203" pitchFamily="34" charset="0"/>
                <a:cs typeface="Segoe UI" panose="020B0502040204020203" pitchFamily="34" charset="0"/>
              </a:rPr>
              <a:t> Iterate based on user input to improve satisfaction.</a:t>
            </a:r>
          </a:p>
          <a:p>
            <a:pPr marL="342900" indent="-342900">
              <a:lnSpc>
                <a:spcPct val="150000"/>
              </a:lnSpc>
              <a:buFont typeface="Wingdings" panose="05000000000000000000" pitchFamily="2" charset="2"/>
              <a:buChar char="ü"/>
            </a:pPr>
            <a:r>
              <a:rPr lang="en-US" sz="2000" b="1" dirty="0">
                <a:latin typeface="Segoe UI" panose="020B0502040204020203" pitchFamily="34" charset="0"/>
                <a:cs typeface="Segoe UI" panose="020B0502040204020203" pitchFamily="34" charset="0"/>
              </a:rPr>
              <a:t>Value Demonstration:</a:t>
            </a:r>
            <a:r>
              <a:rPr lang="en-US" sz="2000" dirty="0">
                <a:latin typeface="Segoe UI" panose="020B0502040204020203" pitchFamily="34" charset="0"/>
                <a:cs typeface="Segoe UI" panose="020B0502040204020203" pitchFamily="34" charset="0"/>
              </a:rPr>
              <a:t> Show effectiveness through case studies and metrics.</a:t>
            </a:r>
          </a:p>
          <a:p>
            <a:pPr marL="0" marR="0" lvl="0" indent="0" algn="l" rtl="0">
              <a:lnSpc>
                <a:spcPct val="150000"/>
              </a:lnSpc>
              <a:spcBef>
                <a:spcPts val="0"/>
              </a:spcBef>
              <a:spcAft>
                <a:spcPts val="0"/>
              </a:spcAft>
              <a:buClr>
                <a:srgbClr val="000000"/>
              </a:buClr>
              <a:buSzPts val="1400"/>
              <a:buFont typeface="Arial"/>
              <a:buNone/>
            </a:pPr>
            <a:endParaRPr lang="en-IN" sz="20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17484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E88C04-D1CA-5049-1212-4C11A6509A74}"/>
              </a:ext>
            </a:extLst>
          </p:cNvPr>
          <p:cNvPicPr>
            <a:picLocks noChangeAspect="1"/>
          </p:cNvPicPr>
          <p:nvPr/>
        </p:nvPicPr>
        <p:blipFill>
          <a:blip r:embed="rId2"/>
          <a:stretch>
            <a:fillRect/>
          </a:stretch>
        </p:blipFill>
        <p:spPr>
          <a:xfrm>
            <a:off x="9005105" y="704391"/>
            <a:ext cx="2390778" cy="5233421"/>
          </a:xfrm>
          <a:prstGeom prst="rect">
            <a:avLst/>
          </a:prstGeom>
        </p:spPr>
      </p:pic>
      <p:pic>
        <p:nvPicPr>
          <p:cNvPr id="7" name="Picture 6">
            <a:extLst>
              <a:ext uri="{FF2B5EF4-FFF2-40B4-BE49-F238E27FC236}">
                <a16:creationId xmlns:a16="http://schemas.microsoft.com/office/drawing/2014/main" id="{7587534D-AC3C-FC35-5884-2DFCAC25E1FC}"/>
              </a:ext>
            </a:extLst>
          </p:cNvPr>
          <p:cNvPicPr>
            <a:picLocks noChangeAspect="1"/>
          </p:cNvPicPr>
          <p:nvPr/>
        </p:nvPicPr>
        <p:blipFill>
          <a:blip r:embed="rId3"/>
          <a:stretch>
            <a:fillRect/>
          </a:stretch>
        </p:blipFill>
        <p:spPr>
          <a:xfrm>
            <a:off x="6489274" y="859978"/>
            <a:ext cx="2515831" cy="5561310"/>
          </a:xfrm>
          <a:prstGeom prst="rect">
            <a:avLst/>
          </a:prstGeom>
        </p:spPr>
      </p:pic>
      <p:pic>
        <p:nvPicPr>
          <p:cNvPr id="9" name="Picture 8">
            <a:extLst>
              <a:ext uri="{FF2B5EF4-FFF2-40B4-BE49-F238E27FC236}">
                <a16:creationId xmlns:a16="http://schemas.microsoft.com/office/drawing/2014/main" id="{2F712196-A7CE-C559-1AD9-F888EE78FA0C}"/>
              </a:ext>
            </a:extLst>
          </p:cNvPr>
          <p:cNvPicPr>
            <a:picLocks noChangeAspect="1"/>
          </p:cNvPicPr>
          <p:nvPr/>
        </p:nvPicPr>
        <p:blipFill>
          <a:blip r:embed="rId4"/>
          <a:stretch>
            <a:fillRect/>
          </a:stretch>
        </p:blipFill>
        <p:spPr>
          <a:xfrm>
            <a:off x="3926542" y="704391"/>
            <a:ext cx="2618357" cy="5716897"/>
          </a:xfrm>
          <a:prstGeom prst="rect">
            <a:avLst/>
          </a:prstGeom>
        </p:spPr>
      </p:pic>
      <p:sp>
        <p:nvSpPr>
          <p:cNvPr id="11" name="TextBox 10">
            <a:extLst>
              <a:ext uri="{FF2B5EF4-FFF2-40B4-BE49-F238E27FC236}">
                <a16:creationId xmlns:a16="http://schemas.microsoft.com/office/drawing/2014/main" id="{720ECDD1-CD28-4C6A-76D5-E9A8742B9DE0}"/>
              </a:ext>
            </a:extLst>
          </p:cNvPr>
          <p:cNvSpPr txBox="1"/>
          <p:nvPr/>
        </p:nvSpPr>
        <p:spPr>
          <a:xfrm>
            <a:off x="784193" y="2120772"/>
            <a:ext cx="8903054" cy="1477328"/>
          </a:xfrm>
          <a:prstGeom prst="rect">
            <a:avLst/>
          </a:prstGeom>
          <a:noFill/>
        </p:spPr>
        <p:txBody>
          <a:bodyPr wrap="square">
            <a:spAutoFit/>
          </a:bodyPr>
          <a:lstStyle/>
          <a:p>
            <a:r>
              <a:rPr lang="en-IN" sz="1800" dirty="0">
                <a:latin typeface="Segoe UI" panose="020B0502040204020203" pitchFamily="34" charset="0"/>
                <a:cs typeface="Segoe UI" panose="020B0502040204020203" pitchFamily="34" charset="0"/>
              </a:rPr>
              <a:t>Repository Link - </a:t>
            </a:r>
            <a:r>
              <a:rPr lang="en-IN" sz="1800" dirty="0">
                <a:latin typeface="Segoe UI" panose="020B0502040204020203" pitchFamily="34" charset="0"/>
                <a:cs typeface="Segoe UI" panose="020B0502040204020203" pitchFamily="34" charset="0"/>
                <a:hlinkClick r:id="rId5"/>
              </a:rPr>
              <a:t>https://github.com/ShobikaG/BOB_CONNECT</a:t>
            </a:r>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Demo YouTube Link - </a:t>
            </a:r>
            <a:r>
              <a:rPr lang="en-IN" dirty="0">
                <a:latin typeface="Segoe UI" panose="020B0502040204020203" pitchFamily="34" charset="0"/>
                <a:cs typeface="Segoe UI" panose="020B0502040204020203" pitchFamily="34" charset="0"/>
                <a:hlinkClick r:id="rId6"/>
              </a:rPr>
              <a:t>https://youtu.be/0FzzOscxNnM?si=oT0RkZnA_-VvbiS0</a:t>
            </a:r>
            <a:endParaRPr lang="en-IN"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a:p>
            <a:r>
              <a:rPr lang="en-IN" sz="1800" dirty="0">
                <a:latin typeface="Segoe UI" panose="020B0502040204020203" pitchFamily="34" charset="0"/>
                <a:cs typeface="Segoe UI" panose="020B0502040204020203" pitchFamily="34" charset="0"/>
              </a:rPr>
              <a:t> </a:t>
            </a:r>
            <a:endParaRPr lang="en-IN" dirty="0">
              <a:latin typeface="Segoe UI" panose="020B0502040204020203" pitchFamily="34" charset="0"/>
              <a:cs typeface="Segoe UI" panose="020B0502040204020203" pitchFamily="34" charset="0"/>
            </a:endParaRPr>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11994" y="365199"/>
            <a:ext cx="11477297"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FF6B11"/>
                </a:solidFill>
                <a:latin typeface="Segoe UI" panose="020B0502040204020203" pitchFamily="34" charset="0"/>
                <a:cs typeface="Segoe UI" panose="020B0502040204020203" pitchFamily="34" charset="0"/>
              </a:rPr>
              <a:t>GitHub Repository Link &amp; supporting diagrams, screenshots.</a:t>
            </a:r>
            <a:br>
              <a:rPr lang="en-IN" sz="2800" b="1" dirty="0">
                <a:solidFill>
                  <a:srgbClr val="FF6B11"/>
                </a:solidFill>
                <a:latin typeface="Segoe UI" panose="020B0502040204020203" pitchFamily="34" charset="0"/>
                <a:cs typeface="Segoe UI" panose="020B0502040204020203" pitchFamily="34" charset="0"/>
              </a:rPr>
            </a:br>
            <a:endParaRPr lang="en-IN" sz="2800" b="1" dirty="0">
              <a:solidFill>
                <a:srgbClr val="FF6B1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663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3340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FF6B11"/>
                </a:solidFill>
                <a:latin typeface="Segoe UI" panose="020B0502040204020203" pitchFamily="34" charset="0"/>
                <a:cs typeface="Segoe UI" panose="020B0502040204020203" pitchFamily="34" charset="0"/>
              </a:rPr>
              <a:t>Business Potential and Relevance</a:t>
            </a:r>
            <a:br>
              <a:rPr lang="en-IN" sz="2800" b="1" dirty="0">
                <a:solidFill>
                  <a:srgbClr val="FF6B11"/>
                </a:solidFill>
                <a:latin typeface="Segoe UI" panose="020B0502040204020203" pitchFamily="34" charset="0"/>
                <a:cs typeface="Segoe UI" panose="020B0502040204020203" pitchFamily="34" charset="0"/>
              </a:rPr>
            </a:br>
            <a:endParaRPr lang="en-IN" sz="2800" b="1" dirty="0">
              <a:solidFill>
                <a:srgbClr val="FF6B1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742950" y="1072250"/>
            <a:ext cx="10210800" cy="34143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200000"/>
              </a:lnSpc>
              <a:spcBef>
                <a:spcPts val="0"/>
              </a:spcBef>
              <a:spcAft>
                <a:spcPts val="0"/>
              </a:spcAft>
              <a:buClr>
                <a:srgbClr val="000000"/>
              </a:buClr>
              <a:buSzPts val="1400"/>
              <a:buFont typeface="Wingdings" panose="05000000000000000000" pitchFamily="2" charset="2"/>
              <a:buChar char="ü"/>
            </a:pPr>
            <a:r>
              <a:rPr lang="en-US" b="1"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Personal Finance Management:</a:t>
            </a:r>
            <a:r>
              <a:rPr lang="en-US"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 Provides personalized investment recommendations for individuals.</a:t>
            </a:r>
          </a:p>
          <a:p>
            <a:pPr marL="342900" marR="0" lvl="0" indent="-342900" algn="l" rtl="0">
              <a:lnSpc>
                <a:spcPct val="200000"/>
              </a:lnSpc>
              <a:spcBef>
                <a:spcPts val="0"/>
              </a:spcBef>
              <a:spcAft>
                <a:spcPts val="0"/>
              </a:spcAft>
              <a:buClr>
                <a:srgbClr val="000000"/>
              </a:buClr>
              <a:buSzPts val="1400"/>
              <a:buFont typeface="Wingdings" panose="05000000000000000000" pitchFamily="2" charset="2"/>
              <a:buChar char="ü"/>
            </a:pPr>
            <a:r>
              <a:rPr lang="en-US" b="1" u="none" strike="noStrike" cap="none" dirty="0">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Wealth Management:</a:t>
            </a:r>
            <a:r>
              <a:rPr lang="en-US"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 Enhances advisory services for financial advisors and wealth managers.</a:t>
            </a:r>
          </a:p>
          <a:p>
            <a:pPr marL="342900" marR="0" lvl="0" indent="-342900" algn="l" rtl="0">
              <a:lnSpc>
                <a:spcPct val="200000"/>
              </a:lnSpc>
              <a:spcBef>
                <a:spcPts val="0"/>
              </a:spcBef>
              <a:spcAft>
                <a:spcPts val="0"/>
              </a:spcAft>
              <a:buClr>
                <a:srgbClr val="000000"/>
              </a:buClr>
              <a:buSzPts val="1400"/>
              <a:buFont typeface="Wingdings" panose="05000000000000000000" pitchFamily="2" charset="2"/>
              <a:buChar char="ü"/>
            </a:pPr>
            <a:r>
              <a:rPr lang="en-US" b="1"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Retail Banking:</a:t>
            </a:r>
            <a:r>
              <a:rPr lang="en-US"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 Offers digital advisory tools to attract and retain customers.</a:t>
            </a:r>
          </a:p>
          <a:p>
            <a:pPr marL="342900" marR="0" lvl="0" indent="-342900" algn="l" rtl="0">
              <a:lnSpc>
                <a:spcPct val="200000"/>
              </a:lnSpc>
              <a:spcBef>
                <a:spcPts val="0"/>
              </a:spcBef>
              <a:spcAft>
                <a:spcPts val="0"/>
              </a:spcAft>
              <a:buClr>
                <a:srgbClr val="000000"/>
              </a:buClr>
              <a:buSzPts val="1400"/>
              <a:buFont typeface="Wingdings" panose="05000000000000000000" pitchFamily="2" charset="2"/>
              <a:buChar char="ü"/>
            </a:pPr>
            <a:r>
              <a:rPr lang="en-US" b="1"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Fintech Innovation:</a:t>
            </a:r>
            <a:r>
              <a:rPr lang="en-US"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 Integrates advanced financial services into fintech platforms.</a:t>
            </a:r>
          </a:p>
          <a:p>
            <a:pPr marL="342900" marR="0" lvl="0" indent="-342900" algn="l" rtl="0">
              <a:lnSpc>
                <a:spcPct val="200000"/>
              </a:lnSpc>
              <a:spcBef>
                <a:spcPts val="0"/>
              </a:spcBef>
              <a:spcAft>
                <a:spcPts val="0"/>
              </a:spcAft>
              <a:buClr>
                <a:srgbClr val="000000"/>
              </a:buClr>
              <a:buSzPts val="1400"/>
              <a:buFont typeface="Wingdings" panose="05000000000000000000" pitchFamily="2" charset="2"/>
              <a:buChar char="ü"/>
            </a:pPr>
            <a:r>
              <a:rPr lang="en-US" b="1"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Compliance and Risk Mitigation:</a:t>
            </a:r>
            <a:r>
              <a:rPr lang="en-US"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 Ensures regulatory compliance and manages financial risks.</a:t>
            </a:r>
            <a:endParaRPr lang="en-US" b="1"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endParaRPr>
          </a:p>
          <a:p>
            <a:pPr marL="342900" marR="0" lvl="0" indent="-342900" algn="l" rtl="0">
              <a:lnSpc>
                <a:spcPct val="200000"/>
              </a:lnSpc>
              <a:spcBef>
                <a:spcPts val="0"/>
              </a:spcBef>
              <a:spcAft>
                <a:spcPts val="0"/>
              </a:spcAft>
              <a:buClr>
                <a:srgbClr val="000000"/>
              </a:buClr>
              <a:buSzPts val="1400"/>
              <a:buFont typeface="Wingdings" panose="05000000000000000000" pitchFamily="2" charset="2"/>
              <a:buChar char="ü"/>
            </a:pPr>
            <a:r>
              <a:rPr lang="en-US" b="1"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Customer Engagement:</a:t>
            </a:r>
            <a:r>
              <a:rPr lang="en-US"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 Improves engagement by offering tailored financial advice.</a:t>
            </a:r>
          </a:p>
          <a:p>
            <a:pPr marL="342900" marR="0" lvl="0" indent="-342900" algn="l" rtl="0">
              <a:lnSpc>
                <a:spcPct val="200000"/>
              </a:lnSpc>
              <a:spcBef>
                <a:spcPts val="0"/>
              </a:spcBef>
              <a:spcAft>
                <a:spcPts val="0"/>
              </a:spcAft>
              <a:buClr>
                <a:srgbClr val="000000"/>
              </a:buClr>
              <a:buSzPts val="1400"/>
              <a:buFont typeface="Wingdings" panose="05000000000000000000" pitchFamily="2" charset="2"/>
              <a:buChar char="ü"/>
            </a:pPr>
            <a:r>
              <a:rPr lang="en-US" b="1"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Market Differentiation:</a:t>
            </a:r>
            <a:r>
              <a:rPr lang="en-US"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rPr>
              <a:t> Provides a competitive edge with technology-driven financial solutions.</a:t>
            </a:r>
            <a:endParaRPr lang="en-IN" u="none" strike="noStrike" cap="none" dirty="0">
              <a:solidFill>
                <a:schemeClr val="tx1"/>
              </a:solidFill>
              <a:highlight>
                <a:srgbClr val="FFFFFF"/>
              </a:highlight>
              <a:latin typeface="Segoe UI" panose="020B0502040204020203" pitchFamily="34" charset="0"/>
              <a:ea typeface="Calibri" panose="020F0502020204030204" pitchFamily="34" charset="0"/>
              <a:cs typeface="Segoe UI" panose="020B0502040204020203" pitchFamily="34" charset="0"/>
              <a:sym typeface="Lato"/>
            </a:endParaRPr>
          </a:p>
        </p:txBody>
      </p:sp>
    </p:spTree>
    <p:extLst>
      <p:ext uri="{BB962C8B-B14F-4D97-AF65-F5344CB8AC3E}">
        <p14:creationId xmlns:p14="http://schemas.microsoft.com/office/powerpoint/2010/main" val="59727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35428" y="3819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FF6B11"/>
                </a:solidFill>
                <a:latin typeface="Segoe UI" panose="020B0502040204020203" pitchFamily="34" charset="0"/>
                <a:cs typeface="Segoe UI" panose="020B0502040204020203" pitchFamily="34" charset="0"/>
              </a:rPr>
              <a:t>Uniqueness of Approach and Solution</a:t>
            </a:r>
            <a:br>
              <a:rPr lang="en-IN" sz="2800" b="1" dirty="0">
                <a:solidFill>
                  <a:srgbClr val="FF6B11"/>
                </a:solidFill>
                <a:latin typeface="Segoe UI" panose="020B0502040204020203" pitchFamily="34" charset="0"/>
                <a:cs typeface="Segoe UI" panose="020B0502040204020203" pitchFamily="34" charset="0"/>
              </a:rPr>
            </a:br>
            <a:endParaRPr lang="en-IN" sz="2800" b="1" dirty="0">
              <a:solidFill>
                <a:srgbClr val="FF6B1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672850" y="1129530"/>
            <a:ext cx="6500836"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en-US" dirty="0">
                <a:latin typeface="Segoe UI" panose="020B0502040204020203" pitchFamily="34" charset="0"/>
                <a:cs typeface="Segoe UI" panose="020B0502040204020203" pitchFamily="34" charset="0"/>
              </a:rPr>
              <a:t>The idea involves analyzing customer bank balances and transaction histories to recommend optimal investment schemes based on individual financial goals and age demographics. This AI-driven system provides personalized advice, considering factors like customer age and current financial resources (e.g., Rs 100,000 for a 1-month duration). By leveraging these insights, the platform suggests bank schemes that maximize returns and align with customer interests. This approach uniquely combines personalized financial guidance with data-driven insights, enhancing user engagement and satisfaction through tailored investment recommendations.</a:t>
            </a:r>
            <a:endParaRPr lang="en-IN"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3FDDE735-E0BD-DCF2-C822-72241714C3D5}"/>
              </a:ext>
            </a:extLst>
          </p:cNvPr>
          <p:cNvPicPr>
            <a:picLocks noChangeAspect="1"/>
          </p:cNvPicPr>
          <p:nvPr/>
        </p:nvPicPr>
        <p:blipFill>
          <a:blip r:embed="rId2"/>
          <a:stretch>
            <a:fillRect/>
          </a:stretch>
        </p:blipFill>
        <p:spPr>
          <a:xfrm>
            <a:off x="7305057" y="1303701"/>
            <a:ext cx="4523970" cy="4523970"/>
          </a:xfrm>
          <a:prstGeom prst="rect">
            <a:avLst/>
          </a:prstGeom>
        </p:spPr>
      </p:pic>
    </p:spTree>
    <p:extLst>
      <p:ext uri="{BB962C8B-B14F-4D97-AF65-F5344CB8AC3E}">
        <p14:creationId xmlns:p14="http://schemas.microsoft.com/office/powerpoint/2010/main" val="300575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928</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Segoe UI</vt:lpstr>
      <vt:lpstr>Wingdings</vt:lpstr>
      <vt:lpstr>Office Theme</vt:lpstr>
      <vt:lpstr>PowerPoint Presentation</vt:lpstr>
      <vt:lpstr>Problem Statement</vt:lpstr>
      <vt:lpstr>Pre-Requisite</vt:lpstr>
      <vt:lpstr>Tools or resources</vt:lpstr>
      <vt:lpstr>Architecture </vt:lpstr>
      <vt:lpstr>Key Differentiators &amp; Adoption Plan</vt:lpstr>
      <vt:lpstr>GitHub Repository Link &amp; supporting diagrams, screenshots. </vt:lpstr>
      <vt:lpstr>Business Potential and Relevance </vt:lpstr>
      <vt:lpstr>Uniqueness of Approach and Solution </vt:lpstr>
      <vt:lpstr>User Experience</vt:lpstr>
      <vt:lpstr>Scalability</vt:lpstr>
      <vt:lpstr>Ease of Deployment and Maintenance</vt:lpstr>
      <vt:lpstr>Security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SURIYA PRASAAD S</cp:lastModifiedBy>
  <cp:revision>71</cp:revision>
  <dcterms:created xsi:type="dcterms:W3CDTF">2024-06-09T08:34:46Z</dcterms:created>
  <dcterms:modified xsi:type="dcterms:W3CDTF">2024-06-30T16:57:58Z</dcterms:modified>
</cp:coreProperties>
</file>