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2" r:id="rId3"/>
    <p:sldMasterId id="2147483684" r:id="rId4"/>
  </p:sldMasterIdLst>
  <p:notesMasterIdLst>
    <p:notesMasterId r:id="rId46"/>
  </p:notesMasterIdLst>
  <p:sldIdLst>
    <p:sldId id="268" r:id="rId5"/>
    <p:sldId id="263" r:id="rId6"/>
    <p:sldId id="277" r:id="rId7"/>
    <p:sldId id="278" r:id="rId8"/>
    <p:sldId id="279" r:id="rId9"/>
    <p:sldId id="482" r:id="rId10"/>
    <p:sldId id="483" r:id="rId11"/>
    <p:sldId id="484" r:id="rId12"/>
    <p:sldId id="485" r:id="rId13"/>
    <p:sldId id="486" r:id="rId14"/>
    <p:sldId id="487" r:id="rId15"/>
    <p:sldId id="488" r:id="rId16"/>
    <p:sldId id="489" r:id="rId17"/>
    <p:sldId id="490" r:id="rId18"/>
    <p:sldId id="491" r:id="rId19"/>
    <p:sldId id="492" r:id="rId20"/>
    <p:sldId id="493" r:id="rId21"/>
    <p:sldId id="503" r:id="rId22"/>
    <p:sldId id="504" r:id="rId23"/>
    <p:sldId id="505" r:id="rId24"/>
    <p:sldId id="506" r:id="rId25"/>
    <p:sldId id="507" r:id="rId26"/>
    <p:sldId id="508" r:id="rId27"/>
    <p:sldId id="494" r:id="rId28"/>
    <p:sldId id="496" r:id="rId29"/>
    <p:sldId id="497" r:id="rId30"/>
    <p:sldId id="498" r:id="rId31"/>
    <p:sldId id="499" r:id="rId32"/>
    <p:sldId id="500" r:id="rId33"/>
    <p:sldId id="501" r:id="rId34"/>
    <p:sldId id="502" r:id="rId35"/>
    <p:sldId id="495" r:id="rId36"/>
    <p:sldId id="509" r:id="rId37"/>
    <p:sldId id="510" r:id="rId38"/>
    <p:sldId id="511" r:id="rId39"/>
    <p:sldId id="512" r:id="rId40"/>
    <p:sldId id="513" r:id="rId41"/>
    <p:sldId id="514" r:id="rId42"/>
    <p:sldId id="515" r:id="rId43"/>
    <p:sldId id="516" r:id="rId44"/>
    <p:sldId id="41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98" d="100"/>
          <a:sy n="98" d="100"/>
        </p:scale>
        <p:origin x="360" y="55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FA7ED-4C0D-43CD-9F89-94CA4678050C}" type="datetimeFigureOut">
              <a:rPr lang="en-IN" smtClean="0"/>
              <a:pPr/>
              <a:t>20-12-2024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93DCE-8474-47DE-9603-678EB3E816D2}" type="slidenum">
              <a:rPr lang="en-IN" smtClean="0"/>
              <a:pPr/>
              <a:t>‹#›</a:t>
            </a:fld>
            <a:endParaRPr lang="en-IN"/>
          </a:p>
        </p:txBody>
      </p:sp>
    </p:spTree>
    <p:extLst>
      <p:ext uri="{BB962C8B-B14F-4D97-AF65-F5344CB8AC3E}">
        <p14:creationId xmlns="" xmlns:p14="http://schemas.microsoft.com/office/powerpoint/2010/main" val="349414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0178" name="Rectangle 2"/>
          <p:cNvSpPr>
            <a:spLocks noGrp="1" noRot="1" noChangeAspect="1" noChangeArrowheads="1" noTextEdit="1"/>
          </p:cNvSpPr>
          <p:nvPr>
            <p:ph type="sldImg"/>
          </p:nvPr>
        </p:nvSpPr>
        <p:spPr bwMode="auto">
          <a:xfrm>
            <a:off x="200025" y="307975"/>
            <a:ext cx="6608763" cy="3717925"/>
          </a:xfrm>
          <a:prstGeom prst="rect">
            <a:avLst/>
          </a:prstGeom>
          <a:solidFill>
            <a:srgbClr val="FFFFFF"/>
          </a:solidFill>
          <a:ln>
            <a:solidFill>
              <a:srgbClr val="000000"/>
            </a:solidFill>
            <a:miter lim="800000"/>
            <a:headEnd/>
            <a:tailEnd/>
          </a:ln>
        </p:spPr>
      </p:sp>
      <p:sp>
        <p:nvSpPr>
          <p:cNvPr id="690179" name="Text Box 3"/>
          <p:cNvSpPr txBox="1">
            <a:spLocks noChangeArrowheads="1"/>
          </p:cNvSpPr>
          <p:nvPr/>
        </p:nvSpPr>
        <p:spPr bwMode="auto">
          <a:xfrm>
            <a:off x="514350" y="4387850"/>
            <a:ext cx="5984875" cy="4127500"/>
          </a:xfrm>
          <a:prstGeom prst="rect">
            <a:avLst/>
          </a:prstGeom>
          <a:noFill/>
          <a:ln w="9525">
            <a:noFill/>
            <a:miter lim="800000"/>
            <a:headEnd/>
            <a:tailEnd/>
          </a:ln>
        </p:spPr>
        <p:txBody>
          <a:bodyPr lIns="0" tIns="0" rIns="0" bIns="0"/>
          <a:lstStyle/>
          <a:p>
            <a:pPr defTabSz="931863" eaLnBrk="0" fontAlgn="base" hangingPunct="0">
              <a:spcBef>
                <a:spcPct val="0"/>
              </a:spcBef>
              <a:spcAft>
                <a:spcPct val="0"/>
              </a:spcAft>
            </a:pPr>
            <a:endParaRPr lang="en-US" sz="2400">
              <a:solidFill>
                <a:srgbClr val="000000"/>
              </a:solidFill>
              <a:latin typeface="Arial Black" pitchFamily="34" charset="0"/>
            </a:endParaRPr>
          </a:p>
        </p:txBody>
      </p:sp>
    </p:spTree>
    <p:extLst>
      <p:ext uri="{BB962C8B-B14F-4D97-AF65-F5344CB8AC3E}">
        <p14:creationId xmlns="" xmlns:p14="http://schemas.microsoft.com/office/powerpoint/2010/main" val="3161847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14</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15</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16</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17</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18</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19</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20</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21</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22</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23</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6</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24</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25</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26</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27</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28</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29</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30</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31</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32</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33</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7</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34</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35</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36</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37</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38</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39</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40</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8</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9</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10</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11</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12</a:t>
            </a:fld>
            <a:endParaRPr lang="en-IN"/>
          </a:p>
        </p:txBody>
      </p:sp>
    </p:spTree>
    <p:extLst>
      <p:ext uri="{BB962C8B-B14F-4D97-AF65-F5344CB8AC3E}">
        <p14:creationId xmlns="" xmlns:p14="http://schemas.microsoft.com/office/powerpoint/2010/main" val="3028812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13</a:t>
            </a:fld>
            <a:endParaRPr lang="en-IN"/>
          </a:p>
        </p:txBody>
      </p:sp>
    </p:spTree>
    <p:extLst>
      <p:ext uri="{BB962C8B-B14F-4D97-AF65-F5344CB8AC3E}">
        <p14:creationId xmlns="" xmlns:p14="http://schemas.microsoft.com/office/powerpoint/2010/main" val="3028812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E5FF19-32C0-4A60-9364-8BD91C94A8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05A5E52-1E3C-4B1A-90C7-3587C39D6E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2376566-ECC0-44D1-8C16-63F8D193C232}"/>
              </a:ext>
            </a:extLst>
          </p:cNvPr>
          <p:cNvSpPr>
            <a:spLocks noGrp="1"/>
          </p:cNvSpPr>
          <p:nvPr>
            <p:ph type="dt" sz="half" idx="10"/>
          </p:nvPr>
        </p:nvSpPr>
        <p:spPr/>
        <p:txBody>
          <a:bodyPr/>
          <a:lstStyle/>
          <a:p>
            <a:fld id="{38A6FF37-408C-487B-9E3E-E57157BA63E6}" type="datetime1">
              <a:rPr lang="en-IN" smtClean="0"/>
              <a:pPr/>
              <a:t>20-12-2024</a:t>
            </a:fld>
            <a:endParaRPr lang="en-IN"/>
          </a:p>
        </p:txBody>
      </p:sp>
      <p:sp>
        <p:nvSpPr>
          <p:cNvPr id="5" name="Footer Placeholder 4">
            <a:extLst>
              <a:ext uri="{FF2B5EF4-FFF2-40B4-BE49-F238E27FC236}">
                <a16:creationId xmlns:a16="http://schemas.microsoft.com/office/drawing/2014/main" xmlns="" id="{44787AA8-B3BE-4F99-B5EF-A7DF7613ABB2}"/>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23117DF5-0FC3-49C2-9C39-90D917566AAD}"/>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 xmlns:p14="http://schemas.microsoft.com/office/powerpoint/2010/main" val="289467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B2F710-EC4B-47F5-904E-EC2DEB31E9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AEED265-1BE6-4977-BB28-BEF2EE7B9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144144D-610F-4299-A7E8-55620DEABFA5}"/>
              </a:ext>
            </a:extLst>
          </p:cNvPr>
          <p:cNvSpPr>
            <a:spLocks noGrp="1"/>
          </p:cNvSpPr>
          <p:nvPr>
            <p:ph type="dt" sz="half" idx="10"/>
          </p:nvPr>
        </p:nvSpPr>
        <p:spPr/>
        <p:txBody>
          <a:bodyPr/>
          <a:lstStyle/>
          <a:p>
            <a:fld id="{6698A4B0-4094-4CF1-8B53-76A0BB453C34}" type="datetime1">
              <a:rPr lang="en-IN" smtClean="0"/>
              <a:pPr/>
              <a:t>20-12-2024</a:t>
            </a:fld>
            <a:endParaRPr lang="en-IN"/>
          </a:p>
        </p:txBody>
      </p:sp>
      <p:sp>
        <p:nvSpPr>
          <p:cNvPr id="5" name="Footer Placeholder 4">
            <a:extLst>
              <a:ext uri="{FF2B5EF4-FFF2-40B4-BE49-F238E27FC236}">
                <a16:creationId xmlns:a16="http://schemas.microsoft.com/office/drawing/2014/main" xmlns="" id="{E9D4DABF-5E58-4D5D-B3C1-D871D124F96B}"/>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D3187D39-8F47-4310-BB64-C7CC03DBF11D}"/>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 xmlns:p14="http://schemas.microsoft.com/office/powerpoint/2010/main" val="177927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E040B94-FEDF-4C30-818C-1343D7BE13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3BEA226-69E6-4FA8-84F1-0B653F799D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6BAA46E-EB58-466D-8BC3-28B5F290C9C7}"/>
              </a:ext>
            </a:extLst>
          </p:cNvPr>
          <p:cNvSpPr>
            <a:spLocks noGrp="1"/>
          </p:cNvSpPr>
          <p:nvPr>
            <p:ph type="dt" sz="half" idx="10"/>
          </p:nvPr>
        </p:nvSpPr>
        <p:spPr/>
        <p:txBody>
          <a:bodyPr/>
          <a:lstStyle/>
          <a:p>
            <a:fld id="{E3E250B4-EAE9-4871-9C11-6E55CD99A3CE}" type="datetime1">
              <a:rPr lang="en-IN" smtClean="0"/>
              <a:pPr/>
              <a:t>20-12-2024</a:t>
            </a:fld>
            <a:endParaRPr lang="en-IN"/>
          </a:p>
        </p:txBody>
      </p:sp>
      <p:sp>
        <p:nvSpPr>
          <p:cNvPr id="5" name="Footer Placeholder 4">
            <a:extLst>
              <a:ext uri="{FF2B5EF4-FFF2-40B4-BE49-F238E27FC236}">
                <a16:creationId xmlns:a16="http://schemas.microsoft.com/office/drawing/2014/main" xmlns="" id="{33284900-2135-4EC0-AE12-DDDA25AC0671}"/>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DAC220D7-8F0D-4CB5-A293-8C0D1F04633C}"/>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 xmlns:p14="http://schemas.microsoft.com/office/powerpoint/2010/main" val="289551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3732377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 xmlns:p14="http://schemas.microsoft.com/office/powerpoint/2010/main" val="1601164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305567078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 xmlns:p14="http://schemas.microsoft.com/office/powerpoint/2010/main" val="1665916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 xmlns:p14="http://schemas.microsoft.com/office/powerpoint/2010/main" val="2190059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4018922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3396768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 xmlns:p14="http://schemas.microsoft.com/office/powerpoint/2010/main" val="17528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9082E6-C76A-4392-9E8B-6A102ADAAC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4309F33-DE94-4495-B903-F712AD1927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CC0A87D-B221-4A54-8251-46EAD787F162}"/>
              </a:ext>
            </a:extLst>
          </p:cNvPr>
          <p:cNvSpPr>
            <a:spLocks noGrp="1"/>
          </p:cNvSpPr>
          <p:nvPr>
            <p:ph type="dt" sz="half" idx="10"/>
          </p:nvPr>
        </p:nvSpPr>
        <p:spPr/>
        <p:txBody>
          <a:bodyPr/>
          <a:lstStyle/>
          <a:p>
            <a:fld id="{CE2EEBC5-93E7-49CD-BAFA-D94F2922D2F7}" type="datetime1">
              <a:rPr lang="en-IN" smtClean="0"/>
              <a:pPr/>
              <a:t>20-12-2024</a:t>
            </a:fld>
            <a:endParaRPr lang="en-IN"/>
          </a:p>
        </p:txBody>
      </p:sp>
      <p:sp>
        <p:nvSpPr>
          <p:cNvPr id="5" name="Footer Placeholder 4">
            <a:extLst>
              <a:ext uri="{FF2B5EF4-FFF2-40B4-BE49-F238E27FC236}">
                <a16:creationId xmlns:a16="http://schemas.microsoft.com/office/drawing/2014/main" xmlns="" id="{9770EEDA-7568-4AF1-BBFF-5A6CB17A6E56}"/>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BB59D8E0-848B-473E-A56D-C9B9ABFB7153}"/>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 xmlns:p14="http://schemas.microsoft.com/office/powerpoint/2010/main" val="13461783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395470228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 xmlns:p14="http://schemas.microsoft.com/office/powerpoint/2010/main" val="4225191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 xmlns:p14="http://schemas.microsoft.com/office/powerpoint/2010/main" val="2701494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14559992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 xmlns:p14="http://schemas.microsoft.com/office/powerpoint/2010/main" val="35348672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2613473504"/>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 xmlns:p14="http://schemas.microsoft.com/office/powerpoint/2010/main" val="3433234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 xmlns:p14="http://schemas.microsoft.com/office/powerpoint/2010/main" val="2743443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7573107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3883725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7F8BE-152C-40C7-BF47-8D89F9492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1CDC127-F38C-43F0-AD75-D856735C3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72BD172-6460-452B-B38E-2F48EC104985}"/>
              </a:ext>
            </a:extLst>
          </p:cNvPr>
          <p:cNvSpPr>
            <a:spLocks noGrp="1"/>
          </p:cNvSpPr>
          <p:nvPr>
            <p:ph type="dt" sz="half" idx="10"/>
          </p:nvPr>
        </p:nvSpPr>
        <p:spPr/>
        <p:txBody>
          <a:bodyPr/>
          <a:lstStyle/>
          <a:p>
            <a:fld id="{A4CFBAF4-7C74-44DA-A7AA-CB95E69D7E5B}" type="datetime1">
              <a:rPr lang="en-IN" smtClean="0"/>
              <a:pPr/>
              <a:t>20-12-2024</a:t>
            </a:fld>
            <a:endParaRPr lang="en-IN"/>
          </a:p>
        </p:txBody>
      </p:sp>
      <p:sp>
        <p:nvSpPr>
          <p:cNvPr id="5" name="Footer Placeholder 4">
            <a:extLst>
              <a:ext uri="{FF2B5EF4-FFF2-40B4-BE49-F238E27FC236}">
                <a16:creationId xmlns:a16="http://schemas.microsoft.com/office/drawing/2014/main" xmlns="" id="{35169672-2B7B-4EB8-9666-4DB68A34D4D1}"/>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2B85184C-6D84-4E48-B5AB-644B7E0ED231}"/>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 xmlns:p14="http://schemas.microsoft.com/office/powerpoint/2010/main" val="3204684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 xmlns:p14="http://schemas.microsoft.com/office/powerpoint/2010/main" val="3211338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1986287972"/>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 xmlns:p14="http://schemas.microsoft.com/office/powerpoint/2010/main" val="1419929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 xmlns:p14="http://schemas.microsoft.com/office/powerpoint/2010/main" val="1479339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40532928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 xmlns:p14="http://schemas.microsoft.com/office/powerpoint/2010/main" val="11984586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590564350"/>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 xmlns:p14="http://schemas.microsoft.com/office/powerpoint/2010/main" val="22212252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 xmlns:p14="http://schemas.microsoft.com/office/powerpoint/2010/main" val="4186543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361099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CCA921-C65C-4B30-AD9C-F36D728D37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1E693E9-4966-4DDE-9EBB-F3170649D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9412F7C-83B9-411D-9616-674B0C318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7BBB4DC-26DA-4149-A821-957101290D31}"/>
              </a:ext>
            </a:extLst>
          </p:cNvPr>
          <p:cNvSpPr>
            <a:spLocks noGrp="1"/>
          </p:cNvSpPr>
          <p:nvPr>
            <p:ph type="dt" sz="half" idx="10"/>
          </p:nvPr>
        </p:nvSpPr>
        <p:spPr/>
        <p:txBody>
          <a:bodyPr/>
          <a:lstStyle/>
          <a:p>
            <a:fld id="{D3738115-B5A7-4518-A8FB-0E3540CC4A36}" type="datetime1">
              <a:rPr lang="en-IN" smtClean="0"/>
              <a:pPr/>
              <a:t>20-12-2024</a:t>
            </a:fld>
            <a:endParaRPr lang="en-IN"/>
          </a:p>
        </p:txBody>
      </p:sp>
      <p:sp>
        <p:nvSpPr>
          <p:cNvPr id="6" name="Footer Placeholder 5">
            <a:extLst>
              <a:ext uri="{FF2B5EF4-FFF2-40B4-BE49-F238E27FC236}">
                <a16:creationId xmlns:a16="http://schemas.microsoft.com/office/drawing/2014/main" xmlns="" id="{430BC353-9994-4336-B1F1-0C34EA31391F}"/>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a16="http://schemas.microsoft.com/office/drawing/2014/main" xmlns="" id="{84B68724-5441-45F9-B82A-085DB1DE75EE}"/>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 xmlns:p14="http://schemas.microsoft.com/office/powerpoint/2010/main" val="40589091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2241061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 xmlns:p14="http://schemas.microsoft.com/office/powerpoint/2010/main" val="34095545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3021063943"/>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 xmlns:p14="http://schemas.microsoft.com/office/powerpoint/2010/main" val="16965984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 xmlns:p14="http://schemas.microsoft.com/office/powerpoint/2010/main" val="324168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901DC1-2B15-4D8A-8BE1-F737C08325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A6905C6-F807-43AB-9879-F89A87D308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1D3F699-64D2-4756-87F2-49C6A9890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B2772A3-29B9-457F-9D66-EBC867380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9DA46A6-20CE-4F8D-B8AF-B6CF9FCC9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46A8FB9-D55A-43B1-976F-E1D36FBA234E}"/>
              </a:ext>
            </a:extLst>
          </p:cNvPr>
          <p:cNvSpPr>
            <a:spLocks noGrp="1"/>
          </p:cNvSpPr>
          <p:nvPr>
            <p:ph type="dt" sz="half" idx="10"/>
          </p:nvPr>
        </p:nvSpPr>
        <p:spPr/>
        <p:txBody>
          <a:bodyPr/>
          <a:lstStyle/>
          <a:p>
            <a:fld id="{E2850189-6100-4FFB-85E5-4C3D4F68C8CC}" type="datetime1">
              <a:rPr lang="en-IN" smtClean="0"/>
              <a:pPr/>
              <a:t>20-12-2024</a:t>
            </a:fld>
            <a:endParaRPr lang="en-IN"/>
          </a:p>
        </p:txBody>
      </p:sp>
      <p:sp>
        <p:nvSpPr>
          <p:cNvPr id="8" name="Footer Placeholder 7">
            <a:extLst>
              <a:ext uri="{FF2B5EF4-FFF2-40B4-BE49-F238E27FC236}">
                <a16:creationId xmlns:a16="http://schemas.microsoft.com/office/drawing/2014/main" xmlns="" id="{D077F3FB-E3D8-495D-880A-39C38C952FAC}"/>
              </a:ext>
            </a:extLst>
          </p:cNvPr>
          <p:cNvSpPr>
            <a:spLocks noGrp="1"/>
          </p:cNvSpPr>
          <p:nvPr>
            <p:ph type="ftr" sz="quarter" idx="11"/>
          </p:nvPr>
        </p:nvSpPr>
        <p:spPr/>
        <p:txBody>
          <a:bodyPr/>
          <a:lstStyle/>
          <a:p>
            <a:r>
              <a:rPr lang="en-US"/>
              <a:t>U19ITT53 / Data Warehousing &amp; Data Miming</a:t>
            </a:r>
            <a:endParaRPr lang="en-IN"/>
          </a:p>
        </p:txBody>
      </p:sp>
      <p:sp>
        <p:nvSpPr>
          <p:cNvPr id="9" name="Slide Number Placeholder 8">
            <a:extLst>
              <a:ext uri="{FF2B5EF4-FFF2-40B4-BE49-F238E27FC236}">
                <a16:creationId xmlns:a16="http://schemas.microsoft.com/office/drawing/2014/main" xmlns="" id="{43B2FDB7-4118-4D77-B472-36188EFAA673}"/>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 xmlns:p14="http://schemas.microsoft.com/office/powerpoint/2010/main" val="172819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7FCC2-F63D-4634-9EB1-D4BFB55129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5F60C70-C07F-4764-9013-E55FFACC4890}"/>
              </a:ext>
            </a:extLst>
          </p:cNvPr>
          <p:cNvSpPr>
            <a:spLocks noGrp="1"/>
          </p:cNvSpPr>
          <p:nvPr>
            <p:ph type="dt" sz="half" idx="10"/>
          </p:nvPr>
        </p:nvSpPr>
        <p:spPr/>
        <p:txBody>
          <a:bodyPr/>
          <a:lstStyle/>
          <a:p>
            <a:fld id="{48965A79-01B6-4ABE-99A3-67D520411320}" type="datetime1">
              <a:rPr lang="en-IN" smtClean="0"/>
              <a:pPr/>
              <a:t>20-12-2024</a:t>
            </a:fld>
            <a:endParaRPr lang="en-IN"/>
          </a:p>
        </p:txBody>
      </p:sp>
      <p:sp>
        <p:nvSpPr>
          <p:cNvPr id="4" name="Footer Placeholder 3">
            <a:extLst>
              <a:ext uri="{FF2B5EF4-FFF2-40B4-BE49-F238E27FC236}">
                <a16:creationId xmlns:a16="http://schemas.microsoft.com/office/drawing/2014/main" xmlns="" id="{C4E122E1-84E7-4BEC-A2C1-4D79910AA2C5}"/>
              </a:ext>
            </a:extLst>
          </p:cNvPr>
          <p:cNvSpPr>
            <a:spLocks noGrp="1"/>
          </p:cNvSpPr>
          <p:nvPr>
            <p:ph type="ftr" sz="quarter" idx="11"/>
          </p:nvPr>
        </p:nvSpPr>
        <p:spPr/>
        <p:txBody>
          <a:bodyPr/>
          <a:lstStyle/>
          <a:p>
            <a:r>
              <a:rPr lang="en-US"/>
              <a:t>U19ITT53 / Data Warehousing &amp; Data Miming</a:t>
            </a:r>
            <a:endParaRPr lang="en-IN"/>
          </a:p>
        </p:txBody>
      </p:sp>
      <p:sp>
        <p:nvSpPr>
          <p:cNvPr id="5" name="Slide Number Placeholder 4">
            <a:extLst>
              <a:ext uri="{FF2B5EF4-FFF2-40B4-BE49-F238E27FC236}">
                <a16:creationId xmlns:a16="http://schemas.microsoft.com/office/drawing/2014/main" xmlns="" id="{DEF8E21E-E5BF-4E8B-B9FA-F7110CA30012}"/>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 xmlns:p14="http://schemas.microsoft.com/office/powerpoint/2010/main" val="215755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D90DD55-CF22-47A9-868A-FE28DF5CDA2C}"/>
              </a:ext>
            </a:extLst>
          </p:cNvPr>
          <p:cNvSpPr>
            <a:spLocks noGrp="1"/>
          </p:cNvSpPr>
          <p:nvPr>
            <p:ph type="dt" sz="half" idx="10"/>
          </p:nvPr>
        </p:nvSpPr>
        <p:spPr/>
        <p:txBody>
          <a:bodyPr/>
          <a:lstStyle/>
          <a:p>
            <a:fld id="{A100F649-AC1D-4964-8680-B1F13EA22D74}" type="datetime1">
              <a:rPr lang="en-IN" smtClean="0"/>
              <a:pPr/>
              <a:t>20-12-2024</a:t>
            </a:fld>
            <a:endParaRPr lang="en-IN"/>
          </a:p>
        </p:txBody>
      </p:sp>
      <p:sp>
        <p:nvSpPr>
          <p:cNvPr id="3" name="Footer Placeholder 2">
            <a:extLst>
              <a:ext uri="{FF2B5EF4-FFF2-40B4-BE49-F238E27FC236}">
                <a16:creationId xmlns:a16="http://schemas.microsoft.com/office/drawing/2014/main" xmlns="" id="{7C24DDCE-CAE2-4F50-B105-96E699DD2532}"/>
              </a:ext>
            </a:extLst>
          </p:cNvPr>
          <p:cNvSpPr>
            <a:spLocks noGrp="1"/>
          </p:cNvSpPr>
          <p:nvPr>
            <p:ph type="ftr" sz="quarter" idx="11"/>
          </p:nvPr>
        </p:nvSpPr>
        <p:spPr/>
        <p:txBody>
          <a:bodyPr/>
          <a:lstStyle/>
          <a:p>
            <a:r>
              <a:rPr lang="en-US"/>
              <a:t>U19ITT53 / Data Warehousing &amp; Data Miming</a:t>
            </a:r>
            <a:endParaRPr lang="en-IN"/>
          </a:p>
        </p:txBody>
      </p:sp>
      <p:sp>
        <p:nvSpPr>
          <p:cNvPr id="4" name="Slide Number Placeholder 3">
            <a:extLst>
              <a:ext uri="{FF2B5EF4-FFF2-40B4-BE49-F238E27FC236}">
                <a16:creationId xmlns:a16="http://schemas.microsoft.com/office/drawing/2014/main" xmlns="" id="{86A35257-5A80-4615-ADD2-06382CF274D9}"/>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 xmlns:p14="http://schemas.microsoft.com/office/powerpoint/2010/main" val="300738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A8A57-202E-4B27-B205-99B212819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9339F6E-9923-44C5-8838-36B537405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12E4F4B-90D4-4723-A954-70B436BC35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3B238E8-ECA3-4713-B04C-27C6B9C25A4C}"/>
              </a:ext>
            </a:extLst>
          </p:cNvPr>
          <p:cNvSpPr>
            <a:spLocks noGrp="1"/>
          </p:cNvSpPr>
          <p:nvPr>
            <p:ph type="dt" sz="half" idx="10"/>
          </p:nvPr>
        </p:nvSpPr>
        <p:spPr/>
        <p:txBody>
          <a:bodyPr/>
          <a:lstStyle/>
          <a:p>
            <a:fld id="{DFA06843-0A83-4980-A5D0-A64FEA91FA36}" type="datetime1">
              <a:rPr lang="en-IN" smtClean="0"/>
              <a:pPr/>
              <a:t>20-12-2024</a:t>
            </a:fld>
            <a:endParaRPr lang="en-IN"/>
          </a:p>
        </p:txBody>
      </p:sp>
      <p:sp>
        <p:nvSpPr>
          <p:cNvPr id="6" name="Footer Placeholder 5">
            <a:extLst>
              <a:ext uri="{FF2B5EF4-FFF2-40B4-BE49-F238E27FC236}">
                <a16:creationId xmlns:a16="http://schemas.microsoft.com/office/drawing/2014/main" xmlns="" id="{9E9068B6-189D-4F18-BB8D-B065A9791E13}"/>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a16="http://schemas.microsoft.com/office/drawing/2014/main" xmlns="" id="{DC78AF42-7861-45C9-B4EE-9851987B5DB0}"/>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 xmlns:p14="http://schemas.microsoft.com/office/powerpoint/2010/main" val="3005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3EE512-0204-40BA-BF23-515450B33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7B055C8-E2BA-4B2B-B521-A2FFB91FF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F0017E1-6C4B-40FD-BD3C-0B2EE51D9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4FE7B88-D846-4639-81D7-1B535950374F}"/>
              </a:ext>
            </a:extLst>
          </p:cNvPr>
          <p:cNvSpPr>
            <a:spLocks noGrp="1"/>
          </p:cNvSpPr>
          <p:nvPr>
            <p:ph type="dt" sz="half" idx="10"/>
          </p:nvPr>
        </p:nvSpPr>
        <p:spPr/>
        <p:txBody>
          <a:bodyPr/>
          <a:lstStyle/>
          <a:p>
            <a:fld id="{AF6D7E33-DDC3-4673-8E02-5511E748AE28}" type="datetime1">
              <a:rPr lang="en-IN" smtClean="0"/>
              <a:pPr/>
              <a:t>20-12-2024</a:t>
            </a:fld>
            <a:endParaRPr lang="en-IN"/>
          </a:p>
        </p:txBody>
      </p:sp>
      <p:sp>
        <p:nvSpPr>
          <p:cNvPr id="6" name="Footer Placeholder 5">
            <a:extLst>
              <a:ext uri="{FF2B5EF4-FFF2-40B4-BE49-F238E27FC236}">
                <a16:creationId xmlns:a16="http://schemas.microsoft.com/office/drawing/2014/main" xmlns="" id="{B1E05732-7DF4-4681-B872-357966B92E96}"/>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a16="http://schemas.microsoft.com/office/drawing/2014/main" xmlns="" id="{2AC07484-1CED-4A21-B89B-DBCCBDEB4AEB}"/>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 xmlns:p14="http://schemas.microsoft.com/office/powerpoint/2010/main" val="1587173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B796466-73D8-432A-B158-4AB232E8B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5508472-F18C-411D-B1C0-BC1016718D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74CD40-93FF-4140-9464-5C9BF54169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9B04A-5B51-407F-9BD4-E644B39D5CAA}" type="datetime1">
              <a:rPr lang="en-IN" smtClean="0"/>
              <a:pPr/>
              <a:t>20-12-2024</a:t>
            </a:fld>
            <a:endParaRPr lang="en-IN"/>
          </a:p>
        </p:txBody>
      </p:sp>
      <p:sp>
        <p:nvSpPr>
          <p:cNvPr id="5" name="Footer Placeholder 4">
            <a:extLst>
              <a:ext uri="{FF2B5EF4-FFF2-40B4-BE49-F238E27FC236}">
                <a16:creationId xmlns:a16="http://schemas.microsoft.com/office/drawing/2014/main" xmlns="" id="{1556FA0E-E2A6-4873-A43B-1920248C5B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ABBC1C9E-E337-4785-8B7C-D8654597D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07541-7122-47D0-81F7-220A90B2D1EC}" type="slidenum">
              <a:rPr lang="en-IN" smtClean="0"/>
              <a:pPr/>
              <a:t>‹#›</a:t>
            </a:fld>
            <a:endParaRPr lang="en-IN"/>
          </a:p>
        </p:txBody>
      </p:sp>
    </p:spTree>
    <p:extLst>
      <p:ext uri="{BB962C8B-B14F-4D97-AF65-F5344CB8AC3E}">
        <p14:creationId xmlns="" xmlns:p14="http://schemas.microsoft.com/office/powerpoint/2010/main" val="645050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321558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9145353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 xmlns:p14="http://schemas.microsoft.com/office/powerpoint/2010/main" val="33378743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hyperlink" Target="https://www.ramotion.com/blog/app-design-color-palette/" TargetMode="External"/><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85000"/>
          </a:schemeClr>
        </a:solidFill>
        <a:effectLst/>
      </p:bgPr>
    </p:bg>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518615" y="0"/>
            <a:ext cx="11354937" cy="1146411"/>
          </a:xfrm>
          <a:ln/>
        </p:spPr>
        <p:txBody>
          <a:bodyPr vert="horz" lIns="17996" tIns="46790" rIns="17996" bIns="46790" anchor="b" anchorCtr="0">
            <a:normAutofit/>
          </a:bodyPr>
          <a:lstStyle/>
          <a:p>
            <a:pPr algn="ctr"/>
            <a:r>
              <a:rPr lang="en-US" sz="2800" b="1" dirty="0" smtClean="0">
                <a:solidFill>
                  <a:srgbClr val="C00000"/>
                </a:solidFill>
              </a:rPr>
              <a:t>U20ITT615 – Design Thinking</a:t>
            </a:r>
            <a:r>
              <a:rPr lang="en-US" sz="2800" b="1" dirty="0">
                <a:solidFill>
                  <a:srgbClr val="C00000"/>
                </a:solidFill>
              </a:rPr>
              <a:t/>
            </a:r>
            <a:br>
              <a:rPr lang="en-US" sz="2800" b="1" dirty="0">
                <a:solidFill>
                  <a:srgbClr val="C00000"/>
                </a:solidFill>
              </a:rPr>
            </a:br>
            <a:r>
              <a:rPr lang="en-US" sz="2800" b="1" dirty="0">
                <a:solidFill>
                  <a:srgbClr val="C00000"/>
                </a:solidFill>
              </a:rPr>
              <a:t>III Year / </a:t>
            </a:r>
            <a:r>
              <a:rPr lang="en-US" sz="2800" b="1" dirty="0" smtClean="0">
                <a:solidFill>
                  <a:srgbClr val="C00000"/>
                </a:solidFill>
              </a:rPr>
              <a:t>VI </a:t>
            </a:r>
            <a:r>
              <a:rPr lang="en-US" sz="2800" b="1" dirty="0" smtClean="0">
                <a:solidFill>
                  <a:srgbClr val="C00000"/>
                </a:solidFill>
              </a:rPr>
              <a:t>Semester</a:t>
            </a:r>
            <a:endParaRPr lang="en-GB" sz="2540" b="1" dirty="0">
              <a:solidFill>
                <a:srgbClr val="002060"/>
              </a:solidFill>
            </a:endParaRPr>
          </a:p>
        </p:txBody>
      </p:sp>
      <p:sp>
        <p:nvSpPr>
          <p:cNvPr id="689155" name="Text Box 3"/>
          <p:cNvSpPr txBox="1">
            <a:spLocks noChangeArrowheads="1"/>
          </p:cNvSpPr>
          <p:nvPr/>
        </p:nvSpPr>
        <p:spPr bwMode="auto">
          <a:xfrm>
            <a:off x="2919027" y="3361313"/>
            <a:ext cx="6398592" cy="1751224"/>
          </a:xfrm>
          <a:prstGeom prst="rect">
            <a:avLst/>
          </a:prstGeom>
          <a:noFill/>
          <a:ln w="9525">
            <a:noFill/>
            <a:miter lim="800000"/>
            <a:headEnd/>
            <a:tailEnd/>
          </a:ln>
        </p:spPr>
        <p:txBody>
          <a:bodyPr lIns="17996" tIns="46790" rIns="17996" bIns="46790" anchor="ctr"/>
          <a:lstStyle/>
          <a:p>
            <a:pPr algn="ctr" defTabSz="914326" eaLnBrk="0" fontAlgn="base" hangingPunct="0">
              <a:spcBef>
                <a:spcPct val="0"/>
              </a:spcBef>
              <a:spcAft>
                <a:spcPct val="0"/>
              </a:spcAft>
              <a:tabLst>
                <a:tab pos="660905" algn="l"/>
                <a:tab pos="1523394" algn="l"/>
                <a:tab pos="2387324" algn="l"/>
                <a:tab pos="3251252" algn="l"/>
                <a:tab pos="4115181" algn="l"/>
                <a:tab pos="4979108" algn="l"/>
                <a:tab pos="5843038" algn="l"/>
              </a:tabLst>
            </a:pPr>
            <a:endParaRPr lang="en-GB" sz="4264" b="1" dirty="0">
              <a:solidFill>
                <a:prstClr val="black"/>
              </a:solidFill>
              <a:latin typeface="Comic Sans MS" pitchFamily="66" charset="0"/>
            </a:endParaRPr>
          </a:p>
        </p:txBody>
      </p:sp>
      <p:sp>
        <p:nvSpPr>
          <p:cNvPr id="137218" name="AutoShape 2" descr="Creative Design Thinking Template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 name="Picture 5" descr="DesignThinking-medium-size.jpg"/>
          <p:cNvPicPr>
            <a:picLocks noChangeAspect="1"/>
          </p:cNvPicPr>
          <p:nvPr/>
        </p:nvPicPr>
        <p:blipFill>
          <a:blip r:embed="rId3"/>
          <a:stretch>
            <a:fillRect/>
          </a:stretch>
        </p:blipFill>
        <p:spPr>
          <a:xfrm>
            <a:off x="1267480" y="1174183"/>
            <a:ext cx="10030265" cy="5683817"/>
          </a:xfrm>
          <a:prstGeom prst="rect">
            <a:avLst/>
          </a:prstGeom>
        </p:spPr>
      </p:pic>
    </p:spTree>
    <p:extLst>
      <p:ext uri="{BB962C8B-B14F-4D97-AF65-F5344CB8AC3E}">
        <p14:creationId xmlns="" xmlns:p14="http://schemas.microsoft.com/office/powerpoint/2010/main" val="3738756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An exercise in design thinking</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10</a:t>
            </a:fld>
            <a:endParaRPr lang="en-US">
              <a:solidFill>
                <a:srgbClr val="464653"/>
              </a:solidFill>
            </a:endParaRPr>
          </a:p>
        </p:txBody>
      </p:sp>
      <p:sp>
        <p:nvSpPr>
          <p:cNvPr id="4" name="Rectangle 3"/>
          <p:cNvSpPr/>
          <p:nvPr/>
        </p:nvSpPr>
        <p:spPr>
          <a:xfrm>
            <a:off x="595423" y="1232326"/>
            <a:ext cx="6815470" cy="5016758"/>
          </a:xfrm>
          <a:prstGeom prst="rect">
            <a:avLst/>
          </a:prstGeom>
        </p:spPr>
        <p:txBody>
          <a:bodyPr wrap="square">
            <a:spAutoFit/>
          </a:bodyPr>
          <a:lstStyle/>
          <a:p>
            <a:r>
              <a:rPr lang="en-GB" sz="2000" b="1" dirty="0" smtClean="0">
                <a:solidFill>
                  <a:srgbClr val="00B0F0"/>
                </a:solidFill>
              </a:rPr>
              <a:t>2. Empathize</a:t>
            </a:r>
          </a:p>
          <a:p>
            <a:pPr algn="just"/>
            <a:r>
              <a:rPr lang="en-GB" sz="2000" dirty="0" smtClean="0"/>
              <a:t>Empathy is a critical starting point for any design thinking </a:t>
            </a:r>
            <a:r>
              <a:rPr lang="en-GB" sz="2000" dirty="0" err="1" smtClean="0"/>
              <a:t>endeavor</a:t>
            </a:r>
            <a:r>
              <a:rPr lang="en-GB" sz="2000" dirty="0" smtClean="0"/>
              <a:t>. </a:t>
            </a:r>
            <a:r>
              <a:rPr lang="en-GB" sz="2000" b="1" dirty="0" smtClean="0"/>
              <a:t>It means making design and business decisions from the perspective of the end-user or customer and truly understanding and anticipating their needs.</a:t>
            </a:r>
            <a:r>
              <a:rPr lang="en-GB" sz="2000" dirty="0" smtClean="0"/>
              <a:t> These design thinking exercises help you get into the minds of your users, identify patterns and challenges, and relate these to the problem your team needs to solve.</a:t>
            </a:r>
          </a:p>
          <a:p>
            <a:pPr algn="just"/>
            <a:r>
              <a:rPr lang="en-GB" sz="2000" b="1" dirty="0" smtClean="0">
                <a:solidFill>
                  <a:srgbClr val="7030A0"/>
                </a:solidFill>
              </a:rPr>
              <a:t>Personas</a:t>
            </a:r>
          </a:p>
          <a:p>
            <a:pPr algn="just"/>
            <a:r>
              <a:rPr lang="en-GB" sz="2000" dirty="0" smtClean="0"/>
              <a:t>Creating personas is an effective way to focus on your user and ensure that you are designing for their top needs. </a:t>
            </a:r>
            <a:r>
              <a:rPr lang="en-GB" sz="2000" b="1" dirty="0" smtClean="0"/>
              <a:t>Personas are a representation of your target user — their typical characteristics, challenges, and desires. </a:t>
            </a:r>
            <a:r>
              <a:rPr lang="en-GB" sz="2000" dirty="0" smtClean="0"/>
              <a:t>On average, you create one to three personas for your project so that you can focus on different needs and inspire divergent ways of looking at a problem.</a:t>
            </a:r>
            <a:endParaRPr lang="en-US" sz="2200" dirty="0"/>
          </a:p>
        </p:txBody>
      </p:sp>
      <p:pic>
        <p:nvPicPr>
          <p:cNvPr id="69634" name="Picture 2" descr="An example worksheet for creating a persona."/>
          <p:cNvPicPr>
            <a:picLocks noChangeAspect="1" noChangeArrowheads="1"/>
          </p:cNvPicPr>
          <p:nvPr/>
        </p:nvPicPr>
        <p:blipFill>
          <a:blip r:embed="rId3"/>
          <a:srcRect/>
          <a:stretch>
            <a:fillRect/>
          </a:stretch>
        </p:blipFill>
        <p:spPr bwMode="auto">
          <a:xfrm>
            <a:off x="7559750" y="1158099"/>
            <a:ext cx="4447584" cy="5189538"/>
          </a:xfrm>
          <a:prstGeom prst="rect">
            <a:avLst/>
          </a:prstGeom>
          <a:noFill/>
        </p:spPr>
      </p:pic>
    </p:spTree>
    <p:extLst>
      <p:ext uri="{BB962C8B-B14F-4D97-AF65-F5344CB8AC3E}">
        <p14:creationId xmlns="" xmlns:p14="http://schemas.microsoft.com/office/powerpoint/2010/main" val="2200659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483781"/>
          </a:xfrm>
        </p:spPr>
        <p:txBody>
          <a:bodyPr>
            <a:normAutofit fontScale="90000"/>
          </a:bodyPr>
          <a:lstStyle/>
          <a:p>
            <a:r>
              <a:rPr lang="en-IN" sz="3200" b="1" dirty="0" smtClean="0">
                <a:solidFill>
                  <a:srgbClr val="C00000"/>
                </a:solidFill>
              </a:rPr>
              <a:t>An exercise in design thinking</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11</a:t>
            </a:fld>
            <a:endParaRPr lang="en-US">
              <a:solidFill>
                <a:srgbClr val="464653"/>
              </a:solidFill>
            </a:endParaRPr>
          </a:p>
        </p:txBody>
      </p:sp>
      <p:sp>
        <p:nvSpPr>
          <p:cNvPr id="4" name="Rectangle 3"/>
          <p:cNvSpPr/>
          <p:nvPr/>
        </p:nvSpPr>
        <p:spPr>
          <a:xfrm>
            <a:off x="584791" y="647535"/>
            <a:ext cx="7921255" cy="5632311"/>
          </a:xfrm>
          <a:prstGeom prst="rect">
            <a:avLst/>
          </a:prstGeom>
        </p:spPr>
        <p:txBody>
          <a:bodyPr wrap="square">
            <a:spAutoFit/>
          </a:bodyPr>
          <a:lstStyle/>
          <a:p>
            <a:pPr algn="just"/>
            <a:r>
              <a:rPr lang="en-GB" sz="2000" b="1" dirty="0" smtClean="0">
                <a:solidFill>
                  <a:srgbClr val="7030A0"/>
                </a:solidFill>
              </a:rPr>
              <a:t>User Journey Mapping</a:t>
            </a:r>
          </a:p>
          <a:p>
            <a:pPr algn="just"/>
            <a:r>
              <a:rPr lang="en-GB" sz="2000" dirty="0" smtClean="0"/>
              <a:t>User or customer journey mapping is another critical exercise when you are trying to build empathy for the user and uncover new ways to answer their top needs. Start by identifying all of the moments that a user goes through from start to finish when interacting with your particular product, service, or experience. These are your moments or milestones along the top of your journey map.</a:t>
            </a:r>
          </a:p>
          <a:p>
            <a:pPr algn="just"/>
            <a:endParaRPr lang="en-GB" sz="2000" dirty="0" smtClean="0"/>
          </a:p>
          <a:p>
            <a:pPr algn="just"/>
            <a:r>
              <a:rPr lang="en-GB" sz="2000" dirty="0" smtClean="0"/>
              <a:t>For example, imagine that you are designing a new experience of going through the TSA checkpoint at the airport. Your moments along the top of this user journey map might be: </a:t>
            </a:r>
            <a:r>
              <a:rPr lang="en-GB" sz="2000" b="1" dirty="0" smtClean="0"/>
              <a:t>Pack for Trip — Travel to Airport — Arrive at Airport — Find Security Line — Show ID to TSA — Go through Security — Find Gate — Arrive at Destination.</a:t>
            </a:r>
            <a:endParaRPr lang="en-GB" sz="2000" dirty="0" smtClean="0"/>
          </a:p>
          <a:p>
            <a:pPr algn="just"/>
            <a:r>
              <a:rPr lang="en-GB" sz="2000" dirty="0" smtClean="0"/>
              <a:t>Once you have your top-level journey moments or </a:t>
            </a:r>
            <a:r>
              <a:rPr lang="en-GB" sz="2000" dirty="0" err="1" smtClean="0"/>
              <a:t>touchpoints</a:t>
            </a:r>
            <a:r>
              <a:rPr lang="en-GB" sz="2000" dirty="0" smtClean="0"/>
              <a:t>, use your personas (see above) to go step-by-step and capture what your user is feeling, thinking, and doing at every phase. Through this process, you can begin to map the breadth of problems your user faces to identify the most prominent issues to tackle through design or innovation.</a:t>
            </a:r>
            <a:endParaRPr lang="en-US" sz="2200" dirty="0"/>
          </a:p>
        </p:txBody>
      </p:sp>
      <p:pic>
        <p:nvPicPr>
          <p:cNvPr id="71682" name="Picture 2" descr="Journey mapping in progress."/>
          <p:cNvPicPr>
            <a:picLocks noChangeAspect="1" noChangeArrowheads="1"/>
          </p:cNvPicPr>
          <p:nvPr/>
        </p:nvPicPr>
        <p:blipFill>
          <a:blip r:embed="rId3"/>
          <a:srcRect/>
          <a:stretch>
            <a:fillRect/>
          </a:stretch>
        </p:blipFill>
        <p:spPr bwMode="auto">
          <a:xfrm>
            <a:off x="8770467" y="1130484"/>
            <a:ext cx="3226233" cy="5004502"/>
          </a:xfrm>
          <a:prstGeom prst="rect">
            <a:avLst/>
          </a:prstGeom>
          <a:noFill/>
        </p:spPr>
      </p:pic>
    </p:spTree>
    <p:extLst>
      <p:ext uri="{BB962C8B-B14F-4D97-AF65-F5344CB8AC3E}">
        <p14:creationId xmlns="" xmlns:p14="http://schemas.microsoft.com/office/powerpoint/2010/main" val="220065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An exercise in design thinking</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12</a:t>
            </a:fld>
            <a:endParaRPr lang="en-US">
              <a:solidFill>
                <a:srgbClr val="464653"/>
              </a:solidFill>
            </a:endParaRPr>
          </a:p>
        </p:txBody>
      </p:sp>
      <p:sp>
        <p:nvSpPr>
          <p:cNvPr id="4" name="Rectangle 3"/>
          <p:cNvSpPr/>
          <p:nvPr/>
        </p:nvSpPr>
        <p:spPr>
          <a:xfrm>
            <a:off x="595423" y="1232326"/>
            <a:ext cx="11259879" cy="5232202"/>
          </a:xfrm>
          <a:prstGeom prst="rect">
            <a:avLst/>
          </a:prstGeom>
        </p:spPr>
        <p:txBody>
          <a:bodyPr wrap="square">
            <a:spAutoFit/>
          </a:bodyPr>
          <a:lstStyle/>
          <a:p>
            <a:pPr algn="just"/>
            <a:r>
              <a:rPr lang="en-GB" sz="2400" b="1" dirty="0" smtClean="0">
                <a:solidFill>
                  <a:srgbClr val="00B0F0"/>
                </a:solidFill>
              </a:rPr>
              <a:t>3. Ideation</a:t>
            </a:r>
          </a:p>
          <a:p>
            <a:pPr algn="just"/>
            <a:r>
              <a:rPr lang="en-GB" sz="2400" dirty="0" smtClean="0"/>
              <a:t>Ideation is the phase of your project when you need to generate many different possible solutions or answers to your user’s problems or challenges. You don’t want to come up with one idea and put all your energy and focus into that. </a:t>
            </a:r>
            <a:r>
              <a:rPr lang="en-GB" sz="2400" b="1" dirty="0" smtClean="0"/>
              <a:t>The goal of ideation is to go wide, come up with tons of ideas (even crazy ones) so that you have a lot to work with when it is time to focus on some ideas to prototype and test. </a:t>
            </a:r>
            <a:r>
              <a:rPr lang="en-GB" sz="2400" dirty="0" smtClean="0"/>
              <a:t>When you need to get the creativity flowing, these design thinking exercises will unleash your thought process.</a:t>
            </a:r>
          </a:p>
          <a:p>
            <a:pPr algn="just"/>
            <a:r>
              <a:rPr lang="en-GB" sz="2400" b="1" dirty="0" smtClean="0">
                <a:solidFill>
                  <a:srgbClr val="7030A0"/>
                </a:solidFill>
              </a:rPr>
              <a:t>SCAMPER</a:t>
            </a:r>
          </a:p>
          <a:p>
            <a:pPr algn="just"/>
            <a:r>
              <a:rPr lang="en-GB" sz="2400" dirty="0" smtClean="0"/>
              <a:t>SCAMPER is a method of focused brainstorming. But, rather than just saying </a:t>
            </a:r>
            <a:r>
              <a:rPr lang="en-GB" sz="2400" i="1" dirty="0" smtClean="0"/>
              <a:t>“Come up with ideas!”</a:t>
            </a:r>
            <a:r>
              <a:rPr lang="en-GB" sz="2400" dirty="0" smtClean="0"/>
              <a:t>, the </a:t>
            </a:r>
            <a:r>
              <a:rPr lang="en-GB" sz="2400" b="1" dirty="0" smtClean="0"/>
              <a:t>SCAMPER acronym runs you through seven techniques for idea generation</a:t>
            </a:r>
            <a:r>
              <a:rPr lang="en-GB" sz="2400" dirty="0" smtClean="0"/>
              <a:t>: </a:t>
            </a:r>
            <a:r>
              <a:rPr lang="en-GB" sz="2400" b="1" dirty="0" smtClean="0"/>
              <a:t>Substitute, Combine, Adapt, Modify, Put to another use, Eliminate and Reverse.</a:t>
            </a:r>
            <a:endParaRPr lang="en-GB" sz="2400" dirty="0" smtClean="0"/>
          </a:p>
          <a:p>
            <a:pPr algn="just"/>
            <a:endParaRPr lang="en-US" sz="2200" dirty="0"/>
          </a:p>
        </p:txBody>
      </p:sp>
    </p:spTree>
    <p:extLst>
      <p:ext uri="{BB962C8B-B14F-4D97-AF65-F5344CB8AC3E}">
        <p14:creationId xmlns="" xmlns:p14="http://schemas.microsoft.com/office/powerpoint/2010/main" val="220065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An exercise in design thinking</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13</a:t>
            </a:fld>
            <a:endParaRPr lang="en-US">
              <a:solidFill>
                <a:srgbClr val="464653"/>
              </a:solidFill>
            </a:endParaRPr>
          </a:p>
        </p:txBody>
      </p:sp>
      <p:sp>
        <p:nvSpPr>
          <p:cNvPr id="4" name="Rectangle 3"/>
          <p:cNvSpPr/>
          <p:nvPr/>
        </p:nvSpPr>
        <p:spPr>
          <a:xfrm>
            <a:off x="595423" y="1232326"/>
            <a:ext cx="11259879" cy="4862870"/>
          </a:xfrm>
          <a:prstGeom prst="rect">
            <a:avLst/>
          </a:prstGeom>
        </p:spPr>
        <p:txBody>
          <a:bodyPr wrap="square">
            <a:spAutoFit/>
          </a:bodyPr>
          <a:lstStyle/>
          <a:p>
            <a:pPr algn="just"/>
            <a:r>
              <a:rPr lang="en-GB" sz="2400" dirty="0" smtClean="0"/>
              <a:t>You use SCAMPER like this: first, identify the product or service you’re working with or the business question at hand. Run through the SCAMPER list and ask yourself questions based on the letters. (You can feel free to jump around and focus on the ones that are inspiring you the most.)</a:t>
            </a:r>
          </a:p>
          <a:p>
            <a:pPr algn="just"/>
            <a:endParaRPr lang="en-GB" sz="2400" dirty="0" smtClean="0"/>
          </a:p>
          <a:p>
            <a:pPr algn="just"/>
            <a:r>
              <a:rPr lang="en-GB" sz="2400" dirty="0" smtClean="0"/>
              <a:t>For example, let’s say you work at </a:t>
            </a:r>
            <a:r>
              <a:rPr lang="en-GB" sz="2400" dirty="0" err="1" smtClean="0"/>
              <a:t>Uber</a:t>
            </a:r>
            <a:r>
              <a:rPr lang="en-GB" sz="2400" dirty="0" smtClean="0"/>
              <a:t>. You need to think of ways to innovate. You take Combine and think: How could I combine </a:t>
            </a:r>
            <a:r>
              <a:rPr lang="en-GB" sz="2400" dirty="0" err="1" smtClean="0"/>
              <a:t>Uber</a:t>
            </a:r>
            <a:r>
              <a:rPr lang="en-GB" sz="2400" dirty="0" smtClean="0"/>
              <a:t> with another experience that riders need? You say to yourself: Riders need food when they are coming home in an </a:t>
            </a:r>
            <a:r>
              <a:rPr lang="en-GB" sz="2400" dirty="0" err="1" smtClean="0"/>
              <a:t>Uber</a:t>
            </a:r>
            <a:r>
              <a:rPr lang="en-GB" sz="2400" dirty="0" smtClean="0"/>
              <a:t> late at night. This might lead you to think of an experience where </a:t>
            </a:r>
            <a:r>
              <a:rPr lang="en-GB" sz="2400" dirty="0" err="1" smtClean="0"/>
              <a:t>Uber</a:t>
            </a:r>
            <a:r>
              <a:rPr lang="en-GB" sz="2400" dirty="0" smtClean="0"/>
              <a:t> riders can order pizza and a car at the same time. Their driver arrives with a hot pizza in the car and the rider can eat it on the way home. (Ok, this example might just describe </a:t>
            </a:r>
            <a:r>
              <a:rPr lang="en-GB" sz="2400" dirty="0" err="1" smtClean="0"/>
              <a:t>UberEats</a:t>
            </a:r>
            <a:r>
              <a:rPr lang="en-GB" sz="2400" dirty="0" smtClean="0"/>
              <a:t>, but you get the idea.)</a:t>
            </a:r>
          </a:p>
          <a:p>
            <a:pPr algn="just"/>
            <a:endParaRPr lang="en-US" sz="2200" dirty="0"/>
          </a:p>
        </p:txBody>
      </p:sp>
    </p:spTree>
    <p:extLst>
      <p:ext uri="{BB962C8B-B14F-4D97-AF65-F5344CB8AC3E}">
        <p14:creationId xmlns="" xmlns:p14="http://schemas.microsoft.com/office/powerpoint/2010/main" val="220065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An exercise in design thinking</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14</a:t>
            </a:fld>
            <a:endParaRPr lang="en-US">
              <a:solidFill>
                <a:srgbClr val="464653"/>
              </a:solidFill>
            </a:endParaRPr>
          </a:p>
        </p:txBody>
      </p:sp>
      <p:sp>
        <p:nvSpPr>
          <p:cNvPr id="4" name="Rectangle 3"/>
          <p:cNvSpPr/>
          <p:nvPr/>
        </p:nvSpPr>
        <p:spPr>
          <a:xfrm>
            <a:off x="595423" y="1232326"/>
            <a:ext cx="11259879" cy="3416320"/>
          </a:xfrm>
          <a:prstGeom prst="rect">
            <a:avLst/>
          </a:prstGeom>
        </p:spPr>
        <p:txBody>
          <a:bodyPr wrap="square">
            <a:spAutoFit/>
          </a:bodyPr>
          <a:lstStyle/>
          <a:p>
            <a:r>
              <a:rPr lang="en-GB" sz="2400" b="1" dirty="0" smtClean="0">
                <a:solidFill>
                  <a:srgbClr val="7030A0"/>
                </a:solidFill>
              </a:rPr>
              <a:t>Crazy 8s</a:t>
            </a:r>
          </a:p>
          <a:p>
            <a:pPr algn="just"/>
            <a:r>
              <a:rPr lang="en-GB" sz="2400" dirty="0" smtClean="0"/>
              <a:t>Crazy 8s is an activity that we run as part of every Design Sprint, but it can be used anytime you want to come up with a bunch of ideas quickly. The simplicity of this one is wonderful:</a:t>
            </a:r>
          </a:p>
          <a:p>
            <a:pPr marL="457200" indent="-457200" algn="just">
              <a:buFont typeface="+mj-lt"/>
              <a:buAutoNum type="arabicPeriod"/>
            </a:pPr>
            <a:r>
              <a:rPr lang="en-GB" sz="2400" dirty="0" smtClean="0"/>
              <a:t>Grab a piece of paper and fold it into eight sections</a:t>
            </a:r>
          </a:p>
          <a:p>
            <a:pPr marL="457200" indent="-457200" algn="just">
              <a:buFont typeface="+mj-lt"/>
              <a:buAutoNum type="arabicPeriod"/>
            </a:pPr>
            <a:r>
              <a:rPr lang="en-GB" sz="2400" dirty="0" smtClean="0"/>
              <a:t>Set a timer for 8 minutes</a:t>
            </a:r>
          </a:p>
          <a:p>
            <a:pPr marL="457200" indent="-457200" algn="just">
              <a:buFont typeface="+mj-lt"/>
              <a:buAutoNum type="arabicPeriod"/>
            </a:pPr>
            <a:r>
              <a:rPr lang="en-GB" sz="2400" dirty="0" smtClean="0"/>
              <a:t>Have participants sketch a distinct idea in each section. (Remind them that the ideas don’t have to be amazing, or even viable. The point is getting ideas down on paper and not censoring themselves.)</a:t>
            </a:r>
            <a:endParaRPr lang="en-GB" sz="2400" dirty="0"/>
          </a:p>
        </p:txBody>
      </p:sp>
    </p:spTree>
    <p:extLst>
      <p:ext uri="{BB962C8B-B14F-4D97-AF65-F5344CB8AC3E}">
        <p14:creationId xmlns="" xmlns:p14="http://schemas.microsoft.com/office/powerpoint/2010/main" val="2200659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An exercise in design thinking</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15</a:t>
            </a:fld>
            <a:endParaRPr lang="en-US">
              <a:solidFill>
                <a:srgbClr val="464653"/>
              </a:solidFill>
            </a:endParaRPr>
          </a:p>
        </p:txBody>
      </p:sp>
      <p:sp>
        <p:nvSpPr>
          <p:cNvPr id="4" name="Rectangle 3"/>
          <p:cNvSpPr/>
          <p:nvPr/>
        </p:nvSpPr>
        <p:spPr>
          <a:xfrm>
            <a:off x="595423" y="1232326"/>
            <a:ext cx="11259879" cy="4524315"/>
          </a:xfrm>
          <a:prstGeom prst="rect">
            <a:avLst/>
          </a:prstGeom>
        </p:spPr>
        <p:txBody>
          <a:bodyPr wrap="square">
            <a:spAutoFit/>
          </a:bodyPr>
          <a:lstStyle/>
          <a:p>
            <a:r>
              <a:rPr lang="en-GB" sz="2400" b="1" dirty="0" smtClean="0">
                <a:solidFill>
                  <a:srgbClr val="00B0F0"/>
                </a:solidFill>
              </a:rPr>
              <a:t>4. Decisions</a:t>
            </a:r>
          </a:p>
          <a:p>
            <a:pPr algn="just"/>
            <a:r>
              <a:rPr lang="en-GB" sz="2400" dirty="0" smtClean="0"/>
              <a:t>It can be easy and fun to come up with new ideas and solutions. But, making decisions? Not always as fun or straightforward. Thankfully, design thinking provides us with some great methods to help filter information. Try these design thinking exercises to help you make creative and impactful decisions.</a:t>
            </a:r>
          </a:p>
          <a:p>
            <a:pPr algn="just"/>
            <a:endParaRPr lang="en-GB" sz="2400" dirty="0" smtClean="0"/>
          </a:p>
          <a:p>
            <a:pPr algn="just"/>
            <a:r>
              <a:rPr lang="en-GB" sz="2400" b="1" dirty="0" smtClean="0">
                <a:solidFill>
                  <a:srgbClr val="7030A0"/>
                </a:solidFill>
              </a:rPr>
              <a:t>Affinity Grouping</a:t>
            </a:r>
          </a:p>
          <a:p>
            <a:pPr algn="just"/>
            <a:r>
              <a:rPr lang="en-GB" sz="2400" dirty="0" smtClean="0"/>
              <a:t>Affinity grouping is a way to bubble up big themes in a large group of ideas. Assess all of the ideas you’ve generated as a group. Hopefully, you’re working with Post-its, and you can start to move or cluster like ideas together. Create a name or theme for each group of ideas. Once you have a set of big ideas, you can vote as a group about what is most important to focus on.</a:t>
            </a:r>
            <a:endParaRPr lang="en-GB" sz="2400" dirty="0"/>
          </a:p>
        </p:txBody>
      </p:sp>
    </p:spTree>
    <p:extLst>
      <p:ext uri="{BB962C8B-B14F-4D97-AF65-F5344CB8AC3E}">
        <p14:creationId xmlns="" xmlns:p14="http://schemas.microsoft.com/office/powerpoint/2010/main" val="220065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An exercise in design thinking</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16</a:t>
            </a:fld>
            <a:endParaRPr lang="en-US">
              <a:solidFill>
                <a:srgbClr val="464653"/>
              </a:solidFill>
            </a:endParaRPr>
          </a:p>
        </p:txBody>
      </p:sp>
      <p:sp>
        <p:nvSpPr>
          <p:cNvPr id="4" name="Rectangle 3"/>
          <p:cNvSpPr/>
          <p:nvPr/>
        </p:nvSpPr>
        <p:spPr>
          <a:xfrm>
            <a:off x="595423" y="1232326"/>
            <a:ext cx="11259879" cy="4832092"/>
          </a:xfrm>
          <a:prstGeom prst="rect">
            <a:avLst/>
          </a:prstGeom>
        </p:spPr>
        <p:txBody>
          <a:bodyPr wrap="square">
            <a:spAutoFit/>
          </a:bodyPr>
          <a:lstStyle/>
          <a:p>
            <a:pPr algn="just"/>
            <a:r>
              <a:rPr lang="en-GB" sz="2200" b="1" dirty="0" smtClean="0">
                <a:solidFill>
                  <a:srgbClr val="7030A0"/>
                </a:solidFill>
              </a:rPr>
              <a:t>Dot Voting</a:t>
            </a:r>
          </a:p>
          <a:p>
            <a:pPr algn="just"/>
            <a:r>
              <a:rPr lang="en-GB" sz="2200" dirty="0" smtClean="0"/>
              <a:t>Dot voting is another way you can get a sense of what ideas are resonating as most important with the group. Give everyone in the group 3–5 (or more!) sticky dots. At the same time, have everyone put their dots on the idea or concept that they like the most. In the end, you have a heat map of the ideas that the group gravitates toward.</a:t>
            </a:r>
          </a:p>
          <a:p>
            <a:pPr algn="just"/>
            <a:endParaRPr lang="en-GB" sz="2200" b="1" dirty="0" smtClean="0">
              <a:solidFill>
                <a:srgbClr val="7030A0"/>
              </a:solidFill>
            </a:endParaRPr>
          </a:p>
          <a:p>
            <a:pPr algn="just"/>
            <a:r>
              <a:rPr lang="en-GB" sz="2200" b="1" dirty="0" smtClean="0">
                <a:solidFill>
                  <a:srgbClr val="7030A0"/>
                </a:solidFill>
              </a:rPr>
              <a:t>Note and Vote</a:t>
            </a:r>
          </a:p>
          <a:p>
            <a:pPr algn="just"/>
            <a:r>
              <a:rPr lang="en-GB" sz="2200" dirty="0" smtClean="0"/>
              <a:t>Note and Vote is another method that comes out of the Design Sprint. The benefit of this exercise is that it gives everyone an equal vote or voice in decision-making. It’s super simple but effective.</a:t>
            </a:r>
          </a:p>
          <a:p>
            <a:pPr algn="just"/>
            <a:r>
              <a:rPr lang="en-GB" sz="2200" dirty="0" smtClean="0"/>
              <a:t>Let’s say you have a series of ideas that you are reviewing as a group. Have everyone silently write down which idea is their </a:t>
            </a:r>
            <a:r>
              <a:rPr lang="en-GB" sz="2200" dirty="0" err="1" smtClean="0"/>
              <a:t>favorite</a:t>
            </a:r>
            <a:r>
              <a:rPr lang="en-GB" sz="2200" dirty="0" smtClean="0"/>
              <a:t> on a Post-it note. Once they’re done, have everyone put their vote up on the wall or whiteboard at the same time. Review the votes, see what idea has the most votes, and have a conversation around the pros and cons of the 1–3 “winners.”</a:t>
            </a:r>
            <a:endParaRPr lang="en-GB" sz="2400" dirty="0"/>
          </a:p>
        </p:txBody>
      </p:sp>
    </p:spTree>
    <p:extLst>
      <p:ext uri="{BB962C8B-B14F-4D97-AF65-F5344CB8AC3E}">
        <p14:creationId xmlns="" xmlns:p14="http://schemas.microsoft.com/office/powerpoint/2010/main" val="2200659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3200" b="1" dirty="0" smtClean="0">
                <a:solidFill>
                  <a:srgbClr val="C00000"/>
                </a:solidFill>
              </a:rPr>
              <a:t>Implementing design thinking for better process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17</a:t>
            </a:fld>
            <a:endParaRPr lang="en-US">
              <a:solidFill>
                <a:srgbClr val="464653"/>
              </a:solidFill>
            </a:endParaRPr>
          </a:p>
        </p:txBody>
      </p:sp>
      <p:sp>
        <p:nvSpPr>
          <p:cNvPr id="4" name="Rectangle 3"/>
          <p:cNvSpPr/>
          <p:nvPr/>
        </p:nvSpPr>
        <p:spPr>
          <a:xfrm>
            <a:off x="839973" y="1156210"/>
            <a:ext cx="10494335" cy="5262979"/>
          </a:xfrm>
          <a:prstGeom prst="rect">
            <a:avLst/>
          </a:prstGeom>
        </p:spPr>
        <p:txBody>
          <a:bodyPr wrap="square">
            <a:spAutoFit/>
          </a:bodyPr>
          <a:lstStyle/>
          <a:p>
            <a:pPr algn="just" fontAlgn="auto"/>
            <a:r>
              <a:rPr lang="en-GB" sz="2400" dirty="0" smtClean="0"/>
              <a:t>Design thinking is a human-</a:t>
            </a:r>
            <a:r>
              <a:rPr lang="en-GB" sz="2400" dirty="0" err="1" smtClean="0"/>
              <a:t>centered</a:t>
            </a:r>
            <a:r>
              <a:rPr lang="en-GB" sz="2400" dirty="0" smtClean="0"/>
              <a:t> approach to problem-solving that can be used to improve business processes in a variety of industries. By understanding the needs of users and iterating on solutions, businesses can create products and services that are both effective and user-friendly.</a:t>
            </a:r>
          </a:p>
          <a:p>
            <a:pPr algn="just" fontAlgn="auto"/>
            <a:r>
              <a:rPr lang="en-GB" sz="2400" b="1" dirty="0" smtClean="0">
                <a:solidFill>
                  <a:srgbClr val="7030A0"/>
                </a:solidFill>
              </a:rPr>
              <a:t>Benefits of implementing design thinking in business processes:</a:t>
            </a:r>
            <a:endParaRPr lang="en-GB" sz="2400" dirty="0" smtClean="0">
              <a:solidFill>
                <a:srgbClr val="7030A0"/>
              </a:solidFill>
            </a:endParaRPr>
          </a:p>
          <a:p>
            <a:pPr algn="just" fontAlgn="auto"/>
            <a:r>
              <a:rPr lang="en-GB" sz="2400" b="1" dirty="0" smtClean="0"/>
              <a:t>Increased customer satisfaction:</a:t>
            </a:r>
            <a:r>
              <a:rPr lang="en-GB" sz="2400" dirty="0" smtClean="0"/>
              <a:t> By understanding the needs of users, businesses can create products and services that are more likely to meet their needs.</a:t>
            </a:r>
          </a:p>
          <a:p>
            <a:pPr algn="just" fontAlgn="auto"/>
            <a:r>
              <a:rPr lang="en-GB" sz="2400" b="1" dirty="0" smtClean="0"/>
              <a:t>Reduced costs:</a:t>
            </a:r>
            <a:r>
              <a:rPr lang="en-GB" sz="2400" dirty="0" smtClean="0"/>
              <a:t> Design thinking can help businesses to identify and eliminate waste in their processes.</a:t>
            </a:r>
          </a:p>
          <a:p>
            <a:pPr algn="just" fontAlgn="auto"/>
            <a:r>
              <a:rPr lang="en-GB" sz="2400" b="1" dirty="0" smtClean="0"/>
              <a:t>Increased innovation:</a:t>
            </a:r>
            <a:r>
              <a:rPr lang="en-GB" sz="2400" dirty="0" smtClean="0"/>
              <a:t> Design thinking can help businesses to come up with new and innovative ideas.</a:t>
            </a:r>
          </a:p>
          <a:p>
            <a:pPr algn="just" fontAlgn="auto"/>
            <a:r>
              <a:rPr lang="en-GB" sz="2400" b="1" dirty="0" smtClean="0"/>
              <a:t>Improved employee morale:</a:t>
            </a:r>
            <a:r>
              <a:rPr lang="en-GB" sz="2400" dirty="0" smtClean="0"/>
              <a:t> Design thinking can help employees to feel more engaged and creative in their work.</a:t>
            </a:r>
            <a:endParaRPr lang="en-GB" sz="2400" dirty="0"/>
          </a:p>
        </p:txBody>
      </p:sp>
    </p:spTree>
    <p:extLst>
      <p:ext uri="{BB962C8B-B14F-4D97-AF65-F5344CB8AC3E}">
        <p14:creationId xmlns="" xmlns:p14="http://schemas.microsoft.com/office/powerpoint/2010/main" val="2200659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3200" b="1" dirty="0" smtClean="0">
                <a:solidFill>
                  <a:srgbClr val="C00000"/>
                </a:solidFill>
              </a:rPr>
              <a:t>Implementing design thinking for better process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18</a:t>
            </a:fld>
            <a:endParaRPr lang="en-US">
              <a:solidFill>
                <a:srgbClr val="464653"/>
              </a:solidFill>
            </a:endParaRPr>
          </a:p>
        </p:txBody>
      </p:sp>
      <p:sp>
        <p:nvSpPr>
          <p:cNvPr id="4" name="Rectangle 3"/>
          <p:cNvSpPr/>
          <p:nvPr/>
        </p:nvSpPr>
        <p:spPr>
          <a:xfrm>
            <a:off x="839973" y="1156210"/>
            <a:ext cx="10494335" cy="4524315"/>
          </a:xfrm>
          <a:prstGeom prst="rect">
            <a:avLst/>
          </a:prstGeom>
        </p:spPr>
        <p:txBody>
          <a:bodyPr wrap="square">
            <a:spAutoFit/>
          </a:bodyPr>
          <a:lstStyle/>
          <a:p>
            <a:pPr algn="just" fontAlgn="auto"/>
            <a:r>
              <a:rPr lang="en-GB" sz="2400" b="1" dirty="0" smtClean="0">
                <a:solidFill>
                  <a:srgbClr val="7030A0"/>
                </a:solidFill>
              </a:rPr>
              <a:t>Steps for implementing design thinking in business processes:</a:t>
            </a:r>
          </a:p>
          <a:p>
            <a:pPr algn="just" fontAlgn="auto"/>
            <a:endParaRPr lang="en-GB" sz="2400" dirty="0" smtClean="0">
              <a:solidFill>
                <a:srgbClr val="7030A0"/>
              </a:solidFill>
            </a:endParaRPr>
          </a:p>
          <a:p>
            <a:pPr algn="just" fontAlgn="auto"/>
            <a:r>
              <a:rPr lang="en-GB" sz="2400" b="1" dirty="0" smtClean="0"/>
              <a:t>Empathize:</a:t>
            </a:r>
            <a:r>
              <a:rPr lang="en-GB" sz="2400" dirty="0" smtClean="0"/>
              <a:t> The first step is to understand the needs of users. This can be done through research, such as surveys, interviews, and observation.</a:t>
            </a:r>
          </a:p>
          <a:p>
            <a:pPr algn="just" fontAlgn="auto"/>
            <a:r>
              <a:rPr lang="en-GB" sz="2400" b="1" dirty="0" smtClean="0"/>
              <a:t>Define:</a:t>
            </a:r>
            <a:r>
              <a:rPr lang="en-GB" sz="2400" dirty="0" smtClean="0"/>
              <a:t> Once you have a good understanding of the needs of users, you can define the problem that you are trying to solve.</a:t>
            </a:r>
          </a:p>
          <a:p>
            <a:pPr algn="just" fontAlgn="auto"/>
            <a:r>
              <a:rPr lang="en-GB" sz="2400" b="1" dirty="0" smtClean="0"/>
              <a:t>Ideate:</a:t>
            </a:r>
            <a:r>
              <a:rPr lang="en-GB" sz="2400" dirty="0" smtClean="0"/>
              <a:t> The next step is to generate ideas for solutions. This can be done through brainstorming, sketching, and prototyping.</a:t>
            </a:r>
          </a:p>
          <a:p>
            <a:pPr algn="just" fontAlgn="auto"/>
            <a:r>
              <a:rPr lang="en-GB" sz="2400" b="1" dirty="0" smtClean="0"/>
              <a:t>Prototype:</a:t>
            </a:r>
            <a:r>
              <a:rPr lang="en-GB" sz="2400" dirty="0" smtClean="0"/>
              <a:t> Once you have a few ideas, you can create prototypes to test them out. Prototypes can be anything from a simple sketch to a working model.</a:t>
            </a:r>
          </a:p>
          <a:p>
            <a:pPr algn="just" fontAlgn="auto"/>
            <a:r>
              <a:rPr lang="en-GB" sz="2400" b="1" dirty="0" smtClean="0"/>
              <a:t>Test:</a:t>
            </a:r>
            <a:r>
              <a:rPr lang="en-GB" sz="2400" dirty="0" smtClean="0"/>
              <a:t> The final step is to test your prototypes with users. This will help you to identify any problems and make improvements.</a:t>
            </a:r>
            <a:endParaRPr lang="en-GB" sz="2400" dirty="0"/>
          </a:p>
        </p:txBody>
      </p:sp>
    </p:spTree>
    <p:extLst>
      <p:ext uri="{BB962C8B-B14F-4D97-AF65-F5344CB8AC3E}">
        <p14:creationId xmlns="" xmlns:p14="http://schemas.microsoft.com/office/powerpoint/2010/main" val="2200659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3200" b="1" dirty="0" smtClean="0">
                <a:solidFill>
                  <a:srgbClr val="C00000"/>
                </a:solidFill>
              </a:rPr>
              <a:t>Implementing design thinking for better process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19</a:t>
            </a:fld>
            <a:endParaRPr lang="en-US">
              <a:solidFill>
                <a:srgbClr val="464653"/>
              </a:solidFill>
            </a:endParaRPr>
          </a:p>
        </p:txBody>
      </p:sp>
      <p:sp>
        <p:nvSpPr>
          <p:cNvPr id="4" name="Rectangle 3"/>
          <p:cNvSpPr/>
          <p:nvPr/>
        </p:nvSpPr>
        <p:spPr>
          <a:xfrm>
            <a:off x="839973" y="1156210"/>
            <a:ext cx="10494335" cy="4893647"/>
          </a:xfrm>
          <a:prstGeom prst="rect">
            <a:avLst/>
          </a:prstGeom>
        </p:spPr>
        <p:txBody>
          <a:bodyPr wrap="square">
            <a:spAutoFit/>
          </a:bodyPr>
          <a:lstStyle/>
          <a:p>
            <a:pPr algn="just" fontAlgn="auto"/>
            <a:r>
              <a:rPr lang="en-GB" sz="2400" b="1" dirty="0" smtClean="0">
                <a:solidFill>
                  <a:srgbClr val="7030A0"/>
                </a:solidFill>
              </a:rPr>
              <a:t>Tips for implementing design thinking in business processes:</a:t>
            </a:r>
            <a:endParaRPr lang="en-GB" sz="2400" dirty="0" smtClean="0">
              <a:solidFill>
                <a:srgbClr val="7030A0"/>
              </a:solidFill>
            </a:endParaRPr>
          </a:p>
          <a:p>
            <a:pPr algn="just" fontAlgn="auto"/>
            <a:r>
              <a:rPr lang="en-GB" sz="2400" b="1" dirty="0" smtClean="0"/>
              <a:t>Get buy-in from leadership:</a:t>
            </a:r>
            <a:r>
              <a:rPr lang="en-GB" sz="2400" dirty="0" smtClean="0"/>
              <a:t> It is important to get buy-in from leadership before implementing design thinking. This will help to ensure that you have the resources and support you need to be successful.</a:t>
            </a:r>
          </a:p>
          <a:p>
            <a:pPr algn="just" fontAlgn="auto"/>
            <a:r>
              <a:rPr lang="en-GB" sz="2400" b="1" dirty="0" smtClean="0"/>
              <a:t>Create a culture of innovation:</a:t>
            </a:r>
            <a:r>
              <a:rPr lang="en-GB" sz="2400" dirty="0" smtClean="0"/>
              <a:t> Design thinking is most effective when it is embedded in the culture of the organization. This means creating an environment where employees feel comfortable taking risks and experimenting with new ideas.</a:t>
            </a:r>
          </a:p>
          <a:p>
            <a:pPr algn="just" fontAlgn="auto"/>
            <a:r>
              <a:rPr lang="en-GB" sz="2400" b="1" dirty="0" smtClean="0"/>
              <a:t>Use the right tools and resources:</a:t>
            </a:r>
            <a:r>
              <a:rPr lang="en-GB" sz="2400" dirty="0" smtClean="0"/>
              <a:t> There are a number of tools and resources available to help you implement design thinking. These include books, articles, online courses, and software.</a:t>
            </a:r>
          </a:p>
          <a:p>
            <a:pPr algn="just" fontAlgn="auto"/>
            <a:r>
              <a:rPr lang="en-GB" sz="2400" b="1" dirty="0" smtClean="0"/>
              <a:t>Get help from experts:</a:t>
            </a:r>
            <a:r>
              <a:rPr lang="en-GB" sz="2400" dirty="0" smtClean="0"/>
              <a:t> If you are new to design thinking, it may be helpful to get help from experts. There are a number of consultants and firms that can help you to implement design thinking in your organization.</a:t>
            </a:r>
            <a:endParaRPr lang="en-GB" sz="2400" dirty="0"/>
          </a:p>
        </p:txBody>
      </p:sp>
    </p:spTree>
    <p:extLst>
      <p:ext uri="{BB962C8B-B14F-4D97-AF65-F5344CB8AC3E}">
        <p14:creationId xmlns="" xmlns:p14="http://schemas.microsoft.com/office/powerpoint/2010/main" val="220065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766AC7-4A4E-4A09-AB82-00C41332D9E3}"/>
              </a:ext>
            </a:extLst>
          </p:cNvPr>
          <p:cNvSpPr>
            <a:spLocks noGrp="1"/>
          </p:cNvSpPr>
          <p:nvPr>
            <p:ph type="title"/>
          </p:nvPr>
        </p:nvSpPr>
        <p:spPr/>
        <p:txBody>
          <a:bodyPr>
            <a:normAutofit/>
          </a:bodyPr>
          <a:lstStyle/>
          <a:p>
            <a:pPr algn="ctr"/>
            <a:r>
              <a:rPr lang="en-US" sz="4000" b="1" dirty="0">
                <a:solidFill>
                  <a:srgbClr val="C00000"/>
                </a:solidFill>
              </a:rPr>
              <a:t>Course Outcomes</a:t>
            </a:r>
            <a:endParaRPr lang="en-IN" sz="4000" b="1" dirty="0">
              <a:solidFill>
                <a:srgbClr val="C00000"/>
              </a:solidFill>
            </a:endParaRPr>
          </a:p>
        </p:txBody>
      </p:sp>
      <p:sp>
        <p:nvSpPr>
          <p:cNvPr id="3" name="Content Placeholder 2">
            <a:extLst>
              <a:ext uri="{FF2B5EF4-FFF2-40B4-BE49-F238E27FC236}">
                <a16:creationId xmlns:a16="http://schemas.microsoft.com/office/drawing/2014/main" xmlns="" id="{5DE9CB55-1009-4039-97C4-7BFC3DAB9D1D}"/>
              </a:ext>
            </a:extLst>
          </p:cNvPr>
          <p:cNvSpPr>
            <a:spLocks noGrp="1"/>
          </p:cNvSpPr>
          <p:nvPr>
            <p:ph idx="1"/>
          </p:nvPr>
        </p:nvSpPr>
        <p:spPr>
          <a:xfrm>
            <a:off x="472966" y="1466193"/>
            <a:ext cx="11430000" cy="4710770"/>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b="1" dirty="0"/>
              <a:t>CO1</a:t>
            </a:r>
            <a:r>
              <a:rPr lang="en-US" dirty="0"/>
              <a:t> - </a:t>
            </a:r>
            <a:r>
              <a:rPr lang="en-US" dirty="0" smtClean="0"/>
              <a:t>Explain the fundamentals of Design Thinking and innovation. </a:t>
            </a:r>
            <a:r>
              <a:rPr lang="en-US" b="1" dirty="0" smtClean="0"/>
              <a:t>(K2)</a:t>
            </a:r>
            <a:endParaRPr lang="en-US" dirty="0"/>
          </a:p>
          <a:p>
            <a:r>
              <a:rPr lang="en-US" b="1" dirty="0"/>
              <a:t>CO2</a:t>
            </a:r>
            <a:r>
              <a:rPr lang="en-US" dirty="0"/>
              <a:t> - </a:t>
            </a:r>
            <a:r>
              <a:rPr lang="en-US" dirty="0" smtClean="0"/>
              <a:t>Empathize and analyze model action plan. </a:t>
            </a:r>
            <a:r>
              <a:rPr lang="en-US" b="1" dirty="0" smtClean="0"/>
              <a:t>(K2)</a:t>
            </a:r>
            <a:endParaRPr lang="en-US" dirty="0"/>
          </a:p>
          <a:p>
            <a:r>
              <a:rPr lang="en-US" b="1" dirty="0"/>
              <a:t>CO3</a:t>
            </a:r>
            <a:r>
              <a:rPr lang="en-US" dirty="0"/>
              <a:t> - </a:t>
            </a:r>
            <a:r>
              <a:rPr lang="en-US" dirty="0" smtClean="0"/>
              <a:t>Describe the principles of innovation and idea generation for product design. </a:t>
            </a:r>
            <a:r>
              <a:rPr lang="en-US" b="1" dirty="0" smtClean="0"/>
              <a:t>(K2)</a:t>
            </a:r>
            <a:endParaRPr lang="en-US" dirty="0"/>
          </a:p>
          <a:p>
            <a:r>
              <a:rPr lang="en-US" b="1" dirty="0">
                <a:solidFill>
                  <a:srgbClr val="C00000"/>
                </a:solidFill>
              </a:rPr>
              <a:t>CO4</a:t>
            </a:r>
            <a:r>
              <a:rPr lang="en-US" dirty="0">
                <a:solidFill>
                  <a:srgbClr val="C00000"/>
                </a:solidFill>
              </a:rPr>
              <a:t> - </a:t>
            </a:r>
            <a:r>
              <a:rPr lang="en-US" dirty="0" smtClean="0">
                <a:solidFill>
                  <a:srgbClr val="C00000"/>
                </a:solidFill>
              </a:rPr>
              <a:t>Apply design thinking techniques for given tasks. </a:t>
            </a:r>
            <a:r>
              <a:rPr lang="en-US" b="1" dirty="0" smtClean="0">
                <a:solidFill>
                  <a:srgbClr val="C00000"/>
                </a:solidFill>
              </a:rPr>
              <a:t>(K3)</a:t>
            </a:r>
            <a:endParaRPr lang="en-US" dirty="0">
              <a:solidFill>
                <a:srgbClr val="C00000"/>
              </a:solidFill>
            </a:endParaRPr>
          </a:p>
          <a:p>
            <a:r>
              <a:rPr lang="en-US" b="1" dirty="0"/>
              <a:t>CO5</a:t>
            </a:r>
            <a:r>
              <a:rPr lang="en-US" dirty="0"/>
              <a:t> - </a:t>
            </a:r>
            <a:r>
              <a:rPr lang="en-US" dirty="0" smtClean="0"/>
              <a:t>Apply the design thinking techniques for solving problems in various sectors.</a:t>
            </a:r>
            <a:r>
              <a:rPr lang="en-US" b="1" dirty="0" smtClean="0"/>
              <a:t> (K3)</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143C2F92-5A62-45CD-AE91-6C9AADDDB358}"/>
              </a:ext>
            </a:extLst>
          </p:cNvPr>
          <p:cNvSpPr>
            <a:spLocks noGrp="1"/>
          </p:cNvSpPr>
          <p:nvPr>
            <p:ph type="dt" sz="half" idx="10"/>
          </p:nvPr>
        </p:nvSpPr>
        <p:spPr/>
        <p:txBody>
          <a:bodyPr/>
          <a:lstStyle/>
          <a:p>
            <a:fld id="{CE2EEBC5-93E7-49CD-BAFA-D94F2922D2F7}" type="datetime1">
              <a:rPr lang="en-IN" smtClean="0"/>
              <a:pPr/>
              <a:t>20-12-2024</a:t>
            </a:fld>
            <a:endParaRPr lang="en-IN"/>
          </a:p>
        </p:txBody>
      </p:sp>
      <p:sp>
        <p:nvSpPr>
          <p:cNvPr id="5" name="Footer Placeholder 4">
            <a:extLst>
              <a:ext uri="{FF2B5EF4-FFF2-40B4-BE49-F238E27FC236}">
                <a16:creationId xmlns:a16="http://schemas.microsoft.com/office/drawing/2014/main" xmlns="" id="{B9B837FC-51F8-4C74-9EB6-176E4090961E}"/>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336632C9-61E1-4F8A-9D18-EC260766C928}"/>
              </a:ext>
            </a:extLst>
          </p:cNvPr>
          <p:cNvSpPr>
            <a:spLocks noGrp="1"/>
          </p:cNvSpPr>
          <p:nvPr>
            <p:ph type="sldNum" sz="quarter" idx="12"/>
          </p:nvPr>
        </p:nvSpPr>
        <p:spPr/>
        <p:txBody>
          <a:bodyPr/>
          <a:lstStyle/>
          <a:p>
            <a:fld id="{9F007541-7122-47D0-81F7-220A90B2D1EC}" type="slidenum">
              <a:rPr lang="en-IN" smtClean="0"/>
              <a:pPr/>
              <a:t>2</a:t>
            </a:fld>
            <a:endParaRPr lang="en-IN"/>
          </a:p>
        </p:txBody>
      </p:sp>
    </p:spTree>
    <p:extLst>
      <p:ext uri="{BB962C8B-B14F-4D97-AF65-F5344CB8AC3E}">
        <p14:creationId xmlns="" xmlns:p14="http://schemas.microsoft.com/office/powerpoint/2010/main" val="3049218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3200" b="1" dirty="0" smtClean="0">
                <a:solidFill>
                  <a:srgbClr val="C00000"/>
                </a:solidFill>
              </a:rPr>
              <a:t>Implementing design thinking for better process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20</a:t>
            </a:fld>
            <a:endParaRPr lang="en-US">
              <a:solidFill>
                <a:srgbClr val="464653"/>
              </a:solidFill>
            </a:endParaRPr>
          </a:p>
        </p:txBody>
      </p:sp>
      <p:sp>
        <p:nvSpPr>
          <p:cNvPr id="4" name="Rectangle 3"/>
          <p:cNvSpPr/>
          <p:nvPr/>
        </p:nvSpPr>
        <p:spPr>
          <a:xfrm>
            <a:off x="839973" y="1156210"/>
            <a:ext cx="10494335" cy="5262979"/>
          </a:xfrm>
          <a:prstGeom prst="rect">
            <a:avLst/>
          </a:prstGeom>
        </p:spPr>
        <p:txBody>
          <a:bodyPr wrap="square">
            <a:spAutoFit/>
          </a:bodyPr>
          <a:lstStyle/>
          <a:p>
            <a:pPr algn="just"/>
            <a:r>
              <a:rPr lang="en-GB" sz="2400" b="1" dirty="0" smtClean="0">
                <a:solidFill>
                  <a:srgbClr val="7030A0"/>
                </a:solidFill>
              </a:rPr>
              <a:t>Actionable design thinking steps</a:t>
            </a:r>
          </a:p>
          <a:p>
            <a:pPr algn="just"/>
            <a:r>
              <a:rPr lang="en-GB" sz="2400" dirty="0" smtClean="0"/>
              <a:t>You can implement design thinking and bring its benefits to your organization in four key ways:</a:t>
            </a:r>
          </a:p>
          <a:p>
            <a:pPr algn="just"/>
            <a:r>
              <a:rPr lang="en-GB" sz="2400" b="1" dirty="0" smtClean="0">
                <a:solidFill>
                  <a:srgbClr val="00B050"/>
                </a:solidFill>
              </a:rPr>
              <a:t>1. Focus on the problem </a:t>
            </a:r>
          </a:p>
          <a:p>
            <a:pPr algn="just"/>
            <a:r>
              <a:rPr lang="en-GB" sz="2400" dirty="0" smtClean="0"/>
              <a:t>Companies often fail at effectively solving problems or meeting goals because they don’t correctly identify the user or problem initially. To identify your problem, you can:</a:t>
            </a:r>
          </a:p>
          <a:p>
            <a:pPr algn="just"/>
            <a:r>
              <a:rPr lang="en-GB" sz="2400" b="1" dirty="0" smtClean="0"/>
              <a:t>Listen.</a:t>
            </a:r>
            <a:r>
              <a:rPr lang="en-GB" sz="2400" dirty="0" smtClean="0"/>
              <a:t> Put yourself in users’ shoes and think through their lenses.</a:t>
            </a:r>
          </a:p>
          <a:p>
            <a:pPr algn="just"/>
            <a:r>
              <a:rPr lang="en-GB" sz="2400" b="1" dirty="0" smtClean="0"/>
              <a:t>Ask questions.</a:t>
            </a:r>
            <a:r>
              <a:rPr lang="en-GB" sz="2400" dirty="0" smtClean="0"/>
              <a:t> Who encounters the problem and why? Why did past attempts to solve it fail?</a:t>
            </a:r>
          </a:p>
          <a:p>
            <a:pPr algn="just"/>
            <a:r>
              <a:rPr lang="en-GB" sz="2400" b="1" dirty="0" smtClean="0"/>
              <a:t>Have collaborative conversations.</a:t>
            </a:r>
            <a:r>
              <a:rPr lang="en-GB" sz="2400" dirty="0" smtClean="0"/>
              <a:t> Working in silos is a trap. Engage with everyone, not just your team. </a:t>
            </a:r>
          </a:p>
          <a:p>
            <a:pPr algn="just"/>
            <a:r>
              <a:rPr lang="en-GB" sz="2400" b="1" dirty="0" smtClean="0"/>
              <a:t>Stay unbiased.</a:t>
            </a:r>
            <a:r>
              <a:rPr lang="en-GB" sz="2400" dirty="0" smtClean="0"/>
              <a:t> Don’t assume you immediately understand the problem or solution. By being open-minded you might find something you weren’t expecting.</a:t>
            </a:r>
            <a:endParaRPr lang="en-GB" sz="2400" dirty="0"/>
          </a:p>
        </p:txBody>
      </p:sp>
    </p:spTree>
    <p:extLst>
      <p:ext uri="{BB962C8B-B14F-4D97-AF65-F5344CB8AC3E}">
        <p14:creationId xmlns="" xmlns:p14="http://schemas.microsoft.com/office/powerpoint/2010/main" val="2200659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3200" b="1" dirty="0" smtClean="0">
                <a:solidFill>
                  <a:srgbClr val="C00000"/>
                </a:solidFill>
              </a:rPr>
              <a:t>Implementing design thinking for better process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21</a:t>
            </a:fld>
            <a:endParaRPr lang="en-US">
              <a:solidFill>
                <a:srgbClr val="464653"/>
              </a:solidFill>
            </a:endParaRPr>
          </a:p>
        </p:txBody>
      </p:sp>
      <p:sp>
        <p:nvSpPr>
          <p:cNvPr id="4" name="Rectangle 3"/>
          <p:cNvSpPr/>
          <p:nvPr/>
        </p:nvSpPr>
        <p:spPr>
          <a:xfrm>
            <a:off x="839973" y="1156210"/>
            <a:ext cx="10494335" cy="4524315"/>
          </a:xfrm>
          <a:prstGeom prst="rect">
            <a:avLst/>
          </a:prstGeom>
        </p:spPr>
        <p:txBody>
          <a:bodyPr wrap="square">
            <a:spAutoFit/>
          </a:bodyPr>
          <a:lstStyle/>
          <a:p>
            <a:pPr algn="just"/>
            <a:r>
              <a:rPr lang="en-GB" sz="2400" b="1" dirty="0" smtClean="0">
                <a:solidFill>
                  <a:srgbClr val="00B050"/>
                </a:solidFill>
              </a:rPr>
              <a:t>2. Develop design thinking skills on your team</a:t>
            </a:r>
          </a:p>
          <a:p>
            <a:pPr algn="just"/>
            <a:r>
              <a:rPr lang="en-GB" sz="2400" dirty="0" smtClean="0"/>
              <a:t>Traditionally, project managers or engineers handled the ideation phase of the design thinking process. But it’s not limited to those functions. Everyone can and should participate by asking questions, understanding and testing. To develop your team’s design thinking skills, you can:</a:t>
            </a:r>
          </a:p>
          <a:p>
            <a:pPr algn="just"/>
            <a:r>
              <a:rPr lang="en-GB" sz="2400" b="1" dirty="0" smtClean="0"/>
              <a:t>Practice the mindset.</a:t>
            </a:r>
            <a:r>
              <a:rPr lang="en-GB" sz="2400" dirty="0" smtClean="0"/>
              <a:t> Start implementing the process in your role whenever you can. For example, if you oversee </a:t>
            </a:r>
            <a:r>
              <a:rPr lang="en-GB" sz="2400" dirty="0" err="1" smtClean="0"/>
              <a:t>onboarding</a:t>
            </a:r>
            <a:r>
              <a:rPr lang="en-GB" sz="2400" dirty="0" smtClean="0"/>
              <a:t>, think about ways you can test a new approach or understand the new employee mentality by gathering feedback through a survey. Remain open to new outcomes.</a:t>
            </a:r>
          </a:p>
          <a:p>
            <a:pPr algn="just"/>
            <a:r>
              <a:rPr lang="en-GB" sz="2400" b="1" dirty="0" smtClean="0"/>
              <a:t>Foster interest</a:t>
            </a:r>
            <a:r>
              <a:rPr lang="en-GB" sz="2400" dirty="0" smtClean="0"/>
              <a:t>. If you have team members who want to take initiative and expand their skill sets, make sure to nurture that — by encouraging experimentation or perhaps reimbursing costs for design thinking classes.</a:t>
            </a:r>
            <a:endParaRPr lang="en-GB" sz="2400" dirty="0"/>
          </a:p>
        </p:txBody>
      </p:sp>
    </p:spTree>
    <p:extLst>
      <p:ext uri="{BB962C8B-B14F-4D97-AF65-F5344CB8AC3E}">
        <p14:creationId xmlns="" xmlns:p14="http://schemas.microsoft.com/office/powerpoint/2010/main" val="2200659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3200" b="1" dirty="0" smtClean="0">
                <a:solidFill>
                  <a:srgbClr val="C00000"/>
                </a:solidFill>
              </a:rPr>
              <a:t>Implementing design thinking for better process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22</a:t>
            </a:fld>
            <a:endParaRPr lang="en-US">
              <a:solidFill>
                <a:srgbClr val="464653"/>
              </a:solidFill>
            </a:endParaRPr>
          </a:p>
        </p:txBody>
      </p:sp>
      <p:sp>
        <p:nvSpPr>
          <p:cNvPr id="4" name="Rectangle 3"/>
          <p:cNvSpPr/>
          <p:nvPr/>
        </p:nvSpPr>
        <p:spPr>
          <a:xfrm>
            <a:off x="839973" y="1156210"/>
            <a:ext cx="10494335" cy="3785652"/>
          </a:xfrm>
          <a:prstGeom prst="rect">
            <a:avLst/>
          </a:prstGeom>
        </p:spPr>
        <p:txBody>
          <a:bodyPr wrap="square">
            <a:spAutoFit/>
          </a:bodyPr>
          <a:lstStyle/>
          <a:p>
            <a:pPr algn="just"/>
            <a:r>
              <a:rPr lang="en-GB" sz="2400" b="1" dirty="0" smtClean="0">
                <a:solidFill>
                  <a:srgbClr val="00B050"/>
                </a:solidFill>
              </a:rPr>
              <a:t>3. Have (or start having) more debriefs </a:t>
            </a:r>
          </a:p>
          <a:p>
            <a:pPr algn="just"/>
            <a:r>
              <a:rPr lang="en-GB" sz="2400" dirty="0" smtClean="0"/>
              <a:t>This is a continuous process. It’s a process of iterating on previous experiments so the product or outcome can improve. However, </a:t>
            </a:r>
            <a:r>
              <a:rPr lang="en-GB" sz="2400" dirty="0" err="1" smtClean="0"/>
              <a:t>learnings</a:t>
            </a:r>
            <a:r>
              <a:rPr lang="en-GB" sz="2400" dirty="0" smtClean="0"/>
              <a:t> can’t be implemented if there’s no feedback. To create a learning culture through gathering feedback, you can:</a:t>
            </a:r>
          </a:p>
          <a:p>
            <a:pPr algn="just"/>
            <a:r>
              <a:rPr lang="en-GB" sz="2400" b="1" dirty="0" smtClean="0"/>
              <a:t>Be open about what went wrong. </a:t>
            </a:r>
            <a:r>
              <a:rPr lang="en-GB" sz="2400" dirty="0" smtClean="0"/>
              <a:t>Set an example by demonstrating failure is an expected part of design thinking. Openly discuss which tests failed and why.</a:t>
            </a:r>
          </a:p>
          <a:p>
            <a:pPr algn="just"/>
            <a:r>
              <a:rPr lang="en-GB" sz="2400" b="1" dirty="0" smtClean="0"/>
              <a:t>View failure as learning.</a:t>
            </a:r>
            <a:r>
              <a:rPr lang="en-GB" sz="2400" dirty="0" smtClean="0"/>
              <a:t> Trying and failing a new approach serves the crucial function of narrowing the list of possible processes. This gets you and your team closer to the best approach. Encourage failure.</a:t>
            </a:r>
            <a:endParaRPr lang="en-GB" sz="2400" dirty="0"/>
          </a:p>
        </p:txBody>
      </p:sp>
    </p:spTree>
    <p:extLst>
      <p:ext uri="{BB962C8B-B14F-4D97-AF65-F5344CB8AC3E}">
        <p14:creationId xmlns="" xmlns:p14="http://schemas.microsoft.com/office/powerpoint/2010/main" val="2200659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3200" b="1" dirty="0" smtClean="0">
                <a:solidFill>
                  <a:srgbClr val="C00000"/>
                </a:solidFill>
              </a:rPr>
              <a:t>Implementing design thinking for better process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23</a:t>
            </a:fld>
            <a:endParaRPr lang="en-US">
              <a:solidFill>
                <a:srgbClr val="464653"/>
              </a:solidFill>
            </a:endParaRPr>
          </a:p>
        </p:txBody>
      </p:sp>
      <p:sp>
        <p:nvSpPr>
          <p:cNvPr id="4" name="Rectangle 3"/>
          <p:cNvSpPr/>
          <p:nvPr/>
        </p:nvSpPr>
        <p:spPr>
          <a:xfrm>
            <a:off x="839973" y="1156210"/>
            <a:ext cx="10494335" cy="3416320"/>
          </a:xfrm>
          <a:prstGeom prst="rect">
            <a:avLst/>
          </a:prstGeom>
        </p:spPr>
        <p:txBody>
          <a:bodyPr wrap="square">
            <a:spAutoFit/>
          </a:bodyPr>
          <a:lstStyle/>
          <a:p>
            <a:pPr algn="just"/>
            <a:r>
              <a:rPr lang="en-GB" sz="2400" b="1" dirty="0" smtClean="0">
                <a:solidFill>
                  <a:srgbClr val="00B050"/>
                </a:solidFill>
              </a:rPr>
              <a:t>4. Embrace the feedback loop</a:t>
            </a:r>
          </a:p>
          <a:p>
            <a:pPr algn="just"/>
            <a:r>
              <a:rPr lang="en-GB" sz="2400" dirty="0" smtClean="0"/>
              <a:t>The goal of design thinking isn’t perfection but finding the best answer possible. And the best answer likely won’t be the first answer. A constant feedback loop is essential. To implement a feedback loop, you can:</a:t>
            </a:r>
          </a:p>
          <a:p>
            <a:pPr algn="just"/>
            <a:r>
              <a:rPr lang="en-GB" sz="2400" b="1" dirty="0" smtClean="0"/>
              <a:t>Test and iterate as much as possible.</a:t>
            </a:r>
            <a:r>
              <a:rPr lang="en-GB" sz="2400" dirty="0" smtClean="0"/>
              <a:t> Find new ways and angles to try out your assumptions. You might come across something you would’ve never thought of otherwise.</a:t>
            </a:r>
          </a:p>
          <a:p>
            <a:pPr algn="just"/>
            <a:r>
              <a:rPr lang="en-GB" sz="2400" b="1" dirty="0" smtClean="0"/>
              <a:t>Have feedback sessions often. </a:t>
            </a:r>
            <a:r>
              <a:rPr lang="en-GB" sz="2400" dirty="0" smtClean="0"/>
              <a:t>When you embrace feedback, it creates a safe space to innovate and prevents the same mistakes from happening again.</a:t>
            </a:r>
            <a:endParaRPr lang="en-GB" sz="2400" dirty="0"/>
          </a:p>
        </p:txBody>
      </p:sp>
    </p:spTree>
    <p:extLst>
      <p:ext uri="{BB962C8B-B14F-4D97-AF65-F5344CB8AC3E}">
        <p14:creationId xmlns="" xmlns:p14="http://schemas.microsoft.com/office/powerpoint/2010/main" val="2200659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sz="3200" b="1" dirty="0" smtClean="0">
                <a:solidFill>
                  <a:srgbClr val="C00000"/>
                </a:solidFill>
              </a:rPr>
              <a:t>Implement design thinking process in various Industries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24</a:t>
            </a:fld>
            <a:endParaRPr lang="en-US">
              <a:solidFill>
                <a:srgbClr val="464653"/>
              </a:solidFill>
            </a:endParaRPr>
          </a:p>
        </p:txBody>
      </p:sp>
      <p:sp>
        <p:nvSpPr>
          <p:cNvPr id="4" name="Rectangle 3"/>
          <p:cNvSpPr/>
          <p:nvPr/>
        </p:nvSpPr>
        <p:spPr>
          <a:xfrm>
            <a:off x="1212111" y="1307805"/>
            <a:ext cx="9930809" cy="4893647"/>
          </a:xfrm>
          <a:prstGeom prst="rect">
            <a:avLst/>
          </a:prstGeom>
        </p:spPr>
        <p:txBody>
          <a:bodyPr wrap="square">
            <a:spAutoFit/>
          </a:bodyPr>
          <a:lstStyle/>
          <a:p>
            <a:pPr algn="just" fontAlgn="base"/>
            <a:r>
              <a:rPr lang="en-GB" sz="2400" dirty="0" smtClean="0"/>
              <a:t>Design thinking in business is a mindset for solving problems creatively. It allows you to design solutions for end users and also emphasizes implementation. While design thinking is an ideology based on novelty and usefulness, it is anchored around a human-</a:t>
            </a:r>
            <a:r>
              <a:rPr lang="en-GB" sz="2400" dirty="0" err="1" smtClean="0"/>
              <a:t>centered</a:t>
            </a:r>
            <a:r>
              <a:rPr lang="en-GB" sz="2400" dirty="0" smtClean="0"/>
              <a:t> approach. It is also a linear method that seeks to solve complex problems. This approach shifts the focus from the business engineering outlook. It means that there is no point in innovating something if people won’t use it.</a:t>
            </a:r>
          </a:p>
          <a:p>
            <a:pPr algn="just" fontAlgn="base"/>
            <a:endParaRPr lang="en-GB" sz="2400" dirty="0" smtClean="0"/>
          </a:p>
          <a:p>
            <a:pPr algn="just" fontAlgn="base"/>
            <a:r>
              <a:rPr lang="en-GB" sz="2400" dirty="0" smtClean="0"/>
              <a:t>Design thinking in business results in solutions that are:</a:t>
            </a:r>
          </a:p>
          <a:p>
            <a:pPr algn="just" fontAlgn="base">
              <a:buFont typeface="Arial" pitchFamily="34" charset="0"/>
              <a:buChar char="•"/>
            </a:pPr>
            <a:r>
              <a:rPr lang="en-GB" sz="2400" b="1" dirty="0" smtClean="0"/>
              <a:t>Technically feasible</a:t>
            </a:r>
            <a:r>
              <a:rPr lang="en-GB" sz="2400" dirty="0" smtClean="0"/>
              <a:t> so that purposeful products and processes can be developed.</a:t>
            </a:r>
          </a:p>
          <a:p>
            <a:pPr algn="just" fontAlgn="base">
              <a:buFont typeface="Arial" pitchFamily="34" charset="0"/>
              <a:buChar char="•"/>
            </a:pPr>
            <a:r>
              <a:rPr lang="en-GB" sz="2400" b="1" dirty="0" smtClean="0"/>
              <a:t>Economically viable </a:t>
            </a:r>
            <a:r>
              <a:rPr lang="en-GB" sz="2400" dirty="0" smtClean="0"/>
              <a:t>for implementation.</a:t>
            </a:r>
          </a:p>
          <a:p>
            <a:pPr algn="just" fontAlgn="base">
              <a:buFont typeface="Arial" pitchFamily="34" charset="0"/>
              <a:buChar char="•"/>
            </a:pPr>
            <a:r>
              <a:rPr lang="en-GB" sz="2400" b="1" dirty="0" smtClean="0"/>
              <a:t>Desirability to </a:t>
            </a:r>
            <a:r>
              <a:rPr lang="en-GB" sz="2400" dirty="0" smtClean="0"/>
              <a:t>meet a human need.</a:t>
            </a:r>
            <a:endParaRPr lang="en-GB" sz="2000" dirty="0"/>
          </a:p>
        </p:txBody>
      </p:sp>
    </p:spTree>
    <p:extLst>
      <p:ext uri="{BB962C8B-B14F-4D97-AF65-F5344CB8AC3E}">
        <p14:creationId xmlns="" xmlns:p14="http://schemas.microsoft.com/office/powerpoint/2010/main" val="2200659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sz="3200" b="1" dirty="0" smtClean="0">
                <a:solidFill>
                  <a:srgbClr val="C00000"/>
                </a:solidFill>
              </a:rPr>
              <a:t>Implement design thinking process in various Industries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25</a:t>
            </a:fld>
            <a:endParaRPr lang="en-US">
              <a:solidFill>
                <a:srgbClr val="464653"/>
              </a:solidFill>
            </a:endParaRPr>
          </a:p>
        </p:txBody>
      </p:sp>
      <p:sp>
        <p:nvSpPr>
          <p:cNvPr id="4" name="Rectangle 3"/>
          <p:cNvSpPr/>
          <p:nvPr/>
        </p:nvSpPr>
        <p:spPr>
          <a:xfrm>
            <a:off x="1212112" y="1307805"/>
            <a:ext cx="3795824" cy="4401205"/>
          </a:xfrm>
          <a:prstGeom prst="rect">
            <a:avLst/>
          </a:prstGeom>
        </p:spPr>
        <p:txBody>
          <a:bodyPr wrap="square">
            <a:spAutoFit/>
          </a:bodyPr>
          <a:lstStyle/>
          <a:p>
            <a:pPr algn="just" fontAlgn="base"/>
            <a:r>
              <a:rPr lang="en-GB" sz="2000" b="1" dirty="0" smtClean="0">
                <a:solidFill>
                  <a:srgbClr val="00B050"/>
                </a:solidFill>
              </a:rPr>
              <a:t>Stages of Design Thinking in Business</a:t>
            </a:r>
          </a:p>
          <a:p>
            <a:pPr algn="just" fontAlgn="base"/>
            <a:r>
              <a:rPr lang="en-GB" sz="2000" dirty="0" smtClean="0"/>
              <a:t>Design thinking is a human-centric, solution-based approach to solving problems. With reverse and repeat, the phases progress from concrete to abstract thinking. Abstract thinking increases the likelihood of an idea being unique. But still, it is critical to anchor abstract ideas into concrete thinking for a valid solution. The following four steps describe effective innovation and design thinking:</a:t>
            </a:r>
            <a:endParaRPr lang="en-GB" sz="2000" dirty="0"/>
          </a:p>
        </p:txBody>
      </p:sp>
      <p:pic>
        <p:nvPicPr>
          <p:cNvPr id="2050" name="Picture 2" descr="Stages of Design Thinking in Business"/>
          <p:cNvPicPr>
            <a:picLocks noChangeAspect="1" noChangeArrowheads="1"/>
          </p:cNvPicPr>
          <p:nvPr/>
        </p:nvPicPr>
        <p:blipFill>
          <a:blip r:embed="rId3"/>
          <a:srcRect/>
          <a:stretch>
            <a:fillRect/>
          </a:stretch>
        </p:blipFill>
        <p:spPr bwMode="auto">
          <a:xfrm>
            <a:off x="5316278" y="1326410"/>
            <a:ext cx="6220047" cy="4925533"/>
          </a:xfrm>
          <a:prstGeom prst="rect">
            <a:avLst/>
          </a:prstGeom>
          <a:noFill/>
        </p:spPr>
      </p:pic>
    </p:spTree>
    <p:extLst>
      <p:ext uri="{BB962C8B-B14F-4D97-AF65-F5344CB8AC3E}">
        <p14:creationId xmlns="" xmlns:p14="http://schemas.microsoft.com/office/powerpoint/2010/main" val="2200659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sz="3200" b="1" dirty="0" smtClean="0">
                <a:solidFill>
                  <a:srgbClr val="C00000"/>
                </a:solidFill>
              </a:rPr>
              <a:t>Implement design thinking process in various Industries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26</a:t>
            </a:fld>
            <a:endParaRPr lang="en-US">
              <a:solidFill>
                <a:srgbClr val="464653"/>
              </a:solidFill>
            </a:endParaRPr>
          </a:p>
        </p:txBody>
      </p:sp>
      <p:sp>
        <p:nvSpPr>
          <p:cNvPr id="4" name="Rectangle 3"/>
          <p:cNvSpPr/>
          <p:nvPr/>
        </p:nvSpPr>
        <p:spPr>
          <a:xfrm>
            <a:off x="1212111" y="1307805"/>
            <a:ext cx="10302949" cy="5016758"/>
          </a:xfrm>
          <a:prstGeom prst="rect">
            <a:avLst/>
          </a:prstGeom>
        </p:spPr>
        <p:txBody>
          <a:bodyPr wrap="square">
            <a:spAutoFit/>
          </a:bodyPr>
          <a:lstStyle/>
          <a:p>
            <a:pPr algn="just" fontAlgn="base"/>
            <a:r>
              <a:rPr lang="en-GB" sz="2000" b="1" dirty="0" smtClean="0">
                <a:solidFill>
                  <a:srgbClr val="00B050"/>
                </a:solidFill>
              </a:rPr>
              <a:t>Define:</a:t>
            </a:r>
            <a:r>
              <a:rPr lang="en-GB" sz="2000" dirty="0" smtClean="0">
                <a:solidFill>
                  <a:srgbClr val="00B050"/>
                </a:solidFill>
              </a:rPr>
              <a:t> </a:t>
            </a:r>
            <a:r>
              <a:rPr lang="en-GB" sz="2000" dirty="0" smtClean="0"/>
              <a:t>In this stage, you observe consumers without bias. To gain a deeper understanding as a designer, you lean towards user-centric elements and emphasize problematic areas. You can now narrow down the focus of the design thinking process. Eventually, identify the problem and come up with the most appropriate solution.</a:t>
            </a:r>
          </a:p>
          <a:p>
            <a:pPr algn="just" fontAlgn="base"/>
            <a:r>
              <a:rPr lang="en-GB" sz="2000" b="1" dirty="0" smtClean="0">
                <a:solidFill>
                  <a:srgbClr val="00B050"/>
                </a:solidFill>
              </a:rPr>
              <a:t>Ideate: </a:t>
            </a:r>
            <a:r>
              <a:rPr lang="en-GB" sz="2000" dirty="0" smtClean="0"/>
              <a:t>The next step is to brainstorm potential solutions. The goal is to let your creativity run wild and overcome cognitive fixedness. Hence, devising new and innovative ideas that solves the identified problems. At the end of this process, you generate a bunch of different ideas and move forward with a few of them.</a:t>
            </a:r>
          </a:p>
          <a:p>
            <a:pPr algn="just" fontAlgn="base"/>
            <a:r>
              <a:rPr lang="en-GB" sz="2000" b="1" dirty="0" smtClean="0">
                <a:solidFill>
                  <a:srgbClr val="00B050"/>
                </a:solidFill>
              </a:rPr>
              <a:t>Develop: </a:t>
            </a:r>
            <a:r>
              <a:rPr lang="en-GB" sz="2000" dirty="0" smtClean="0">
                <a:solidFill>
                  <a:srgbClr val="00B050"/>
                </a:solidFill>
              </a:rPr>
              <a:t>T</a:t>
            </a:r>
            <a:r>
              <a:rPr lang="en-GB" sz="2000" dirty="0" smtClean="0"/>
              <a:t>he third phase turns ideas into actual solutions. It involves many rounds of prototyping, testing, and experimenting to answer critical questions. This step isn’t about perfection. In fact, based on the results you should prepare yourself to go back to the ideation or defining stages.</a:t>
            </a:r>
          </a:p>
          <a:p>
            <a:pPr algn="just" fontAlgn="base"/>
            <a:r>
              <a:rPr lang="en-GB" sz="2000" b="1" dirty="0" smtClean="0">
                <a:solidFill>
                  <a:srgbClr val="00B050"/>
                </a:solidFill>
              </a:rPr>
              <a:t>Implement: </a:t>
            </a:r>
            <a:r>
              <a:rPr lang="en-GB" sz="2000" dirty="0" smtClean="0"/>
              <a:t>In the fourth and final phase, implement the solution you have developed. Until you find a successful solution, you’ll likely have to refer back to a prior phase. And you iterate and repeat until you reach a final solution. Similarly, learning from experience is part of the innovation and design thinking process. As design thinking is often linear, it is recommended to have such an approach.</a:t>
            </a:r>
            <a:endParaRPr lang="en-GB" sz="2000" dirty="0"/>
          </a:p>
        </p:txBody>
      </p:sp>
    </p:spTree>
    <p:extLst>
      <p:ext uri="{BB962C8B-B14F-4D97-AF65-F5344CB8AC3E}">
        <p14:creationId xmlns="" xmlns:p14="http://schemas.microsoft.com/office/powerpoint/2010/main" val="2200659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sz="3200" b="1" dirty="0" smtClean="0">
                <a:solidFill>
                  <a:srgbClr val="C00000"/>
                </a:solidFill>
              </a:rPr>
              <a:t>Implement design thinking process in various Industries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27</a:t>
            </a:fld>
            <a:endParaRPr lang="en-US">
              <a:solidFill>
                <a:srgbClr val="464653"/>
              </a:solidFill>
            </a:endParaRPr>
          </a:p>
        </p:txBody>
      </p:sp>
      <p:sp>
        <p:nvSpPr>
          <p:cNvPr id="4" name="Rectangle 3"/>
          <p:cNvSpPr/>
          <p:nvPr/>
        </p:nvSpPr>
        <p:spPr>
          <a:xfrm>
            <a:off x="903768" y="1307805"/>
            <a:ext cx="7145080" cy="5109091"/>
          </a:xfrm>
          <a:prstGeom prst="rect">
            <a:avLst/>
          </a:prstGeom>
        </p:spPr>
        <p:txBody>
          <a:bodyPr wrap="square">
            <a:spAutoFit/>
          </a:bodyPr>
          <a:lstStyle/>
          <a:p>
            <a:pPr algn="just" fontAlgn="base"/>
            <a:r>
              <a:rPr lang="en-GB" sz="2000" b="1" dirty="0" smtClean="0">
                <a:solidFill>
                  <a:srgbClr val="00B050"/>
                </a:solidFill>
              </a:rPr>
              <a:t>Scope of Design Thinking in Industries</a:t>
            </a:r>
          </a:p>
          <a:p>
            <a:pPr algn="just" fontAlgn="base"/>
            <a:r>
              <a:rPr lang="en-GB" dirty="0" smtClean="0"/>
              <a:t>The proliferation of design thinking in industries aims to break complex issues. Analyze and then solve them into tangible ones. It is a collaborative venture, mastered through practice with peers.  There is a scarcity of experienced professionals in this industry. That is the reason design thinking jobs pay well.</a:t>
            </a:r>
          </a:p>
          <a:p>
            <a:pPr algn="just" fontAlgn="base"/>
            <a:r>
              <a:rPr lang="en-GB" dirty="0" smtClean="0"/>
              <a:t>The occupations that demand high design thinking skills:</a:t>
            </a:r>
          </a:p>
          <a:p>
            <a:pPr lvl="1" algn="just" fontAlgn="base">
              <a:buFont typeface="Arial" pitchFamily="34" charset="0"/>
              <a:buChar char="•"/>
            </a:pPr>
            <a:r>
              <a:rPr lang="en-GB" dirty="0" smtClean="0"/>
              <a:t>Marketing managers</a:t>
            </a:r>
          </a:p>
          <a:p>
            <a:pPr lvl="1" algn="just" fontAlgn="base">
              <a:buFont typeface="Arial" pitchFamily="34" charset="0"/>
              <a:buChar char="•"/>
            </a:pPr>
            <a:r>
              <a:rPr lang="en-GB" dirty="0" smtClean="0"/>
              <a:t>Industrial engineers</a:t>
            </a:r>
          </a:p>
          <a:p>
            <a:pPr lvl="1" algn="just" fontAlgn="base">
              <a:buFont typeface="Arial" pitchFamily="34" charset="0"/>
              <a:buChar char="•"/>
            </a:pPr>
            <a:r>
              <a:rPr lang="en-GB" dirty="0" smtClean="0"/>
              <a:t>Software developers</a:t>
            </a:r>
          </a:p>
          <a:p>
            <a:pPr lvl="1" algn="just" fontAlgn="base">
              <a:buFont typeface="Arial" pitchFamily="34" charset="0"/>
              <a:buChar char="•"/>
            </a:pPr>
            <a:r>
              <a:rPr lang="en-GB" dirty="0" smtClean="0"/>
              <a:t>Operations managers</a:t>
            </a:r>
          </a:p>
          <a:p>
            <a:pPr lvl="1" algn="just" fontAlgn="base">
              <a:buFont typeface="Arial" pitchFamily="34" charset="0"/>
              <a:buChar char="•"/>
            </a:pPr>
            <a:r>
              <a:rPr lang="en-GB" dirty="0" smtClean="0"/>
              <a:t>Technical Analysts</a:t>
            </a:r>
          </a:p>
          <a:p>
            <a:pPr lvl="1" algn="just" fontAlgn="base">
              <a:buFont typeface="Arial" pitchFamily="34" charset="0"/>
              <a:buChar char="•"/>
            </a:pPr>
            <a:r>
              <a:rPr lang="en-GB" dirty="0" smtClean="0"/>
              <a:t>Design engineers</a:t>
            </a:r>
          </a:p>
          <a:p>
            <a:pPr lvl="1" algn="just" fontAlgn="base">
              <a:buFont typeface="Arial" pitchFamily="34" charset="0"/>
              <a:buChar char="•"/>
            </a:pPr>
            <a:r>
              <a:rPr lang="en-GB" dirty="0" smtClean="0"/>
              <a:t>Computer and information systems managers</a:t>
            </a:r>
          </a:p>
          <a:p>
            <a:pPr lvl="1" algn="just" fontAlgn="base">
              <a:buFont typeface="Arial" pitchFamily="34" charset="0"/>
              <a:buChar char="•"/>
            </a:pPr>
            <a:r>
              <a:rPr lang="en-GB" dirty="0" smtClean="0"/>
              <a:t>Lead Innovation</a:t>
            </a:r>
          </a:p>
          <a:p>
            <a:pPr lvl="1" algn="just" fontAlgn="base">
              <a:buFont typeface="Arial" pitchFamily="34" charset="0"/>
              <a:buChar char="•"/>
            </a:pPr>
            <a:r>
              <a:rPr lang="en-GB" dirty="0" smtClean="0"/>
              <a:t>Strategist, Brand Experience Design</a:t>
            </a:r>
          </a:p>
          <a:p>
            <a:pPr lvl="1" algn="just" fontAlgn="base">
              <a:buFont typeface="Arial" pitchFamily="34" charset="0"/>
              <a:buChar char="•"/>
            </a:pPr>
            <a:r>
              <a:rPr lang="en-GB" dirty="0" smtClean="0"/>
              <a:t>Design Researcher</a:t>
            </a:r>
          </a:p>
          <a:p>
            <a:pPr lvl="1" algn="just" fontAlgn="base">
              <a:buFont typeface="Arial" pitchFamily="34" charset="0"/>
              <a:buChar char="•"/>
            </a:pPr>
            <a:r>
              <a:rPr lang="en-GB" dirty="0" smtClean="0"/>
              <a:t>Head Product Design</a:t>
            </a:r>
            <a:endParaRPr lang="en-GB" dirty="0"/>
          </a:p>
        </p:txBody>
      </p:sp>
      <p:sp>
        <p:nvSpPr>
          <p:cNvPr id="5" name="Rectangle 4"/>
          <p:cNvSpPr/>
          <p:nvPr/>
        </p:nvSpPr>
        <p:spPr>
          <a:xfrm>
            <a:off x="8144540" y="1265275"/>
            <a:ext cx="3349255" cy="5355312"/>
          </a:xfrm>
          <a:prstGeom prst="rect">
            <a:avLst/>
          </a:prstGeom>
        </p:spPr>
        <p:txBody>
          <a:bodyPr wrap="square">
            <a:spAutoFit/>
          </a:bodyPr>
          <a:lstStyle/>
          <a:p>
            <a:pPr algn="just" fontAlgn="base"/>
            <a:r>
              <a:rPr lang="en-GB" b="1" dirty="0" smtClean="0">
                <a:solidFill>
                  <a:srgbClr val="00B050"/>
                </a:solidFill>
              </a:rPr>
              <a:t>Scope of Design Thinking in Industries</a:t>
            </a:r>
          </a:p>
          <a:p>
            <a:pPr algn="just" fontAlgn="base"/>
            <a:r>
              <a:rPr lang="en-GB" dirty="0" smtClean="0"/>
              <a:t>A few of the expected tasks across different roles include:</a:t>
            </a:r>
          </a:p>
          <a:p>
            <a:pPr lvl="1" algn="just" fontAlgn="base">
              <a:buFont typeface="Arial" pitchFamily="34" charset="0"/>
              <a:buChar char="•"/>
            </a:pPr>
            <a:r>
              <a:rPr lang="en-GB" dirty="0" smtClean="0"/>
              <a:t>Networking with clients and clarifying their challenges. </a:t>
            </a:r>
          </a:p>
          <a:p>
            <a:pPr lvl="1" algn="just" fontAlgn="base">
              <a:buFont typeface="Arial" pitchFamily="34" charset="0"/>
              <a:buChar char="•"/>
            </a:pPr>
            <a:r>
              <a:rPr lang="en-GB" dirty="0" smtClean="0"/>
              <a:t>Investigating to get access to information. </a:t>
            </a:r>
          </a:p>
          <a:p>
            <a:pPr lvl="1" algn="just" fontAlgn="base">
              <a:buFont typeface="Arial" pitchFamily="34" charset="0"/>
              <a:buChar char="•"/>
            </a:pPr>
            <a:r>
              <a:rPr lang="en-GB" dirty="0" smtClean="0"/>
              <a:t>Applying hands-on methods to find ideas and solutions. </a:t>
            </a:r>
          </a:p>
          <a:p>
            <a:pPr lvl="1" algn="just" fontAlgn="base">
              <a:buFont typeface="Arial" pitchFamily="34" charset="0"/>
              <a:buChar char="•"/>
            </a:pPr>
            <a:r>
              <a:rPr lang="en-GB" dirty="0" smtClean="0"/>
              <a:t>Structuring business plans, service design, etc.</a:t>
            </a:r>
          </a:p>
          <a:p>
            <a:pPr lvl="1" algn="just" fontAlgn="base">
              <a:buFont typeface="Arial" pitchFamily="34" charset="0"/>
              <a:buChar char="•"/>
            </a:pPr>
            <a:r>
              <a:rPr lang="en-GB" dirty="0" smtClean="0"/>
              <a:t>Implementing products in the market after testing them.</a:t>
            </a:r>
          </a:p>
          <a:p>
            <a:pPr lvl="1" algn="just" fontAlgn="base">
              <a:buFont typeface="Arial" pitchFamily="34" charset="0"/>
              <a:buChar char="•"/>
            </a:pPr>
            <a:r>
              <a:rPr lang="en-GB" dirty="0" smtClean="0"/>
              <a:t>Re-inventing existing products to create scalable solutions. </a:t>
            </a:r>
          </a:p>
          <a:p>
            <a:pPr lvl="1" algn="just" fontAlgn="base">
              <a:buFont typeface="Arial" pitchFamily="34" charset="0"/>
              <a:buChar char="•"/>
            </a:pPr>
            <a:endParaRPr lang="en-GB" dirty="0"/>
          </a:p>
        </p:txBody>
      </p:sp>
    </p:spTree>
    <p:extLst>
      <p:ext uri="{BB962C8B-B14F-4D97-AF65-F5344CB8AC3E}">
        <p14:creationId xmlns="" xmlns:p14="http://schemas.microsoft.com/office/powerpoint/2010/main" val="2200659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sz="3200" b="1" dirty="0" smtClean="0">
                <a:solidFill>
                  <a:srgbClr val="C00000"/>
                </a:solidFill>
              </a:rPr>
              <a:t>Implement design thinking process in various Industries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28</a:t>
            </a:fld>
            <a:endParaRPr lang="en-US">
              <a:solidFill>
                <a:srgbClr val="464653"/>
              </a:solidFill>
            </a:endParaRPr>
          </a:p>
        </p:txBody>
      </p:sp>
      <p:sp>
        <p:nvSpPr>
          <p:cNvPr id="7" name="Rectangle 6"/>
          <p:cNvSpPr/>
          <p:nvPr/>
        </p:nvSpPr>
        <p:spPr>
          <a:xfrm>
            <a:off x="1212111" y="1307805"/>
            <a:ext cx="10302949" cy="4708981"/>
          </a:xfrm>
          <a:prstGeom prst="rect">
            <a:avLst/>
          </a:prstGeom>
        </p:spPr>
        <p:txBody>
          <a:bodyPr wrap="square">
            <a:spAutoFit/>
          </a:bodyPr>
          <a:lstStyle/>
          <a:p>
            <a:pPr algn="just" fontAlgn="base"/>
            <a:r>
              <a:rPr lang="en-GB" sz="2000" b="1" dirty="0" smtClean="0">
                <a:solidFill>
                  <a:srgbClr val="00B050"/>
                </a:solidFill>
              </a:rPr>
              <a:t>Examples of Design Thinking</a:t>
            </a:r>
          </a:p>
          <a:p>
            <a:pPr algn="just" fontAlgn="base"/>
            <a:r>
              <a:rPr lang="en-GB" sz="2000" dirty="0" smtClean="0"/>
              <a:t>Design thinking is a powerful tool to approach difficult business problems. You can apply it to both big and small problems. Real-world examples are an effective way to leverage design thinking. However, it is beneficial to learn how big brands and companies approach problems. Also delivers what users and customers expect from them.</a:t>
            </a:r>
          </a:p>
          <a:p>
            <a:pPr algn="just" fontAlgn="base"/>
            <a:r>
              <a:rPr lang="en-GB" sz="2000" dirty="0" smtClean="0"/>
              <a:t>While these examples prove the success that design thinking can yield. You can therefore learn and practice it before implementing them into your business model.  </a:t>
            </a:r>
          </a:p>
          <a:p>
            <a:pPr algn="just" fontAlgn="base"/>
            <a:endParaRPr lang="en-GB" sz="2000" dirty="0" smtClean="0"/>
          </a:p>
          <a:p>
            <a:pPr algn="just" fontAlgn="base"/>
            <a:r>
              <a:rPr lang="en-GB" sz="2000" b="1" dirty="0" smtClean="0">
                <a:solidFill>
                  <a:srgbClr val="7030A0"/>
                </a:solidFill>
              </a:rPr>
              <a:t>1. Netflix</a:t>
            </a:r>
          </a:p>
          <a:p>
            <a:pPr algn="just" fontAlgn="base"/>
            <a:r>
              <a:rPr lang="en-GB" sz="2000" dirty="0" smtClean="0"/>
              <a:t>Netflix, an industry giant is a prime example of design thinking . Not only it came up with the idea to stream movies to customers’ homes through the internet. But also eliminated the inconvenience of delivering DVDs to customers’ homes on a subscription model. Accordingly, they kept using design thinking to come up with new ideas. They also responded to the need for original content that wasn’t airing on other networks. It took design thinking a step further after adding short trailers to its interface. Hence improving their user experience.</a:t>
            </a:r>
            <a:endParaRPr lang="en-GB" sz="2000" dirty="0"/>
          </a:p>
        </p:txBody>
      </p:sp>
    </p:spTree>
    <p:extLst>
      <p:ext uri="{BB962C8B-B14F-4D97-AF65-F5344CB8AC3E}">
        <p14:creationId xmlns="" xmlns:p14="http://schemas.microsoft.com/office/powerpoint/2010/main" val="22006591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sz="3200" b="1" dirty="0" smtClean="0">
                <a:solidFill>
                  <a:srgbClr val="C00000"/>
                </a:solidFill>
              </a:rPr>
              <a:t>Implement design thinking process in various Industries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29</a:t>
            </a:fld>
            <a:endParaRPr lang="en-US">
              <a:solidFill>
                <a:srgbClr val="464653"/>
              </a:solidFill>
            </a:endParaRPr>
          </a:p>
        </p:txBody>
      </p:sp>
      <p:sp>
        <p:nvSpPr>
          <p:cNvPr id="7" name="Rectangle 6"/>
          <p:cNvSpPr/>
          <p:nvPr/>
        </p:nvSpPr>
        <p:spPr>
          <a:xfrm>
            <a:off x="925033" y="1307805"/>
            <a:ext cx="10770781" cy="5016758"/>
          </a:xfrm>
          <a:prstGeom prst="rect">
            <a:avLst/>
          </a:prstGeom>
        </p:spPr>
        <p:txBody>
          <a:bodyPr wrap="square">
            <a:spAutoFit/>
          </a:bodyPr>
          <a:lstStyle/>
          <a:p>
            <a:pPr algn="just" fontAlgn="base"/>
            <a:r>
              <a:rPr lang="en-GB" sz="2000" b="1" dirty="0" smtClean="0">
                <a:solidFill>
                  <a:srgbClr val="7030A0"/>
                </a:solidFill>
              </a:rPr>
              <a:t>2. </a:t>
            </a:r>
            <a:r>
              <a:rPr lang="en-GB" sz="2000" b="1" dirty="0" err="1" smtClean="0">
                <a:solidFill>
                  <a:srgbClr val="7030A0"/>
                </a:solidFill>
              </a:rPr>
              <a:t>Uber</a:t>
            </a:r>
            <a:endParaRPr lang="en-GB" sz="2000" b="1" dirty="0" smtClean="0">
              <a:solidFill>
                <a:srgbClr val="7030A0"/>
              </a:solidFill>
            </a:endParaRPr>
          </a:p>
          <a:p>
            <a:pPr algn="just" fontAlgn="base"/>
            <a:r>
              <a:rPr lang="en-GB" sz="2000" dirty="0" smtClean="0"/>
              <a:t>With the help of design thinking, </a:t>
            </a:r>
            <a:r>
              <a:rPr lang="en-GB" sz="2000" dirty="0" err="1" smtClean="0"/>
              <a:t>Uber</a:t>
            </a:r>
            <a:r>
              <a:rPr lang="en-GB" sz="2000" dirty="0" smtClean="0"/>
              <a:t> introduced cashless payments. Eventually, reducing fraudulent transactions. It also provided the power to give ratings to both drivers and users. Therefore increasing their incentives for good </a:t>
            </a:r>
            <a:r>
              <a:rPr lang="en-GB" sz="2000" dirty="0" err="1" smtClean="0"/>
              <a:t>behavior</a:t>
            </a:r>
            <a:r>
              <a:rPr lang="en-GB" sz="2000" dirty="0" smtClean="0"/>
              <a:t>. Above all, it eliminated problems that had been plaguing customers in the past.</a:t>
            </a:r>
          </a:p>
          <a:p>
            <a:pPr algn="just" fontAlgn="base"/>
            <a:r>
              <a:rPr lang="en-GB" sz="2000" b="1" dirty="0" smtClean="0">
                <a:solidFill>
                  <a:srgbClr val="7030A0"/>
                </a:solidFill>
              </a:rPr>
              <a:t>3. </a:t>
            </a:r>
            <a:r>
              <a:rPr lang="en-GB" sz="2000" b="1" dirty="0" err="1" smtClean="0">
                <a:solidFill>
                  <a:srgbClr val="7030A0"/>
                </a:solidFill>
              </a:rPr>
              <a:t>Uber</a:t>
            </a:r>
            <a:r>
              <a:rPr lang="en-GB" sz="2000" b="1" dirty="0" smtClean="0">
                <a:solidFill>
                  <a:srgbClr val="7030A0"/>
                </a:solidFill>
              </a:rPr>
              <a:t> Eats</a:t>
            </a:r>
          </a:p>
          <a:p>
            <a:pPr algn="just" fontAlgn="base"/>
            <a:r>
              <a:rPr lang="en-GB" sz="2000" dirty="0" smtClean="0"/>
              <a:t>Food delivery apps have changed the way we eat. Each restaurant has its own specialty and </a:t>
            </a:r>
            <a:r>
              <a:rPr lang="en-GB" sz="2000" dirty="0" err="1" smtClean="0"/>
              <a:t>Uber</a:t>
            </a:r>
            <a:r>
              <a:rPr lang="en-GB" sz="2000" dirty="0" smtClean="0"/>
              <a:t> Eats connects people to these places in cities.  Design thinking helped shadow delivery drivers from restaurant to customer. Thus, ensuring a smooth delivery process. Although, transforming the customer experience of food delivery added to its success, constant evolution was the key.</a:t>
            </a:r>
          </a:p>
          <a:p>
            <a:pPr algn="just" fontAlgn="base"/>
            <a:r>
              <a:rPr lang="en-GB" sz="2000" b="1" dirty="0" smtClean="0">
                <a:solidFill>
                  <a:srgbClr val="7030A0"/>
                </a:solidFill>
              </a:rPr>
              <a:t>4. Oral B</a:t>
            </a:r>
          </a:p>
          <a:p>
            <a:pPr algn="just" fontAlgn="base"/>
            <a:r>
              <a:rPr lang="en-GB" sz="2000" dirty="0" smtClean="0"/>
              <a:t>Oral B upgraded its electric toothbrush using design thinking. Not only did the company find effective solutions. But also prototyped before implementation. While users expected the toothbrush to charge conveniently during travel. At the same time, ordering replacement heads should be easy to handle. Also, the toothbrushes should connect to phones and send notifications on time as alerts. The focus was on what users wanted rather than what the company wanted to sell.</a:t>
            </a:r>
            <a:endParaRPr lang="en-GB" sz="2000" dirty="0"/>
          </a:p>
        </p:txBody>
      </p:sp>
    </p:spTree>
    <p:extLst>
      <p:ext uri="{BB962C8B-B14F-4D97-AF65-F5344CB8AC3E}">
        <p14:creationId xmlns="" xmlns:p14="http://schemas.microsoft.com/office/powerpoint/2010/main" val="2200659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10972801" cy="509751"/>
          </a:xfrm>
        </p:spPr>
        <p:txBody>
          <a:bodyPr>
            <a:normAutofit fontScale="90000"/>
          </a:bodyPr>
          <a:lstStyle/>
          <a:p>
            <a:r>
              <a:rPr lang="en-US" b="1" dirty="0">
                <a:solidFill>
                  <a:srgbClr val="C00000"/>
                </a:solidFill>
              </a:rPr>
              <a:t>Syllabus </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a:t>
            </a:fld>
            <a:endParaRPr lang="en-US">
              <a:solidFill>
                <a:srgbClr val="464653"/>
              </a:solidFill>
            </a:endParaRPr>
          </a:p>
        </p:txBody>
      </p:sp>
      <p:sp>
        <p:nvSpPr>
          <p:cNvPr id="4" name="Content Placeholder 3"/>
          <p:cNvSpPr>
            <a:spLocks noGrp="1"/>
          </p:cNvSpPr>
          <p:nvPr>
            <p:ph sz="quarter" idx="1"/>
          </p:nvPr>
        </p:nvSpPr>
        <p:spPr>
          <a:xfrm>
            <a:off x="609600" y="551793"/>
            <a:ext cx="11324897" cy="5807915"/>
          </a:xfrm>
        </p:spPr>
        <p:txBody>
          <a:bodyPr>
            <a:normAutofit lnSpcReduction="10000"/>
          </a:bodyPr>
          <a:lstStyle/>
          <a:p>
            <a:r>
              <a:rPr lang="en-US" sz="2177" b="1" dirty="0">
                <a:solidFill>
                  <a:srgbClr val="7030A0"/>
                </a:solidFill>
              </a:rPr>
              <a:t>UNIT I </a:t>
            </a:r>
            <a:r>
              <a:rPr lang="en-US" sz="2177" b="1" dirty="0" smtClean="0">
                <a:solidFill>
                  <a:srgbClr val="7030A0"/>
                </a:solidFill>
              </a:rPr>
              <a:t>INTRODUCTION TO DESIGN</a:t>
            </a:r>
            <a:endParaRPr lang="en-US" sz="2177" b="1" dirty="0">
              <a:solidFill>
                <a:srgbClr val="7030A0"/>
              </a:solidFill>
            </a:endParaRPr>
          </a:p>
          <a:p>
            <a:pPr lvl="1" algn="just"/>
            <a:r>
              <a:rPr lang="en-IN" sz="1700" b="1" dirty="0" smtClean="0">
                <a:solidFill>
                  <a:srgbClr val="008000"/>
                </a:solidFill>
              </a:rPr>
              <a:t>Introduction to elements and principles of Design, basics of design-dot, line, shape, form as fundamental design components. Principles of design - Introduction to design thinking - history of Design Thinking - New materials in Industry.</a:t>
            </a:r>
          </a:p>
          <a:p>
            <a:r>
              <a:rPr lang="en-US" sz="2200" b="1" dirty="0" smtClean="0">
                <a:solidFill>
                  <a:srgbClr val="7030A0"/>
                </a:solidFill>
              </a:rPr>
              <a:t>UNIT </a:t>
            </a:r>
            <a:r>
              <a:rPr lang="en-US" sz="2200" b="1" dirty="0">
                <a:solidFill>
                  <a:srgbClr val="7030A0"/>
                </a:solidFill>
              </a:rPr>
              <a:t>II- </a:t>
            </a:r>
            <a:r>
              <a:rPr lang="en-US" sz="2200" b="1" dirty="0" smtClean="0">
                <a:solidFill>
                  <a:srgbClr val="7030A0"/>
                </a:solidFill>
              </a:rPr>
              <a:t>DESIGN THINKING</a:t>
            </a:r>
            <a:endParaRPr lang="en-US" sz="2200" b="1" dirty="0">
              <a:solidFill>
                <a:srgbClr val="7030A0"/>
              </a:solidFill>
            </a:endParaRPr>
          </a:p>
          <a:p>
            <a:pPr lvl="1" algn="just"/>
            <a:r>
              <a:rPr lang="en-IN" sz="1724" b="1" dirty="0" smtClean="0">
                <a:solidFill>
                  <a:srgbClr val="008000"/>
                </a:solidFill>
              </a:rPr>
              <a:t>Design thinking process (empathize, analyze, idea &amp; prototype), implementing the process in driving inventions, design thinking in social innovations. Tools of design thinking - person, costumer, journey map, brain storming, product development.</a:t>
            </a:r>
          </a:p>
          <a:p>
            <a:r>
              <a:rPr lang="en-US" sz="2200" b="1" dirty="0" smtClean="0">
                <a:solidFill>
                  <a:srgbClr val="7030A0"/>
                </a:solidFill>
              </a:rPr>
              <a:t>UNIT </a:t>
            </a:r>
            <a:r>
              <a:rPr lang="en-US" sz="2200" b="1" dirty="0">
                <a:solidFill>
                  <a:srgbClr val="7030A0"/>
                </a:solidFill>
              </a:rPr>
              <a:t>III- </a:t>
            </a:r>
            <a:r>
              <a:rPr lang="en-US" sz="2200" b="1" dirty="0" smtClean="0">
                <a:solidFill>
                  <a:srgbClr val="7030A0"/>
                </a:solidFill>
              </a:rPr>
              <a:t>INNOVATION AND PRODUCT DESIGN</a:t>
            </a:r>
            <a:endParaRPr lang="en-US" sz="2200" b="1" dirty="0">
              <a:solidFill>
                <a:srgbClr val="7030A0"/>
              </a:solidFill>
            </a:endParaRPr>
          </a:p>
          <a:p>
            <a:pPr lvl="1" algn="just"/>
            <a:r>
              <a:rPr lang="en-IN" sz="1800" b="1" dirty="0" smtClean="0">
                <a:solidFill>
                  <a:srgbClr val="008000"/>
                </a:solidFill>
              </a:rPr>
              <a:t>Art of innovation, Difference between innovation and creativity, role of creativity and innovation in organizations. Creativity to Innovation. Teams for innovation, Measuring the impact and value of creativity. Problem formation, introduction to product design, Product strategies, Product value, Product planning, product specifications</a:t>
            </a:r>
          </a:p>
          <a:p>
            <a:pPr algn="just"/>
            <a:r>
              <a:rPr lang="en-US" sz="2200" b="1" dirty="0" smtClean="0">
                <a:solidFill>
                  <a:srgbClr val="7030A0"/>
                </a:solidFill>
              </a:rPr>
              <a:t>UNIT </a:t>
            </a:r>
            <a:r>
              <a:rPr lang="en-US" sz="2200" b="1" dirty="0">
                <a:solidFill>
                  <a:srgbClr val="7030A0"/>
                </a:solidFill>
              </a:rPr>
              <a:t>IV </a:t>
            </a:r>
            <a:r>
              <a:rPr lang="en-US" sz="2200" b="1" dirty="0" smtClean="0">
                <a:solidFill>
                  <a:srgbClr val="7030A0"/>
                </a:solidFill>
              </a:rPr>
              <a:t>– </a:t>
            </a:r>
            <a:r>
              <a:rPr lang="en-IN" sz="2200" b="1" dirty="0" smtClean="0">
                <a:solidFill>
                  <a:srgbClr val="7030A0"/>
                </a:solidFill>
              </a:rPr>
              <a:t>DESIGN THINKING FOR STRATEGIC INNOVATION</a:t>
            </a:r>
            <a:endParaRPr lang="en-US" sz="2200" b="1" dirty="0">
              <a:solidFill>
                <a:srgbClr val="7030A0"/>
              </a:solidFill>
            </a:endParaRPr>
          </a:p>
          <a:p>
            <a:pPr lvl="1" algn="just"/>
            <a:r>
              <a:rPr lang="en-IN" sz="1724" b="1" dirty="0" smtClean="0">
                <a:solidFill>
                  <a:srgbClr val="008000"/>
                </a:solidFill>
              </a:rPr>
              <a:t>An exercise in design thinking – implementing design thinking for better process. Implement design thinking process in various Industries. Design thinking for </a:t>
            </a:r>
            <a:r>
              <a:rPr lang="en-IN" sz="1724" b="1" dirty="0" err="1" smtClean="0">
                <a:solidFill>
                  <a:srgbClr val="008000"/>
                </a:solidFill>
              </a:rPr>
              <a:t>Startups</a:t>
            </a:r>
            <a:r>
              <a:rPr lang="en-IN" sz="1724" b="1" dirty="0" smtClean="0">
                <a:solidFill>
                  <a:srgbClr val="008000"/>
                </a:solidFill>
              </a:rPr>
              <a:t>.</a:t>
            </a:r>
            <a:endParaRPr lang="en-US" sz="1724" b="1" dirty="0">
              <a:solidFill>
                <a:srgbClr val="008000"/>
              </a:solidFill>
            </a:endParaRPr>
          </a:p>
          <a:p>
            <a:pPr algn="just"/>
            <a:r>
              <a:rPr lang="en-US" sz="2177" b="1" dirty="0">
                <a:solidFill>
                  <a:srgbClr val="7030A0"/>
                </a:solidFill>
              </a:rPr>
              <a:t>UNIT V – </a:t>
            </a:r>
            <a:r>
              <a:rPr lang="en-IN" sz="2268" b="1" dirty="0" smtClean="0">
                <a:solidFill>
                  <a:srgbClr val="7030A0"/>
                </a:solidFill>
              </a:rPr>
              <a:t>DESIGN THINKING IN VARIOUS SECTORS </a:t>
            </a:r>
            <a:endParaRPr lang="en-US" sz="2268" b="1" dirty="0">
              <a:solidFill>
                <a:srgbClr val="7030A0"/>
              </a:solidFill>
            </a:endParaRPr>
          </a:p>
          <a:p>
            <a:pPr lvl="1" algn="just"/>
            <a:r>
              <a:rPr lang="en-IN" sz="1700" b="1" dirty="0" smtClean="0">
                <a:solidFill>
                  <a:srgbClr val="008000"/>
                </a:solidFill>
              </a:rPr>
              <a:t>Case studies in Information Technology, Finance, Education, Management and Retail sector. Analyze and Prototyping, Usability testing, Organizing and interpreting results</a:t>
            </a:r>
            <a:endParaRPr lang="en-US" sz="1700" b="1" dirty="0">
              <a:solidFill>
                <a:srgbClr val="008000"/>
              </a:solidFill>
            </a:endParaRPr>
          </a:p>
          <a:p>
            <a:pPr lvl="1" algn="just"/>
            <a:endParaRPr lang="en-US" sz="2200" b="1" dirty="0">
              <a:solidFill>
                <a:srgbClr val="008000"/>
              </a:solidFill>
            </a:endParaRPr>
          </a:p>
        </p:txBody>
      </p:sp>
    </p:spTree>
    <p:extLst>
      <p:ext uri="{BB962C8B-B14F-4D97-AF65-F5344CB8AC3E}">
        <p14:creationId xmlns="" xmlns:p14="http://schemas.microsoft.com/office/powerpoint/2010/main" val="3409124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sz="3200" b="1" dirty="0" smtClean="0">
                <a:solidFill>
                  <a:srgbClr val="C00000"/>
                </a:solidFill>
              </a:rPr>
              <a:t>Implement design thinking process in various Industries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30</a:t>
            </a:fld>
            <a:endParaRPr lang="en-US">
              <a:solidFill>
                <a:srgbClr val="464653"/>
              </a:solidFill>
            </a:endParaRPr>
          </a:p>
        </p:txBody>
      </p:sp>
      <p:sp>
        <p:nvSpPr>
          <p:cNvPr id="7" name="Rectangle 6"/>
          <p:cNvSpPr/>
          <p:nvPr/>
        </p:nvSpPr>
        <p:spPr>
          <a:xfrm>
            <a:off x="925033" y="1307805"/>
            <a:ext cx="10770781" cy="4708981"/>
          </a:xfrm>
          <a:prstGeom prst="rect">
            <a:avLst/>
          </a:prstGeom>
        </p:spPr>
        <p:txBody>
          <a:bodyPr wrap="square">
            <a:spAutoFit/>
          </a:bodyPr>
          <a:lstStyle/>
          <a:p>
            <a:pPr algn="just" fontAlgn="base"/>
            <a:r>
              <a:rPr lang="en-GB" sz="2000" b="1" dirty="0" smtClean="0">
                <a:solidFill>
                  <a:srgbClr val="7030A0"/>
                </a:solidFill>
              </a:rPr>
              <a:t>5. Apple</a:t>
            </a:r>
          </a:p>
          <a:p>
            <a:pPr algn="just" fontAlgn="base"/>
            <a:r>
              <a:rPr lang="en-GB" sz="2000" dirty="0" smtClean="0"/>
              <a:t>Apple has some exceptional design-thinking products like </a:t>
            </a:r>
            <a:r>
              <a:rPr lang="en-GB" sz="2000" dirty="0" err="1" smtClean="0"/>
              <a:t>iPad</a:t>
            </a:r>
            <a:r>
              <a:rPr lang="en-GB" sz="2000" dirty="0" smtClean="0"/>
              <a:t>, </a:t>
            </a:r>
            <a:r>
              <a:rPr lang="en-GB" sz="2000" dirty="0" err="1" smtClean="0"/>
              <a:t>iPhone</a:t>
            </a:r>
            <a:r>
              <a:rPr lang="en-GB" sz="2000" dirty="0" smtClean="0"/>
              <a:t>, Apple Watch, and </a:t>
            </a:r>
            <a:r>
              <a:rPr lang="en-GB" sz="2000" dirty="0" err="1" smtClean="0"/>
              <a:t>MacBook</a:t>
            </a:r>
            <a:r>
              <a:rPr lang="en-GB" sz="2000" dirty="0" smtClean="0"/>
              <a:t>. The initial product had an operating system that could accommodate future requirements. Accordingly, the products could be developed keeping customers’ needs at the edge. An intuitive user experience has always been an integral part of Apple’s products. For instance, facial expressions, the music experience, the interface, and more gives impeccable user experience.  Apple puts a premium on design thinking in all its products. Focuses on what consumer needs and develops products based on those needs. Create prototypes, and then test them to see that the product is not limited by technology.</a:t>
            </a:r>
          </a:p>
          <a:p>
            <a:pPr algn="just" fontAlgn="base"/>
            <a:r>
              <a:rPr lang="en-GB" sz="2000" b="1" dirty="0" smtClean="0">
                <a:solidFill>
                  <a:srgbClr val="7030A0"/>
                </a:solidFill>
              </a:rPr>
              <a:t>6. GE Healthcare</a:t>
            </a:r>
          </a:p>
          <a:p>
            <a:pPr algn="just" fontAlgn="base"/>
            <a:r>
              <a:rPr lang="en-GB" sz="2000" dirty="0" smtClean="0"/>
              <a:t>Diagnostic imaging revolutionized the healthcare industry. Still, there was an unidentified problem in the </a:t>
            </a:r>
            <a:r>
              <a:rPr lang="en-GB" sz="2000" dirty="0" err="1" smtClean="0"/>
              <a:t>pediatric</a:t>
            </a:r>
            <a:r>
              <a:rPr lang="en-GB" sz="2000" dirty="0" smtClean="0"/>
              <a:t> ward. GE Healthcare saw how little patients cry during long procedures. Considering this, GE Healthcare used design thinking to redesign MRI machines for children. For example, the “Pirate Adventure” yielded unexpected success. Clearly, transformed MRI machines from dark black holes to pirate ships. It had the scenery of beaches, sandcastles, and the ocean to convert cries into smiles.</a:t>
            </a:r>
          </a:p>
          <a:p>
            <a:pPr algn="just" fontAlgn="base"/>
            <a:endParaRPr lang="en-GB" sz="2000" dirty="0"/>
          </a:p>
        </p:txBody>
      </p:sp>
    </p:spTree>
    <p:extLst>
      <p:ext uri="{BB962C8B-B14F-4D97-AF65-F5344CB8AC3E}">
        <p14:creationId xmlns="" xmlns:p14="http://schemas.microsoft.com/office/powerpoint/2010/main" val="22006591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sz="3200" b="1" dirty="0" smtClean="0">
                <a:solidFill>
                  <a:srgbClr val="C00000"/>
                </a:solidFill>
              </a:rPr>
              <a:t>Implement design thinking process in various Industries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31</a:t>
            </a:fld>
            <a:endParaRPr lang="en-US">
              <a:solidFill>
                <a:srgbClr val="464653"/>
              </a:solidFill>
            </a:endParaRPr>
          </a:p>
        </p:txBody>
      </p:sp>
      <p:sp>
        <p:nvSpPr>
          <p:cNvPr id="7" name="Rectangle 6"/>
          <p:cNvSpPr/>
          <p:nvPr/>
        </p:nvSpPr>
        <p:spPr>
          <a:xfrm>
            <a:off x="925033" y="1307805"/>
            <a:ext cx="10770781" cy="5016758"/>
          </a:xfrm>
          <a:prstGeom prst="rect">
            <a:avLst/>
          </a:prstGeom>
        </p:spPr>
        <p:txBody>
          <a:bodyPr wrap="square">
            <a:spAutoFit/>
          </a:bodyPr>
          <a:lstStyle/>
          <a:p>
            <a:pPr algn="just" fontAlgn="base"/>
            <a:r>
              <a:rPr lang="en-GB" sz="2000" b="1" dirty="0" smtClean="0">
                <a:solidFill>
                  <a:srgbClr val="7030A0"/>
                </a:solidFill>
              </a:rPr>
              <a:t>7. IBM</a:t>
            </a:r>
          </a:p>
          <a:p>
            <a:pPr algn="just" fontAlgn="base"/>
            <a:r>
              <a:rPr lang="en-GB" sz="2000" dirty="0" smtClean="0"/>
              <a:t>The company has gone through many stages in its development. IBM used design thinking to create a cloud platform for application development. The main aim was to help developers establish cloud applications much faster. Understanding the prospective customers allowed IBM to create an easy-to-use functional platform. It helped reduce the cost and time spent by developers setting up infrastructure.</a:t>
            </a:r>
          </a:p>
          <a:p>
            <a:pPr algn="just" fontAlgn="base"/>
            <a:endParaRPr lang="en-GB" sz="2000" dirty="0" smtClean="0"/>
          </a:p>
          <a:p>
            <a:pPr algn="just" fontAlgn="base"/>
            <a:r>
              <a:rPr lang="en-GB" sz="2000" b="1" dirty="0" smtClean="0">
                <a:solidFill>
                  <a:srgbClr val="7030A0"/>
                </a:solidFill>
              </a:rPr>
              <a:t>Takeaways from the Design Thinking process:</a:t>
            </a:r>
          </a:p>
          <a:p>
            <a:pPr algn="just" fontAlgn="base"/>
            <a:r>
              <a:rPr lang="en-GB" sz="2000" b="1" dirty="0" smtClean="0"/>
              <a:t>Consider the wider picture:</a:t>
            </a:r>
            <a:r>
              <a:rPr lang="en-GB" sz="2000" dirty="0" smtClean="0"/>
              <a:t> Each company should think about the customer’s perspective. Also, recognize when to use empathy.</a:t>
            </a:r>
          </a:p>
          <a:p>
            <a:pPr algn="just" fontAlgn="base"/>
            <a:r>
              <a:rPr lang="en-GB" sz="2000" b="1" dirty="0" smtClean="0"/>
              <a:t>Find alternative solutions to the problem:</a:t>
            </a:r>
            <a:r>
              <a:rPr lang="en-GB" sz="2000" dirty="0" smtClean="0"/>
              <a:t> Recognize the problem businesses face. Think of alternative solutions to practice both empathy and ideation.</a:t>
            </a:r>
          </a:p>
          <a:p>
            <a:pPr algn="just" fontAlgn="base"/>
            <a:r>
              <a:rPr lang="en-GB" sz="2000" b="1" dirty="0" smtClean="0"/>
              <a:t>Analyze competitors’ strategies:</a:t>
            </a:r>
            <a:r>
              <a:rPr lang="en-GB" sz="2000" dirty="0" smtClean="0"/>
              <a:t> Investigate each company’s competitors to learn about their similar problems. Find similar solutions, compete, and follow a four-step design thinking process. </a:t>
            </a:r>
          </a:p>
          <a:p>
            <a:pPr algn="just" fontAlgn="base"/>
            <a:endParaRPr lang="en-GB" sz="2000" dirty="0" smtClean="0"/>
          </a:p>
          <a:p>
            <a:pPr algn="just" fontAlgn="base"/>
            <a:endParaRPr lang="en-GB" sz="2000" dirty="0"/>
          </a:p>
        </p:txBody>
      </p:sp>
    </p:spTree>
    <p:extLst>
      <p:ext uri="{BB962C8B-B14F-4D97-AF65-F5344CB8AC3E}">
        <p14:creationId xmlns="" xmlns:p14="http://schemas.microsoft.com/office/powerpoint/2010/main" val="22006591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3200" b="1" dirty="0" smtClean="0">
                <a:solidFill>
                  <a:srgbClr val="C00000"/>
                </a:solidFill>
              </a:rPr>
              <a:t>Design thinking for </a:t>
            </a:r>
            <a:r>
              <a:rPr lang="en-GB" sz="3200" b="1" dirty="0" err="1" smtClean="0">
                <a:solidFill>
                  <a:srgbClr val="C00000"/>
                </a:solidFill>
              </a:rPr>
              <a:t>Startups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32</a:t>
            </a:fld>
            <a:endParaRPr lang="en-US">
              <a:solidFill>
                <a:srgbClr val="464653"/>
              </a:solidFill>
            </a:endParaRPr>
          </a:p>
        </p:txBody>
      </p:sp>
      <p:sp>
        <p:nvSpPr>
          <p:cNvPr id="4" name="Rectangle 3"/>
          <p:cNvSpPr/>
          <p:nvPr/>
        </p:nvSpPr>
        <p:spPr>
          <a:xfrm>
            <a:off x="1010093" y="1443841"/>
            <a:ext cx="10558129" cy="4154984"/>
          </a:xfrm>
          <a:prstGeom prst="rect">
            <a:avLst/>
          </a:prstGeom>
        </p:spPr>
        <p:txBody>
          <a:bodyPr wrap="square">
            <a:spAutoFit/>
          </a:bodyPr>
          <a:lstStyle/>
          <a:p>
            <a:pPr algn="just"/>
            <a:r>
              <a:rPr lang="en-GB" sz="2400" dirty="0" smtClean="0"/>
              <a:t>The practical steps for integrating design thinking into </a:t>
            </a:r>
            <a:r>
              <a:rPr lang="en-GB" sz="2400" dirty="0" err="1" smtClean="0"/>
              <a:t>startup</a:t>
            </a:r>
            <a:r>
              <a:rPr lang="en-GB" sz="2400" dirty="0" smtClean="0"/>
              <a:t> culture and workflows.</a:t>
            </a:r>
          </a:p>
          <a:p>
            <a:pPr algn="just"/>
            <a:r>
              <a:rPr lang="en-GB" sz="2400" b="1" dirty="0" smtClean="0">
                <a:solidFill>
                  <a:srgbClr val="7030A0"/>
                </a:solidFill>
              </a:rPr>
              <a:t>1. Mindset Shift</a:t>
            </a:r>
          </a:p>
          <a:p>
            <a:pPr algn="just"/>
            <a:r>
              <a:rPr lang="en-GB" sz="2400" dirty="0" smtClean="0"/>
              <a:t>Initiate a culture change that values experimentation and iteration, encouraging team members to embrace failure as part of the learning process. Integrate resources like design thinking podcasts into your company’s learning programs to provide accessible insights and real-world examples, empowering team members to adopt a mindset of continuous improvement and experimentation.</a:t>
            </a:r>
          </a:p>
          <a:p>
            <a:pPr algn="just"/>
            <a:r>
              <a:rPr lang="en-GB" sz="2400" b="1" dirty="0" smtClean="0">
                <a:solidFill>
                  <a:srgbClr val="7030A0"/>
                </a:solidFill>
              </a:rPr>
              <a:t>2. Collaborative Environment</a:t>
            </a:r>
          </a:p>
          <a:p>
            <a:pPr algn="just"/>
            <a:r>
              <a:rPr lang="en-GB" sz="2400" dirty="0" smtClean="0"/>
              <a:t>Establish an environment where open communication and collaboration are encouraged, breaking down bureaucratic barriers between teams and departments.</a:t>
            </a:r>
            <a:endParaRPr lang="en-GB" sz="2400" dirty="0"/>
          </a:p>
        </p:txBody>
      </p:sp>
    </p:spTree>
    <p:extLst>
      <p:ext uri="{BB962C8B-B14F-4D97-AF65-F5344CB8AC3E}">
        <p14:creationId xmlns="" xmlns:p14="http://schemas.microsoft.com/office/powerpoint/2010/main" val="2200659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3200" b="1" dirty="0" smtClean="0">
                <a:solidFill>
                  <a:srgbClr val="C00000"/>
                </a:solidFill>
              </a:rPr>
              <a:t>Design thinking for </a:t>
            </a:r>
            <a:r>
              <a:rPr lang="en-GB" sz="3200" b="1" dirty="0" err="1" smtClean="0">
                <a:solidFill>
                  <a:srgbClr val="C00000"/>
                </a:solidFill>
              </a:rPr>
              <a:t>Startups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33</a:t>
            </a:fld>
            <a:endParaRPr lang="en-US" dirty="0">
              <a:solidFill>
                <a:srgbClr val="464653"/>
              </a:solidFill>
            </a:endParaRPr>
          </a:p>
        </p:txBody>
      </p:sp>
      <p:sp>
        <p:nvSpPr>
          <p:cNvPr id="4" name="Rectangle 3"/>
          <p:cNvSpPr/>
          <p:nvPr/>
        </p:nvSpPr>
        <p:spPr>
          <a:xfrm>
            <a:off x="903768" y="1225689"/>
            <a:ext cx="10558129" cy="4555093"/>
          </a:xfrm>
          <a:prstGeom prst="rect">
            <a:avLst/>
          </a:prstGeom>
        </p:spPr>
        <p:txBody>
          <a:bodyPr wrap="square">
            <a:spAutoFit/>
          </a:bodyPr>
          <a:lstStyle/>
          <a:p>
            <a:pPr algn="just"/>
            <a:r>
              <a:rPr lang="en-GB" sz="2400" b="1" dirty="0" smtClean="0">
                <a:solidFill>
                  <a:srgbClr val="7030A0"/>
                </a:solidFill>
              </a:rPr>
              <a:t>3. User Research</a:t>
            </a:r>
          </a:p>
          <a:p>
            <a:pPr algn="just"/>
            <a:r>
              <a:rPr lang="en-GB" sz="2200" dirty="0" smtClean="0"/>
              <a:t>Prioritize user research to understand customer needs and pain points, utilizing techniques such as interviews, surveys, opt-in forms, and traffic analysis to gather insights.</a:t>
            </a:r>
          </a:p>
          <a:p>
            <a:pPr algn="just"/>
            <a:r>
              <a:rPr lang="en-GB" sz="2400" b="1" dirty="0" smtClean="0">
                <a:solidFill>
                  <a:srgbClr val="7030A0"/>
                </a:solidFill>
              </a:rPr>
              <a:t>4. Design Thinking Tools</a:t>
            </a:r>
          </a:p>
          <a:p>
            <a:pPr algn="just"/>
            <a:r>
              <a:rPr lang="en-GB" sz="2200" dirty="0" smtClean="0"/>
              <a:t>Equip teams with design thinking tools for mind mapping and collaborative creation, such as </a:t>
            </a:r>
            <a:r>
              <a:rPr lang="en-GB" sz="2200" dirty="0" err="1" smtClean="0"/>
              <a:t>Miro</a:t>
            </a:r>
            <a:r>
              <a:rPr lang="en-GB" sz="2200" dirty="0" smtClean="0"/>
              <a:t>, </a:t>
            </a:r>
            <a:r>
              <a:rPr lang="en-GB" sz="2200" dirty="0" err="1" smtClean="0"/>
              <a:t>Hotjar</a:t>
            </a:r>
            <a:r>
              <a:rPr lang="en-GB" sz="2200" dirty="0" smtClean="0"/>
              <a:t>, and </a:t>
            </a:r>
            <a:r>
              <a:rPr lang="en-GB" sz="2200" dirty="0" err="1" smtClean="0"/>
              <a:t>Stormboard</a:t>
            </a:r>
            <a:r>
              <a:rPr lang="en-GB" sz="2200" dirty="0" smtClean="0"/>
              <a:t>. These tools will allow them to generate creative solutions and visualize existing concepts.</a:t>
            </a:r>
          </a:p>
          <a:p>
            <a:pPr algn="just"/>
            <a:r>
              <a:rPr lang="en-GB" sz="2400" b="1" dirty="0" smtClean="0">
                <a:solidFill>
                  <a:srgbClr val="7030A0"/>
                </a:solidFill>
              </a:rPr>
              <a:t>5. Continuous Testing and Refinement</a:t>
            </a:r>
          </a:p>
          <a:p>
            <a:pPr algn="just"/>
            <a:r>
              <a:rPr lang="en-GB" sz="2200" dirty="0" smtClean="0"/>
              <a:t>Implement a feedback loop where solutions are tested by customers and refined by the team based on feedback, ensuring that products and services meet customer needs effectively.</a:t>
            </a:r>
          </a:p>
          <a:p>
            <a:pPr algn="just"/>
            <a:r>
              <a:rPr lang="en-GB" sz="2200" dirty="0" smtClean="0"/>
              <a:t>These steps allow </a:t>
            </a:r>
            <a:r>
              <a:rPr lang="en-GB" sz="2200" dirty="0" err="1" smtClean="0"/>
              <a:t>startups</a:t>
            </a:r>
            <a:r>
              <a:rPr lang="en-GB" sz="2200" dirty="0" smtClean="0"/>
              <a:t> to embed design thinking principles into their culture and workflows, creating innovative products and solutions that resonate with customers.</a:t>
            </a:r>
            <a:endParaRPr lang="en-GB" sz="2200" dirty="0"/>
          </a:p>
        </p:txBody>
      </p:sp>
    </p:spTree>
    <p:extLst>
      <p:ext uri="{BB962C8B-B14F-4D97-AF65-F5344CB8AC3E}">
        <p14:creationId xmlns="" xmlns:p14="http://schemas.microsoft.com/office/powerpoint/2010/main" val="2200659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3200" b="1" dirty="0" smtClean="0">
                <a:solidFill>
                  <a:srgbClr val="C00000"/>
                </a:solidFill>
              </a:rPr>
              <a:t>Design thinking for </a:t>
            </a:r>
            <a:r>
              <a:rPr lang="en-GB" sz="3200" b="1" dirty="0" err="1" smtClean="0">
                <a:solidFill>
                  <a:srgbClr val="C00000"/>
                </a:solidFill>
              </a:rPr>
              <a:t>Startups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34</a:t>
            </a:fld>
            <a:endParaRPr lang="en-US" dirty="0">
              <a:solidFill>
                <a:srgbClr val="464653"/>
              </a:solidFill>
            </a:endParaRPr>
          </a:p>
        </p:txBody>
      </p:sp>
      <p:sp>
        <p:nvSpPr>
          <p:cNvPr id="4" name="Rectangle 3"/>
          <p:cNvSpPr/>
          <p:nvPr/>
        </p:nvSpPr>
        <p:spPr>
          <a:xfrm>
            <a:off x="903768" y="1225689"/>
            <a:ext cx="10558129" cy="4893647"/>
          </a:xfrm>
          <a:prstGeom prst="rect">
            <a:avLst/>
          </a:prstGeom>
        </p:spPr>
        <p:txBody>
          <a:bodyPr wrap="square">
            <a:spAutoFit/>
          </a:bodyPr>
          <a:lstStyle/>
          <a:p>
            <a:r>
              <a:rPr lang="en-GB" sz="2400" b="1" dirty="0" smtClean="0">
                <a:solidFill>
                  <a:srgbClr val="7030A0"/>
                </a:solidFill>
              </a:rPr>
              <a:t>6. Team Dynamics</a:t>
            </a:r>
          </a:p>
          <a:p>
            <a:pPr algn="just">
              <a:buFont typeface="Arial" pitchFamily="34" charset="0"/>
              <a:buChar char="•"/>
            </a:pPr>
            <a:r>
              <a:rPr lang="en-GB" sz="2400" dirty="0" smtClean="0"/>
              <a:t>Creating a collaborative environment for implementing design thinking entails promoting open communication, trust, and psychological safety within teams. Every </a:t>
            </a:r>
            <a:r>
              <a:rPr lang="en-GB" sz="2400" dirty="0" err="1" smtClean="0"/>
              <a:t>startup</a:t>
            </a:r>
            <a:r>
              <a:rPr lang="en-GB" sz="2400" dirty="0" smtClean="0"/>
              <a:t> founder can implement design thinking by encouraging active listening, respecting diverse viewpoints, and ensuring that all team members feel equally valued and that each contribution matters.</a:t>
            </a:r>
          </a:p>
          <a:p>
            <a:pPr algn="just">
              <a:buFont typeface="Arial" pitchFamily="34" charset="0"/>
              <a:buChar char="•"/>
            </a:pPr>
            <a:r>
              <a:rPr lang="en-GB" sz="2400" dirty="0" smtClean="0"/>
              <a:t>Establishing clear goals and objectives for collaborative efforts provides direction, while structured brainstorming sessions and co-creation activities facilitate effective collaboration.</a:t>
            </a:r>
          </a:p>
          <a:p>
            <a:pPr algn="just">
              <a:buFont typeface="Arial" pitchFamily="34" charset="0"/>
              <a:buChar char="•"/>
            </a:pPr>
            <a:r>
              <a:rPr lang="en-GB" sz="2400" dirty="0" smtClean="0"/>
              <a:t>Embracing a culture of experimentation and risk-taking encourages innovation and problem-solving, where failure is viewed as a natural part of the learning process.</a:t>
            </a:r>
          </a:p>
          <a:p>
            <a:pPr algn="just">
              <a:buFont typeface="Arial" pitchFamily="34" charset="0"/>
              <a:buChar char="•"/>
            </a:pPr>
            <a:r>
              <a:rPr lang="en-GB" sz="2400" dirty="0" smtClean="0"/>
              <a:t>These strategies help create an environment where teams can leverage their expertise and creativity to drive innovation.</a:t>
            </a:r>
            <a:endParaRPr lang="en-GB" sz="2200" dirty="0"/>
          </a:p>
        </p:txBody>
      </p:sp>
    </p:spTree>
    <p:extLst>
      <p:ext uri="{BB962C8B-B14F-4D97-AF65-F5344CB8AC3E}">
        <p14:creationId xmlns="" xmlns:p14="http://schemas.microsoft.com/office/powerpoint/2010/main" val="2200659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3200" b="1" dirty="0" smtClean="0">
                <a:solidFill>
                  <a:srgbClr val="C00000"/>
                </a:solidFill>
              </a:rPr>
              <a:t>Design thinking for </a:t>
            </a:r>
            <a:r>
              <a:rPr lang="en-GB" sz="3200" b="1" dirty="0" err="1" smtClean="0">
                <a:solidFill>
                  <a:srgbClr val="C00000"/>
                </a:solidFill>
              </a:rPr>
              <a:t>Startups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35</a:t>
            </a:fld>
            <a:endParaRPr lang="en-US" dirty="0">
              <a:solidFill>
                <a:srgbClr val="464653"/>
              </a:solidFill>
            </a:endParaRPr>
          </a:p>
        </p:txBody>
      </p:sp>
      <p:sp>
        <p:nvSpPr>
          <p:cNvPr id="4" name="Rectangle 3"/>
          <p:cNvSpPr/>
          <p:nvPr/>
        </p:nvSpPr>
        <p:spPr>
          <a:xfrm>
            <a:off x="903768" y="1225689"/>
            <a:ext cx="10558129" cy="5078313"/>
          </a:xfrm>
          <a:prstGeom prst="rect">
            <a:avLst/>
          </a:prstGeom>
        </p:spPr>
        <p:txBody>
          <a:bodyPr wrap="square">
            <a:spAutoFit/>
          </a:bodyPr>
          <a:lstStyle/>
          <a:p>
            <a:pPr algn="just"/>
            <a:r>
              <a:rPr lang="en-GB" sz="2000" b="1" dirty="0" smtClean="0">
                <a:solidFill>
                  <a:srgbClr val="00B050"/>
                </a:solidFill>
              </a:rPr>
              <a:t>Broad Applications of Design Thinking in </a:t>
            </a:r>
            <a:r>
              <a:rPr lang="en-GB" sz="2000" b="1" dirty="0" err="1" smtClean="0">
                <a:solidFill>
                  <a:srgbClr val="00B050"/>
                </a:solidFill>
              </a:rPr>
              <a:t>Startups</a:t>
            </a:r>
            <a:endParaRPr lang="en-GB" sz="2000" b="1" dirty="0" smtClean="0">
              <a:solidFill>
                <a:srgbClr val="00B050"/>
              </a:solidFill>
            </a:endParaRPr>
          </a:p>
          <a:p>
            <a:pPr algn="just"/>
            <a:r>
              <a:rPr lang="en-GB" sz="2000" dirty="0" smtClean="0"/>
              <a:t>Implementing design thinking principles is crucial for driving innovation and achieving success.</a:t>
            </a:r>
          </a:p>
          <a:p>
            <a:pPr algn="just"/>
            <a:r>
              <a:rPr lang="en-GB" sz="2000" dirty="0" smtClean="0"/>
              <a:t>Embracing a human-</a:t>
            </a:r>
            <a:r>
              <a:rPr lang="en-GB" sz="2000" dirty="0" err="1" smtClean="0"/>
              <a:t>centered</a:t>
            </a:r>
            <a:r>
              <a:rPr lang="en-GB" sz="2000" dirty="0" smtClean="0"/>
              <a:t> approach, </a:t>
            </a:r>
            <a:r>
              <a:rPr lang="en-GB" sz="2000" dirty="0" err="1" smtClean="0"/>
              <a:t>startups</a:t>
            </a:r>
            <a:r>
              <a:rPr lang="en-GB" sz="2000" dirty="0" smtClean="0"/>
              <a:t> can revolutionize product development, enhance customer experiences, and strategically navigate challenges to stand out in the market.</a:t>
            </a:r>
          </a:p>
          <a:p>
            <a:pPr algn="just"/>
            <a:r>
              <a:rPr lang="en-GB" sz="2000" b="1" dirty="0" smtClean="0">
                <a:solidFill>
                  <a:srgbClr val="7030A0"/>
                </a:solidFill>
              </a:rPr>
              <a:t>Product Development</a:t>
            </a:r>
          </a:p>
          <a:p>
            <a:pPr algn="just">
              <a:buFont typeface="Arial" pitchFamily="34" charset="0"/>
              <a:buChar char="•"/>
            </a:pPr>
            <a:r>
              <a:rPr lang="en-GB" sz="2000" dirty="0" smtClean="0"/>
              <a:t>Design thinking can significantly enhance product development processes by applying a human-</a:t>
            </a:r>
            <a:r>
              <a:rPr lang="en-GB" sz="2000" dirty="0" err="1" smtClean="0"/>
              <a:t>centered</a:t>
            </a:r>
            <a:r>
              <a:rPr lang="en-GB" sz="2000" dirty="0" smtClean="0"/>
              <a:t> approach.</a:t>
            </a:r>
          </a:p>
          <a:p>
            <a:pPr algn="just">
              <a:buFont typeface="Arial" pitchFamily="34" charset="0"/>
              <a:buChar char="•"/>
            </a:pPr>
            <a:r>
              <a:rPr lang="en-GB" sz="2000" dirty="0" smtClean="0"/>
              <a:t>Design thinkers immerse themselves in understanding users' needs and pain points, iterating through prototypes and gathering feedback to create products and solutions that truly address the customer's problem.</a:t>
            </a:r>
          </a:p>
          <a:p>
            <a:pPr algn="just">
              <a:buFont typeface="Arial" pitchFamily="34" charset="0"/>
              <a:buChar char="•"/>
            </a:pPr>
            <a:r>
              <a:rPr lang="en-GB" sz="2000" dirty="0" smtClean="0"/>
              <a:t>A </a:t>
            </a:r>
            <a:r>
              <a:rPr lang="en-GB" sz="2000" dirty="0" err="1" smtClean="0"/>
              <a:t>startup</a:t>
            </a:r>
            <a:r>
              <a:rPr lang="en-GB" sz="2000" dirty="0" smtClean="0"/>
              <a:t> design agency looking to develop a new product app may embrace design thinking principles by conducting user research to identify specific challenges faced by potential customers.</a:t>
            </a:r>
          </a:p>
          <a:p>
            <a:pPr algn="just">
              <a:buFont typeface="Arial" pitchFamily="34" charset="0"/>
              <a:buChar char="•"/>
            </a:pPr>
            <a:r>
              <a:rPr lang="en-GB" sz="2000" dirty="0" smtClean="0"/>
              <a:t>Design thinking prioritizes the user and enables companies to develop innovative, user-friendly products that </a:t>
            </a:r>
            <a:r>
              <a:rPr lang="en-GB" sz="2000" dirty="0" err="1" smtClean="0"/>
              <a:t>fulfill</a:t>
            </a:r>
            <a:r>
              <a:rPr lang="en-GB" sz="2000" dirty="0" smtClean="0"/>
              <a:t> their customers' needs. Also, it promotes a culture of generating new ideas and experimenting with new tools within teams, leading to more effective and collaborative work.</a:t>
            </a:r>
          </a:p>
          <a:p>
            <a:endParaRPr lang="en-GB" sz="2400" b="1" dirty="0"/>
          </a:p>
        </p:txBody>
      </p:sp>
    </p:spTree>
    <p:extLst>
      <p:ext uri="{BB962C8B-B14F-4D97-AF65-F5344CB8AC3E}">
        <p14:creationId xmlns="" xmlns:p14="http://schemas.microsoft.com/office/powerpoint/2010/main" val="2200659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3200" b="1" dirty="0" smtClean="0">
                <a:solidFill>
                  <a:srgbClr val="C00000"/>
                </a:solidFill>
              </a:rPr>
              <a:t>Design thinking for </a:t>
            </a:r>
            <a:r>
              <a:rPr lang="en-GB" sz="3200" b="1" dirty="0" err="1" smtClean="0">
                <a:solidFill>
                  <a:srgbClr val="C00000"/>
                </a:solidFill>
              </a:rPr>
              <a:t>Startups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36</a:t>
            </a:fld>
            <a:endParaRPr lang="en-US" dirty="0">
              <a:solidFill>
                <a:srgbClr val="464653"/>
              </a:solidFill>
            </a:endParaRPr>
          </a:p>
        </p:txBody>
      </p:sp>
      <p:sp>
        <p:nvSpPr>
          <p:cNvPr id="4" name="Rectangle 3"/>
          <p:cNvSpPr/>
          <p:nvPr/>
        </p:nvSpPr>
        <p:spPr>
          <a:xfrm>
            <a:off x="903768" y="1225689"/>
            <a:ext cx="10558129" cy="4893647"/>
          </a:xfrm>
          <a:prstGeom prst="rect">
            <a:avLst/>
          </a:prstGeom>
        </p:spPr>
        <p:txBody>
          <a:bodyPr wrap="square">
            <a:spAutoFit/>
          </a:bodyPr>
          <a:lstStyle/>
          <a:p>
            <a:pPr algn="just"/>
            <a:r>
              <a:rPr lang="en-GB" sz="2400" b="1" dirty="0" smtClean="0">
                <a:solidFill>
                  <a:srgbClr val="7030A0"/>
                </a:solidFill>
              </a:rPr>
              <a:t>Customer Experience</a:t>
            </a:r>
          </a:p>
          <a:p>
            <a:pPr algn="just"/>
            <a:r>
              <a:rPr lang="en-GB" sz="2400" dirty="0" smtClean="0"/>
              <a:t>Implementing design thinking principles can profoundly impact understanding and improving customer experience. Empathizing with users and gaining insights into their </a:t>
            </a:r>
            <a:r>
              <a:rPr lang="en-GB" sz="2400" dirty="0" err="1" smtClean="0"/>
              <a:t>behaviors</a:t>
            </a:r>
            <a:r>
              <a:rPr lang="en-GB" sz="2400" dirty="0" smtClean="0"/>
              <a:t> and preferences, </a:t>
            </a:r>
            <a:r>
              <a:rPr lang="en-GB" sz="2400" dirty="0" err="1" smtClean="0"/>
              <a:t>startups</a:t>
            </a:r>
            <a:r>
              <a:rPr lang="en-GB" sz="2400" dirty="0" smtClean="0"/>
              <a:t> can create meaningful solutions that address customers' problems more effectively.</a:t>
            </a:r>
          </a:p>
          <a:p>
            <a:pPr algn="just"/>
            <a:endParaRPr lang="en-GB" sz="2400" dirty="0" smtClean="0"/>
          </a:p>
          <a:p>
            <a:pPr algn="just"/>
            <a:r>
              <a:rPr lang="en-GB" sz="2400" dirty="0" smtClean="0"/>
              <a:t>For example, a </a:t>
            </a:r>
            <a:r>
              <a:rPr lang="en-GB" sz="2400" dirty="0" err="1" smtClean="0"/>
              <a:t>startup</a:t>
            </a:r>
            <a:r>
              <a:rPr lang="en-GB" sz="2400" dirty="0" smtClean="0"/>
              <a:t> in the e-commerce sector may utilize design thinking to identify pain points in the customers’ online shopping journey, such as confusing navigation or lack of personalized recommendations.</a:t>
            </a:r>
          </a:p>
          <a:p>
            <a:pPr algn="just"/>
            <a:r>
              <a:rPr lang="en-GB" sz="2400" dirty="0" smtClean="0"/>
              <a:t>Through iterative design and testing solutions based on user feedback, the </a:t>
            </a:r>
            <a:r>
              <a:rPr lang="en-GB" sz="2400" dirty="0" err="1" smtClean="0"/>
              <a:t>startup</a:t>
            </a:r>
            <a:r>
              <a:rPr lang="en-GB" sz="2400" dirty="0" smtClean="0"/>
              <a:t> can enhance the overall customer experience, resulting in higher customer satisfaction and loyalty.</a:t>
            </a:r>
          </a:p>
          <a:p>
            <a:endParaRPr lang="en-GB" sz="2400" b="1" dirty="0"/>
          </a:p>
        </p:txBody>
      </p:sp>
    </p:spTree>
    <p:extLst>
      <p:ext uri="{BB962C8B-B14F-4D97-AF65-F5344CB8AC3E}">
        <p14:creationId xmlns="" xmlns:p14="http://schemas.microsoft.com/office/powerpoint/2010/main" val="2200659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3200" b="1" dirty="0" smtClean="0">
                <a:solidFill>
                  <a:srgbClr val="C00000"/>
                </a:solidFill>
              </a:rPr>
              <a:t>Design thinking for </a:t>
            </a:r>
            <a:r>
              <a:rPr lang="en-GB" sz="3200" b="1" dirty="0" err="1" smtClean="0">
                <a:solidFill>
                  <a:srgbClr val="C00000"/>
                </a:solidFill>
              </a:rPr>
              <a:t>Startups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37</a:t>
            </a:fld>
            <a:endParaRPr lang="en-US" dirty="0">
              <a:solidFill>
                <a:srgbClr val="464653"/>
              </a:solidFill>
            </a:endParaRPr>
          </a:p>
        </p:txBody>
      </p:sp>
      <p:sp>
        <p:nvSpPr>
          <p:cNvPr id="4" name="Rectangle 3"/>
          <p:cNvSpPr/>
          <p:nvPr/>
        </p:nvSpPr>
        <p:spPr>
          <a:xfrm>
            <a:off x="903768" y="1225689"/>
            <a:ext cx="10558129" cy="4893647"/>
          </a:xfrm>
          <a:prstGeom prst="rect">
            <a:avLst/>
          </a:prstGeom>
        </p:spPr>
        <p:txBody>
          <a:bodyPr wrap="square">
            <a:spAutoFit/>
          </a:bodyPr>
          <a:lstStyle/>
          <a:p>
            <a:pPr algn="just"/>
            <a:r>
              <a:rPr lang="en-GB" sz="2400" b="1" dirty="0" smtClean="0">
                <a:solidFill>
                  <a:srgbClr val="7030A0"/>
                </a:solidFill>
              </a:rPr>
              <a:t>Business Strategy</a:t>
            </a:r>
          </a:p>
          <a:p>
            <a:pPr algn="just"/>
            <a:r>
              <a:rPr lang="en-GB" sz="2400" dirty="0" smtClean="0"/>
              <a:t>Design thinking is crucial in strategic planning and decision-making within </a:t>
            </a:r>
            <a:r>
              <a:rPr lang="en-GB" sz="2400" dirty="0" err="1" smtClean="0"/>
              <a:t>startups</a:t>
            </a:r>
            <a:r>
              <a:rPr lang="en-GB" sz="2400" dirty="0" smtClean="0"/>
              <a:t>, fostering a culture of innovation and creative problem-solving.</a:t>
            </a:r>
          </a:p>
          <a:p>
            <a:pPr algn="just"/>
            <a:r>
              <a:rPr lang="en-GB" sz="2400" dirty="0" smtClean="0"/>
              <a:t>Applying design thinking principles throughout the process allows </a:t>
            </a:r>
            <a:r>
              <a:rPr lang="en-GB" sz="2400" dirty="0" err="1" smtClean="0"/>
              <a:t>startups</a:t>
            </a:r>
            <a:r>
              <a:rPr lang="en-GB" sz="2400" dirty="0" smtClean="0"/>
              <a:t> to generate innovative ideas and develop unique solutions to address complex business challenges.</a:t>
            </a:r>
          </a:p>
          <a:p>
            <a:pPr algn="just"/>
            <a:r>
              <a:rPr lang="en-GB" sz="2400" dirty="0" smtClean="0"/>
              <a:t>For instance, a </a:t>
            </a:r>
            <a:r>
              <a:rPr lang="en-GB" sz="2400" dirty="0" err="1" smtClean="0"/>
              <a:t>startup</a:t>
            </a:r>
            <a:r>
              <a:rPr lang="en-GB" sz="2400" dirty="0" smtClean="0"/>
              <a:t> facing stiff competition in the market may apply design thinking to identify untapped opportunities, such as new niches, and differentiate itself through innovative solutions.</a:t>
            </a:r>
          </a:p>
          <a:p>
            <a:pPr algn="just"/>
            <a:r>
              <a:rPr lang="en-GB" sz="2400" dirty="0" smtClean="0"/>
              <a:t>Continually iterating on strategies based on user feedback and market insights, </a:t>
            </a:r>
            <a:r>
              <a:rPr lang="en-GB" sz="2400" dirty="0" err="1" smtClean="0"/>
              <a:t>startups</a:t>
            </a:r>
            <a:r>
              <a:rPr lang="en-GB" sz="2400" dirty="0" smtClean="0"/>
              <a:t> can adapt and thrive in the dynamic </a:t>
            </a:r>
            <a:r>
              <a:rPr lang="en-GB" sz="2400" dirty="0" err="1" smtClean="0"/>
              <a:t>startup</a:t>
            </a:r>
            <a:r>
              <a:rPr lang="en-GB" sz="2400" dirty="0" smtClean="0"/>
              <a:t> ecosystem, increasing their chances of success amidst uncertainty.</a:t>
            </a:r>
          </a:p>
          <a:p>
            <a:endParaRPr lang="en-GB" sz="2400" b="1" dirty="0"/>
          </a:p>
        </p:txBody>
      </p:sp>
    </p:spTree>
    <p:extLst>
      <p:ext uri="{BB962C8B-B14F-4D97-AF65-F5344CB8AC3E}">
        <p14:creationId xmlns="" xmlns:p14="http://schemas.microsoft.com/office/powerpoint/2010/main" val="2200659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3200" b="1" dirty="0" smtClean="0">
                <a:solidFill>
                  <a:srgbClr val="C00000"/>
                </a:solidFill>
              </a:rPr>
              <a:t>Design thinking for </a:t>
            </a:r>
            <a:r>
              <a:rPr lang="en-GB" sz="3200" b="1" dirty="0" err="1" smtClean="0">
                <a:solidFill>
                  <a:srgbClr val="C00000"/>
                </a:solidFill>
              </a:rPr>
              <a:t>Startups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38</a:t>
            </a:fld>
            <a:endParaRPr lang="en-US" dirty="0">
              <a:solidFill>
                <a:srgbClr val="464653"/>
              </a:solidFill>
            </a:endParaRPr>
          </a:p>
        </p:txBody>
      </p:sp>
      <p:sp>
        <p:nvSpPr>
          <p:cNvPr id="4" name="Rectangle 3"/>
          <p:cNvSpPr/>
          <p:nvPr/>
        </p:nvSpPr>
        <p:spPr>
          <a:xfrm>
            <a:off x="903768" y="1225689"/>
            <a:ext cx="10558129" cy="4524315"/>
          </a:xfrm>
          <a:prstGeom prst="rect">
            <a:avLst/>
          </a:prstGeom>
        </p:spPr>
        <p:txBody>
          <a:bodyPr wrap="square">
            <a:spAutoFit/>
          </a:bodyPr>
          <a:lstStyle/>
          <a:p>
            <a:pPr algn="just"/>
            <a:r>
              <a:rPr lang="en-GB" sz="2400" b="1" dirty="0" smtClean="0">
                <a:solidFill>
                  <a:srgbClr val="00B050"/>
                </a:solidFill>
              </a:rPr>
              <a:t>Design Thinking in Action</a:t>
            </a:r>
          </a:p>
          <a:p>
            <a:pPr algn="just"/>
            <a:r>
              <a:rPr lang="en-GB" sz="2400" dirty="0" smtClean="0"/>
              <a:t>Now that we’ve studied various aspects of design thinking let’s look at design thinking in action based on the examples of three world-known brands.</a:t>
            </a:r>
          </a:p>
          <a:p>
            <a:pPr algn="just"/>
            <a:r>
              <a:rPr lang="en-GB" sz="2400" b="1" dirty="0" err="1" smtClean="0">
                <a:solidFill>
                  <a:srgbClr val="7030A0"/>
                </a:solidFill>
              </a:rPr>
              <a:t>Airbnb</a:t>
            </a:r>
            <a:endParaRPr lang="en-GB" sz="2400" b="1" dirty="0" smtClean="0">
              <a:solidFill>
                <a:srgbClr val="7030A0"/>
              </a:solidFill>
            </a:endParaRPr>
          </a:p>
          <a:p>
            <a:pPr algn="just"/>
            <a:r>
              <a:rPr lang="en-GB" sz="2400" dirty="0" err="1" smtClean="0"/>
              <a:t>Airbnb</a:t>
            </a:r>
            <a:r>
              <a:rPr lang="en-GB" sz="2400" dirty="0" smtClean="0"/>
              <a:t>, a </a:t>
            </a:r>
            <a:r>
              <a:rPr lang="en-GB" sz="2400" dirty="0" err="1" smtClean="0"/>
              <a:t>startup</a:t>
            </a:r>
            <a:r>
              <a:rPr lang="en-GB" sz="2400" dirty="0" smtClean="0"/>
              <a:t> that revolutionized the hospitality industry, applied design thinking to create a user-centric platform. After conducting surveys of hosts and guests, they identified pain points such as trust issues and lack of personal connection.</a:t>
            </a:r>
          </a:p>
          <a:p>
            <a:pPr algn="just"/>
            <a:r>
              <a:rPr lang="en-GB" sz="2400" dirty="0" smtClean="0"/>
              <a:t>Through iterative design processes, they developed customer-centric solutions by introducing user reviews, verified profiles, and personalized recommendations. This human-</a:t>
            </a:r>
            <a:r>
              <a:rPr lang="en-GB" sz="2400" dirty="0" err="1" smtClean="0"/>
              <a:t>centered</a:t>
            </a:r>
            <a:r>
              <a:rPr lang="en-GB" sz="2400" dirty="0" smtClean="0"/>
              <a:t> approach not only improved the customer experience but also increased trust and enabled the platform to expand its global reach.</a:t>
            </a:r>
          </a:p>
          <a:p>
            <a:endParaRPr lang="en-GB" sz="2400" b="1" dirty="0"/>
          </a:p>
        </p:txBody>
      </p:sp>
    </p:spTree>
    <p:extLst>
      <p:ext uri="{BB962C8B-B14F-4D97-AF65-F5344CB8AC3E}">
        <p14:creationId xmlns="" xmlns:p14="http://schemas.microsoft.com/office/powerpoint/2010/main" val="2200659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3200" b="1" dirty="0" smtClean="0">
                <a:solidFill>
                  <a:srgbClr val="C00000"/>
                </a:solidFill>
              </a:rPr>
              <a:t>Design thinking for </a:t>
            </a:r>
            <a:r>
              <a:rPr lang="en-GB" sz="3200" b="1" dirty="0" err="1" smtClean="0">
                <a:solidFill>
                  <a:srgbClr val="C00000"/>
                </a:solidFill>
              </a:rPr>
              <a:t>Startups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39</a:t>
            </a:fld>
            <a:endParaRPr lang="en-US" dirty="0">
              <a:solidFill>
                <a:srgbClr val="464653"/>
              </a:solidFill>
            </a:endParaRPr>
          </a:p>
        </p:txBody>
      </p:sp>
      <p:sp>
        <p:nvSpPr>
          <p:cNvPr id="4" name="Rectangle 3"/>
          <p:cNvSpPr/>
          <p:nvPr/>
        </p:nvSpPr>
        <p:spPr>
          <a:xfrm>
            <a:off x="903768" y="1225689"/>
            <a:ext cx="10558129" cy="4154984"/>
          </a:xfrm>
          <a:prstGeom prst="rect">
            <a:avLst/>
          </a:prstGeom>
        </p:spPr>
        <p:txBody>
          <a:bodyPr wrap="square">
            <a:spAutoFit/>
          </a:bodyPr>
          <a:lstStyle/>
          <a:p>
            <a:pPr algn="just"/>
            <a:r>
              <a:rPr lang="en-GB" sz="2400" b="1" dirty="0" smtClean="0">
                <a:solidFill>
                  <a:srgbClr val="7030A0"/>
                </a:solidFill>
              </a:rPr>
              <a:t>Slack</a:t>
            </a:r>
          </a:p>
          <a:p>
            <a:pPr algn="just">
              <a:buFont typeface="Arial" pitchFamily="34" charset="0"/>
              <a:buChar char="•"/>
            </a:pPr>
            <a:r>
              <a:rPr lang="en-GB" sz="2400" dirty="0" smtClean="0"/>
              <a:t>Slack, a team business communication platform, exemplifies how design thinking can drive product development.</a:t>
            </a:r>
          </a:p>
          <a:p>
            <a:pPr algn="just">
              <a:buFont typeface="Arial" pitchFamily="34" charset="0"/>
              <a:buChar char="•"/>
            </a:pPr>
            <a:r>
              <a:rPr lang="en-GB" sz="2400" dirty="0" smtClean="0"/>
              <a:t>Understanding the complexities of workplace communication, Slack's designers immersed themselves in user research to identify challenges various teams face.</a:t>
            </a:r>
          </a:p>
          <a:p>
            <a:pPr algn="just">
              <a:buFont typeface="Arial" pitchFamily="34" charset="0"/>
              <a:buChar char="•"/>
            </a:pPr>
            <a:r>
              <a:rPr lang="en-GB" sz="2400" dirty="0" smtClean="0"/>
              <a:t>They developed the problem statement through prototyping and testing and refined the tool’s features like channels, integrations, and customizable notifications for seamless and efficient communication.</a:t>
            </a:r>
          </a:p>
          <a:p>
            <a:pPr algn="just">
              <a:buFont typeface="Arial" pitchFamily="34" charset="0"/>
              <a:buChar char="•"/>
            </a:pPr>
            <a:r>
              <a:rPr lang="en-GB" sz="2400" dirty="0" smtClean="0"/>
              <a:t>This problem-solving approach prioritized user needs and feedback, making Slack a staple in modern workplaces.</a:t>
            </a:r>
          </a:p>
          <a:p>
            <a:endParaRPr lang="en-GB" sz="2400" b="1" dirty="0"/>
          </a:p>
        </p:txBody>
      </p:sp>
    </p:spTree>
    <p:extLst>
      <p:ext uri="{BB962C8B-B14F-4D97-AF65-F5344CB8AC3E}">
        <p14:creationId xmlns="" xmlns:p14="http://schemas.microsoft.com/office/powerpoint/2010/main" val="220065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90000"/>
              </a:lnSpc>
            </a:pPr>
            <a:r>
              <a:rPr lang="en-US" sz="4000" b="1" dirty="0">
                <a:solidFill>
                  <a:srgbClr val="C00000"/>
                </a:solidFill>
              </a:rPr>
              <a:t>Text Books and References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a:t>
            </a:fld>
            <a:endParaRPr lang="en-US" dirty="0">
              <a:solidFill>
                <a:srgbClr val="464653"/>
              </a:solidFill>
            </a:endParaRPr>
          </a:p>
        </p:txBody>
      </p:sp>
      <p:sp>
        <p:nvSpPr>
          <p:cNvPr id="4" name="Content Placeholder 3"/>
          <p:cNvSpPr>
            <a:spLocks noGrp="1"/>
          </p:cNvSpPr>
          <p:nvPr>
            <p:ph sz="quarter" idx="1"/>
          </p:nvPr>
        </p:nvSpPr>
        <p:spPr>
          <a:xfrm>
            <a:off x="441435" y="1219200"/>
            <a:ext cx="11342248" cy="4937760"/>
          </a:xfrm>
        </p:spPr>
        <p:txBody>
          <a:bodyPr>
            <a:normAutofit/>
          </a:bodyPr>
          <a:lstStyle/>
          <a:p>
            <a:r>
              <a:rPr lang="en-US" b="1" dirty="0"/>
              <a:t>Text Books:</a:t>
            </a:r>
            <a:endParaRPr lang="en-US" dirty="0"/>
          </a:p>
          <a:p>
            <a:pPr lvl="1"/>
            <a:r>
              <a:rPr lang="en-US" sz="2200" b="1" dirty="0" smtClean="0">
                <a:solidFill>
                  <a:srgbClr val="008000"/>
                </a:solidFill>
              </a:rPr>
              <a:t>Change by design, Tim Brown, Harper </a:t>
            </a:r>
            <a:r>
              <a:rPr lang="en-US" sz="2200" b="1" dirty="0" err="1" smtClean="0">
                <a:solidFill>
                  <a:srgbClr val="008000"/>
                </a:solidFill>
              </a:rPr>
              <a:t>Bollins</a:t>
            </a:r>
            <a:r>
              <a:rPr lang="en-US" sz="2200" b="1" dirty="0" smtClean="0">
                <a:solidFill>
                  <a:srgbClr val="008000"/>
                </a:solidFill>
              </a:rPr>
              <a:t>(2009)</a:t>
            </a:r>
            <a:endParaRPr lang="en-IN" sz="2200" b="1" dirty="0" smtClean="0">
              <a:solidFill>
                <a:srgbClr val="008000"/>
              </a:solidFill>
            </a:endParaRPr>
          </a:p>
          <a:p>
            <a:pPr lvl="1"/>
            <a:r>
              <a:rPr lang="en-US" sz="2200" b="1" dirty="0" smtClean="0">
                <a:solidFill>
                  <a:srgbClr val="008000"/>
                </a:solidFill>
              </a:rPr>
              <a:t>Design thinking in the Class Room by David Lee, </a:t>
            </a:r>
            <a:r>
              <a:rPr lang="en-US" sz="2200" b="1" dirty="0" err="1" smtClean="0">
                <a:solidFill>
                  <a:srgbClr val="008000"/>
                </a:solidFill>
              </a:rPr>
              <a:t>Ulyssespress</a:t>
            </a:r>
            <a:r>
              <a:rPr lang="en-US" sz="2200" b="1" dirty="0" smtClean="0">
                <a:solidFill>
                  <a:srgbClr val="008000"/>
                </a:solidFill>
              </a:rPr>
              <a:t>.</a:t>
            </a:r>
            <a:endParaRPr lang="en-IN" sz="2200" b="1" dirty="0" smtClean="0">
              <a:solidFill>
                <a:srgbClr val="008000"/>
              </a:solidFill>
            </a:endParaRPr>
          </a:p>
          <a:p>
            <a:pPr lvl="1"/>
            <a:r>
              <a:rPr lang="en-US" sz="2200" b="1" dirty="0" smtClean="0">
                <a:solidFill>
                  <a:srgbClr val="008000"/>
                </a:solidFill>
              </a:rPr>
              <a:t>Product Design and Manufacturing by A.K. </a:t>
            </a:r>
            <a:r>
              <a:rPr lang="en-US" sz="2200" b="1" dirty="0" err="1" smtClean="0">
                <a:solidFill>
                  <a:srgbClr val="008000"/>
                </a:solidFill>
              </a:rPr>
              <a:t>Chitale</a:t>
            </a:r>
            <a:r>
              <a:rPr lang="en-US" sz="2200" b="1" dirty="0" smtClean="0">
                <a:solidFill>
                  <a:srgbClr val="008000"/>
                </a:solidFill>
              </a:rPr>
              <a:t> and R.C. Gupta, </a:t>
            </a:r>
            <a:r>
              <a:rPr lang="en-US" sz="2200" b="1" dirty="0" err="1" smtClean="0">
                <a:solidFill>
                  <a:srgbClr val="008000"/>
                </a:solidFill>
              </a:rPr>
              <a:t>PrenticeHall</a:t>
            </a:r>
            <a:endParaRPr lang="en-US" sz="2200" b="1" dirty="0">
              <a:solidFill>
                <a:srgbClr val="008000"/>
              </a:solidFill>
            </a:endParaRPr>
          </a:p>
          <a:p>
            <a:r>
              <a:rPr lang="en-US" b="1" dirty="0" smtClean="0"/>
              <a:t>Reference </a:t>
            </a:r>
            <a:r>
              <a:rPr lang="en-US" b="1" dirty="0"/>
              <a:t>Books:</a:t>
            </a:r>
          </a:p>
          <a:p>
            <a:pPr lvl="1" algn="just"/>
            <a:r>
              <a:rPr lang="en-IN" sz="2177" b="1" dirty="0" smtClean="0">
                <a:solidFill>
                  <a:srgbClr val="008000"/>
                </a:solidFill>
              </a:rPr>
              <a:t>Design the Future , by </a:t>
            </a:r>
            <a:r>
              <a:rPr lang="en-IN" sz="2177" b="1" dirty="0" err="1" smtClean="0">
                <a:solidFill>
                  <a:srgbClr val="008000"/>
                </a:solidFill>
              </a:rPr>
              <a:t>Shrrutin</a:t>
            </a:r>
            <a:r>
              <a:rPr lang="en-IN" sz="2177" b="1" dirty="0" smtClean="0">
                <a:solidFill>
                  <a:srgbClr val="008000"/>
                </a:solidFill>
              </a:rPr>
              <a:t> N </a:t>
            </a:r>
            <a:r>
              <a:rPr lang="en-IN" sz="2177" b="1" dirty="0" err="1" smtClean="0">
                <a:solidFill>
                  <a:srgbClr val="008000"/>
                </a:solidFill>
              </a:rPr>
              <a:t>Shetty</a:t>
            </a:r>
            <a:r>
              <a:rPr lang="en-IN" sz="2177" b="1" dirty="0" smtClean="0">
                <a:solidFill>
                  <a:srgbClr val="008000"/>
                </a:solidFill>
              </a:rPr>
              <a:t> , </a:t>
            </a:r>
            <a:r>
              <a:rPr lang="en-IN" sz="2177" b="1" dirty="0" err="1" smtClean="0">
                <a:solidFill>
                  <a:srgbClr val="008000"/>
                </a:solidFill>
              </a:rPr>
              <a:t>NortonPress</a:t>
            </a:r>
            <a:endParaRPr lang="en-IN" sz="2177" b="1" dirty="0" smtClean="0">
              <a:solidFill>
                <a:srgbClr val="008000"/>
              </a:solidFill>
            </a:endParaRPr>
          </a:p>
          <a:p>
            <a:pPr lvl="1" algn="just"/>
            <a:r>
              <a:rPr lang="en-IN" sz="2177" b="1" dirty="0" smtClean="0">
                <a:solidFill>
                  <a:srgbClr val="008000"/>
                </a:solidFill>
              </a:rPr>
              <a:t>Universal principles of design- William </a:t>
            </a:r>
            <a:r>
              <a:rPr lang="en-IN" sz="2177" b="1" dirty="0" err="1" smtClean="0">
                <a:solidFill>
                  <a:srgbClr val="008000"/>
                </a:solidFill>
              </a:rPr>
              <a:t>lidwell</a:t>
            </a:r>
            <a:r>
              <a:rPr lang="en-IN" sz="2177" b="1" dirty="0" smtClean="0">
                <a:solidFill>
                  <a:srgbClr val="008000"/>
                </a:solidFill>
              </a:rPr>
              <a:t>, </a:t>
            </a:r>
            <a:r>
              <a:rPr lang="en-IN" sz="2177" b="1" dirty="0" err="1" smtClean="0">
                <a:solidFill>
                  <a:srgbClr val="008000"/>
                </a:solidFill>
              </a:rPr>
              <a:t>kritina</a:t>
            </a:r>
            <a:r>
              <a:rPr lang="en-IN" sz="2177" b="1" dirty="0" smtClean="0">
                <a:solidFill>
                  <a:srgbClr val="008000"/>
                </a:solidFill>
              </a:rPr>
              <a:t> </a:t>
            </a:r>
            <a:r>
              <a:rPr lang="en-IN" sz="2177" b="1" dirty="0" err="1" smtClean="0">
                <a:solidFill>
                  <a:srgbClr val="008000"/>
                </a:solidFill>
              </a:rPr>
              <a:t>holden</a:t>
            </a:r>
            <a:r>
              <a:rPr lang="en-IN" sz="2177" b="1" dirty="0" smtClean="0">
                <a:solidFill>
                  <a:srgbClr val="008000"/>
                </a:solidFill>
              </a:rPr>
              <a:t>, </a:t>
            </a:r>
            <a:r>
              <a:rPr lang="en-IN" sz="2177" b="1" dirty="0" err="1" smtClean="0">
                <a:solidFill>
                  <a:srgbClr val="008000"/>
                </a:solidFill>
              </a:rPr>
              <a:t>Jillbutter</a:t>
            </a:r>
            <a:r>
              <a:rPr lang="en-IN" sz="2177" b="1" dirty="0" smtClean="0">
                <a:solidFill>
                  <a:srgbClr val="008000"/>
                </a:solidFill>
              </a:rPr>
              <a:t>.</a:t>
            </a:r>
          </a:p>
          <a:p>
            <a:pPr lvl="1" algn="just"/>
            <a:r>
              <a:rPr lang="en-IN" sz="2177" b="1" dirty="0" smtClean="0">
                <a:solidFill>
                  <a:srgbClr val="008000"/>
                </a:solidFill>
              </a:rPr>
              <a:t>The era of open innovation –</a:t>
            </a:r>
            <a:r>
              <a:rPr lang="en-IN" sz="2177" b="1" dirty="0" err="1" smtClean="0">
                <a:solidFill>
                  <a:srgbClr val="008000"/>
                </a:solidFill>
              </a:rPr>
              <a:t>chesbrough.H</a:t>
            </a:r>
            <a:endParaRPr lang="en-IN" sz="2177" b="1" dirty="0" smtClean="0">
              <a:solidFill>
                <a:srgbClr val="008000"/>
              </a:solidFill>
            </a:endParaRPr>
          </a:p>
          <a:p>
            <a:r>
              <a:rPr lang="en-US" b="1" dirty="0" smtClean="0"/>
              <a:t>Websites</a:t>
            </a:r>
            <a:r>
              <a:rPr lang="en-US" b="1" dirty="0"/>
              <a:t>:</a:t>
            </a:r>
            <a:endParaRPr lang="en-US" dirty="0"/>
          </a:p>
          <a:p>
            <a:pPr lvl="1"/>
            <a:r>
              <a:rPr lang="en-US" sz="2177" b="1" dirty="0" smtClean="0">
                <a:solidFill>
                  <a:srgbClr val="008000"/>
                </a:solidFill>
              </a:rPr>
              <a:t>https://drive.google.com/file/d/1cplqb1eOWnoNMhFWNP8TyYLF2qHdGY_K/view</a:t>
            </a:r>
          </a:p>
          <a:p>
            <a:pPr lvl="1"/>
            <a:r>
              <a:rPr lang="en-US" sz="2177" b="1" dirty="0" smtClean="0">
                <a:solidFill>
                  <a:srgbClr val="008000"/>
                </a:solidFill>
              </a:rPr>
              <a:t>https://nptel.ac.in/courses/110/106/110106124/#</a:t>
            </a:r>
            <a:endParaRPr lang="en-US" sz="2177" b="1" dirty="0">
              <a:solidFill>
                <a:srgbClr val="008000"/>
              </a:solidFill>
            </a:endParaRPr>
          </a:p>
        </p:txBody>
      </p:sp>
    </p:spTree>
    <p:extLst>
      <p:ext uri="{BB962C8B-B14F-4D97-AF65-F5344CB8AC3E}">
        <p14:creationId xmlns="" xmlns:p14="http://schemas.microsoft.com/office/powerpoint/2010/main" val="2125606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345558"/>
          </a:xfrm>
        </p:spPr>
        <p:txBody>
          <a:bodyPr>
            <a:normAutofit fontScale="90000"/>
          </a:bodyPr>
          <a:lstStyle/>
          <a:p>
            <a:pPr lvl="1" algn="l" rtl="0">
              <a:spcBef>
                <a:spcPct val="0"/>
              </a:spcBef>
            </a:pPr>
            <a:r>
              <a:rPr lang="en-GB" sz="3200" b="1" dirty="0" smtClean="0">
                <a:solidFill>
                  <a:srgbClr val="C00000"/>
                </a:solidFill>
              </a:rPr>
              <a:t>Design thinking for </a:t>
            </a:r>
            <a:r>
              <a:rPr lang="en-GB" sz="3200" b="1" dirty="0" err="1" smtClean="0">
                <a:solidFill>
                  <a:srgbClr val="C00000"/>
                </a:solidFill>
              </a:rPr>
              <a:t>Startups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40</a:t>
            </a:fld>
            <a:endParaRPr lang="en-US" dirty="0">
              <a:solidFill>
                <a:srgbClr val="464653"/>
              </a:solidFill>
            </a:endParaRPr>
          </a:p>
        </p:txBody>
      </p:sp>
      <p:sp>
        <p:nvSpPr>
          <p:cNvPr id="4" name="Rectangle 3"/>
          <p:cNvSpPr/>
          <p:nvPr/>
        </p:nvSpPr>
        <p:spPr>
          <a:xfrm>
            <a:off x="754913" y="513308"/>
            <a:ext cx="11121656" cy="5693866"/>
          </a:xfrm>
          <a:prstGeom prst="rect">
            <a:avLst/>
          </a:prstGeom>
        </p:spPr>
        <p:txBody>
          <a:bodyPr wrap="square">
            <a:spAutoFit/>
          </a:bodyPr>
          <a:lstStyle/>
          <a:p>
            <a:pPr algn="just"/>
            <a:r>
              <a:rPr lang="en-GB" sz="2400" b="1" dirty="0" smtClean="0">
                <a:solidFill>
                  <a:srgbClr val="7030A0"/>
                </a:solidFill>
              </a:rPr>
              <a:t>Headspace</a:t>
            </a:r>
          </a:p>
          <a:p>
            <a:pPr algn="just">
              <a:buFont typeface="Arial" pitchFamily="34" charset="0"/>
              <a:buChar char="•"/>
            </a:pPr>
            <a:r>
              <a:rPr lang="en-GB" sz="2000" dirty="0" smtClean="0"/>
              <a:t>Headspace, a meditation and mindfulness app, effectively applied design thinking to create a user-centric platform.</a:t>
            </a:r>
          </a:p>
          <a:p>
            <a:pPr algn="just">
              <a:buFont typeface="Arial" pitchFamily="34" charset="0"/>
              <a:buChar char="•"/>
            </a:pPr>
            <a:r>
              <a:rPr lang="en-GB" sz="2000" dirty="0" smtClean="0"/>
              <a:t>Understanding the complexities and challenges individuals face in maintaining a regular meditation practice, Headspace focused on simplifying the process and making it accessible to people unfamiliar with mindfulness practices.</a:t>
            </a:r>
          </a:p>
          <a:p>
            <a:pPr algn="just">
              <a:buFont typeface="Arial" pitchFamily="34" charset="0"/>
              <a:buChar char="•"/>
            </a:pPr>
            <a:r>
              <a:rPr lang="en-GB" sz="2000" dirty="0" smtClean="0"/>
              <a:t>After conducting customer surveys and studying their competitors, they developed features like guided meditation sessions, personalized recommendations, and progress tracking.</a:t>
            </a:r>
          </a:p>
          <a:p>
            <a:pPr algn="just">
              <a:buFont typeface="Arial" pitchFamily="34" charset="0"/>
              <a:buChar char="•"/>
            </a:pPr>
            <a:r>
              <a:rPr lang="en-GB" sz="2000" dirty="0" smtClean="0"/>
              <a:t>Plus, Headspace meticulously crafted every aspect of its app design, ensuring that every </a:t>
            </a:r>
            <a:r>
              <a:rPr lang="en-GB" sz="2000" dirty="0" err="1" smtClean="0"/>
              <a:t>color</a:t>
            </a:r>
            <a:r>
              <a:rPr lang="en-GB" sz="2000" dirty="0" smtClean="0"/>
              <a:t>, shape, and line served a deliberate purpose. The app's designers deliberately crafted characters to enhance concentration among users. These characters exhibit a variety of shapes, sizes, and </a:t>
            </a:r>
            <a:r>
              <a:rPr lang="en-GB" sz="2000" dirty="0" err="1" smtClean="0">
                <a:hlinkClick r:id="rId3"/>
              </a:rPr>
              <a:t>color</a:t>
            </a:r>
            <a:r>
              <a:rPr lang="en-GB" sz="2000" dirty="0" smtClean="0"/>
              <a:t> combinations to achieve this goal.</a:t>
            </a:r>
          </a:p>
          <a:p>
            <a:pPr algn="just">
              <a:buFont typeface="Arial" pitchFamily="34" charset="0"/>
              <a:buChar char="•"/>
            </a:pPr>
            <a:r>
              <a:rPr lang="en-GB" sz="2000" dirty="0" smtClean="0"/>
              <a:t>Notably, the design team consciously avoided sharp edges, opting for curved and free-flowing elements instead. This meticulous attention to detail culminated in a warmer and friendlier design, creating a more friendly space for users.</a:t>
            </a:r>
          </a:p>
          <a:p>
            <a:pPr algn="just">
              <a:buFont typeface="Arial" pitchFamily="34" charset="0"/>
              <a:buChar char="•"/>
            </a:pPr>
            <a:r>
              <a:rPr lang="en-GB" sz="2000" dirty="0" smtClean="0"/>
              <a:t>This approach not only enhanced the user experience but also helped individuals achieve their wellness goals, such as stress relief and better sleep within a shorter time frame,</a:t>
            </a:r>
          </a:p>
          <a:p>
            <a:pPr algn="just">
              <a:buFont typeface="Arial" pitchFamily="34" charset="0"/>
              <a:buChar char="•"/>
            </a:pPr>
            <a:r>
              <a:rPr lang="en-GB" sz="2000" dirty="0" smtClean="0"/>
              <a:t>As a result, Headspace quickly became a prominent player in the wellness industry.</a:t>
            </a:r>
            <a:endParaRPr lang="en-GB" sz="2000" dirty="0"/>
          </a:p>
        </p:txBody>
      </p:sp>
    </p:spTree>
    <p:extLst>
      <p:ext uri="{BB962C8B-B14F-4D97-AF65-F5344CB8AC3E}">
        <p14:creationId xmlns="" xmlns:p14="http://schemas.microsoft.com/office/powerpoint/2010/main" val="2200659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0F4C70-5D72-401B-B2DF-4C79E2F2B07E}"/>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xmlns="" id="{333F7ECB-8999-4B6C-9453-23C2E56BAB1F}"/>
              </a:ext>
            </a:extLst>
          </p:cNvPr>
          <p:cNvSpPr>
            <a:spLocks noGrp="1"/>
          </p:cNvSpPr>
          <p:nvPr>
            <p:ph type="sldNum" sz="quarter" idx="12"/>
          </p:nvPr>
        </p:nvSpPr>
        <p:spPr/>
        <p:txBody>
          <a:bodyPr/>
          <a:lstStyle/>
          <a:p>
            <a:fld id="{E3591306-41CF-4237-B2B4-5C605DD45071}" type="slidenum">
              <a:rPr lang="en-US" smtClean="0">
                <a:solidFill>
                  <a:srgbClr val="464653"/>
                </a:solidFill>
              </a:rPr>
              <a:pPr/>
              <a:t>41</a:t>
            </a:fld>
            <a:endParaRPr lang="en-US">
              <a:solidFill>
                <a:srgbClr val="464653"/>
              </a:solidFill>
            </a:endParaRPr>
          </a:p>
        </p:txBody>
      </p:sp>
      <p:sp>
        <p:nvSpPr>
          <p:cNvPr id="4" name="Content Placeholder 3">
            <a:extLst>
              <a:ext uri="{FF2B5EF4-FFF2-40B4-BE49-F238E27FC236}">
                <a16:creationId xmlns:a16="http://schemas.microsoft.com/office/drawing/2014/main" xmlns="" id="{0D08B066-530B-4580-8057-486391DA4CFF}"/>
              </a:ext>
            </a:extLst>
          </p:cNvPr>
          <p:cNvSpPr>
            <a:spLocks noGrp="1"/>
          </p:cNvSpPr>
          <p:nvPr>
            <p:ph sz="quarter" idx="1"/>
          </p:nvPr>
        </p:nvSpPr>
        <p:spPr/>
        <p:txBody>
          <a:bodyPr/>
          <a:lstStyle/>
          <a:p>
            <a:pPr marL="0" indent="0" algn="ctr">
              <a:buNone/>
            </a:pPr>
            <a:endParaRPr lang="en-US" b="1" dirty="0">
              <a:solidFill>
                <a:srgbClr val="FF0000"/>
              </a:solidFill>
            </a:endParaRPr>
          </a:p>
          <a:p>
            <a:pPr marL="0" indent="0" algn="ctr">
              <a:buNone/>
            </a:pPr>
            <a:endParaRPr lang="en-US" b="1" dirty="0">
              <a:solidFill>
                <a:srgbClr val="FF0000"/>
              </a:solidFill>
            </a:endParaRPr>
          </a:p>
          <a:p>
            <a:pPr marL="0" indent="0" algn="ctr">
              <a:buNone/>
            </a:pPr>
            <a:endParaRPr lang="en-US" b="1" dirty="0">
              <a:solidFill>
                <a:srgbClr val="FF0000"/>
              </a:solidFill>
            </a:endParaRPr>
          </a:p>
          <a:p>
            <a:pPr marL="0" indent="0" algn="ctr">
              <a:buNone/>
            </a:pPr>
            <a:endParaRPr lang="en-US" b="1" dirty="0">
              <a:solidFill>
                <a:srgbClr val="FF0000"/>
              </a:solidFill>
            </a:endParaRPr>
          </a:p>
          <a:p>
            <a:pPr marL="0" indent="0" algn="ctr">
              <a:buNone/>
            </a:pPr>
            <a:r>
              <a:rPr lang="en-US" b="1" dirty="0">
                <a:solidFill>
                  <a:srgbClr val="FF0000"/>
                </a:solidFill>
              </a:rPr>
              <a:t>END of </a:t>
            </a:r>
            <a:r>
              <a:rPr lang="en-US" b="1">
                <a:solidFill>
                  <a:srgbClr val="FF0000"/>
                </a:solidFill>
              </a:rPr>
              <a:t>UNIT </a:t>
            </a:r>
            <a:r>
              <a:rPr lang="en-US" b="1" smtClean="0">
                <a:solidFill>
                  <a:srgbClr val="FF0000"/>
                </a:solidFill>
              </a:rPr>
              <a:t>IV</a:t>
            </a:r>
            <a:endParaRPr lang="en-IN" b="1" dirty="0">
              <a:solidFill>
                <a:srgbClr val="FF0000"/>
              </a:solidFill>
            </a:endParaRPr>
          </a:p>
        </p:txBody>
      </p:sp>
    </p:spTree>
    <p:extLst>
      <p:ext uri="{BB962C8B-B14F-4D97-AF65-F5344CB8AC3E}">
        <p14:creationId xmlns="" xmlns:p14="http://schemas.microsoft.com/office/powerpoint/2010/main" val="371040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UNIT </a:t>
            </a:r>
            <a:r>
              <a:rPr lang="en-US" b="1" dirty="0" smtClean="0">
                <a:solidFill>
                  <a:srgbClr val="C00000"/>
                </a:solidFill>
              </a:rPr>
              <a:t>IV</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a:t>
            </a:fld>
            <a:endParaRPr lang="en-US">
              <a:solidFill>
                <a:srgbClr val="464653"/>
              </a:solidFill>
            </a:endParaRPr>
          </a:p>
        </p:txBody>
      </p:sp>
      <p:sp>
        <p:nvSpPr>
          <p:cNvPr id="4" name="Content Placeholder 3"/>
          <p:cNvSpPr>
            <a:spLocks noGrp="1"/>
          </p:cNvSpPr>
          <p:nvPr>
            <p:ph sz="quarter" idx="1"/>
          </p:nvPr>
        </p:nvSpPr>
        <p:spPr>
          <a:xfrm>
            <a:off x="472967" y="1143001"/>
            <a:ext cx="11240812" cy="5021316"/>
          </a:xfrm>
        </p:spPr>
        <p:txBody>
          <a:bodyPr>
            <a:normAutofit/>
          </a:bodyPr>
          <a:lstStyle/>
          <a:p>
            <a:r>
              <a:rPr lang="en-US" sz="2540" b="1" dirty="0">
                <a:solidFill>
                  <a:srgbClr val="7030A0"/>
                </a:solidFill>
              </a:rPr>
              <a:t>UNIT </a:t>
            </a:r>
            <a:r>
              <a:rPr lang="en-US" sz="2540" b="1" dirty="0" smtClean="0">
                <a:solidFill>
                  <a:srgbClr val="7030A0"/>
                </a:solidFill>
              </a:rPr>
              <a:t>IV </a:t>
            </a:r>
            <a:r>
              <a:rPr lang="en-US" sz="2540" b="1" dirty="0">
                <a:solidFill>
                  <a:srgbClr val="7030A0"/>
                </a:solidFill>
              </a:rPr>
              <a:t>- </a:t>
            </a:r>
            <a:r>
              <a:rPr lang="en-IN" sz="2800" b="1" dirty="0" smtClean="0">
                <a:solidFill>
                  <a:srgbClr val="7030A0"/>
                </a:solidFill>
              </a:rPr>
              <a:t>DESIGN THINKING FOR STRATEGIC INNOVATION</a:t>
            </a:r>
            <a:endParaRPr lang="en-US" sz="2540" b="1" dirty="0">
              <a:solidFill>
                <a:srgbClr val="7030A0"/>
              </a:solidFill>
            </a:endParaRPr>
          </a:p>
          <a:p>
            <a:pPr lvl="1" algn="just"/>
            <a:r>
              <a:rPr lang="en-IN" sz="2800" b="1" dirty="0" smtClean="0">
                <a:solidFill>
                  <a:srgbClr val="008000"/>
                </a:solidFill>
              </a:rPr>
              <a:t>An exercise in design thinking </a:t>
            </a:r>
          </a:p>
          <a:p>
            <a:pPr lvl="1" algn="just"/>
            <a:r>
              <a:rPr lang="en-IN" sz="2800" b="1" dirty="0" smtClean="0">
                <a:solidFill>
                  <a:srgbClr val="008000"/>
                </a:solidFill>
              </a:rPr>
              <a:t>implementing design thinking for better process</a:t>
            </a:r>
          </a:p>
          <a:p>
            <a:pPr lvl="1" algn="just"/>
            <a:r>
              <a:rPr lang="en-IN" sz="2800" b="1" dirty="0" smtClean="0">
                <a:solidFill>
                  <a:srgbClr val="008000"/>
                </a:solidFill>
              </a:rPr>
              <a:t>Implement design thinking process in various Industries.</a:t>
            </a:r>
          </a:p>
          <a:p>
            <a:pPr lvl="1" algn="just"/>
            <a:r>
              <a:rPr lang="en-IN" sz="2800" b="1" dirty="0" smtClean="0">
                <a:solidFill>
                  <a:srgbClr val="008000"/>
                </a:solidFill>
              </a:rPr>
              <a:t>Design thinking for </a:t>
            </a:r>
            <a:r>
              <a:rPr lang="en-IN" sz="2800" b="1" dirty="0" err="1" smtClean="0">
                <a:solidFill>
                  <a:srgbClr val="008000"/>
                </a:solidFill>
              </a:rPr>
              <a:t>Startups</a:t>
            </a:r>
            <a:r>
              <a:rPr lang="en-IN" sz="2800" b="1" dirty="0" smtClean="0">
                <a:solidFill>
                  <a:srgbClr val="008000"/>
                </a:solidFill>
              </a:rPr>
              <a:t>.</a:t>
            </a:r>
            <a:endParaRPr lang="en-US" sz="2800" b="1" dirty="0" smtClean="0">
              <a:solidFill>
                <a:srgbClr val="008000"/>
              </a:solidFill>
            </a:endParaRPr>
          </a:p>
          <a:p>
            <a:pPr lvl="1" algn="just"/>
            <a:endParaRPr lang="en-IN" sz="2528" b="1" dirty="0" smtClean="0">
              <a:solidFill>
                <a:srgbClr val="008000"/>
              </a:solidFill>
            </a:endParaRPr>
          </a:p>
          <a:p>
            <a:pPr lvl="1" algn="just"/>
            <a:endParaRPr lang="en-US" sz="2177" b="1" dirty="0">
              <a:solidFill>
                <a:srgbClr val="008000"/>
              </a:solidFill>
            </a:endParaRPr>
          </a:p>
          <a:p>
            <a:pPr>
              <a:buNone/>
            </a:pPr>
            <a:endParaRPr lang="en-US" sz="3266" dirty="0"/>
          </a:p>
        </p:txBody>
      </p:sp>
    </p:spTree>
    <p:extLst>
      <p:ext uri="{BB962C8B-B14F-4D97-AF65-F5344CB8AC3E}">
        <p14:creationId xmlns="" xmlns:p14="http://schemas.microsoft.com/office/powerpoint/2010/main" val="304072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An exercise in design thinking</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6</a:t>
            </a:fld>
            <a:endParaRPr lang="en-US">
              <a:solidFill>
                <a:srgbClr val="464653"/>
              </a:solidFill>
            </a:endParaRPr>
          </a:p>
        </p:txBody>
      </p:sp>
      <p:sp>
        <p:nvSpPr>
          <p:cNvPr id="4" name="Rectangle 3"/>
          <p:cNvSpPr/>
          <p:nvPr/>
        </p:nvSpPr>
        <p:spPr>
          <a:xfrm>
            <a:off x="595423" y="1232326"/>
            <a:ext cx="11259879" cy="4493538"/>
          </a:xfrm>
          <a:prstGeom prst="rect">
            <a:avLst/>
          </a:prstGeom>
        </p:spPr>
        <p:txBody>
          <a:bodyPr wrap="square">
            <a:spAutoFit/>
          </a:bodyPr>
          <a:lstStyle/>
          <a:p>
            <a:pPr algn="just"/>
            <a:r>
              <a:rPr lang="en-GB" sz="2200" dirty="0" smtClean="0"/>
              <a:t>Design thinking exercises and design thinking workshops encompass the 5-step design thinking process:</a:t>
            </a:r>
          </a:p>
          <a:p>
            <a:pPr algn="just">
              <a:buFont typeface="Arial" pitchFamily="34" charset="0"/>
              <a:buChar char="•"/>
            </a:pPr>
            <a:r>
              <a:rPr lang="en-GB" sz="2200" b="1" dirty="0" smtClean="0"/>
              <a:t>Empathize</a:t>
            </a:r>
            <a:r>
              <a:rPr lang="en-GB" sz="2200" dirty="0" smtClean="0"/>
              <a:t> – Understand the perspective of the target audience/customer/consumer to identify and address the problem at hand.</a:t>
            </a:r>
          </a:p>
          <a:p>
            <a:pPr algn="just">
              <a:buFont typeface="Arial" pitchFamily="34" charset="0"/>
              <a:buChar char="•"/>
            </a:pPr>
            <a:r>
              <a:rPr lang="en-GB" sz="2200" b="1" dirty="0" smtClean="0"/>
              <a:t>Define</a:t>
            </a:r>
            <a:r>
              <a:rPr lang="en-GB" sz="2200" dirty="0" smtClean="0"/>
              <a:t> – Define the problem statement clearly.</a:t>
            </a:r>
          </a:p>
          <a:p>
            <a:pPr algn="just">
              <a:buFont typeface="Arial" pitchFamily="34" charset="0"/>
              <a:buChar char="•"/>
            </a:pPr>
            <a:r>
              <a:rPr lang="en-GB" sz="2200" b="1" dirty="0" smtClean="0"/>
              <a:t>Ideate </a:t>
            </a:r>
            <a:r>
              <a:rPr lang="en-GB" sz="2200" dirty="0" smtClean="0"/>
              <a:t>–  Brainstorm ways to address identified unmet needs.</a:t>
            </a:r>
          </a:p>
          <a:p>
            <a:pPr algn="just">
              <a:buFont typeface="Arial" pitchFamily="34" charset="0"/>
              <a:buChar char="•"/>
            </a:pPr>
            <a:r>
              <a:rPr lang="en-GB" sz="2200" b="1" dirty="0" smtClean="0"/>
              <a:t>Prototype</a:t>
            </a:r>
            <a:r>
              <a:rPr lang="en-GB" sz="2200" dirty="0" smtClean="0"/>
              <a:t> – Identity which of the possible solutions can best solve the identified problem(s).</a:t>
            </a:r>
          </a:p>
          <a:p>
            <a:pPr algn="just">
              <a:buFont typeface="Arial" pitchFamily="34" charset="0"/>
              <a:buChar char="•"/>
            </a:pPr>
            <a:r>
              <a:rPr lang="en-GB" sz="2200" b="1" dirty="0" smtClean="0"/>
              <a:t>Test</a:t>
            </a:r>
            <a:r>
              <a:rPr lang="en-GB" sz="2200" dirty="0" smtClean="0"/>
              <a:t> – Test the product with your target audience to get feedback.</a:t>
            </a:r>
          </a:p>
          <a:p>
            <a:pPr algn="just"/>
            <a:endParaRPr lang="en-GB" sz="2200" dirty="0" smtClean="0"/>
          </a:p>
          <a:p>
            <a:pPr algn="just"/>
            <a:r>
              <a:rPr lang="en-GB" sz="2200" dirty="0" smtClean="0"/>
              <a:t>This five-step process enables teams to come up with impactful solutions to real problems that are vetted by the people they intend to serve before they’ve even been built. There are specific design thinking exercises that can help you and your team get the most out of each step.</a:t>
            </a:r>
          </a:p>
          <a:p>
            <a:pPr algn="just"/>
            <a:endParaRPr lang="en-US" sz="2200" dirty="0"/>
          </a:p>
        </p:txBody>
      </p:sp>
    </p:spTree>
    <p:extLst>
      <p:ext uri="{BB962C8B-B14F-4D97-AF65-F5344CB8AC3E}">
        <p14:creationId xmlns="" xmlns:p14="http://schemas.microsoft.com/office/powerpoint/2010/main" val="220065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An exercise in design thinking</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7</a:t>
            </a:fld>
            <a:endParaRPr lang="en-US">
              <a:solidFill>
                <a:srgbClr val="464653"/>
              </a:solidFill>
            </a:endParaRPr>
          </a:p>
        </p:txBody>
      </p:sp>
      <p:sp>
        <p:nvSpPr>
          <p:cNvPr id="4" name="Rectangle 3"/>
          <p:cNvSpPr/>
          <p:nvPr/>
        </p:nvSpPr>
        <p:spPr>
          <a:xfrm>
            <a:off x="595423" y="1232326"/>
            <a:ext cx="11259879" cy="5416868"/>
          </a:xfrm>
          <a:prstGeom prst="rect">
            <a:avLst/>
          </a:prstGeom>
        </p:spPr>
        <p:txBody>
          <a:bodyPr wrap="square">
            <a:spAutoFit/>
          </a:bodyPr>
          <a:lstStyle/>
          <a:p>
            <a:r>
              <a:rPr lang="en-GB" sz="2400" b="1" dirty="0" smtClean="0">
                <a:solidFill>
                  <a:srgbClr val="00B0F0"/>
                </a:solidFill>
              </a:rPr>
              <a:t>1. </a:t>
            </a:r>
            <a:r>
              <a:rPr lang="en-GB" sz="2400" b="1" dirty="0" err="1" smtClean="0">
                <a:solidFill>
                  <a:srgbClr val="00B0F0"/>
                </a:solidFill>
              </a:rPr>
              <a:t>Warmups</a:t>
            </a:r>
            <a:endParaRPr lang="en-GB" sz="2400" b="1" dirty="0" smtClean="0">
              <a:solidFill>
                <a:srgbClr val="00B0F0"/>
              </a:solidFill>
            </a:endParaRPr>
          </a:p>
          <a:p>
            <a:pPr algn="just"/>
            <a:r>
              <a:rPr lang="en-GB" sz="2000" dirty="0" smtClean="0"/>
              <a:t>At your next meeting, don’t dive right into logistics or action items. Open with one of these warm-ups or “icebreakers” to set the tone for the meeting. </a:t>
            </a:r>
            <a:r>
              <a:rPr lang="en-GB" sz="2000" b="1" dirty="0" smtClean="0"/>
              <a:t>They help shake people up and establish that you will be thinking differently in this session.</a:t>
            </a:r>
            <a:r>
              <a:rPr lang="en-GB" sz="2000" dirty="0" smtClean="0"/>
              <a:t> Use one or two of these design thinking exercises to start your meeting or workshop on the right note. They can also be used to punctuate the day and energize the group after long activities or breaks.</a:t>
            </a:r>
          </a:p>
          <a:p>
            <a:pPr algn="just"/>
            <a:r>
              <a:rPr lang="en-GB" sz="2000" b="1" dirty="0" smtClean="0">
                <a:solidFill>
                  <a:srgbClr val="7030A0"/>
                </a:solidFill>
              </a:rPr>
              <a:t>Yes, But vs. Yes, And</a:t>
            </a:r>
          </a:p>
          <a:p>
            <a:pPr algn="just"/>
            <a:r>
              <a:rPr lang="en-GB" sz="2000" dirty="0" smtClean="0"/>
              <a:t>This warm-up shows the power of building others’ ideas versus shooting them down. Taken from one of the principles of </a:t>
            </a:r>
            <a:r>
              <a:rPr lang="en-GB" sz="2000" dirty="0" err="1" smtClean="0"/>
              <a:t>improv</a:t>
            </a:r>
            <a:r>
              <a:rPr lang="en-GB" sz="2000" dirty="0" smtClean="0"/>
              <a:t> comedy, in this activity, you pair people and have them do the following:</a:t>
            </a:r>
          </a:p>
          <a:p>
            <a:pPr algn="just"/>
            <a:r>
              <a:rPr lang="en-GB" sz="2000" b="1" dirty="0" smtClean="0"/>
              <a:t>Part One: </a:t>
            </a:r>
            <a:r>
              <a:rPr lang="en-GB" sz="2000" dirty="0" smtClean="0"/>
              <a:t>Person A suggests doing something with Person B, who has to answer with a reason not to do it, starting with “Yes, but…” Person A responds with a counter-suggestion also using “Yes, but…” (Example: </a:t>
            </a:r>
            <a:r>
              <a:rPr lang="en-GB" sz="2000" i="1" dirty="0" smtClean="0"/>
              <a:t>Person A: “Let’s go to the grocery store.” Person B: “Yes, but our refrigerator is broken.” Person A: “Yes, but, we still need to eat.”</a:t>
            </a:r>
            <a:r>
              <a:rPr lang="en-GB" sz="2000" dirty="0" smtClean="0"/>
              <a:t>)</a:t>
            </a:r>
          </a:p>
          <a:p>
            <a:pPr algn="just"/>
            <a:r>
              <a:rPr lang="en-GB" sz="2000" b="1" dirty="0" smtClean="0"/>
              <a:t>Part Two:</a:t>
            </a:r>
            <a:r>
              <a:rPr lang="en-GB" sz="2000" dirty="0" smtClean="0"/>
              <a:t> Person A makes a suggestion, but now Person B answers with “Yes, and…” And so on… (Example: Person A: </a:t>
            </a:r>
            <a:r>
              <a:rPr lang="en-GB" sz="2000" i="1" dirty="0" smtClean="0"/>
              <a:t>“Let’s go to the grocery store.” Person B: “Yes, and let’s get avocados.” Person A: Yes, and let’s make guacamole.”)</a:t>
            </a:r>
            <a:endParaRPr lang="en-GB" sz="2000" dirty="0" smtClean="0"/>
          </a:p>
          <a:p>
            <a:pPr algn="just"/>
            <a:endParaRPr lang="en-US" sz="2200" dirty="0"/>
          </a:p>
        </p:txBody>
      </p:sp>
    </p:spTree>
    <p:extLst>
      <p:ext uri="{BB962C8B-B14F-4D97-AF65-F5344CB8AC3E}">
        <p14:creationId xmlns="" xmlns:p14="http://schemas.microsoft.com/office/powerpoint/2010/main" val="220065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An exercise in design thinking</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8</a:t>
            </a:fld>
            <a:endParaRPr lang="en-US">
              <a:solidFill>
                <a:srgbClr val="464653"/>
              </a:solidFill>
            </a:endParaRPr>
          </a:p>
        </p:txBody>
      </p:sp>
      <p:sp>
        <p:nvSpPr>
          <p:cNvPr id="4" name="Rectangle 3"/>
          <p:cNvSpPr/>
          <p:nvPr/>
        </p:nvSpPr>
        <p:spPr>
          <a:xfrm>
            <a:off x="595423" y="1232326"/>
            <a:ext cx="11259879" cy="3139321"/>
          </a:xfrm>
          <a:prstGeom prst="rect">
            <a:avLst/>
          </a:prstGeom>
        </p:spPr>
        <p:txBody>
          <a:bodyPr wrap="square">
            <a:spAutoFit/>
          </a:bodyPr>
          <a:lstStyle/>
          <a:p>
            <a:pPr algn="just"/>
            <a:r>
              <a:rPr lang="en-GB" sz="2200" b="1" dirty="0" smtClean="0">
                <a:solidFill>
                  <a:srgbClr val="7030A0"/>
                </a:solidFill>
              </a:rPr>
              <a:t>Impromptu Networking</a:t>
            </a:r>
          </a:p>
          <a:p>
            <a:pPr algn="just"/>
            <a:r>
              <a:rPr lang="en-GB" sz="2200" dirty="0" smtClean="0"/>
              <a:t>In this exercise, take about 20 minutes for participants to meet in pairs and introduce themselves to each other and answer the question: </a:t>
            </a:r>
            <a:r>
              <a:rPr lang="en-GB" sz="2200" i="1" dirty="0" smtClean="0"/>
              <a:t>“What big challenge do you bring to this gathering? What do you hope to get from and give this group or community?” </a:t>
            </a:r>
            <a:r>
              <a:rPr lang="en-GB" sz="2200" dirty="0" smtClean="0"/>
              <a:t>By the end, each person will talk to about four people and learn something new about their colleagues or teammates. Impromptu Networking is excellent when your meeting attendees don’t know each other, or even when they do; either way, participants quickly gain new perspectives on the people they’ll be working with throughout the meeting or day.</a:t>
            </a:r>
          </a:p>
          <a:p>
            <a:pPr algn="just"/>
            <a:endParaRPr lang="en-US" sz="2200" dirty="0"/>
          </a:p>
        </p:txBody>
      </p:sp>
      <p:pic>
        <p:nvPicPr>
          <p:cNvPr id="2050" name="Picture 2" descr="Two people discussing at a table"/>
          <p:cNvPicPr>
            <a:picLocks noChangeAspect="1" noChangeArrowheads="1"/>
          </p:cNvPicPr>
          <p:nvPr/>
        </p:nvPicPr>
        <p:blipFill>
          <a:blip r:embed="rId3"/>
          <a:srcRect/>
          <a:stretch>
            <a:fillRect/>
          </a:stretch>
        </p:blipFill>
        <p:spPr bwMode="auto">
          <a:xfrm>
            <a:off x="4518837" y="3801975"/>
            <a:ext cx="6858000" cy="2474777"/>
          </a:xfrm>
          <a:prstGeom prst="rect">
            <a:avLst/>
          </a:prstGeom>
          <a:noFill/>
        </p:spPr>
      </p:pic>
    </p:spTree>
    <p:extLst>
      <p:ext uri="{BB962C8B-B14F-4D97-AF65-F5344CB8AC3E}">
        <p14:creationId xmlns="" xmlns:p14="http://schemas.microsoft.com/office/powerpoint/2010/main" val="220065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An exercise in design thinking</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9</a:t>
            </a:fld>
            <a:endParaRPr lang="en-US">
              <a:solidFill>
                <a:srgbClr val="464653"/>
              </a:solidFill>
            </a:endParaRPr>
          </a:p>
        </p:txBody>
      </p:sp>
      <p:sp>
        <p:nvSpPr>
          <p:cNvPr id="4" name="Rectangle 3"/>
          <p:cNvSpPr/>
          <p:nvPr/>
        </p:nvSpPr>
        <p:spPr>
          <a:xfrm>
            <a:off x="595423" y="1232326"/>
            <a:ext cx="11259879" cy="3539430"/>
          </a:xfrm>
          <a:prstGeom prst="rect">
            <a:avLst/>
          </a:prstGeom>
        </p:spPr>
        <p:txBody>
          <a:bodyPr wrap="square">
            <a:spAutoFit/>
          </a:bodyPr>
          <a:lstStyle/>
          <a:p>
            <a:pPr algn="just"/>
            <a:r>
              <a:rPr lang="en-GB" sz="2000" b="1" dirty="0" smtClean="0">
                <a:solidFill>
                  <a:srgbClr val="7030A0"/>
                </a:solidFill>
              </a:rPr>
              <a:t>Nine Whys</a:t>
            </a:r>
          </a:p>
          <a:p>
            <a:pPr algn="just"/>
            <a:r>
              <a:rPr lang="en-GB" sz="2000" dirty="0" smtClean="0"/>
              <a:t>Like Impromptu Networking, the Nine Whys is a Liberating Structures activity. Here’s how they describe this warm-up:</a:t>
            </a:r>
          </a:p>
          <a:p>
            <a:pPr algn="just"/>
            <a:r>
              <a:rPr lang="en-GB" sz="2000" b="1" dirty="0" smtClean="0"/>
              <a:t>“Ask, “What do you do when working on ______ (the subject matter or challenge at hand)? Please make a short list of activities.” Then ask, “Why is that important to you?” Keep asking, “Why? Why? Why?” up to nine times or until participants can go no deeper because they have reached the fundamental purpose for this work.”</a:t>
            </a:r>
          </a:p>
          <a:p>
            <a:pPr algn="just"/>
            <a:r>
              <a:rPr lang="en-GB" sz="2000" dirty="0" smtClean="0"/>
              <a:t>By asking “Why?” so many times in a row, you can ultimately get to a clear understanding of why you are gathering and what the purpose of your meeting is.</a:t>
            </a:r>
          </a:p>
          <a:p>
            <a:pPr algn="just"/>
            <a:endParaRPr lang="en-GB" sz="2200" dirty="0" smtClean="0"/>
          </a:p>
          <a:p>
            <a:pPr algn="just"/>
            <a:endParaRPr lang="en-US" sz="2200" dirty="0"/>
          </a:p>
        </p:txBody>
      </p:sp>
      <p:pic>
        <p:nvPicPr>
          <p:cNvPr id="67586" name="Picture 2" descr="Hands talking at a table"/>
          <p:cNvPicPr>
            <a:picLocks noChangeAspect="1" noChangeArrowheads="1"/>
          </p:cNvPicPr>
          <p:nvPr/>
        </p:nvPicPr>
        <p:blipFill>
          <a:blip r:embed="rId3"/>
          <a:srcRect/>
          <a:stretch>
            <a:fillRect/>
          </a:stretch>
        </p:blipFill>
        <p:spPr bwMode="auto">
          <a:xfrm>
            <a:off x="6061961" y="3763925"/>
            <a:ext cx="5325509" cy="2587255"/>
          </a:xfrm>
          <a:prstGeom prst="rect">
            <a:avLst/>
          </a:prstGeom>
          <a:noFill/>
        </p:spPr>
      </p:pic>
    </p:spTree>
    <p:extLst>
      <p:ext uri="{BB962C8B-B14F-4D97-AF65-F5344CB8AC3E}">
        <p14:creationId xmlns="" xmlns:p14="http://schemas.microsoft.com/office/powerpoint/2010/main" val="220065914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1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4.xml><?xml version="1.0" encoding="utf-8"?>
<a:theme xmlns:a="http://schemas.openxmlformats.org/drawingml/2006/main" name="2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TotalTime>
  <Words>3032</Words>
  <Application>Microsoft Office PowerPoint</Application>
  <PresentationFormat>Custom</PresentationFormat>
  <Paragraphs>355</Paragraphs>
  <Slides>41</Slides>
  <Notes>36</Notes>
  <HiddenSlides>0</HiddenSlides>
  <MMClips>0</MMClips>
  <ScaleCrop>false</ScaleCrop>
  <HeadingPairs>
    <vt:vector size="4" baseType="variant">
      <vt:variant>
        <vt:lpstr>Theme</vt:lpstr>
      </vt:variant>
      <vt:variant>
        <vt:i4>4</vt:i4>
      </vt:variant>
      <vt:variant>
        <vt:lpstr>Slide Titles</vt:lpstr>
      </vt:variant>
      <vt:variant>
        <vt:i4>41</vt:i4>
      </vt:variant>
    </vt:vector>
  </HeadingPairs>
  <TitlesOfParts>
    <vt:vector size="45" baseType="lpstr">
      <vt:lpstr>Office Theme</vt:lpstr>
      <vt:lpstr>Origin</vt:lpstr>
      <vt:lpstr>1_Origin</vt:lpstr>
      <vt:lpstr>2_Origin</vt:lpstr>
      <vt:lpstr>U20ITT615 – Design Thinking III Year / VI Semester</vt:lpstr>
      <vt:lpstr>Course Outcomes</vt:lpstr>
      <vt:lpstr>Syllabus </vt:lpstr>
      <vt:lpstr>Text Books and References</vt:lpstr>
      <vt:lpstr>UNIT IV</vt:lpstr>
      <vt:lpstr>An exercise in design thinking</vt:lpstr>
      <vt:lpstr>An exercise in design thinking</vt:lpstr>
      <vt:lpstr>An exercise in design thinking</vt:lpstr>
      <vt:lpstr>An exercise in design thinking</vt:lpstr>
      <vt:lpstr>An exercise in design thinking</vt:lpstr>
      <vt:lpstr>An exercise in design thinking</vt:lpstr>
      <vt:lpstr>An exercise in design thinking</vt:lpstr>
      <vt:lpstr>An exercise in design thinking</vt:lpstr>
      <vt:lpstr>An exercise in design thinking</vt:lpstr>
      <vt:lpstr>An exercise in design thinking</vt:lpstr>
      <vt:lpstr>An exercise in design thinking</vt:lpstr>
      <vt:lpstr>Implementing design thinking for better process</vt:lpstr>
      <vt:lpstr>Implementing design thinking for better process</vt:lpstr>
      <vt:lpstr>Implementing design thinking for better process</vt:lpstr>
      <vt:lpstr>Implementing design thinking for better process</vt:lpstr>
      <vt:lpstr>Implementing design thinking for better process</vt:lpstr>
      <vt:lpstr>Implementing design thinking for better process</vt:lpstr>
      <vt:lpstr>Implementing design thinking for better process</vt:lpstr>
      <vt:lpstr>Implement design thinking process in various Industries</vt:lpstr>
      <vt:lpstr>Implement design thinking process in various Industries</vt:lpstr>
      <vt:lpstr>Implement design thinking process in various Industries</vt:lpstr>
      <vt:lpstr>Implement design thinking process in various Industries</vt:lpstr>
      <vt:lpstr>Implement design thinking process in various Industries</vt:lpstr>
      <vt:lpstr>Implement design thinking process in various Industries</vt:lpstr>
      <vt:lpstr>Implement design thinking process in various Industries</vt:lpstr>
      <vt:lpstr>Implement design thinking process in various Industries</vt:lpstr>
      <vt:lpstr>Design thinking for Startups</vt:lpstr>
      <vt:lpstr>Design thinking for Startups</vt:lpstr>
      <vt:lpstr>Design thinking for Startups</vt:lpstr>
      <vt:lpstr>Design thinking for Startups</vt:lpstr>
      <vt:lpstr>Design thinking for Startups</vt:lpstr>
      <vt:lpstr>Design thinking for Startups</vt:lpstr>
      <vt:lpstr>Design thinking for Startups</vt:lpstr>
      <vt:lpstr>Design thinking for Startups</vt:lpstr>
      <vt:lpstr>Design thinking for Startups</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S SEETHARAMAN</dc:creator>
  <cp:lastModifiedBy>PC</cp:lastModifiedBy>
  <cp:revision>253</cp:revision>
  <dcterms:created xsi:type="dcterms:W3CDTF">2021-07-18T08:05:59Z</dcterms:created>
  <dcterms:modified xsi:type="dcterms:W3CDTF">2024-12-20T13:05:52Z</dcterms:modified>
</cp:coreProperties>
</file>