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72" r:id="rId3"/>
    <p:sldMasterId id="2147483684" r:id="rId4"/>
  </p:sldMasterIdLst>
  <p:notesMasterIdLst>
    <p:notesMasterId r:id="rId45"/>
  </p:notesMasterIdLst>
  <p:sldIdLst>
    <p:sldId id="268" r:id="rId5"/>
    <p:sldId id="263" r:id="rId6"/>
    <p:sldId id="277" r:id="rId7"/>
    <p:sldId id="278" r:id="rId8"/>
    <p:sldId id="279" r:id="rId9"/>
    <p:sldId id="482" r:id="rId10"/>
    <p:sldId id="483" r:id="rId11"/>
    <p:sldId id="484" r:id="rId12"/>
    <p:sldId id="485" r:id="rId13"/>
    <p:sldId id="512" r:id="rId14"/>
    <p:sldId id="513" r:id="rId15"/>
    <p:sldId id="486" r:id="rId16"/>
    <p:sldId id="489" r:id="rId17"/>
    <p:sldId id="490" r:id="rId18"/>
    <p:sldId id="487" r:id="rId19"/>
    <p:sldId id="514" r:id="rId20"/>
    <p:sldId id="515" r:id="rId21"/>
    <p:sldId id="488" r:id="rId22"/>
    <p:sldId id="516" r:id="rId23"/>
    <p:sldId id="491" r:id="rId24"/>
    <p:sldId id="492" r:id="rId25"/>
    <p:sldId id="493" r:id="rId26"/>
    <p:sldId id="494" r:id="rId27"/>
    <p:sldId id="495" r:id="rId28"/>
    <p:sldId id="496" r:id="rId29"/>
    <p:sldId id="502" r:id="rId30"/>
    <p:sldId id="503" r:id="rId31"/>
    <p:sldId id="504" r:id="rId32"/>
    <p:sldId id="497" r:id="rId33"/>
    <p:sldId id="505" r:id="rId34"/>
    <p:sldId id="506" r:id="rId35"/>
    <p:sldId id="507" r:id="rId36"/>
    <p:sldId id="508" r:id="rId37"/>
    <p:sldId id="498" r:id="rId38"/>
    <p:sldId id="509" r:id="rId39"/>
    <p:sldId id="510" r:id="rId40"/>
    <p:sldId id="511" r:id="rId41"/>
    <p:sldId id="517" r:id="rId42"/>
    <p:sldId id="518" r:id="rId43"/>
    <p:sldId id="41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35" d="100"/>
          <a:sy n="35" d="100"/>
        </p:scale>
        <p:origin x="-2040" y="-79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FA7ED-4C0D-43CD-9F89-94CA4678050C}" type="datetimeFigureOut">
              <a:rPr lang="en-IN" smtClean="0"/>
              <a:pPr/>
              <a:t>20-12-2024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93DCE-8474-47DE-9603-678EB3E816D2}" type="slidenum">
              <a:rPr lang="en-IN" smtClean="0"/>
              <a:pPr/>
              <a:t>‹#›</a:t>
            </a:fld>
            <a:endParaRPr lang="en-IN"/>
          </a:p>
        </p:txBody>
      </p:sp>
    </p:spTree>
    <p:extLst>
      <p:ext uri="{BB962C8B-B14F-4D97-AF65-F5344CB8AC3E}">
        <p14:creationId xmlns:p14="http://schemas.microsoft.com/office/powerpoint/2010/main" xmlns="" val="349414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0178" name="Rectangle 2"/>
          <p:cNvSpPr>
            <a:spLocks noGrp="1" noRot="1" noChangeAspect="1" noChangeArrowheads="1" noTextEdit="1"/>
          </p:cNvSpPr>
          <p:nvPr>
            <p:ph type="sldImg"/>
          </p:nvPr>
        </p:nvSpPr>
        <p:spPr bwMode="auto">
          <a:xfrm>
            <a:off x="200025" y="307975"/>
            <a:ext cx="6608763" cy="3717925"/>
          </a:xfrm>
          <a:prstGeom prst="rect">
            <a:avLst/>
          </a:prstGeom>
          <a:solidFill>
            <a:srgbClr val="FFFFFF"/>
          </a:solidFill>
          <a:ln>
            <a:solidFill>
              <a:srgbClr val="000000"/>
            </a:solidFill>
            <a:miter lim="800000"/>
            <a:headEnd/>
            <a:tailEnd/>
          </a:ln>
        </p:spPr>
      </p:sp>
      <p:sp>
        <p:nvSpPr>
          <p:cNvPr id="690179" name="Text Box 3"/>
          <p:cNvSpPr txBox="1">
            <a:spLocks noChangeArrowheads="1"/>
          </p:cNvSpPr>
          <p:nvPr/>
        </p:nvSpPr>
        <p:spPr bwMode="auto">
          <a:xfrm>
            <a:off x="514350" y="4387850"/>
            <a:ext cx="5984875" cy="4127500"/>
          </a:xfrm>
          <a:prstGeom prst="rect">
            <a:avLst/>
          </a:prstGeom>
          <a:noFill/>
          <a:ln w="9525">
            <a:noFill/>
            <a:miter lim="800000"/>
            <a:headEnd/>
            <a:tailEnd/>
          </a:ln>
        </p:spPr>
        <p:txBody>
          <a:bodyPr lIns="0" tIns="0" rIns="0" bIns="0"/>
          <a:lstStyle/>
          <a:p>
            <a:pPr defTabSz="931863" eaLnBrk="0" fontAlgn="base" hangingPunct="0">
              <a:spcBef>
                <a:spcPct val="0"/>
              </a:spcBef>
              <a:spcAft>
                <a:spcPct val="0"/>
              </a:spcAft>
            </a:pPr>
            <a:endParaRPr lang="en-US" sz="2400">
              <a:solidFill>
                <a:srgbClr val="000000"/>
              </a:solidFill>
              <a:latin typeface="Arial Black" pitchFamily="34" charset="0"/>
            </a:endParaRPr>
          </a:p>
        </p:txBody>
      </p:sp>
    </p:spTree>
    <p:extLst>
      <p:ext uri="{BB962C8B-B14F-4D97-AF65-F5344CB8AC3E}">
        <p14:creationId xmlns:p14="http://schemas.microsoft.com/office/powerpoint/2010/main" xmlns="" val="3161847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6</a:t>
            </a:fld>
            <a:endParaRPr lang="en-IN"/>
          </a:p>
        </p:txBody>
      </p:sp>
    </p:spTree>
    <p:extLst>
      <p:ext uri="{BB962C8B-B14F-4D97-AF65-F5344CB8AC3E}">
        <p14:creationId xmlns:p14="http://schemas.microsoft.com/office/powerpoint/2010/main" xmlns="" val="3028812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E5FF19-32C0-4A60-9364-8BD91C94A8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305A5E52-1E3C-4B1A-90C7-3587C39D6E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2376566-ECC0-44D1-8C16-63F8D193C232}"/>
              </a:ext>
            </a:extLst>
          </p:cNvPr>
          <p:cNvSpPr>
            <a:spLocks noGrp="1"/>
          </p:cNvSpPr>
          <p:nvPr>
            <p:ph type="dt" sz="half" idx="10"/>
          </p:nvPr>
        </p:nvSpPr>
        <p:spPr/>
        <p:txBody>
          <a:bodyPr/>
          <a:lstStyle/>
          <a:p>
            <a:fld id="{38A6FF37-408C-487B-9E3E-E57157BA63E6}" type="datetime1">
              <a:rPr lang="en-IN" smtClean="0"/>
              <a:pPr/>
              <a:t>20-12-2024</a:t>
            </a:fld>
            <a:endParaRPr lang="en-IN"/>
          </a:p>
        </p:txBody>
      </p:sp>
      <p:sp>
        <p:nvSpPr>
          <p:cNvPr id="5" name="Footer Placeholder 4">
            <a:extLst>
              <a:ext uri="{FF2B5EF4-FFF2-40B4-BE49-F238E27FC236}">
                <a16:creationId xmlns="" xmlns:a16="http://schemas.microsoft.com/office/drawing/2014/main" id="{44787AA8-B3BE-4F99-B5EF-A7DF7613ABB2}"/>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 xmlns:a16="http://schemas.microsoft.com/office/drawing/2014/main" id="{23117DF5-0FC3-49C2-9C39-90D917566AAD}"/>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289467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B2F710-EC4B-47F5-904E-EC2DEB31E9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AEED265-1BE6-4977-BB28-BEF2EE7B9B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144144D-610F-4299-A7E8-55620DEABFA5}"/>
              </a:ext>
            </a:extLst>
          </p:cNvPr>
          <p:cNvSpPr>
            <a:spLocks noGrp="1"/>
          </p:cNvSpPr>
          <p:nvPr>
            <p:ph type="dt" sz="half" idx="10"/>
          </p:nvPr>
        </p:nvSpPr>
        <p:spPr/>
        <p:txBody>
          <a:bodyPr/>
          <a:lstStyle/>
          <a:p>
            <a:fld id="{6698A4B0-4094-4CF1-8B53-76A0BB453C34}" type="datetime1">
              <a:rPr lang="en-IN" smtClean="0"/>
              <a:pPr/>
              <a:t>20-12-2024</a:t>
            </a:fld>
            <a:endParaRPr lang="en-IN"/>
          </a:p>
        </p:txBody>
      </p:sp>
      <p:sp>
        <p:nvSpPr>
          <p:cNvPr id="5" name="Footer Placeholder 4">
            <a:extLst>
              <a:ext uri="{FF2B5EF4-FFF2-40B4-BE49-F238E27FC236}">
                <a16:creationId xmlns="" xmlns:a16="http://schemas.microsoft.com/office/drawing/2014/main" id="{E9D4DABF-5E58-4D5D-B3C1-D871D124F96B}"/>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 xmlns:a16="http://schemas.microsoft.com/office/drawing/2014/main" id="{D3187D39-8F47-4310-BB64-C7CC03DBF11D}"/>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177927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E040B94-FEDF-4C30-818C-1343D7BE13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3BEA226-69E6-4FA8-84F1-0B653F799D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6BAA46E-EB58-466D-8BC3-28B5F290C9C7}"/>
              </a:ext>
            </a:extLst>
          </p:cNvPr>
          <p:cNvSpPr>
            <a:spLocks noGrp="1"/>
          </p:cNvSpPr>
          <p:nvPr>
            <p:ph type="dt" sz="half" idx="10"/>
          </p:nvPr>
        </p:nvSpPr>
        <p:spPr/>
        <p:txBody>
          <a:bodyPr/>
          <a:lstStyle/>
          <a:p>
            <a:fld id="{E3E250B4-EAE9-4871-9C11-6E55CD99A3CE}" type="datetime1">
              <a:rPr lang="en-IN" smtClean="0"/>
              <a:pPr/>
              <a:t>20-12-2024</a:t>
            </a:fld>
            <a:endParaRPr lang="en-IN"/>
          </a:p>
        </p:txBody>
      </p:sp>
      <p:sp>
        <p:nvSpPr>
          <p:cNvPr id="5" name="Footer Placeholder 4">
            <a:extLst>
              <a:ext uri="{FF2B5EF4-FFF2-40B4-BE49-F238E27FC236}">
                <a16:creationId xmlns="" xmlns:a16="http://schemas.microsoft.com/office/drawing/2014/main" id="{33284900-2135-4EC0-AE12-DDDA25AC0671}"/>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 xmlns:a16="http://schemas.microsoft.com/office/drawing/2014/main" id="{DAC220D7-8F0D-4CB5-A293-8C0D1F04633C}"/>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2895515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1"/>
            <a:ext cx="9144000" cy="990600"/>
          </a:xfrm>
        </p:spPr>
        <p:txBody>
          <a:bodyPr anchor="t" anchorCtr="0"/>
          <a:lstStyle>
            <a:lvl1pPr algn="r">
              <a:defRPr sz="3175">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1996">
                <a:solidFill>
                  <a:schemeClr val="tx2"/>
                </a:solidFill>
                <a:latin typeface="+mj-lt"/>
                <a:ea typeface="+mj-ea"/>
                <a:cs typeface="+mj-cs"/>
              </a:defRPr>
            </a:lvl1pPr>
            <a:lvl2pPr marL="457203" indent="0" algn="ctr">
              <a:buNone/>
            </a:lvl2pPr>
            <a:lvl3pPr marL="914406" indent="0" algn="ctr">
              <a:buNone/>
            </a:lvl3pPr>
            <a:lvl4pPr marL="1371609" indent="0" algn="ctr">
              <a:buNone/>
            </a:lvl4pPr>
            <a:lvl5pPr marL="1828812" indent="0" algn="ctr">
              <a:buNone/>
            </a:lvl5pPr>
            <a:lvl6pPr marL="2286015" indent="0" algn="ctr">
              <a:buNone/>
            </a:lvl6pPr>
            <a:lvl7pPr marL="2743218" indent="0" algn="ctr">
              <a:buNone/>
            </a:lvl7pPr>
            <a:lvl8pPr marL="3200421" indent="0" algn="ctr">
              <a:buNone/>
            </a:lvl8pPr>
            <a:lvl9pPr marL="3657624"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1"/>
            <a:ext cx="3048000" cy="365760"/>
          </a:xfrm>
        </p:spPr>
        <p:txBody>
          <a:bodyPr/>
          <a:lstStyle>
            <a:lvl1pPr>
              <a:defRPr sz="1361"/>
            </a:lvl1pPr>
          </a:lstStyle>
          <a:p>
            <a:endParaRPr lang="en-US">
              <a:solidFill>
                <a:srgbClr val="464653"/>
              </a:solidFill>
            </a:endParaRPr>
          </a:p>
        </p:txBody>
      </p:sp>
      <p:sp>
        <p:nvSpPr>
          <p:cNvPr id="17" name="Footer Placeholder 16"/>
          <p:cNvSpPr>
            <a:spLocks noGrp="1"/>
          </p:cNvSpPr>
          <p:nvPr>
            <p:ph type="ftr" sz="quarter" idx="11"/>
          </p:nvPr>
        </p:nvSpPr>
        <p:spPr>
          <a:xfrm>
            <a:off x="3864864" y="6355081"/>
            <a:ext cx="4632961" cy="365760"/>
          </a:xfrm>
        </p:spPr>
        <p:txBody>
          <a:bodyPr/>
          <a:lstStyle/>
          <a:p>
            <a:endParaRPr lang="en-US">
              <a:solidFill>
                <a:srgbClr val="464653"/>
              </a:solidFill>
            </a:endParaRPr>
          </a:p>
        </p:txBody>
      </p:sp>
      <p:sp>
        <p:nvSpPr>
          <p:cNvPr id="29" name="Slide Number Placeholder 28"/>
          <p:cNvSpPr>
            <a:spLocks noGrp="1"/>
          </p:cNvSpPr>
          <p:nvPr>
            <p:ph type="sldNum" sz="quarter" idx="12"/>
          </p:nvPr>
        </p:nvSpPr>
        <p:spPr>
          <a:xfrm>
            <a:off x="1621536" y="6355081"/>
            <a:ext cx="1625600" cy="365760"/>
          </a:xfrm>
        </p:spPr>
        <p:txBody>
          <a:bodyPr/>
          <a:lstStyle/>
          <a:p>
            <a:fld id="{82355374-9C98-4423-AB27-80CD21397CCE}" type="slidenum">
              <a:rPr lang="en-US" smtClean="0">
                <a:solidFill>
                  <a:srgbClr val="464653"/>
                </a:solidFill>
              </a:rPr>
              <a:pPr/>
              <a:t>‹#›</a:t>
            </a:fld>
            <a:endParaRPr lang="en-US">
              <a:solidFill>
                <a:srgbClr val="464653"/>
              </a:solidFill>
            </a:endParaRP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3" name="Rectangle 32"/>
          <p:cNvSpPr/>
          <p:nvPr/>
        </p:nvSpPr>
        <p:spPr>
          <a:xfrm>
            <a:off x="1219201"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732377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E3591306-41CF-4237-B2B4-5C605DD45071}" type="slidenum">
              <a:rPr lang="en-US" smtClean="0">
                <a:solidFill>
                  <a:srgbClr val="464653"/>
                </a:solidFill>
              </a:rPr>
              <a:pPr/>
              <a:t>‹#›</a:t>
            </a:fld>
            <a:endParaRPr lang="en-US">
              <a:solidFill>
                <a:srgbClr val="464653"/>
              </a:solidFill>
            </a:endParaRPr>
          </a:p>
        </p:txBody>
      </p:sp>
      <p:sp>
        <p:nvSpPr>
          <p:cNvPr id="8" name="Content Placeholder 7"/>
          <p:cNvSpPr>
            <a:spLocks noGrp="1"/>
          </p:cNvSpPr>
          <p:nvPr>
            <p:ph sz="quarter" idx="1"/>
          </p:nvPr>
        </p:nvSpPr>
        <p:spPr>
          <a:xfrm>
            <a:off x="609600" y="1219200"/>
            <a:ext cx="10972801"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1601164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175" b="0" cap="none" baseline="0"/>
            </a:lvl1pPr>
          </a:lstStyle>
          <a:p>
            <a:r>
              <a:rPr kumimoji="0" lang="en-US"/>
              <a:t>Click to edit Master title style</a:t>
            </a:r>
          </a:p>
        </p:txBody>
      </p:sp>
      <p:sp>
        <p:nvSpPr>
          <p:cNvPr id="3" name="Text Placeholder 2"/>
          <p:cNvSpPr>
            <a:spLocks noGrp="1"/>
          </p:cNvSpPr>
          <p:nvPr>
            <p:ph type="body" idx="1"/>
          </p:nvPr>
        </p:nvSpPr>
        <p:spPr>
          <a:xfrm>
            <a:off x="1727199" y="4267200"/>
            <a:ext cx="9042401" cy="1143000"/>
          </a:xfrm>
        </p:spPr>
        <p:txBody>
          <a:bodyPr anchor="t" anchorCtr="0"/>
          <a:lstStyle>
            <a:lvl1pPr marL="0" indent="0" algn="r">
              <a:buNone/>
              <a:defRPr sz="1996">
                <a:solidFill>
                  <a:schemeClr val="tx1">
                    <a:tint val="75000"/>
                  </a:schemeClr>
                </a:solidFill>
              </a:defRPr>
            </a:lvl1pPr>
            <a:lvl2pPr>
              <a:buNone/>
              <a:defRPr sz="1814">
                <a:solidFill>
                  <a:schemeClr val="tx1">
                    <a:tint val="75000"/>
                  </a:schemeClr>
                </a:solidFill>
              </a:defRPr>
            </a:lvl2pPr>
            <a:lvl3pPr>
              <a:buNone/>
              <a:defRPr sz="1633">
                <a:solidFill>
                  <a:schemeClr val="tx1">
                    <a:tint val="75000"/>
                  </a:schemeClr>
                </a:solidFill>
              </a:defRPr>
            </a:lvl3pPr>
            <a:lvl4pPr>
              <a:buNone/>
              <a:defRPr sz="1361">
                <a:solidFill>
                  <a:schemeClr val="tx1">
                    <a:tint val="75000"/>
                  </a:schemeClr>
                </a:solidFill>
              </a:defRPr>
            </a:lvl4pPr>
            <a:lvl5pPr>
              <a:buNone/>
              <a:defRPr sz="1361">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1"/>
            <a:ext cx="3048000" cy="365760"/>
          </a:xfrm>
        </p:spPr>
        <p:txBody>
          <a:bodyPr/>
          <a:lstStyle/>
          <a:p>
            <a:endParaRPr lang="en-US">
              <a:solidFill>
                <a:srgbClr val="DDE9EC"/>
              </a:solidFill>
            </a:endParaRPr>
          </a:p>
        </p:txBody>
      </p:sp>
      <p:sp>
        <p:nvSpPr>
          <p:cNvPr id="5" name="Footer Placeholder 4"/>
          <p:cNvSpPr>
            <a:spLocks noGrp="1"/>
          </p:cNvSpPr>
          <p:nvPr>
            <p:ph type="ftr" sz="quarter" idx="11"/>
          </p:nvPr>
        </p:nvSpPr>
        <p:spPr>
          <a:xfrm>
            <a:off x="3864864" y="6355081"/>
            <a:ext cx="4632961" cy="365760"/>
          </a:xfrm>
        </p:spPr>
        <p:txBody>
          <a:bodyPr/>
          <a:lstStyle/>
          <a:p>
            <a:endParaRPr lang="en-US">
              <a:solidFill>
                <a:srgbClr val="DDE9EC"/>
              </a:solidFill>
            </a:endParaRPr>
          </a:p>
        </p:txBody>
      </p:sp>
      <p:sp>
        <p:nvSpPr>
          <p:cNvPr id="6" name="Slide Number Placeholder 5"/>
          <p:cNvSpPr>
            <a:spLocks noGrp="1"/>
          </p:cNvSpPr>
          <p:nvPr>
            <p:ph type="sldNum" sz="quarter" idx="12"/>
          </p:nvPr>
        </p:nvSpPr>
        <p:spPr>
          <a:xfrm>
            <a:off x="1426464" y="6355081"/>
            <a:ext cx="2027936" cy="365760"/>
          </a:xfrm>
        </p:spPr>
        <p:txBody>
          <a:bodyPr/>
          <a:lstStyle/>
          <a:p>
            <a:fld id="{6E62C3BD-70E8-4754-85A2-5423C1D25B59}" type="slidenum">
              <a:rPr lang="en-US" smtClean="0">
                <a:solidFill>
                  <a:srgbClr val="DDE9EC"/>
                </a:solidFill>
              </a:rPr>
              <a:pPr/>
              <a:t>‹#›</a:t>
            </a:fld>
            <a:endParaRPr lang="en-US">
              <a:solidFill>
                <a:srgbClr val="DDE9EC"/>
              </a:solidFill>
            </a:endParaRPr>
          </a:p>
        </p:txBody>
      </p:sp>
      <p:sp>
        <p:nvSpPr>
          <p:cNvPr id="7" name="Rectangle 6"/>
          <p:cNvSpPr/>
          <p:nvPr/>
        </p:nvSpPr>
        <p:spPr>
          <a:xfrm>
            <a:off x="1219201" y="2819401"/>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8" name="Rectangle 7"/>
          <p:cNvSpPr/>
          <p:nvPr/>
        </p:nvSpPr>
        <p:spPr>
          <a:xfrm>
            <a:off x="1219200" y="2819401"/>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05567078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F5FA8B48-89DC-4465-BAC9-A0A0A569C6E4}" type="slidenum">
              <a:rPr lang="en-US" smtClean="0">
                <a:solidFill>
                  <a:srgbClr val="464653"/>
                </a:solidFill>
              </a:rPr>
              <a:pPr/>
              <a:t>‹#›</a:t>
            </a:fld>
            <a:endParaRPr lang="en-US">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1665916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8" cy="685800"/>
          </a:xfrm>
          <a:noFill/>
          <a:ln>
            <a:noFill/>
          </a:ln>
        </p:spPr>
        <p:txBody>
          <a:bodyPr lIns="100794" anchor="b" anchorCtr="0">
            <a:noAutofit/>
          </a:bodyPr>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0" y="1295400"/>
            <a:ext cx="5389033" cy="685800"/>
          </a:xfrm>
          <a:noFill/>
          <a:ln>
            <a:noFill/>
          </a:ln>
        </p:spPr>
        <p:txBody>
          <a:bodyPr lIns="100794" anchor="b" anchorCtr="0"/>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4653"/>
              </a:solidFill>
            </a:endParaRPr>
          </a:p>
        </p:txBody>
      </p:sp>
      <p:sp>
        <p:nvSpPr>
          <p:cNvPr id="8" name="Footer Placeholder 7"/>
          <p:cNvSpPr>
            <a:spLocks noGrp="1"/>
          </p:cNvSpPr>
          <p:nvPr>
            <p:ph type="ftr" sz="quarter" idx="11"/>
          </p:nvPr>
        </p:nvSpPr>
        <p:spPr/>
        <p:txBody>
          <a:bodyPr/>
          <a:lstStyle/>
          <a:p>
            <a:endParaRPr lang="en-US">
              <a:solidFill>
                <a:srgbClr val="464653"/>
              </a:solidFill>
            </a:endParaRPr>
          </a:p>
        </p:txBody>
      </p:sp>
      <p:sp>
        <p:nvSpPr>
          <p:cNvPr id="9" name="Slide Number Placeholder 8"/>
          <p:cNvSpPr>
            <a:spLocks noGrp="1"/>
          </p:cNvSpPr>
          <p:nvPr>
            <p:ph type="sldNum" sz="quarter" idx="12"/>
          </p:nvPr>
        </p:nvSpPr>
        <p:spPr/>
        <p:txBody>
          <a:bodyPr/>
          <a:lstStyle/>
          <a:p>
            <a:fld id="{8D1949DF-800C-4A5E-B66E-220D04574B89}" type="slidenum">
              <a:rPr lang="en-US" smtClean="0">
                <a:solidFill>
                  <a:srgbClr val="464653"/>
                </a:solidFill>
              </a:rPr>
              <a:pPr/>
              <a:t>‹#›</a:t>
            </a:fld>
            <a:endParaRPr lang="en-US">
              <a:solidFill>
                <a:srgbClr val="464653"/>
              </a:solidFill>
            </a:endParaRPr>
          </a:p>
        </p:txBody>
      </p:sp>
      <p:sp>
        <p:nvSpPr>
          <p:cNvPr id="11" name="Content Placeholder 10"/>
          <p:cNvSpPr>
            <a:spLocks noGrp="1"/>
          </p:cNvSpPr>
          <p:nvPr>
            <p:ph sz="quarter" idx="2"/>
          </p:nvPr>
        </p:nvSpPr>
        <p:spPr>
          <a:xfrm>
            <a:off x="609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2190059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4653"/>
              </a:solidFill>
            </a:endParaRPr>
          </a:p>
        </p:txBody>
      </p:sp>
      <p:sp>
        <p:nvSpPr>
          <p:cNvPr id="4" name="Footer Placeholder 3"/>
          <p:cNvSpPr>
            <a:spLocks noGrp="1"/>
          </p:cNvSpPr>
          <p:nvPr>
            <p:ph type="ftr" sz="quarter" idx="11"/>
          </p:nvPr>
        </p:nvSpPr>
        <p:spPr/>
        <p:txBody>
          <a:bodyPr/>
          <a:lstStyle/>
          <a:p>
            <a:endParaRPr lang="en-US">
              <a:solidFill>
                <a:srgbClr val="464653"/>
              </a:solidFill>
            </a:endParaRPr>
          </a:p>
        </p:txBody>
      </p:sp>
      <p:sp>
        <p:nvSpPr>
          <p:cNvPr id="5" name="Slide Number Placeholder 4"/>
          <p:cNvSpPr>
            <a:spLocks noGrp="1"/>
          </p:cNvSpPr>
          <p:nvPr>
            <p:ph type="sldNum" sz="quarter" idx="12"/>
          </p:nvPr>
        </p:nvSpPr>
        <p:spPr/>
        <p:txBody>
          <a:bodyPr/>
          <a:lstStyle/>
          <a:p>
            <a:fld id="{6B2B4670-F689-40C5-A733-CEE5E84C3D4A}" type="slidenum">
              <a:rPr lang="en-US" smtClean="0">
                <a:solidFill>
                  <a:srgbClr val="464653"/>
                </a:solidFill>
              </a:rPr>
              <a:pPr/>
              <a:t>‹#›</a:t>
            </a:fld>
            <a:endParaRPr lang="en-US">
              <a:solidFill>
                <a:srgbClr val="464653"/>
              </a:solidFill>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40189223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4653"/>
              </a:solidFill>
            </a:endParaRPr>
          </a:p>
        </p:txBody>
      </p:sp>
      <p:sp>
        <p:nvSpPr>
          <p:cNvPr id="3" name="Footer Placeholder 2"/>
          <p:cNvSpPr>
            <a:spLocks noGrp="1"/>
          </p:cNvSpPr>
          <p:nvPr>
            <p:ph type="ftr" sz="quarter" idx="11"/>
          </p:nvPr>
        </p:nvSpPr>
        <p:spPr/>
        <p:txBody>
          <a:bodyPr/>
          <a:lstStyle/>
          <a:p>
            <a:endParaRPr lang="en-US">
              <a:solidFill>
                <a:srgbClr val="464653"/>
              </a:solidFill>
            </a:endParaRPr>
          </a:p>
        </p:txBody>
      </p:sp>
      <p:sp>
        <p:nvSpPr>
          <p:cNvPr id="4" name="Slide Number Placeholder 3"/>
          <p:cNvSpPr>
            <a:spLocks noGrp="1"/>
          </p:cNvSpPr>
          <p:nvPr>
            <p:ph type="sldNum" sz="quarter" idx="12"/>
          </p:nvPr>
        </p:nvSpPr>
        <p:spPr/>
        <p:txBody>
          <a:bodyPr/>
          <a:lstStyle/>
          <a:p>
            <a:fld id="{F79DC5B1-B7F0-470C-AB85-9E28CE096C73}" type="slidenum">
              <a:rPr lang="en-US" smtClean="0">
                <a:solidFill>
                  <a:srgbClr val="464653"/>
                </a:solidFill>
              </a:rPr>
              <a:pPr/>
              <a:t>‹#›</a:t>
            </a:fld>
            <a:endParaRPr lang="en-US">
              <a:solidFill>
                <a:srgbClr val="464653"/>
              </a:solidFill>
            </a:endParaRPr>
          </a:p>
        </p:txBody>
      </p:sp>
      <p:sp>
        <p:nvSpPr>
          <p:cNvPr id="5" name="Straight Connector 4"/>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396768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1996"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33">
                <a:solidFill>
                  <a:schemeClr val="tx2"/>
                </a:solidFill>
              </a:defRPr>
            </a:lvl1pPr>
            <a:lvl2pPr>
              <a:buNone/>
              <a:defRPr sz="1179"/>
            </a:lvl2pPr>
            <a:lvl3pPr>
              <a:buNone/>
              <a:defRPr sz="998"/>
            </a:lvl3pPr>
            <a:lvl4pPr>
              <a:buNone/>
              <a:defRPr sz="907"/>
            </a:lvl4pPr>
            <a:lvl5pPr>
              <a:buNone/>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07C616A4-6666-4500-A439-FBE4501481D4}" type="slidenum">
              <a:rPr lang="en-US" smtClean="0">
                <a:solidFill>
                  <a:srgbClr val="464653"/>
                </a:solidFill>
              </a:rPr>
              <a:pPr/>
              <a:t>‹#›</a:t>
            </a:fld>
            <a:endParaRPr lang="en-US">
              <a:solidFill>
                <a:srgbClr val="464653"/>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dirty="0">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2" name="Content Placeholder 11"/>
          <p:cNvSpPr>
            <a:spLocks noGrp="1"/>
          </p:cNvSpPr>
          <p:nvPr>
            <p:ph sz="quarter" idx="1"/>
          </p:nvPr>
        </p:nvSpPr>
        <p:spPr>
          <a:xfrm>
            <a:off x="406401" y="304801"/>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175280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9082E6-C76A-4392-9E8B-6A102ADAAC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4309F33-DE94-4495-B903-F712AD1927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CC0A87D-B221-4A54-8251-46EAD787F162}"/>
              </a:ext>
            </a:extLst>
          </p:cNvPr>
          <p:cNvSpPr>
            <a:spLocks noGrp="1"/>
          </p:cNvSpPr>
          <p:nvPr>
            <p:ph type="dt" sz="half" idx="10"/>
          </p:nvPr>
        </p:nvSpPr>
        <p:spPr/>
        <p:txBody>
          <a:bodyPr/>
          <a:lstStyle/>
          <a:p>
            <a:fld id="{CE2EEBC5-93E7-49CD-BAFA-D94F2922D2F7}" type="datetime1">
              <a:rPr lang="en-IN" smtClean="0"/>
              <a:pPr/>
              <a:t>20-12-2024</a:t>
            </a:fld>
            <a:endParaRPr lang="en-IN"/>
          </a:p>
        </p:txBody>
      </p:sp>
      <p:sp>
        <p:nvSpPr>
          <p:cNvPr id="5" name="Footer Placeholder 4">
            <a:extLst>
              <a:ext uri="{FF2B5EF4-FFF2-40B4-BE49-F238E27FC236}">
                <a16:creationId xmlns="" xmlns:a16="http://schemas.microsoft.com/office/drawing/2014/main" id="{9770EEDA-7568-4AF1-BBFF-5A6CB17A6E56}"/>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 xmlns:a16="http://schemas.microsoft.com/office/drawing/2014/main" id="{BB59D8E0-848B-473E-A56D-C9B9ABFB7153}"/>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13461783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7"/>
            <a:ext cx="10972801" cy="674688"/>
          </a:xfrm>
          <a:ln>
            <a:solidFill>
              <a:schemeClr val="accent1"/>
            </a:solidFill>
          </a:ln>
        </p:spPr>
        <p:txBody>
          <a:bodyPr lIns="302383" anchor="ctr"/>
          <a:lstStyle>
            <a:lvl1pPr algn="r">
              <a:buNone/>
              <a:defRPr sz="1996"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1" cy="4270248"/>
          </a:xfrm>
          <a:solidFill>
            <a:schemeClr val="tx1">
              <a:shade val="50000"/>
            </a:schemeClr>
          </a:solidFill>
          <a:ln>
            <a:noFill/>
          </a:ln>
          <a:effectLst/>
        </p:spPr>
        <p:txBody>
          <a:bodyPr/>
          <a:lstStyle>
            <a:lvl1pPr marL="0" indent="0">
              <a:spcBef>
                <a:spcPts val="600"/>
              </a:spcBef>
              <a:buNone/>
              <a:defRPr sz="3175"/>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1" cy="533400"/>
          </a:xfrm>
        </p:spPr>
        <p:txBody>
          <a:bodyPr anchor="ctr" anchorCtr="0"/>
          <a:lstStyle>
            <a:lvl1pPr marL="0" indent="0" algn="l">
              <a:buFontTx/>
              <a:buNone/>
              <a:defRPr sz="1361"/>
            </a:lvl1pPr>
            <a:lvl2pPr>
              <a:defRPr sz="1179"/>
            </a:lvl2pPr>
            <a:lvl3pPr>
              <a:defRPr sz="998"/>
            </a:lvl3pPr>
            <a:lvl4pPr>
              <a:defRPr sz="907"/>
            </a:lvl4pPr>
            <a:lvl5pPr>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DDE9EC"/>
              </a:solidFill>
            </a:endParaRPr>
          </a:p>
        </p:txBody>
      </p:sp>
      <p:sp>
        <p:nvSpPr>
          <p:cNvPr id="6" name="Footer Placeholder 5"/>
          <p:cNvSpPr>
            <a:spLocks noGrp="1"/>
          </p:cNvSpPr>
          <p:nvPr>
            <p:ph type="ftr" sz="quarter" idx="11"/>
          </p:nvPr>
        </p:nvSpPr>
        <p:spPr/>
        <p:txBody>
          <a:bodyPr/>
          <a:lstStyle/>
          <a:p>
            <a:endParaRPr lang="en-US">
              <a:solidFill>
                <a:srgbClr val="DDE9EC"/>
              </a:solidFill>
            </a:endParaRPr>
          </a:p>
        </p:txBody>
      </p:sp>
      <p:sp>
        <p:nvSpPr>
          <p:cNvPr id="7" name="Slide Number Placeholder 6"/>
          <p:cNvSpPr>
            <a:spLocks noGrp="1"/>
          </p:cNvSpPr>
          <p:nvPr>
            <p:ph type="sldNum" sz="quarter" idx="12"/>
          </p:nvPr>
        </p:nvSpPr>
        <p:spPr/>
        <p:txBody>
          <a:bodyPr/>
          <a:lstStyle/>
          <a:p>
            <a:fld id="{BF57C077-F7F1-4D2F-BCC7-B4CF325FA706}" type="slidenum">
              <a:rPr lang="en-US" smtClean="0">
                <a:solidFill>
                  <a:srgbClr val="DDE9EC"/>
                </a:solidFill>
              </a:rPr>
              <a:pPr/>
              <a:t>‹#›</a:t>
            </a:fld>
            <a:endParaRPr lang="en-US">
              <a:solidFill>
                <a:srgbClr val="DDE9EC"/>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0" name="Rectangle 9"/>
          <p:cNvSpPr/>
          <p:nvPr/>
        </p:nvSpPr>
        <p:spPr>
          <a:xfrm>
            <a:off x="609600" y="500856"/>
            <a:ext cx="243841"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954702280"/>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FC90B2B2-BD3D-46B3-80C7-95FCC1AB6F85}" type="slidenum">
              <a:rPr lang="en-US" smtClean="0">
                <a:solidFill>
                  <a:srgbClr val="464653"/>
                </a:solidFill>
              </a:rPr>
              <a:pPr/>
              <a:t>‹#›</a:t>
            </a:fld>
            <a:endParaRPr lang="en-US">
              <a:solidFill>
                <a:srgbClr val="464653"/>
              </a:solidFill>
            </a:endParaRPr>
          </a:p>
        </p:txBody>
      </p:sp>
    </p:spTree>
    <p:extLst>
      <p:ext uri="{BB962C8B-B14F-4D97-AF65-F5344CB8AC3E}">
        <p14:creationId xmlns:p14="http://schemas.microsoft.com/office/powerpoint/2010/main" xmlns="" val="42251918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1" y="274639"/>
            <a:ext cx="8026399"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D1899F9D-BE20-491A-97A8-3020D519ABE3}" type="slidenum">
              <a:rPr lang="en-US" smtClean="0">
                <a:solidFill>
                  <a:srgbClr val="464653"/>
                </a:solidFill>
              </a:rPr>
              <a:pPr/>
              <a:t>‹#›</a:t>
            </a:fld>
            <a:endParaRPr lang="en-US">
              <a:solidFill>
                <a:srgbClr val="464653"/>
              </a:solidFill>
            </a:endParaRPr>
          </a:p>
        </p:txBody>
      </p:sp>
      <p:sp>
        <p:nvSpPr>
          <p:cNvPr id="7" name="Straight Connector 6"/>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8" name="Isosceles Triangle 7"/>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Tree>
    <p:extLst>
      <p:ext uri="{BB962C8B-B14F-4D97-AF65-F5344CB8AC3E}">
        <p14:creationId xmlns:p14="http://schemas.microsoft.com/office/powerpoint/2010/main" xmlns="" val="27014943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1"/>
            <a:ext cx="9144000" cy="990600"/>
          </a:xfrm>
        </p:spPr>
        <p:txBody>
          <a:bodyPr anchor="t" anchorCtr="0"/>
          <a:lstStyle>
            <a:lvl1pPr algn="r">
              <a:defRPr sz="3175">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1996">
                <a:solidFill>
                  <a:schemeClr val="tx2"/>
                </a:solidFill>
                <a:latin typeface="+mj-lt"/>
                <a:ea typeface="+mj-ea"/>
                <a:cs typeface="+mj-cs"/>
              </a:defRPr>
            </a:lvl1pPr>
            <a:lvl2pPr marL="457203" indent="0" algn="ctr">
              <a:buNone/>
            </a:lvl2pPr>
            <a:lvl3pPr marL="914406" indent="0" algn="ctr">
              <a:buNone/>
            </a:lvl3pPr>
            <a:lvl4pPr marL="1371609" indent="0" algn="ctr">
              <a:buNone/>
            </a:lvl4pPr>
            <a:lvl5pPr marL="1828812" indent="0" algn="ctr">
              <a:buNone/>
            </a:lvl5pPr>
            <a:lvl6pPr marL="2286015" indent="0" algn="ctr">
              <a:buNone/>
            </a:lvl6pPr>
            <a:lvl7pPr marL="2743218" indent="0" algn="ctr">
              <a:buNone/>
            </a:lvl7pPr>
            <a:lvl8pPr marL="3200421" indent="0" algn="ctr">
              <a:buNone/>
            </a:lvl8pPr>
            <a:lvl9pPr marL="3657624"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1"/>
            <a:ext cx="3048000" cy="365760"/>
          </a:xfrm>
        </p:spPr>
        <p:txBody>
          <a:bodyPr/>
          <a:lstStyle>
            <a:lvl1pPr>
              <a:defRPr sz="1361"/>
            </a:lvl1pPr>
          </a:lstStyle>
          <a:p>
            <a:endParaRPr lang="en-US">
              <a:solidFill>
                <a:srgbClr val="464653"/>
              </a:solidFill>
            </a:endParaRPr>
          </a:p>
        </p:txBody>
      </p:sp>
      <p:sp>
        <p:nvSpPr>
          <p:cNvPr id="17" name="Footer Placeholder 16"/>
          <p:cNvSpPr>
            <a:spLocks noGrp="1"/>
          </p:cNvSpPr>
          <p:nvPr>
            <p:ph type="ftr" sz="quarter" idx="11"/>
          </p:nvPr>
        </p:nvSpPr>
        <p:spPr>
          <a:xfrm>
            <a:off x="3864864" y="6355081"/>
            <a:ext cx="4632961" cy="365760"/>
          </a:xfrm>
        </p:spPr>
        <p:txBody>
          <a:bodyPr/>
          <a:lstStyle/>
          <a:p>
            <a:endParaRPr lang="en-US">
              <a:solidFill>
                <a:srgbClr val="464653"/>
              </a:solidFill>
            </a:endParaRPr>
          </a:p>
        </p:txBody>
      </p:sp>
      <p:sp>
        <p:nvSpPr>
          <p:cNvPr id="29" name="Slide Number Placeholder 28"/>
          <p:cNvSpPr>
            <a:spLocks noGrp="1"/>
          </p:cNvSpPr>
          <p:nvPr>
            <p:ph type="sldNum" sz="quarter" idx="12"/>
          </p:nvPr>
        </p:nvSpPr>
        <p:spPr>
          <a:xfrm>
            <a:off x="1621536" y="6355081"/>
            <a:ext cx="1625600" cy="365760"/>
          </a:xfrm>
        </p:spPr>
        <p:txBody>
          <a:bodyPr/>
          <a:lstStyle/>
          <a:p>
            <a:fld id="{82355374-9C98-4423-AB27-80CD21397CCE}" type="slidenum">
              <a:rPr lang="en-US" smtClean="0">
                <a:solidFill>
                  <a:srgbClr val="464653"/>
                </a:solidFill>
              </a:rPr>
              <a:pPr/>
              <a:t>‹#›</a:t>
            </a:fld>
            <a:endParaRPr lang="en-US">
              <a:solidFill>
                <a:srgbClr val="464653"/>
              </a:solidFill>
            </a:endParaRP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3" name="Rectangle 32"/>
          <p:cNvSpPr/>
          <p:nvPr/>
        </p:nvSpPr>
        <p:spPr>
          <a:xfrm>
            <a:off x="1219201"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14559992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E3591306-41CF-4237-B2B4-5C605DD45071}" type="slidenum">
              <a:rPr lang="en-US" smtClean="0">
                <a:solidFill>
                  <a:srgbClr val="464653"/>
                </a:solidFill>
              </a:rPr>
              <a:pPr/>
              <a:t>‹#›</a:t>
            </a:fld>
            <a:endParaRPr lang="en-US">
              <a:solidFill>
                <a:srgbClr val="464653"/>
              </a:solidFill>
            </a:endParaRPr>
          </a:p>
        </p:txBody>
      </p:sp>
      <p:sp>
        <p:nvSpPr>
          <p:cNvPr id="8" name="Content Placeholder 7"/>
          <p:cNvSpPr>
            <a:spLocks noGrp="1"/>
          </p:cNvSpPr>
          <p:nvPr>
            <p:ph sz="quarter" idx="1"/>
          </p:nvPr>
        </p:nvSpPr>
        <p:spPr>
          <a:xfrm>
            <a:off x="609600" y="1219200"/>
            <a:ext cx="10972801"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35348672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175" b="0" cap="none" baseline="0"/>
            </a:lvl1pPr>
          </a:lstStyle>
          <a:p>
            <a:r>
              <a:rPr kumimoji="0" lang="en-US"/>
              <a:t>Click to edit Master title style</a:t>
            </a:r>
          </a:p>
        </p:txBody>
      </p:sp>
      <p:sp>
        <p:nvSpPr>
          <p:cNvPr id="3" name="Text Placeholder 2"/>
          <p:cNvSpPr>
            <a:spLocks noGrp="1"/>
          </p:cNvSpPr>
          <p:nvPr>
            <p:ph type="body" idx="1"/>
          </p:nvPr>
        </p:nvSpPr>
        <p:spPr>
          <a:xfrm>
            <a:off x="1727199" y="4267200"/>
            <a:ext cx="9042401" cy="1143000"/>
          </a:xfrm>
        </p:spPr>
        <p:txBody>
          <a:bodyPr anchor="t" anchorCtr="0"/>
          <a:lstStyle>
            <a:lvl1pPr marL="0" indent="0" algn="r">
              <a:buNone/>
              <a:defRPr sz="1996">
                <a:solidFill>
                  <a:schemeClr val="tx1">
                    <a:tint val="75000"/>
                  </a:schemeClr>
                </a:solidFill>
              </a:defRPr>
            </a:lvl1pPr>
            <a:lvl2pPr>
              <a:buNone/>
              <a:defRPr sz="1814">
                <a:solidFill>
                  <a:schemeClr val="tx1">
                    <a:tint val="75000"/>
                  </a:schemeClr>
                </a:solidFill>
              </a:defRPr>
            </a:lvl2pPr>
            <a:lvl3pPr>
              <a:buNone/>
              <a:defRPr sz="1633">
                <a:solidFill>
                  <a:schemeClr val="tx1">
                    <a:tint val="75000"/>
                  </a:schemeClr>
                </a:solidFill>
              </a:defRPr>
            </a:lvl3pPr>
            <a:lvl4pPr>
              <a:buNone/>
              <a:defRPr sz="1361">
                <a:solidFill>
                  <a:schemeClr val="tx1">
                    <a:tint val="75000"/>
                  </a:schemeClr>
                </a:solidFill>
              </a:defRPr>
            </a:lvl4pPr>
            <a:lvl5pPr>
              <a:buNone/>
              <a:defRPr sz="1361">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1"/>
            <a:ext cx="3048000" cy="365760"/>
          </a:xfrm>
        </p:spPr>
        <p:txBody>
          <a:bodyPr/>
          <a:lstStyle/>
          <a:p>
            <a:endParaRPr lang="en-US">
              <a:solidFill>
                <a:srgbClr val="DDE9EC"/>
              </a:solidFill>
            </a:endParaRPr>
          </a:p>
        </p:txBody>
      </p:sp>
      <p:sp>
        <p:nvSpPr>
          <p:cNvPr id="5" name="Footer Placeholder 4"/>
          <p:cNvSpPr>
            <a:spLocks noGrp="1"/>
          </p:cNvSpPr>
          <p:nvPr>
            <p:ph type="ftr" sz="quarter" idx="11"/>
          </p:nvPr>
        </p:nvSpPr>
        <p:spPr>
          <a:xfrm>
            <a:off x="3864864" y="6355081"/>
            <a:ext cx="4632961" cy="365760"/>
          </a:xfrm>
        </p:spPr>
        <p:txBody>
          <a:bodyPr/>
          <a:lstStyle/>
          <a:p>
            <a:endParaRPr lang="en-US">
              <a:solidFill>
                <a:srgbClr val="DDE9EC"/>
              </a:solidFill>
            </a:endParaRPr>
          </a:p>
        </p:txBody>
      </p:sp>
      <p:sp>
        <p:nvSpPr>
          <p:cNvPr id="6" name="Slide Number Placeholder 5"/>
          <p:cNvSpPr>
            <a:spLocks noGrp="1"/>
          </p:cNvSpPr>
          <p:nvPr>
            <p:ph type="sldNum" sz="quarter" idx="12"/>
          </p:nvPr>
        </p:nvSpPr>
        <p:spPr>
          <a:xfrm>
            <a:off x="1426464" y="6355081"/>
            <a:ext cx="2027936" cy="365760"/>
          </a:xfrm>
        </p:spPr>
        <p:txBody>
          <a:bodyPr/>
          <a:lstStyle/>
          <a:p>
            <a:fld id="{6E62C3BD-70E8-4754-85A2-5423C1D25B59}" type="slidenum">
              <a:rPr lang="en-US" smtClean="0">
                <a:solidFill>
                  <a:srgbClr val="DDE9EC"/>
                </a:solidFill>
              </a:rPr>
              <a:pPr/>
              <a:t>‹#›</a:t>
            </a:fld>
            <a:endParaRPr lang="en-US">
              <a:solidFill>
                <a:srgbClr val="DDE9EC"/>
              </a:solidFill>
            </a:endParaRPr>
          </a:p>
        </p:txBody>
      </p:sp>
      <p:sp>
        <p:nvSpPr>
          <p:cNvPr id="7" name="Rectangle 6"/>
          <p:cNvSpPr/>
          <p:nvPr/>
        </p:nvSpPr>
        <p:spPr>
          <a:xfrm>
            <a:off x="1219201" y="2819401"/>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8" name="Rectangle 7"/>
          <p:cNvSpPr/>
          <p:nvPr/>
        </p:nvSpPr>
        <p:spPr>
          <a:xfrm>
            <a:off x="1219200" y="2819401"/>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2613473504"/>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F5FA8B48-89DC-4465-BAC9-A0A0A569C6E4}" type="slidenum">
              <a:rPr lang="en-US" smtClean="0">
                <a:solidFill>
                  <a:srgbClr val="464653"/>
                </a:solidFill>
              </a:rPr>
              <a:pPr/>
              <a:t>‹#›</a:t>
            </a:fld>
            <a:endParaRPr lang="en-US">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3433234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8" cy="685800"/>
          </a:xfrm>
          <a:noFill/>
          <a:ln>
            <a:noFill/>
          </a:ln>
        </p:spPr>
        <p:txBody>
          <a:bodyPr lIns="100794" anchor="b" anchorCtr="0">
            <a:noAutofit/>
          </a:bodyPr>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0" y="1295400"/>
            <a:ext cx="5389033" cy="685800"/>
          </a:xfrm>
          <a:noFill/>
          <a:ln>
            <a:noFill/>
          </a:ln>
        </p:spPr>
        <p:txBody>
          <a:bodyPr lIns="100794" anchor="b" anchorCtr="0"/>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4653"/>
              </a:solidFill>
            </a:endParaRPr>
          </a:p>
        </p:txBody>
      </p:sp>
      <p:sp>
        <p:nvSpPr>
          <p:cNvPr id="8" name="Footer Placeholder 7"/>
          <p:cNvSpPr>
            <a:spLocks noGrp="1"/>
          </p:cNvSpPr>
          <p:nvPr>
            <p:ph type="ftr" sz="quarter" idx="11"/>
          </p:nvPr>
        </p:nvSpPr>
        <p:spPr/>
        <p:txBody>
          <a:bodyPr/>
          <a:lstStyle/>
          <a:p>
            <a:endParaRPr lang="en-US">
              <a:solidFill>
                <a:srgbClr val="464653"/>
              </a:solidFill>
            </a:endParaRPr>
          </a:p>
        </p:txBody>
      </p:sp>
      <p:sp>
        <p:nvSpPr>
          <p:cNvPr id="9" name="Slide Number Placeholder 8"/>
          <p:cNvSpPr>
            <a:spLocks noGrp="1"/>
          </p:cNvSpPr>
          <p:nvPr>
            <p:ph type="sldNum" sz="quarter" idx="12"/>
          </p:nvPr>
        </p:nvSpPr>
        <p:spPr/>
        <p:txBody>
          <a:bodyPr/>
          <a:lstStyle/>
          <a:p>
            <a:fld id="{8D1949DF-800C-4A5E-B66E-220D04574B89}" type="slidenum">
              <a:rPr lang="en-US" smtClean="0">
                <a:solidFill>
                  <a:srgbClr val="464653"/>
                </a:solidFill>
              </a:rPr>
              <a:pPr/>
              <a:t>‹#›</a:t>
            </a:fld>
            <a:endParaRPr lang="en-US">
              <a:solidFill>
                <a:srgbClr val="464653"/>
              </a:solidFill>
            </a:endParaRPr>
          </a:p>
        </p:txBody>
      </p:sp>
      <p:sp>
        <p:nvSpPr>
          <p:cNvPr id="11" name="Content Placeholder 10"/>
          <p:cNvSpPr>
            <a:spLocks noGrp="1"/>
          </p:cNvSpPr>
          <p:nvPr>
            <p:ph sz="quarter" idx="2"/>
          </p:nvPr>
        </p:nvSpPr>
        <p:spPr>
          <a:xfrm>
            <a:off x="609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27434430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4653"/>
              </a:solidFill>
            </a:endParaRPr>
          </a:p>
        </p:txBody>
      </p:sp>
      <p:sp>
        <p:nvSpPr>
          <p:cNvPr id="4" name="Footer Placeholder 3"/>
          <p:cNvSpPr>
            <a:spLocks noGrp="1"/>
          </p:cNvSpPr>
          <p:nvPr>
            <p:ph type="ftr" sz="quarter" idx="11"/>
          </p:nvPr>
        </p:nvSpPr>
        <p:spPr/>
        <p:txBody>
          <a:bodyPr/>
          <a:lstStyle/>
          <a:p>
            <a:endParaRPr lang="en-US">
              <a:solidFill>
                <a:srgbClr val="464653"/>
              </a:solidFill>
            </a:endParaRPr>
          </a:p>
        </p:txBody>
      </p:sp>
      <p:sp>
        <p:nvSpPr>
          <p:cNvPr id="5" name="Slide Number Placeholder 4"/>
          <p:cNvSpPr>
            <a:spLocks noGrp="1"/>
          </p:cNvSpPr>
          <p:nvPr>
            <p:ph type="sldNum" sz="quarter" idx="12"/>
          </p:nvPr>
        </p:nvSpPr>
        <p:spPr/>
        <p:txBody>
          <a:bodyPr/>
          <a:lstStyle/>
          <a:p>
            <a:fld id="{6B2B4670-F689-40C5-A733-CEE5E84C3D4A}" type="slidenum">
              <a:rPr lang="en-US" smtClean="0">
                <a:solidFill>
                  <a:srgbClr val="464653"/>
                </a:solidFill>
              </a:rPr>
              <a:pPr/>
              <a:t>‹#›</a:t>
            </a:fld>
            <a:endParaRPr lang="en-US">
              <a:solidFill>
                <a:srgbClr val="464653"/>
              </a:solidFill>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7573107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4653"/>
              </a:solidFill>
            </a:endParaRPr>
          </a:p>
        </p:txBody>
      </p:sp>
      <p:sp>
        <p:nvSpPr>
          <p:cNvPr id="3" name="Footer Placeholder 2"/>
          <p:cNvSpPr>
            <a:spLocks noGrp="1"/>
          </p:cNvSpPr>
          <p:nvPr>
            <p:ph type="ftr" sz="quarter" idx="11"/>
          </p:nvPr>
        </p:nvSpPr>
        <p:spPr/>
        <p:txBody>
          <a:bodyPr/>
          <a:lstStyle/>
          <a:p>
            <a:endParaRPr lang="en-US">
              <a:solidFill>
                <a:srgbClr val="464653"/>
              </a:solidFill>
            </a:endParaRPr>
          </a:p>
        </p:txBody>
      </p:sp>
      <p:sp>
        <p:nvSpPr>
          <p:cNvPr id="4" name="Slide Number Placeholder 3"/>
          <p:cNvSpPr>
            <a:spLocks noGrp="1"/>
          </p:cNvSpPr>
          <p:nvPr>
            <p:ph type="sldNum" sz="quarter" idx="12"/>
          </p:nvPr>
        </p:nvSpPr>
        <p:spPr/>
        <p:txBody>
          <a:bodyPr/>
          <a:lstStyle/>
          <a:p>
            <a:fld id="{F79DC5B1-B7F0-470C-AB85-9E28CE096C73}" type="slidenum">
              <a:rPr lang="en-US" smtClean="0">
                <a:solidFill>
                  <a:srgbClr val="464653"/>
                </a:solidFill>
              </a:rPr>
              <a:pPr/>
              <a:t>‹#›</a:t>
            </a:fld>
            <a:endParaRPr lang="en-US">
              <a:solidFill>
                <a:srgbClr val="464653"/>
              </a:solidFill>
            </a:endParaRPr>
          </a:p>
        </p:txBody>
      </p:sp>
      <p:sp>
        <p:nvSpPr>
          <p:cNvPr id="5" name="Straight Connector 4"/>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883725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E7F8BE-152C-40C7-BF47-8D89F9492F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1CDC127-F38C-43F0-AD75-D856735C33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272BD172-6460-452B-B38E-2F48EC104985}"/>
              </a:ext>
            </a:extLst>
          </p:cNvPr>
          <p:cNvSpPr>
            <a:spLocks noGrp="1"/>
          </p:cNvSpPr>
          <p:nvPr>
            <p:ph type="dt" sz="half" idx="10"/>
          </p:nvPr>
        </p:nvSpPr>
        <p:spPr/>
        <p:txBody>
          <a:bodyPr/>
          <a:lstStyle/>
          <a:p>
            <a:fld id="{A4CFBAF4-7C74-44DA-A7AA-CB95E69D7E5B}" type="datetime1">
              <a:rPr lang="en-IN" smtClean="0"/>
              <a:pPr/>
              <a:t>20-12-2024</a:t>
            </a:fld>
            <a:endParaRPr lang="en-IN"/>
          </a:p>
        </p:txBody>
      </p:sp>
      <p:sp>
        <p:nvSpPr>
          <p:cNvPr id="5" name="Footer Placeholder 4">
            <a:extLst>
              <a:ext uri="{FF2B5EF4-FFF2-40B4-BE49-F238E27FC236}">
                <a16:creationId xmlns="" xmlns:a16="http://schemas.microsoft.com/office/drawing/2014/main" id="{35169672-2B7B-4EB8-9666-4DB68A34D4D1}"/>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 xmlns:a16="http://schemas.microsoft.com/office/drawing/2014/main" id="{2B85184C-6D84-4E48-B5AB-644B7E0ED231}"/>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3204684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1996"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33">
                <a:solidFill>
                  <a:schemeClr val="tx2"/>
                </a:solidFill>
              </a:defRPr>
            </a:lvl1pPr>
            <a:lvl2pPr>
              <a:buNone/>
              <a:defRPr sz="1179"/>
            </a:lvl2pPr>
            <a:lvl3pPr>
              <a:buNone/>
              <a:defRPr sz="998"/>
            </a:lvl3pPr>
            <a:lvl4pPr>
              <a:buNone/>
              <a:defRPr sz="907"/>
            </a:lvl4pPr>
            <a:lvl5pPr>
              <a:buNone/>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07C616A4-6666-4500-A439-FBE4501481D4}" type="slidenum">
              <a:rPr lang="en-US" smtClean="0">
                <a:solidFill>
                  <a:srgbClr val="464653"/>
                </a:solidFill>
              </a:rPr>
              <a:pPr/>
              <a:t>‹#›</a:t>
            </a:fld>
            <a:endParaRPr lang="en-US">
              <a:solidFill>
                <a:srgbClr val="464653"/>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dirty="0">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2" name="Content Placeholder 11"/>
          <p:cNvSpPr>
            <a:spLocks noGrp="1"/>
          </p:cNvSpPr>
          <p:nvPr>
            <p:ph sz="quarter" idx="1"/>
          </p:nvPr>
        </p:nvSpPr>
        <p:spPr>
          <a:xfrm>
            <a:off x="406401" y="304801"/>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3211338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7"/>
            <a:ext cx="10972801" cy="674688"/>
          </a:xfrm>
          <a:ln>
            <a:solidFill>
              <a:schemeClr val="accent1"/>
            </a:solidFill>
          </a:ln>
        </p:spPr>
        <p:txBody>
          <a:bodyPr lIns="302383" anchor="ctr"/>
          <a:lstStyle>
            <a:lvl1pPr algn="r">
              <a:buNone/>
              <a:defRPr sz="1996"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1" cy="4270248"/>
          </a:xfrm>
          <a:solidFill>
            <a:schemeClr val="tx1">
              <a:shade val="50000"/>
            </a:schemeClr>
          </a:solidFill>
          <a:ln>
            <a:noFill/>
          </a:ln>
          <a:effectLst/>
        </p:spPr>
        <p:txBody>
          <a:bodyPr/>
          <a:lstStyle>
            <a:lvl1pPr marL="0" indent="0">
              <a:spcBef>
                <a:spcPts val="600"/>
              </a:spcBef>
              <a:buNone/>
              <a:defRPr sz="3175"/>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1" cy="533400"/>
          </a:xfrm>
        </p:spPr>
        <p:txBody>
          <a:bodyPr anchor="ctr" anchorCtr="0"/>
          <a:lstStyle>
            <a:lvl1pPr marL="0" indent="0" algn="l">
              <a:buFontTx/>
              <a:buNone/>
              <a:defRPr sz="1361"/>
            </a:lvl1pPr>
            <a:lvl2pPr>
              <a:defRPr sz="1179"/>
            </a:lvl2pPr>
            <a:lvl3pPr>
              <a:defRPr sz="998"/>
            </a:lvl3pPr>
            <a:lvl4pPr>
              <a:defRPr sz="907"/>
            </a:lvl4pPr>
            <a:lvl5pPr>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DDE9EC"/>
              </a:solidFill>
            </a:endParaRPr>
          </a:p>
        </p:txBody>
      </p:sp>
      <p:sp>
        <p:nvSpPr>
          <p:cNvPr id="6" name="Footer Placeholder 5"/>
          <p:cNvSpPr>
            <a:spLocks noGrp="1"/>
          </p:cNvSpPr>
          <p:nvPr>
            <p:ph type="ftr" sz="quarter" idx="11"/>
          </p:nvPr>
        </p:nvSpPr>
        <p:spPr/>
        <p:txBody>
          <a:bodyPr/>
          <a:lstStyle/>
          <a:p>
            <a:endParaRPr lang="en-US">
              <a:solidFill>
                <a:srgbClr val="DDE9EC"/>
              </a:solidFill>
            </a:endParaRPr>
          </a:p>
        </p:txBody>
      </p:sp>
      <p:sp>
        <p:nvSpPr>
          <p:cNvPr id="7" name="Slide Number Placeholder 6"/>
          <p:cNvSpPr>
            <a:spLocks noGrp="1"/>
          </p:cNvSpPr>
          <p:nvPr>
            <p:ph type="sldNum" sz="quarter" idx="12"/>
          </p:nvPr>
        </p:nvSpPr>
        <p:spPr/>
        <p:txBody>
          <a:bodyPr/>
          <a:lstStyle/>
          <a:p>
            <a:fld id="{BF57C077-F7F1-4D2F-BCC7-B4CF325FA706}" type="slidenum">
              <a:rPr lang="en-US" smtClean="0">
                <a:solidFill>
                  <a:srgbClr val="DDE9EC"/>
                </a:solidFill>
              </a:rPr>
              <a:pPr/>
              <a:t>‹#›</a:t>
            </a:fld>
            <a:endParaRPr lang="en-US">
              <a:solidFill>
                <a:srgbClr val="DDE9EC"/>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0" name="Rectangle 9"/>
          <p:cNvSpPr/>
          <p:nvPr/>
        </p:nvSpPr>
        <p:spPr>
          <a:xfrm>
            <a:off x="609600" y="500856"/>
            <a:ext cx="243841"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1986287972"/>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FC90B2B2-BD3D-46B3-80C7-95FCC1AB6F85}" type="slidenum">
              <a:rPr lang="en-US" smtClean="0">
                <a:solidFill>
                  <a:srgbClr val="464653"/>
                </a:solidFill>
              </a:rPr>
              <a:pPr/>
              <a:t>‹#›</a:t>
            </a:fld>
            <a:endParaRPr lang="en-US">
              <a:solidFill>
                <a:srgbClr val="464653"/>
              </a:solidFill>
            </a:endParaRPr>
          </a:p>
        </p:txBody>
      </p:sp>
    </p:spTree>
    <p:extLst>
      <p:ext uri="{BB962C8B-B14F-4D97-AF65-F5344CB8AC3E}">
        <p14:creationId xmlns:p14="http://schemas.microsoft.com/office/powerpoint/2010/main" xmlns="" val="14199297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1" y="274639"/>
            <a:ext cx="8026399"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D1899F9D-BE20-491A-97A8-3020D519ABE3}" type="slidenum">
              <a:rPr lang="en-US" smtClean="0">
                <a:solidFill>
                  <a:srgbClr val="464653"/>
                </a:solidFill>
              </a:rPr>
              <a:pPr/>
              <a:t>‹#›</a:t>
            </a:fld>
            <a:endParaRPr lang="en-US">
              <a:solidFill>
                <a:srgbClr val="464653"/>
              </a:solidFill>
            </a:endParaRPr>
          </a:p>
        </p:txBody>
      </p:sp>
      <p:sp>
        <p:nvSpPr>
          <p:cNvPr id="7" name="Straight Connector 6"/>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8" name="Isosceles Triangle 7"/>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Tree>
    <p:extLst>
      <p:ext uri="{BB962C8B-B14F-4D97-AF65-F5344CB8AC3E}">
        <p14:creationId xmlns:p14="http://schemas.microsoft.com/office/powerpoint/2010/main" xmlns="" val="1479339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1"/>
            <a:ext cx="9144000" cy="990600"/>
          </a:xfrm>
        </p:spPr>
        <p:txBody>
          <a:bodyPr anchor="t" anchorCtr="0"/>
          <a:lstStyle>
            <a:lvl1pPr algn="r">
              <a:defRPr sz="3175">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1996">
                <a:solidFill>
                  <a:schemeClr val="tx2"/>
                </a:solidFill>
                <a:latin typeface="+mj-lt"/>
                <a:ea typeface="+mj-ea"/>
                <a:cs typeface="+mj-cs"/>
              </a:defRPr>
            </a:lvl1pPr>
            <a:lvl2pPr marL="457203" indent="0" algn="ctr">
              <a:buNone/>
            </a:lvl2pPr>
            <a:lvl3pPr marL="914406" indent="0" algn="ctr">
              <a:buNone/>
            </a:lvl3pPr>
            <a:lvl4pPr marL="1371609" indent="0" algn="ctr">
              <a:buNone/>
            </a:lvl4pPr>
            <a:lvl5pPr marL="1828812" indent="0" algn="ctr">
              <a:buNone/>
            </a:lvl5pPr>
            <a:lvl6pPr marL="2286015" indent="0" algn="ctr">
              <a:buNone/>
            </a:lvl6pPr>
            <a:lvl7pPr marL="2743218" indent="0" algn="ctr">
              <a:buNone/>
            </a:lvl7pPr>
            <a:lvl8pPr marL="3200421" indent="0" algn="ctr">
              <a:buNone/>
            </a:lvl8pPr>
            <a:lvl9pPr marL="3657624"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1"/>
            <a:ext cx="3048000" cy="365760"/>
          </a:xfrm>
        </p:spPr>
        <p:txBody>
          <a:bodyPr/>
          <a:lstStyle>
            <a:lvl1pPr>
              <a:defRPr sz="1361"/>
            </a:lvl1pPr>
          </a:lstStyle>
          <a:p>
            <a:endParaRPr lang="en-US">
              <a:solidFill>
                <a:srgbClr val="464653"/>
              </a:solidFill>
            </a:endParaRPr>
          </a:p>
        </p:txBody>
      </p:sp>
      <p:sp>
        <p:nvSpPr>
          <p:cNvPr id="17" name="Footer Placeholder 16"/>
          <p:cNvSpPr>
            <a:spLocks noGrp="1"/>
          </p:cNvSpPr>
          <p:nvPr>
            <p:ph type="ftr" sz="quarter" idx="11"/>
          </p:nvPr>
        </p:nvSpPr>
        <p:spPr>
          <a:xfrm>
            <a:off x="3864864" y="6355081"/>
            <a:ext cx="4632961" cy="365760"/>
          </a:xfrm>
        </p:spPr>
        <p:txBody>
          <a:bodyPr/>
          <a:lstStyle/>
          <a:p>
            <a:endParaRPr lang="en-US">
              <a:solidFill>
                <a:srgbClr val="464653"/>
              </a:solidFill>
            </a:endParaRPr>
          </a:p>
        </p:txBody>
      </p:sp>
      <p:sp>
        <p:nvSpPr>
          <p:cNvPr id="29" name="Slide Number Placeholder 28"/>
          <p:cNvSpPr>
            <a:spLocks noGrp="1"/>
          </p:cNvSpPr>
          <p:nvPr>
            <p:ph type="sldNum" sz="quarter" idx="12"/>
          </p:nvPr>
        </p:nvSpPr>
        <p:spPr>
          <a:xfrm>
            <a:off x="1621536" y="6355081"/>
            <a:ext cx="1625600" cy="365760"/>
          </a:xfrm>
        </p:spPr>
        <p:txBody>
          <a:bodyPr/>
          <a:lstStyle/>
          <a:p>
            <a:fld id="{82355374-9C98-4423-AB27-80CD21397CCE}" type="slidenum">
              <a:rPr lang="en-US" smtClean="0">
                <a:solidFill>
                  <a:srgbClr val="464653"/>
                </a:solidFill>
              </a:rPr>
              <a:pPr/>
              <a:t>‹#›</a:t>
            </a:fld>
            <a:endParaRPr lang="en-US">
              <a:solidFill>
                <a:srgbClr val="464653"/>
              </a:solidFill>
            </a:endParaRP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3" name="Rectangle 32"/>
          <p:cNvSpPr/>
          <p:nvPr/>
        </p:nvSpPr>
        <p:spPr>
          <a:xfrm>
            <a:off x="1219201"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40532928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E3591306-41CF-4237-B2B4-5C605DD45071}" type="slidenum">
              <a:rPr lang="en-US" smtClean="0">
                <a:solidFill>
                  <a:srgbClr val="464653"/>
                </a:solidFill>
              </a:rPr>
              <a:pPr/>
              <a:t>‹#›</a:t>
            </a:fld>
            <a:endParaRPr lang="en-US">
              <a:solidFill>
                <a:srgbClr val="464653"/>
              </a:solidFill>
            </a:endParaRPr>
          </a:p>
        </p:txBody>
      </p:sp>
      <p:sp>
        <p:nvSpPr>
          <p:cNvPr id="8" name="Content Placeholder 7"/>
          <p:cNvSpPr>
            <a:spLocks noGrp="1"/>
          </p:cNvSpPr>
          <p:nvPr>
            <p:ph sz="quarter" idx="1"/>
          </p:nvPr>
        </p:nvSpPr>
        <p:spPr>
          <a:xfrm>
            <a:off x="609600" y="1219200"/>
            <a:ext cx="10972801"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11984586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175" b="0" cap="none" baseline="0"/>
            </a:lvl1pPr>
          </a:lstStyle>
          <a:p>
            <a:r>
              <a:rPr kumimoji="0" lang="en-US"/>
              <a:t>Click to edit Master title style</a:t>
            </a:r>
          </a:p>
        </p:txBody>
      </p:sp>
      <p:sp>
        <p:nvSpPr>
          <p:cNvPr id="3" name="Text Placeholder 2"/>
          <p:cNvSpPr>
            <a:spLocks noGrp="1"/>
          </p:cNvSpPr>
          <p:nvPr>
            <p:ph type="body" idx="1"/>
          </p:nvPr>
        </p:nvSpPr>
        <p:spPr>
          <a:xfrm>
            <a:off x="1727199" y="4267200"/>
            <a:ext cx="9042401" cy="1143000"/>
          </a:xfrm>
        </p:spPr>
        <p:txBody>
          <a:bodyPr anchor="t" anchorCtr="0"/>
          <a:lstStyle>
            <a:lvl1pPr marL="0" indent="0" algn="r">
              <a:buNone/>
              <a:defRPr sz="1996">
                <a:solidFill>
                  <a:schemeClr val="tx1">
                    <a:tint val="75000"/>
                  </a:schemeClr>
                </a:solidFill>
              </a:defRPr>
            </a:lvl1pPr>
            <a:lvl2pPr>
              <a:buNone/>
              <a:defRPr sz="1814">
                <a:solidFill>
                  <a:schemeClr val="tx1">
                    <a:tint val="75000"/>
                  </a:schemeClr>
                </a:solidFill>
              </a:defRPr>
            </a:lvl2pPr>
            <a:lvl3pPr>
              <a:buNone/>
              <a:defRPr sz="1633">
                <a:solidFill>
                  <a:schemeClr val="tx1">
                    <a:tint val="75000"/>
                  </a:schemeClr>
                </a:solidFill>
              </a:defRPr>
            </a:lvl3pPr>
            <a:lvl4pPr>
              <a:buNone/>
              <a:defRPr sz="1361">
                <a:solidFill>
                  <a:schemeClr val="tx1">
                    <a:tint val="75000"/>
                  </a:schemeClr>
                </a:solidFill>
              </a:defRPr>
            </a:lvl4pPr>
            <a:lvl5pPr>
              <a:buNone/>
              <a:defRPr sz="1361">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1"/>
            <a:ext cx="3048000" cy="365760"/>
          </a:xfrm>
        </p:spPr>
        <p:txBody>
          <a:bodyPr/>
          <a:lstStyle/>
          <a:p>
            <a:endParaRPr lang="en-US">
              <a:solidFill>
                <a:srgbClr val="DDE9EC"/>
              </a:solidFill>
            </a:endParaRPr>
          </a:p>
        </p:txBody>
      </p:sp>
      <p:sp>
        <p:nvSpPr>
          <p:cNvPr id="5" name="Footer Placeholder 4"/>
          <p:cNvSpPr>
            <a:spLocks noGrp="1"/>
          </p:cNvSpPr>
          <p:nvPr>
            <p:ph type="ftr" sz="quarter" idx="11"/>
          </p:nvPr>
        </p:nvSpPr>
        <p:spPr>
          <a:xfrm>
            <a:off x="3864864" y="6355081"/>
            <a:ext cx="4632961" cy="365760"/>
          </a:xfrm>
        </p:spPr>
        <p:txBody>
          <a:bodyPr/>
          <a:lstStyle/>
          <a:p>
            <a:endParaRPr lang="en-US">
              <a:solidFill>
                <a:srgbClr val="DDE9EC"/>
              </a:solidFill>
            </a:endParaRPr>
          </a:p>
        </p:txBody>
      </p:sp>
      <p:sp>
        <p:nvSpPr>
          <p:cNvPr id="6" name="Slide Number Placeholder 5"/>
          <p:cNvSpPr>
            <a:spLocks noGrp="1"/>
          </p:cNvSpPr>
          <p:nvPr>
            <p:ph type="sldNum" sz="quarter" idx="12"/>
          </p:nvPr>
        </p:nvSpPr>
        <p:spPr>
          <a:xfrm>
            <a:off x="1426464" y="6355081"/>
            <a:ext cx="2027936" cy="365760"/>
          </a:xfrm>
        </p:spPr>
        <p:txBody>
          <a:bodyPr/>
          <a:lstStyle/>
          <a:p>
            <a:fld id="{6E62C3BD-70E8-4754-85A2-5423C1D25B59}" type="slidenum">
              <a:rPr lang="en-US" smtClean="0">
                <a:solidFill>
                  <a:srgbClr val="DDE9EC"/>
                </a:solidFill>
              </a:rPr>
              <a:pPr/>
              <a:t>‹#›</a:t>
            </a:fld>
            <a:endParaRPr lang="en-US">
              <a:solidFill>
                <a:srgbClr val="DDE9EC"/>
              </a:solidFill>
            </a:endParaRPr>
          </a:p>
        </p:txBody>
      </p:sp>
      <p:sp>
        <p:nvSpPr>
          <p:cNvPr id="7" name="Rectangle 6"/>
          <p:cNvSpPr/>
          <p:nvPr/>
        </p:nvSpPr>
        <p:spPr>
          <a:xfrm>
            <a:off x="1219201" y="2819401"/>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8" name="Rectangle 7"/>
          <p:cNvSpPr/>
          <p:nvPr/>
        </p:nvSpPr>
        <p:spPr>
          <a:xfrm>
            <a:off x="1219200" y="2819401"/>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590564350"/>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F5FA8B48-89DC-4465-BAC9-A0A0A569C6E4}" type="slidenum">
              <a:rPr lang="en-US" smtClean="0">
                <a:solidFill>
                  <a:srgbClr val="464653"/>
                </a:solidFill>
              </a:rPr>
              <a:pPr/>
              <a:t>‹#›</a:t>
            </a:fld>
            <a:endParaRPr lang="en-US">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22212252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8" cy="685800"/>
          </a:xfrm>
          <a:noFill/>
          <a:ln>
            <a:noFill/>
          </a:ln>
        </p:spPr>
        <p:txBody>
          <a:bodyPr lIns="100794" anchor="b" anchorCtr="0">
            <a:noAutofit/>
          </a:bodyPr>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0" y="1295400"/>
            <a:ext cx="5389033" cy="685800"/>
          </a:xfrm>
          <a:noFill/>
          <a:ln>
            <a:noFill/>
          </a:ln>
        </p:spPr>
        <p:txBody>
          <a:bodyPr lIns="100794" anchor="b" anchorCtr="0"/>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4653"/>
              </a:solidFill>
            </a:endParaRPr>
          </a:p>
        </p:txBody>
      </p:sp>
      <p:sp>
        <p:nvSpPr>
          <p:cNvPr id="8" name="Footer Placeholder 7"/>
          <p:cNvSpPr>
            <a:spLocks noGrp="1"/>
          </p:cNvSpPr>
          <p:nvPr>
            <p:ph type="ftr" sz="quarter" idx="11"/>
          </p:nvPr>
        </p:nvSpPr>
        <p:spPr/>
        <p:txBody>
          <a:bodyPr/>
          <a:lstStyle/>
          <a:p>
            <a:endParaRPr lang="en-US">
              <a:solidFill>
                <a:srgbClr val="464653"/>
              </a:solidFill>
            </a:endParaRPr>
          </a:p>
        </p:txBody>
      </p:sp>
      <p:sp>
        <p:nvSpPr>
          <p:cNvPr id="9" name="Slide Number Placeholder 8"/>
          <p:cNvSpPr>
            <a:spLocks noGrp="1"/>
          </p:cNvSpPr>
          <p:nvPr>
            <p:ph type="sldNum" sz="quarter" idx="12"/>
          </p:nvPr>
        </p:nvSpPr>
        <p:spPr/>
        <p:txBody>
          <a:bodyPr/>
          <a:lstStyle/>
          <a:p>
            <a:fld id="{8D1949DF-800C-4A5E-B66E-220D04574B89}" type="slidenum">
              <a:rPr lang="en-US" smtClean="0">
                <a:solidFill>
                  <a:srgbClr val="464653"/>
                </a:solidFill>
              </a:rPr>
              <a:pPr/>
              <a:t>‹#›</a:t>
            </a:fld>
            <a:endParaRPr lang="en-US">
              <a:solidFill>
                <a:srgbClr val="464653"/>
              </a:solidFill>
            </a:endParaRPr>
          </a:p>
        </p:txBody>
      </p:sp>
      <p:sp>
        <p:nvSpPr>
          <p:cNvPr id="11" name="Content Placeholder 10"/>
          <p:cNvSpPr>
            <a:spLocks noGrp="1"/>
          </p:cNvSpPr>
          <p:nvPr>
            <p:ph sz="quarter" idx="2"/>
          </p:nvPr>
        </p:nvSpPr>
        <p:spPr>
          <a:xfrm>
            <a:off x="609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41865431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4653"/>
              </a:solidFill>
            </a:endParaRPr>
          </a:p>
        </p:txBody>
      </p:sp>
      <p:sp>
        <p:nvSpPr>
          <p:cNvPr id="4" name="Footer Placeholder 3"/>
          <p:cNvSpPr>
            <a:spLocks noGrp="1"/>
          </p:cNvSpPr>
          <p:nvPr>
            <p:ph type="ftr" sz="quarter" idx="11"/>
          </p:nvPr>
        </p:nvSpPr>
        <p:spPr/>
        <p:txBody>
          <a:bodyPr/>
          <a:lstStyle/>
          <a:p>
            <a:endParaRPr lang="en-US">
              <a:solidFill>
                <a:srgbClr val="464653"/>
              </a:solidFill>
            </a:endParaRPr>
          </a:p>
        </p:txBody>
      </p:sp>
      <p:sp>
        <p:nvSpPr>
          <p:cNvPr id="5" name="Slide Number Placeholder 4"/>
          <p:cNvSpPr>
            <a:spLocks noGrp="1"/>
          </p:cNvSpPr>
          <p:nvPr>
            <p:ph type="sldNum" sz="quarter" idx="12"/>
          </p:nvPr>
        </p:nvSpPr>
        <p:spPr/>
        <p:txBody>
          <a:bodyPr/>
          <a:lstStyle/>
          <a:p>
            <a:fld id="{6B2B4670-F689-40C5-A733-CEE5E84C3D4A}" type="slidenum">
              <a:rPr lang="en-US" smtClean="0">
                <a:solidFill>
                  <a:srgbClr val="464653"/>
                </a:solidFill>
              </a:rPr>
              <a:pPr/>
              <a:t>‹#›</a:t>
            </a:fld>
            <a:endParaRPr lang="en-US">
              <a:solidFill>
                <a:srgbClr val="464653"/>
              </a:solidFill>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61099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CCA921-C65C-4B30-AD9C-F36D728D37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1E693E9-4966-4DDE-9EBB-F3170649DC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F9412F7C-83B9-411D-9616-674B0C3188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67BBB4DC-26DA-4149-A821-957101290D31}"/>
              </a:ext>
            </a:extLst>
          </p:cNvPr>
          <p:cNvSpPr>
            <a:spLocks noGrp="1"/>
          </p:cNvSpPr>
          <p:nvPr>
            <p:ph type="dt" sz="half" idx="10"/>
          </p:nvPr>
        </p:nvSpPr>
        <p:spPr/>
        <p:txBody>
          <a:bodyPr/>
          <a:lstStyle/>
          <a:p>
            <a:fld id="{D3738115-B5A7-4518-A8FB-0E3540CC4A36}" type="datetime1">
              <a:rPr lang="en-IN" smtClean="0"/>
              <a:pPr/>
              <a:t>20-12-2024</a:t>
            </a:fld>
            <a:endParaRPr lang="en-IN"/>
          </a:p>
        </p:txBody>
      </p:sp>
      <p:sp>
        <p:nvSpPr>
          <p:cNvPr id="6" name="Footer Placeholder 5">
            <a:extLst>
              <a:ext uri="{FF2B5EF4-FFF2-40B4-BE49-F238E27FC236}">
                <a16:creationId xmlns="" xmlns:a16="http://schemas.microsoft.com/office/drawing/2014/main" id="{430BC353-9994-4336-B1F1-0C34EA31391F}"/>
              </a:ext>
            </a:extLst>
          </p:cNvPr>
          <p:cNvSpPr>
            <a:spLocks noGrp="1"/>
          </p:cNvSpPr>
          <p:nvPr>
            <p:ph type="ftr" sz="quarter" idx="11"/>
          </p:nvPr>
        </p:nvSpPr>
        <p:spPr/>
        <p:txBody>
          <a:bodyPr/>
          <a:lstStyle/>
          <a:p>
            <a:r>
              <a:rPr lang="en-US"/>
              <a:t>U19ITT53 / Data Warehousing &amp; Data Miming</a:t>
            </a:r>
            <a:endParaRPr lang="en-IN"/>
          </a:p>
        </p:txBody>
      </p:sp>
      <p:sp>
        <p:nvSpPr>
          <p:cNvPr id="7" name="Slide Number Placeholder 6">
            <a:extLst>
              <a:ext uri="{FF2B5EF4-FFF2-40B4-BE49-F238E27FC236}">
                <a16:creationId xmlns="" xmlns:a16="http://schemas.microsoft.com/office/drawing/2014/main" id="{84B68724-5441-45F9-B82A-085DB1DE75EE}"/>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40589091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4653"/>
              </a:solidFill>
            </a:endParaRPr>
          </a:p>
        </p:txBody>
      </p:sp>
      <p:sp>
        <p:nvSpPr>
          <p:cNvPr id="3" name="Footer Placeholder 2"/>
          <p:cNvSpPr>
            <a:spLocks noGrp="1"/>
          </p:cNvSpPr>
          <p:nvPr>
            <p:ph type="ftr" sz="quarter" idx="11"/>
          </p:nvPr>
        </p:nvSpPr>
        <p:spPr/>
        <p:txBody>
          <a:bodyPr/>
          <a:lstStyle/>
          <a:p>
            <a:endParaRPr lang="en-US">
              <a:solidFill>
                <a:srgbClr val="464653"/>
              </a:solidFill>
            </a:endParaRPr>
          </a:p>
        </p:txBody>
      </p:sp>
      <p:sp>
        <p:nvSpPr>
          <p:cNvPr id="4" name="Slide Number Placeholder 3"/>
          <p:cNvSpPr>
            <a:spLocks noGrp="1"/>
          </p:cNvSpPr>
          <p:nvPr>
            <p:ph type="sldNum" sz="quarter" idx="12"/>
          </p:nvPr>
        </p:nvSpPr>
        <p:spPr/>
        <p:txBody>
          <a:bodyPr/>
          <a:lstStyle/>
          <a:p>
            <a:fld id="{F79DC5B1-B7F0-470C-AB85-9E28CE096C73}" type="slidenum">
              <a:rPr lang="en-US" smtClean="0">
                <a:solidFill>
                  <a:srgbClr val="464653"/>
                </a:solidFill>
              </a:rPr>
              <a:pPr/>
              <a:t>‹#›</a:t>
            </a:fld>
            <a:endParaRPr lang="en-US">
              <a:solidFill>
                <a:srgbClr val="464653"/>
              </a:solidFill>
            </a:endParaRPr>
          </a:p>
        </p:txBody>
      </p:sp>
      <p:sp>
        <p:nvSpPr>
          <p:cNvPr id="5" name="Straight Connector 4"/>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2241061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1996"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33">
                <a:solidFill>
                  <a:schemeClr val="tx2"/>
                </a:solidFill>
              </a:defRPr>
            </a:lvl1pPr>
            <a:lvl2pPr>
              <a:buNone/>
              <a:defRPr sz="1179"/>
            </a:lvl2pPr>
            <a:lvl3pPr>
              <a:buNone/>
              <a:defRPr sz="998"/>
            </a:lvl3pPr>
            <a:lvl4pPr>
              <a:buNone/>
              <a:defRPr sz="907"/>
            </a:lvl4pPr>
            <a:lvl5pPr>
              <a:buNone/>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07C616A4-6666-4500-A439-FBE4501481D4}" type="slidenum">
              <a:rPr lang="en-US" smtClean="0">
                <a:solidFill>
                  <a:srgbClr val="464653"/>
                </a:solidFill>
              </a:rPr>
              <a:pPr/>
              <a:t>‹#›</a:t>
            </a:fld>
            <a:endParaRPr lang="en-US">
              <a:solidFill>
                <a:srgbClr val="464653"/>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dirty="0">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2" name="Content Placeholder 11"/>
          <p:cNvSpPr>
            <a:spLocks noGrp="1"/>
          </p:cNvSpPr>
          <p:nvPr>
            <p:ph sz="quarter" idx="1"/>
          </p:nvPr>
        </p:nvSpPr>
        <p:spPr>
          <a:xfrm>
            <a:off x="406401" y="304801"/>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xmlns="" val="34095545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7"/>
            <a:ext cx="10972801" cy="674688"/>
          </a:xfrm>
          <a:ln>
            <a:solidFill>
              <a:schemeClr val="accent1"/>
            </a:solidFill>
          </a:ln>
        </p:spPr>
        <p:txBody>
          <a:bodyPr lIns="302383" anchor="ctr"/>
          <a:lstStyle>
            <a:lvl1pPr algn="r">
              <a:buNone/>
              <a:defRPr sz="1996"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1" cy="4270248"/>
          </a:xfrm>
          <a:solidFill>
            <a:schemeClr val="tx1">
              <a:shade val="50000"/>
            </a:schemeClr>
          </a:solidFill>
          <a:ln>
            <a:noFill/>
          </a:ln>
          <a:effectLst/>
        </p:spPr>
        <p:txBody>
          <a:bodyPr/>
          <a:lstStyle>
            <a:lvl1pPr marL="0" indent="0">
              <a:spcBef>
                <a:spcPts val="600"/>
              </a:spcBef>
              <a:buNone/>
              <a:defRPr sz="3175"/>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1" cy="533400"/>
          </a:xfrm>
        </p:spPr>
        <p:txBody>
          <a:bodyPr anchor="ctr" anchorCtr="0"/>
          <a:lstStyle>
            <a:lvl1pPr marL="0" indent="0" algn="l">
              <a:buFontTx/>
              <a:buNone/>
              <a:defRPr sz="1361"/>
            </a:lvl1pPr>
            <a:lvl2pPr>
              <a:defRPr sz="1179"/>
            </a:lvl2pPr>
            <a:lvl3pPr>
              <a:defRPr sz="998"/>
            </a:lvl3pPr>
            <a:lvl4pPr>
              <a:defRPr sz="907"/>
            </a:lvl4pPr>
            <a:lvl5pPr>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DDE9EC"/>
              </a:solidFill>
            </a:endParaRPr>
          </a:p>
        </p:txBody>
      </p:sp>
      <p:sp>
        <p:nvSpPr>
          <p:cNvPr id="6" name="Footer Placeholder 5"/>
          <p:cNvSpPr>
            <a:spLocks noGrp="1"/>
          </p:cNvSpPr>
          <p:nvPr>
            <p:ph type="ftr" sz="quarter" idx="11"/>
          </p:nvPr>
        </p:nvSpPr>
        <p:spPr/>
        <p:txBody>
          <a:bodyPr/>
          <a:lstStyle/>
          <a:p>
            <a:endParaRPr lang="en-US">
              <a:solidFill>
                <a:srgbClr val="DDE9EC"/>
              </a:solidFill>
            </a:endParaRPr>
          </a:p>
        </p:txBody>
      </p:sp>
      <p:sp>
        <p:nvSpPr>
          <p:cNvPr id="7" name="Slide Number Placeholder 6"/>
          <p:cNvSpPr>
            <a:spLocks noGrp="1"/>
          </p:cNvSpPr>
          <p:nvPr>
            <p:ph type="sldNum" sz="quarter" idx="12"/>
          </p:nvPr>
        </p:nvSpPr>
        <p:spPr/>
        <p:txBody>
          <a:bodyPr/>
          <a:lstStyle/>
          <a:p>
            <a:fld id="{BF57C077-F7F1-4D2F-BCC7-B4CF325FA706}" type="slidenum">
              <a:rPr lang="en-US" smtClean="0">
                <a:solidFill>
                  <a:srgbClr val="DDE9EC"/>
                </a:solidFill>
              </a:rPr>
              <a:pPr/>
              <a:t>‹#›</a:t>
            </a:fld>
            <a:endParaRPr lang="en-US">
              <a:solidFill>
                <a:srgbClr val="DDE9EC"/>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0" name="Rectangle 9"/>
          <p:cNvSpPr/>
          <p:nvPr/>
        </p:nvSpPr>
        <p:spPr>
          <a:xfrm>
            <a:off x="609600" y="500856"/>
            <a:ext cx="243841"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021063943"/>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FC90B2B2-BD3D-46B3-80C7-95FCC1AB6F85}" type="slidenum">
              <a:rPr lang="en-US" smtClean="0">
                <a:solidFill>
                  <a:srgbClr val="464653"/>
                </a:solidFill>
              </a:rPr>
              <a:pPr/>
              <a:t>‹#›</a:t>
            </a:fld>
            <a:endParaRPr lang="en-US">
              <a:solidFill>
                <a:srgbClr val="464653"/>
              </a:solidFill>
            </a:endParaRPr>
          </a:p>
        </p:txBody>
      </p:sp>
    </p:spTree>
    <p:extLst>
      <p:ext uri="{BB962C8B-B14F-4D97-AF65-F5344CB8AC3E}">
        <p14:creationId xmlns:p14="http://schemas.microsoft.com/office/powerpoint/2010/main" xmlns="" val="16965984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1" y="274639"/>
            <a:ext cx="8026399"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D1899F9D-BE20-491A-97A8-3020D519ABE3}" type="slidenum">
              <a:rPr lang="en-US" smtClean="0">
                <a:solidFill>
                  <a:srgbClr val="464653"/>
                </a:solidFill>
              </a:rPr>
              <a:pPr/>
              <a:t>‹#›</a:t>
            </a:fld>
            <a:endParaRPr lang="en-US">
              <a:solidFill>
                <a:srgbClr val="464653"/>
              </a:solidFill>
            </a:endParaRPr>
          </a:p>
        </p:txBody>
      </p:sp>
      <p:sp>
        <p:nvSpPr>
          <p:cNvPr id="7" name="Straight Connector 6"/>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8" name="Isosceles Triangle 7"/>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Tree>
    <p:extLst>
      <p:ext uri="{BB962C8B-B14F-4D97-AF65-F5344CB8AC3E}">
        <p14:creationId xmlns:p14="http://schemas.microsoft.com/office/powerpoint/2010/main" xmlns="" val="324168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901DC1-2B15-4D8A-8BE1-F737C08325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A6905C6-F807-43AB-9879-F89A87D308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31D3F699-64D2-4756-87F2-49C6A98903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1B2772A3-29B9-457F-9D66-EBC867380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9DA46A6-20CE-4F8D-B8AF-B6CF9FCC9A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B46A8FB9-D55A-43B1-976F-E1D36FBA234E}"/>
              </a:ext>
            </a:extLst>
          </p:cNvPr>
          <p:cNvSpPr>
            <a:spLocks noGrp="1"/>
          </p:cNvSpPr>
          <p:nvPr>
            <p:ph type="dt" sz="half" idx="10"/>
          </p:nvPr>
        </p:nvSpPr>
        <p:spPr/>
        <p:txBody>
          <a:bodyPr/>
          <a:lstStyle/>
          <a:p>
            <a:fld id="{E2850189-6100-4FFB-85E5-4C3D4F68C8CC}" type="datetime1">
              <a:rPr lang="en-IN" smtClean="0"/>
              <a:pPr/>
              <a:t>20-12-2024</a:t>
            </a:fld>
            <a:endParaRPr lang="en-IN"/>
          </a:p>
        </p:txBody>
      </p:sp>
      <p:sp>
        <p:nvSpPr>
          <p:cNvPr id="8" name="Footer Placeholder 7">
            <a:extLst>
              <a:ext uri="{FF2B5EF4-FFF2-40B4-BE49-F238E27FC236}">
                <a16:creationId xmlns="" xmlns:a16="http://schemas.microsoft.com/office/drawing/2014/main" id="{D077F3FB-E3D8-495D-880A-39C38C952FAC}"/>
              </a:ext>
            </a:extLst>
          </p:cNvPr>
          <p:cNvSpPr>
            <a:spLocks noGrp="1"/>
          </p:cNvSpPr>
          <p:nvPr>
            <p:ph type="ftr" sz="quarter" idx="11"/>
          </p:nvPr>
        </p:nvSpPr>
        <p:spPr/>
        <p:txBody>
          <a:bodyPr/>
          <a:lstStyle/>
          <a:p>
            <a:r>
              <a:rPr lang="en-US"/>
              <a:t>U19ITT53 / Data Warehousing &amp; Data Miming</a:t>
            </a:r>
            <a:endParaRPr lang="en-IN"/>
          </a:p>
        </p:txBody>
      </p:sp>
      <p:sp>
        <p:nvSpPr>
          <p:cNvPr id="9" name="Slide Number Placeholder 8">
            <a:extLst>
              <a:ext uri="{FF2B5EF4-FFF2-40B4-BE49-F238E27FC236}">
                <a16:creationId xmlns="" xmlns:a16="http://schemas.microsoft.com/office/drawing/2014/main" id="{43B2FDB7-4118-4D77-B472-36188EFAA673}"/>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172819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77FCC2-F63D-4634-9EB1-D4BFB55129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F5F60C70-C07F-4764-9013-E55FFACC4890}"/>
              </a:ext>
            </a:extLst>
          </p:cNvPr>
          <p:cNvSpPr>
            <a:spLocks noGrp="1"/>
          </p:cNvSpPr>
          <p:nvPr>
            <p:ph type="dt" sz="half" idx="10"/>
          </p:nvPr>
        </p:nvSpPr>
        <p:spPr/>
        <p:txBody>
          <a:bodyPr/>
          <a:lstStyle/>
          <a:p>
            <a:fld id="{48965A79-01B6-4ABE-99A3-67D520411320}" type="datetime1">
              <a:rPr lang="en-IN" smtClean="0"/>
              <a:pPr/>
              <a:t>20-12-2024</a:t>
            </a:fld>
            <a:endParaRPr lang="en-IN"/>
          </a:p>
        </p:txBody>
      </p:sp>
      <p:sp>
        <p:nvSpPr>
          <p:cNvPr id="4" name="Footer Placeholder 3">
            <a:extLst>
              <a:ext uri="{FF2B5EF4-FFF2-40B4-BE49-F238E27FC236}">
                <a16:creationId xmlns="" xmlns:a16="http://schemas.microsoft.com/office/drawing/2014/main" id="{C4E122E1-84E7-4BEC-A2C1-4D79910AA2C5}"/>
              </a:ext>
            </a:extLst>
          </p:cNvPr>
          <p:cNvSpPr>
            <a:spLocks noGrp="1"/>
          </p:cNvSpPr>
          <p:nvPr>
            <p:ph type="ftr" sz="quarter" idx="11"/>
          </p:nvPr>
        </p:nvSpPr>
        <p:spPr/>
        <p:txBody>
          <a:bodyPr/>
          <a:lstStyle/>
          <a:p>
            <a:r>
              <a:rPr lang="en-US"/>
              <a:t>U19ITT53 / Data Warehousing &amp; Data Miming</a:t>
            </a:r>
            <a:endParaRPr lang="en-IN"/>
          </a:p>
        </p:txBody>
      </p:sp>
      <p:sp>
        <p:nvSpPr>
          <p:cNvPr id="5" name="Slide Number Placeholder 4">
            <a:extLst>
              <a:ext uri="{FF2B5EF4-FFF2-40B4-BE49-F238E27FC236}">
                <a16:creationId xmlns="" xmlns:a16="http://schemas.microsoft.com/office/drawing/2014/main" id="{DEF8E21E-E5BF-4E8B-B9FA-F7110CA30012}"/>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2157551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D90DD55-CF22-47A9-868A-FE28DF5CDA2C}"/>
              </a:ext>
            </a:extLst>
          </p:cNvPr>
          <p:cNvSpPr>
            <a:spLocks noGrp="1"/>
          </p:cNvSpPr>
          <p:nvPr>
            <p:ph type="dt" sz="half" idx="10"/>
          </p:nvPr>
        </p:nvSpPr>
        <p:spPr/>
        <p:txBody>
          <a:bodyPr/>
          <a:lstStyle/>
          <a:p>
            <a:fld id="{A100F649-AC1D-4964-8680-B1F13EA22D74}" type="datetime1">
              <a:rPr lang="en-IN" smtClean="0"/>
              <a:pPr/>
              <a:t>20-12-2024</a:t>
            </a:fld>
            <a:endParaRPr lang="en-IN"/>
          </a:p>
        </p:txBody>
      </p:sp>
      <p:sp>
        <p:nvSpPr>
          <p:cNvPr id="3" name="Footer Placeholder 2">
            <a:extLst>
              <a:ext uri="{FF2B5EF4-FFF2-40B4-BE49-F238E27FC236}">
                <a16:creationId xmlns="" xmlns:a16="http://schemas.microsoft.com/office/drawing/2014/main" id="{7C24DDCE-CAE2-4F50-B105-96E699DD2532}"/>
              </a:ext>
            </a:extLst>
          </p:cNvPr>
          <p:cNvSpPr>
            <a:spLocks noGrp="1"/>
          </p:cNvSpPr>
          <p:nvPr>
            <p:ph type="ftr" sz="quarter" idx="11"/>
          </p:nvPr>
        </p:nvSpPr>
        <p:spPr/>
        <p:txBody>
          <a:bodyPr/>
          <a:lstStyle/>
          <a:p>
            <a:r>
              <a:rPr lang="en-US"/>
              <a:t>U19ITT53 / Data Warehousing &amp; Data Miming</a:t>
            </a:r>
            <a:endParaRPr lang="en-IN"/>
          </a:p>
        </p:txBody>
      </p:sp>
      <p:sp>
        <p:nvSpPr>
          <p:cNvPr id="4" name="Slide Number Placeholder 3">
            <a:extLst>
              <a:ext uri="{FF2B5EF4-FFF2-40B4-BE49-F238E27FC236}">
                <a16:creationId xmlns="" xmlns:a16="http://schemas.microsoft.com/office/drawing/2014/main" id="{86A35257-5A80-4615-ADD2-06382CF274D9}"/>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3007385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9A8A57-202E-4B27-B205-99B212819B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9339F6E-9923-44C5-8838-36B537405F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E12E4F4B-90D4-4723-A954-70B436BC35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3B238E8-ECA3-4713-B04C-27C6B9C25A4C}"/>
              </a:ext>
            </a:extLst>
          </p:cNvPr>
          <p:cNvSpPr>
            <a:spLocks noGrp="1"/>
          </p:cNvSpPr>
          <p:nvPr>
            <p:ph type="dt" sz="half" idx="10"/>
          </p:nvPr>
        </p:nvSpPr>
        <p:spPr/>
        <p:txBody>
          <a:bodyPr/>
          <a:lstStyle/>
          <a:p>
            <a:fld id="{DFA06843-0A83-4980-A5D0-A64FEA91FA36}" type="datetime1">
              <a:rPr lang="en-IN" smtClean="0"/>
              <a:pPr/>
              <a:t>20-12-2024</a:t>
            </a:fld>
            <a:endParaRPr lang="en-IN"/>
          </a:p>
        </p:txBody>
      </p:sp>
      <p:sp>
        <p:nvSpPr>
          <p:cNvPr id="6" name="Footer Placeholder 5">
            <a:extLst>
              <a:ext uri="{FF2B5EF4-FFF2-40B4-BE49-F238E27FC236}">
                <a16:creationId xmlns="" xmlns:a16="http://schemas.microsoft.com/office/drawing/2014/main" id="{9E9068B6-189D-4F18-BB8D-B065A9791E13}"/>
              </a:ext>
            </a:extLst>
          </p:cNvPr>
          <p:cNvSpPr>
            <a:spLocks noGrp="1"/>
          </p:cNvSpPr>
          <p:nvPr>
            <p:ph type="ftr" sz="quarter" idx="11"/>
          </p:nvPr>
        </p:nvSpPr>
        <p:spPr/>
        <p:txBody>
          <a:bodyPr/>
          <a:lstStyle/>
          <a:p>
            <a:r>
              <a:rPr lang="en-US"/>
              <a:t>U19ITT53 / Data Warehousing &amp; Data Miming</a:t>
            </a:r>
            <a:endParaRPr lang="en-IN"/>
          </a:p>
        </p:txBody>
      </p:sp>
      <p:sp>
        <p:nvSpPr>
          <p:cNvPr id="7" name="Slide Number Placeholder 6">
            <a:extLst>
              <a:ext uri="{FF2B5EF4-FFF2-40B4-BE49-F238E27FC236}">
                <a16:creationId xmlns="" xmlns:a16="http://schemas.microsoft.com/office/drawing/2014/main" id="{DC78AF42-7861-45C9-B4EE-9851987B5DB0}"/>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30052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3EE512-0204-40BA-BF23-515450B336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A7B055C8-E2BA-4B2B-B521-A2FFB91FF5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6F0017E1-6C4B-40FD-BD3C-0B2EE51D9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4FE7B88-D846-4639-81D7-1B535950374F}"/>
              </a:ext>
            </a:extLst>
          </p:cNvPr>
          <p:cNvSpPr>
            <a:spLocks noGrp="1"/>
          </p:cNvSpPr>
          <p:nvPr>
            <p:ph type="dt" sz="half" idx="10"/>
          </p:nvPr>
        </p:nvSpPr>
        <p:spPr/>
        <p:txBody>
          <a:bodyPr/>
          <a:lstStyle/>
          <a:p>
            <a:fld id="{AF6D7E33-DDC3-4673-8E02-5511E748AE28}" type="datetime1">
              <a:rPr lang="en-IN" smtClean="0"/>
              <a:pPr/>
              <a:t>20-12-2024</a:t>
            </a:fld>
            <a:endParaRPr lang="en-IN"/>
          </a:p>
        </p:txBody>
      </p:sp>
      <p:sp>
        <p:nvSpPr>
          <p:cNvPr id="6" name="Footer Placeholder 5">
            <a:extLst>
              <a:ext uri="{FF2B5EF4-FFF2-40B4-BE49-F238E27FC236}">
                <a16:creationId xmlns="" xmlns:a16="http://schemas.microsoft.com/office/drawing/2014/main" id="{B1E05732-7DF4-4681-B872-357966B92E96}"/>
              </a:ext>
            </a:extLst>
          </p:cNvPr>
          <p:cNvSpPr>
            <a:spLocks noGrp="1"/>
          </p:cNvSpPr>
          <p:nvPr>
            <p:ph type="ftr" sz="quarter" idx="11"/>
          </p:nvPr>
        </p:nvSpPr>
        <p:spPr/>
        <p:txBody>
          <a:bodyPr/>
          <a:lstStyle/>
          <a:p>
            <a:r>
              <a:rPr lang="en-US"/>
              <a:t>U19ITT53 / Data Warehousing &amp; Data Miming</a:t>
            </a:r>
            <a:endParaRPr lang="en-IN"/>
          </a:p>
        </p:txBody>
      </p:sp>
      <p:sp>
        <p:nvSpPr>
          <p:cNvPr id="7" name="Slide Number Placeholder 6">
            <a:extLst>
              <a:ext uri="{FF2B5EF4-FFF2-40B4-BE49-F238E27FC236}">
                <a16:creationId xmlns="" xmlns:a16="http://schemas.microsoft.com/office/drawing/2014/main" id="{2AC07484-1CED-4A21-B89B-DBCCBDEB4AEB}"/>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1587173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B796466-73D8-432A-B158-4AB232E8B3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5508472-F18C-411D-B1C0-BC1016718D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F74CD40-93FF-4140-9464-5C9BF54169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9B04A-5B51-407F-9BD4-E644B39D5CAA}" type="datetime1">
              <a:rPr lang="en-IN" smtClean="0"/>
              <a:pPr/>
              <a:t>20-12-2024</a:t>
            </a:fld>
            <a:endParaRPr lang="en-IN"/>
          </a:p>
        </p:txBody>
      </p:sp>
      <p:sp>
        <p:nvSpPr>
          <p:cNvPr id="5" name="Footer Placeholder 4">
            <a:extLst>
              <a:ext uri="{FF2B5EF4-FFF2-40B4-BE49-F238E27FC236}">
                <a16:creationId xmlns="" xmlns:a16="http://schemas.microsoft.com/office/drawing/2014/main" id="{1556FA0E-E2A6-4873-A43B-1920248C5B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U19ITT53 / Data Warehousing &amp; Data Miming</a:t>
            </a:r>
            <a:endParaRPr lang="en-IN"/>
          </a:p>
        </p:txBody>
      </p:sp>
      <p:sp>
        <p:nvSpPr>
          <p:cNvPr id="6" name="Slide Number Placeholder 5">
            <a:extLst>
              <a:ext uri="{FF2B5EF4-FFF2-40B4-BE49-F238E27FC236}">
                <a16:creationId xmlns="" xmlns:a16="http://schemas.microsoft.com/office/drawing/2014/main" id="{ABBC1C9E-E337-4785-8B7C-D8654597D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07541-7122-47D0-81F7-220A90B2D1EC}" type="slidenum">
              <a:rPr lang="en-IN" smtClean="0"/>
              <a:pPr/>
              <a:t>‹#›</a:t>
            </a:fld>
            <a:endParaRPr lang="en-IN"/>
          </a:p>
        </p:txBody>
      </p:sp>
    </p:spTree>
    <p:extLst>
      <p:ext uri="{BB962C8B-B14F-4D97-AF65-F5344CB8AC3E}">
        <p14:creationId xmlns:p14="http://schemas.microsoft.com/office/powerpoint/2010/main" xmlns="" val="645050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1"/>
            <a:ext cx="10972801" cy="990600"/>
          </a:xfrm>
          <a:prstGeom prst="rect">
            <a:avLst/>
          </a:prstGeom>
        </p:spPr>
        <p:txBody>
          <a:bodyPr vert="horz" lIns="100794" tIns="50397" rIns="100794" bIns="50397"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1" cy="4910328"/>
          </a:xfrm>
          <a:prstGeom prst="rect">
            <a:avLst/>
          </a:prstGeom>
        </p:spPr>
        <p:txBody>
          <a:bodyPr vert="horz" lIns="100794" tIns="50397" rIns="100794" bIns="50397">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1" y="6356351"/>
            <a:ext cx="3052063"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3" name="Footer Placeholder 2"/>
          <p:cNvSpPr>
            <a:spLocks noGrp="1"/>
          </p:cNvSpPr>
          <p:nvPr>
            <p:ph type="ftr" sz="quarter" idx="3"/>
          </p:nvPr>
        </p:nvSpPr>
        <p:spPr>
          <a:xfrm>
            <a:off x="3864864" y="6356351"/>
            <a:ext cx="4673601" cy="365760"/>
          </a:xfrm>
          <a:prstGeom prst="rect">
            <a:avLst/>
          </a:prstGeom>
        </p:spPr>
        <p:txBody>
          <a:bodyPr vert="horz" lIns="100794" tIns="50397" rIns="100794" bIns="50397"/>
          <a:lstStyle>
            <a:lvl1pPr algn="r"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23" name="Slide Number Placeholder 22"/>
          <p:cNvSpPr>
            <a:spLocks noGrp="1"/>
          </p:cNvSpPr>
          <p:nvPr>
            <p:ph type="sldNum" sz="quarter" idx="4"/>
          </p:nvPr>
        </p:nvSpPr>
        <p:spPr>
          <a:xfrm>
            <a:off x="816865" y="6356351"/>
            <a:ext cx="2641599"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fld id="{1A62CC4F-A6C2-4F5D-9EED-7D155C821D6B}" type="slidenum">
              <a:rPr lang="en-US" smtClean="0">
                <a:solidFill>
                  <a:srgbClr val="464653"/>
                </a:solidFill>
                <a:latin typeface="Times New Roman" pitchFamily="18" charset="0"/>
              </a:rPr>
              <a:pPr fontAlgn="base">
                <a:spcBef>
                  <a:spcPct val="0"/>
                </a:spcBef>
                <a:spcAft>
                  <a:spcPct val="0"/>
                </a:spcAft>
              </a:pPr>
              <a:t>‹#›</a:t>
            </a:fld>
            <a:endParaRPr lang="en-US">
              <a:solidFill>
                <a:srgbClr val="464653"/>
              </a:solidFill>
              <a:latin typeface="Times New Roman" pitchFamily="18" charset="0"/>
            </a:endParaRPr>
          </a:p>
        </p:txBody>
      </p:sp>
      <p:sp>
        <p:nvSpPr>
          <p:cNvPr id="28" name="Straight Connector 2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29" name="Straight Connector 28"/>
          <p:cNvSpPr>
            <a:spLocks noChangeShapeType="1"/>
          </p:cNvSpPr>
          <p:nvPr/>
        </p:nvSpPr>
        <p:spPr bwMode="auto">
          <a:xfrm>
            <a:off x="609600" y="1143000"/>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Isosceles Triangle 9"/>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21558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175" kern="1200">
          <a:solidFill>
            <a:schemeClr val="tx2"/>
          </a:solidFill>
          <a:latin typeface="+mj-lt"/>
          <a:ea typeface="+mj-ea"/>
          <a:cs typeface="+mj-cs"/>
        </a:defRPr>
      </a:lvl1pPr>
    </p:titleStyle>
    <p:bodyStyle>
      <a:lvl1pPr marL="274322" indent="-274322" algn="l" rtl="0" eaLnBrk="1" latinLnBrk="0" hangingPunct="1">
        <a:spcBef>
          <a:spcPts val="600"/>
        </a:spcBef>
        <a:buClr>
          <a:schemeClr val="accent1"/>
        </a:buClr>
        <a:buSzPct val="76000"/>
        <a:buFont typeface="Wingdings 3"/>
        <a:buChar char=""/>
        <a:defRPr kumimoji="0" sz="2631" kern="1200">
          <a:solidFill>
            <a:schemeClr val="tx1"/>
          </a:solidFill>
          <a:latin typeface="+mn-lt"/>
          <a:ea typeface="+mn-ea"/>
          <a:cs typeface="+mn-cs"/>
        </a:defRPr>
      </a:lvl1pPr>
      <a:lvl2pPr marL="548644" indent="-274322" algn="l" rtl="0" eaLnBrk="1" latinLnBrk="0" hangingPunct="1">
        <a:spcBef>
          <a:spcPts val="500"/>
        </a:spcBef>
        <a:buClr>
          <a:schemeClr val="accent2"/>
        </a:buClr>
        <a:buSzPct val="76000"/>
        <a:buFont typeface="Wingdings 3"/>
        <a:buChar char=""/>
        <a:defRPr kumimoji="0" sz="2268" kern="1200">
          <a:solidFill>
            <a:schemeClr val="tx2"/>
          </a:solidFill>
          <a:latin typeface="+mn-lt"/>
          <a:ea typeface="+mn-ea"/>
          <a:cs typeface="+mn-cs"/>
        </a:defRPr>
      </a:lvl2pPr>
      <a:lvl3pPr marL="822966" indent="-228602" algn="l" rtl="0" eaLnBrk="1" latinLnBrk="0" hangingPunct="1">
        <a:spcBef>
          <a:spcPts val="500"/>
        </a:spcBef>
        <a:buClr>
          <a:schemeClr val="bg1">
            <a:shade val="50000"/>
          </a:schemeClr>
        </a:buClr>
        <a:buSzPct val="76000"/>
        <a:buFont typeface="Wingdings 3"/>
        <a:buChar char=""/>
        <a:defRPr kumimoji="0" sz="1996" kern="1200">
          <a:solidFill>
            <a:schemeClr val="tx1"/>
          </a:solidFill>
          <a:latin typeface="+mn-lt"/>
          <a:ea typeface="+mn-ea"/>
          <a:cs typeface="+mn-cs"/>
        </a:defRPr>
      </a:lvl3pPr>
      <a:lvl4pPr marL="1097287" indent="-228602" algn="l" rtl="0" eaLnBrk="1" latinLnBrk="0" hangingPunct="1">
        <a:spcBef>
          <a:spcPts val="400"/>
        </a:spcBef>
        <a:buClr>
          <a:schemeClr val="accent2">
            <a:shade val="75000"/>
          </a:schemeClr>
        </a:buClr>
        <a:buSzPct val="70000"/>
        <a:buFont typeface="Wingdings"/>
        <a:buChar char=""/>
        <a:defRPr kumimoji="0" sz="1814" kern="1200">
          <a:solidFill>
            <a:schemeClr val="tx1"/>
          </a:solidFill>
          <a:latin typeface="+mn-lt"/>
          <a:ea typeface="+mn-ea"/>
          <a:cs typeface="+mn-cs"/>
        </a:defRPr>
      </a:lvl4pPr>
      <a:lvl5pPr marL="1371609" indent="-228602" algn="l" rtl="0" eaLnBrk="1" latinLnBrk="0" hangingPunct="1">
        <a:spcBef>
          <a:spcPts val="300"/>
        </a:spcBef>
        <a:buClr>
          <a:schemeClr val="accent2"/>
        </a:buClr>
        <a:buSzPct val="70000"/>
        <a:buFont typeface="Wingdings"/>
        <a:buChar char=""/>
        <a:defRPr kumimoji="0" sz="1633" kern="1200">
          <a:solidFill>
            <a:schemeClr val="tx1"/>
          </a:solidFill>
          <a:latin typeface="+mn-lt"/>
          <a:ea typeface="+mn-ea"/>
          <a:cs typeface="+mn-cs"/>
        </a:defRPr>
      </a:lvl5pPr>
      <a:lvl6pPr marL="1645931" indent="-182882" algn="l" rtl="0" eaLnBrk="1" latinLnBrk="0" hangingPunct="1">
        <a:spcBef>
          <a:spcPts val="300"/>
        </a:spcBef>
        <a:buClr>
          <a:srgbClr val="9FB8CD">
            <a:shade val="75000"/>
          </a:srgbClr>
        </a:buClr>
        <a:buSzPct val="75000"/>
        <a:buFont typeface="Wingdings 3"/>
        <a:buChar char=""/>
        <a:defRPr kumimoji="0" lang="en-US" sz="1633" kern="1200" smtClean="0">
          <a:solidFill>
            <a:schemeClr val="tx1"/>
          </a:solidFill>
          <a:latin typeface="+mn-lt"/>
          <a:ea typeface="+mn-ea"/>
          <a:cs typeface="+mn-cs"/>
        </a:defRPr>
      </a:lvl6pPr>
      <a:lvl7pPr marL="1828812" indent="-182882" algn="l" rtl="0" eaLnBrk="1" latinLnBrk="0" hangingPunct="1">
        <a:spcBef>
          <a:spcPts val="300"/>
        </a:spcBef>
        <a:buClr>
          <a:srgbClr val="727CA3">
            <a:shade val="75000"/>
          </a:srgbClr>
        </a:buClr>
        <a:buSzPct val="75000"/>
        <a:buFont typeface="Wingdings 3"/>
        <a:buChar char=""/>
        <a:defRPr kumimoji="0" lang="en-US" sz="1361" kern="1200" smtClean="0">
          <a:solidFill>
            <a:schemeClr val="tx1"/>
          </a:solidFill>
          <a:latin typeface="+mn-lt"/>
          <a:ea typeface="+mn-ea"/>
          <a:cs typeface="+mn-cs"/>
        </a:defRPr>
      </a:lvl7pPr>
      <a:lvl8pPr marL="2011693" indent="-182882" algn="l" rtl="0" eaLnBrk="1" latinLnBrk="0" hangingPunct="1">
        <a:spcBef>
          <a:spcPts val="300"/>
        </a:spcBef>
        <a:buClr>
          <a:prstClr val="white">
            <a:shade val="50000"/>
          </a:prstClr>
        </a:buClr>
        <a:buSzPct val="75000"/>
        <a:buFont typeface="Wingdings 3"/>
        <a:buChar char=""/>
        <a:defRPr kumimoji="0" lang="en-US" sz="1361" kern="1200" smtClean="0">
          <a:solidFill>
            <a:schemeClr val="tx1"/>
          </a:solidFill>
          <a:latin typeface="+mn-lt"/>
          <a:ea typeface="+mn-ea"/>
          <a:cs typeface="+mn-cs"/>
        </a:defRPr>
      </a:lvl8pPr>
      <a:lvl9pPr marL="2194574" indent="-182882" algn="l" rtl="0" eaLnBrk="1" latinLnBrk="0" hangingPunct="1">
        <a:spcBef>
          <a:spcPts val="300"/>
        </a:spcBef>
        <a:buClr>
          <a:srgbClr val="9FB8CD"/>
        </a:buClr>
        <a:buSzPct val="75000"/>
        <a:buFont typeface="Wingdings 3"/>
        <a:buChar char=""/>
        <a:defRPr kumimoji="0" lang="en-US" sz="1179"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3" algn="l" rtl="0" eaLnBrk="1" latinLnBrk="0" hangingPunct="1">
        <a:defRPr kumimoji="0" kern="1200">
          <a:solidFill>
            <a:schemeClr val="tx1"/>
          </a:solidFill>
          <a:latin typeface="+mn-lt"/>
          <a:ea typeface="+mn-ea"/>
          <a:cs typeface="+mn-cs"/>
        </a:defRPr>
      </a:lvl2pPr>
      <a:lvl3pPr marL="914406" algn="l" rtl="0" eaLnBrk="1" latinLnBrk="0" hangingPunct="1">
        <a:defRPr kumimoji="0" kern="1200">
          <a:solidFill>
            <a:schemeClr val="tx1"/>
          </a:solidFill>
          <a:latin typeface="+mn-lt"/>
          <a:ea typeface="+mn-ea"/>
          <a:cs typeface="+mn-cs"/>
        </a:defRPr>
      </a:lvl3pPr>
      <a:lvl4pPr marL="1371609" algn="l" rtl="0" eaLnBrk="1" latinLnBrk="0" hangingPunct="1">
        <a:defRPr kumimoji="0" kern="1200">
          <a:solidFill>
            <a:schemeClr val="tx1"/>
          </a:solidFill>
          <a:latin typeface="+mn-lt"/>
          <a:ea typeface="+mn-ea"/>
          <a:cs typeface="+mn-cs"/>
        </a:defRPr>
      </a:lvl4pPr>
      <a:lvl5pPr marL="1828812" algn="l" rtl="0" eaLnBrk="1" latinLnBrk="0" hangingPunct="1">
        <a:defRPr kumimoji="0" kern="1200">
          <a:solidFill>
            <a:schemeClr val="tx1"/>
          </a:solidFill>
          <a:latin typeface="+mn-lt"/>
          <a:ea typeface="+mn-ea"/>
          <a:cs typeface="+mn-cs"/>
        </a:defRPr>
      </a:lvl5pPr>
      <a:lvl6pPr marL="2286015" algn="l" rtl="0" eaLnBrk="1" latinLnBrk="0" hangingPunct="1">
        <a:defRPr kumimoji="0" kern="1200">
          <a:solidFill>
            <a:schemeClr val="tx1"/>
          </a:solidFill>
          <a:latin typeface="+mn-lt"/>
          <a:ea typeface="+mn-ea"/>
          <a:cs typeface="+mn-cs"/>
        </a:defRPr>
      </a:lvl6pPr>
      <a:lvl7pPr marL="2743218" algn="l" rtl="0" eaLnBrk="1" latinLnBrk="0" hangingPunct="1">
        <a:defRPr kumimoji="0" kern="1200">
          <a:solidFill>
            <a:schemeClr val="tx1"/>
          </a:solidFill>
          <a:latin typeface="+mn-lt"/>
          <a:ea typeface="+mn-ea"/>
          <a:cs typeface="+mn-cs"/>
        </a:defRPr>
      </a:lvl7pPr>
      <a:lvl8pPr marL="3200421" algn="l" rtl="0" eaLnBrk="1" latinLnBrk="0" hangingPunct="1">
        <a:defRPr kumimoji="0" kern="1200">
          <a:solidFill>
            <a:schemeClr val="tx1"/>
          </a:solidFill>
          <a:latin typeface="+mn-lt"/>
          <a:ea typeface="+mn-ea"/>
          <a:cs typeface="+mn-cs"/>
        </a:defRPr>
      </a:lvl8pPr>
      <a:lvl9pPr marL="3657624"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1"/>
            <a:ext cx="10972801" cy="990600"/>
          </a:xfrm>
          <a:prstGeom prst="rect">
            <a:avLst/>
          </a:prstGeom>
        </p:spPr>
        <p:txBody>
          <a:bodyPr vert="horz" lIns="100794" tIns="50397" rIns="100794" bIns="50397"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1" cy="4910328"/>
          </a:xfrm>
          <a:prstGeom prst="rect">
            <a:avLst/>
          </a:prstGeom>
        </p:spPr>
        <p:txBody>
          <a:bodyPr vert="horz" lIns="100794" tIns="50397" rIns="100794" bIns="50397">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1" y="6356351"/>
            <a:ext cx="3052063"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3" name="Footer Placeholder 2"/>
          <p:cNvSpPr>
            <a:spLocks noGrp="1"/>
          </p:cNvSpPr>
          <p:nvPr>
            <p:ph type="ftr" sz="quarter" idx="3"/>
          </p:nvPr>
        </p:nvSpPr>
        <p:spPr>
          <a:xfrm>
            <a:off x="3864864" y="6356351"/>
            <a:ext cx="4673601" cy="365760"/>
          </a:xfrm>
          <a:prstGeom prst="rect">
            <a:avLst/>
          </a:prstGeom>
        </p:spPr>
        <p:txBody>
          <a:bodyPr vert="horz" lIns="100794" tIns="50397" rIns="100794" bIns="50397"/>
          <a:lstStyle>
            <a:lvl1pPr algn="r"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23" name="Slide Number Placeholder 22"/>
          <p:cNvSpPr>
            <a:spLocks noGrp="1"/>
          </p:cNvSpPr>
          <p:nvPr>
            <p:ph type="sldNum" sz="quarter" idx="4"/>
          </p:nvPr>
        </p:nvSpPr>
        <p:spPr>
          <a:xfrm>
            <a:off x="816865" y="6356351"/>
            <a:ext cx="2641599"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fld id="{1A62CC4F-A6C2-4F5D-9EED-7D155C821D6B}" type="slidenum">
              <a:rPr lang="en-US" smtClean="0">
                <a:solidFill>
                  <a:srgbClr val="464653"/>
                </a:solidFill>
                <a:latin typeface="Times New Roman" pitchFamily="18" charset="0"/>
              </a:rPr>
              <a:pPr fontAlgn="base">
                <a:spcBef>
                  <a:spcPct val="0"/>
                </a:spcBef>
                <a:spcAft>
                  <a:spcPct val="0"/>
                </a:spcAft>
              </a:pPr>
              <a:t>‹#›</a:t>
            </a:fld>
            <a:endParaRPr lang="en-US">
              <a:solidFill>
                <a:srgbClr val="464653"/>
              </a:solidFill>
              <a:latin typeface="Times New Roman" pitchFamily="18" charset="0"/>
            </a:endParaRPr>
          </a:p>
        </p:txBody>
      </p:sp>
      <p:sp>
        <p:nvSpPr>
          <p:cNvPr id="28" name="Straight Connector 2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29" name="Straight Connector 28"/>
          <p:cNvSpPr>
            <a:spLocks noChangeShapeType="1"/>
          </p:cNvSpPr>
          <p:nvPr/>
        </p:nvSpPr>
        <p:spPr bwMode="auto">
          <a:xfrm>
            <a:off x="609600" y="1143000"/>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Isosceles Triangle 9"/>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9145353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175" kern="1200">
          <a:solidFill>
            <a:schemeClr val="tx2"/>
          </a:solidFill>
          <a:latin typeface="+mj-lt"/>
          <a:ea typeface="+mj-ea"/>
          <a:cs typeface="+mj-cs"/>
        </a:defRPr>
      </a:lvl1pPr>
    </p:titleStyle>
    <p:bodyStyle>
      <a:lvl1pPr marL="274322" indent="-274322" algn="l" rtl="0" eaLnBrk="1" latinLnBrk="0" hangingPunct="1">
        <a:spcBef>
          <a:spcPts val="600"/>
        </a:spcBef>
        <a:buClr>
          <a:schemeClr val="accent1"/>
        </a:buClr>
        <a:buSzPct val="76000"/>
        <a:buFont typeface="Wingdings 3"/>
        <a:buChar char=""/>
        <a:defRPr kumimoji="0" sz="2631" kern="1200">
          <a:solidFill>
            <a:schemeClr val="tx1"/>
          </a:solidFill>
          <a:latin typeface="+mn-lt"/>
          <a:ea typeface="+mn-ea"/>
          <a:cs typeface="+mn-cs"/>
        </a:defRPr>
      </a:lvl1pPr>
      <a:lvl2pPr marL="548644" indent="-274322" algn="l" rtl="0" eaLnBrk="1" latinLnBrk="0" hangingPunct="1">
        <a:spcBef>
          <a:spcPts val="500"/>
        </a:spcBef>
        <a:buClr>
          <a:schemeClr val="accent2"/>
        </a:buClr>
        <a:buSzPct val="76000"/>
        <a:buFont typeface="Wingdings 3"/>
        <a:buChar char=""/>
        <a:defRPr kumimoji="0" sz="2268" kern="1200">
          <a:solidFill>
            <a:schemeClr val="tx2"/>
          </a:solidFill>
          <a:latin typeface="+mn-lt"/>
          <a:ea typeface="+mn-ea"/>
          <a:cs typeface="+mn-cs"/>
        </a:defRPr>
      </a:lvl2pPr>
      <a:lvl3pPr marL="822966" indent="-228602" algn="l" rtl="0" eaLnBrk="1" latinLnBrk="0" hangingPunct="1">
        <a:spcBef>
          <a:spcPts val="500"/>
        </a:spcBef>
        <a:buClr>
          <a:schemeClr val="bg1">
            <a:shade val="50000"/>
          </a:schemeClr>
        </a:buClr>
        <a:buSzPct val="76000"/>
        <a:buFont typeface="Wingdings 3"/>
        <a:buChar char=""/>
        <a:defRPr kumimoji="0" sz="1996" kern="1200">
          <a:solidFill>
            <a:schemeClr val="tx1"/>
          </a:solidFill>
          <a:latin typeface="+mn-lt"/>
          <a:ea typeface="+mn-ea"/>
          <a:cs typeface="+mn-cs"/>
        </a:defRPr>
      </a:lvl3pPr>
      <a:lvl4pPr marL="1097287" indent="-228602" algn="l" rtl="0" eaLnBrk="1" latinLnBrk="0" hangingPunct="1">
        <a:spcBef>
          <a:spcPts val="400"/>
        </a:spcBef>
        <a:buClr>
          <a:schemeClr val="accent2">
            <a:shade val="75000"/>
          </a:schemeClr>
        </a:buClr>
        <a:buSzPct val="70000"/>
        <a:buFont typeface="Wingdings"/>
        <a:buChar char=""/>
        <a:defRPr kumimoji="0" sz="1814" kern="1200">
          <a:solidFill>
            <a:schemeClr val="tx1"/>
          </a:solidFill>
          <a:latin typeface="+mn-lt"/>
          <a:ea typeface="+mn-ea"/>
          <a:cs typeface="+mn-cs"/>
        </a:defRPr>
      </a:lvl4pPr>
      <a:lvl5pPr marL="1371609" indent="-228602" algn="l" rtl="0" eaLnBrk="1" latinLnBrk="0" hangingPunct="1">
        <a:spcBef>
          <a:spcPts val="300"/>
        </a:spcBef>
        <a:buClr>
          <a:schemeClr val="accent2"/>
        </a:buClr>
        <a:buSzPct val="70000"/>
        <a:buFont typeface="Wingdings"/>
        <a:buChar char=""/>
        <a:defRPr kumimoji="0" sz="1633" kern="1200">
          <a:solidFill>
            <a:schemeClr val="tx1"/>
          </a:solidFill>
          <a:latin typeface="+mn-lt"/>
          <a:ea typeface="+mn-ea"/>
          <a:cs typeface="+mn-cs"/>
        </a:defRPr>
      </a:lvl5pPr>
      <a:lvl6pPr marL="1645931" indent="-182882" algn="l" rtl="0" eaLnBrk="1" latinLnBrk="0" hangingPunct="1">
        <a:spcBef>
          <a:spcPts val="300"/>
        </a:spcBef>
        <a:buClr>
          <a:srgbClr val="9FB8CD">
            <a:shade val="75000"/>
          </a:srgbClr>
        </a:buClr>
        <a:buSzPct val="75000"/>
        <a:buFont typeface="Wingdings 3"/>
        <a:buChar char=""/>
        <a:defRPr kumimoji="0" lang="en-US" sz="1633" kern="1200" smtClean="0">
          <a:solidFill>
            <a:schemeClr val="tx1"/>
          </a:solidFill>
          <a:latin typeface="+mn-lt"/>
          <a:ea typeface="+mn-ea"/>
          <a:cs typeface="+mn-cs"/>
        </a:defRPr>
      </a:lvl6pPr>
      <a:lvl7pPr marL="1828812" indent="-182882" algn="l" rtl="0" eaLnBrk="1" latinLnBrk="0" hangingPunct="1">
        <a:spcBef>
          <a:spcPts val="300"/>
        </a:spcBef>
        <a:buClr>
          <a:srgbClr val="727CA3">
            <a:shade val="75000"/>
          </a:srgbClr>
        </a:buClr>
        <a:buSzPct val="75000"/>
        <a:buFont typeface="Wingdings 3"/>
        <a:buChar char=""/>
        <a:defRPr kumimoji="0" lang="en-US" sz="1361" kern="1200" smtClean="0">
          <a:solidFill>
            <a:schemeClr val="tx1"/>
          </a:solidFill>
          <a:latin typeface="+mn-lt"/>
          <a:ea typeface="+mn-ea"/>
          <a:cs typeface="+mn-cs"/>
        </a:defRPr>
      </a:lvl7pPr>
      <a:lvl8pPr marL="2011693" indent="-182882" algn="l" rtl="0" eaLnBrk="1" latinLnBrk="0" hangingPunct="1">
        <a:spcBef>
          <a:spcPts val="300"/>
        </a:spcBef>
        <a:buClr>
          <a:prstClr val="white">
            <a:shade val="50000"/>
          </a:prstClr>
        </a:buClr>
        <a:buSzPct val="75000"/>
        <a:buFont typeface="Wingdings 3"/>
        <a:buChar char=""/>
        <a:defRPr kumimoji="0" lang="en-US" sz="1361" kern="1200" smtClean="0">
          <a:solidFill>
            <a:schemeClr val="tx1"/>
          </a:solidFill>
          <a:latin typeface="+mn-lt"/>
          <a:ea typeface="+mn-ea"/>
          <a:cs typeface="+mn-cs"/>
        </a:defRPr>
      </a:lvl8pPr>
      <a:lvl9pPr marL="2194574" indent="-182882" algn="l" rtl="0" eaLnBrk="1" latinLnBrk="0" hangingPunct="1">
        <a:spcBef>
          <a:spcPts val="300"/>
        </a:spcBef>
        <a:buClr>
          <a:srgbClr val="9FB8CD"/>
        </a:buClr>
        <a:buSzPct val="75000"/>
        <a:buFont typeface="Wingdings 3"/>
        <a:buChar char=""/>
        <a:defRPr kumimoji="0" lang="en-US" sz="1179"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3" algn="l" rtl="0" eaLnBrk="1" latinLnBrk="0" hangingPunct="1">
        <a:defRPr kumimoji="0" kern="1200">
          <a:solidFill>
            <a:schemeClr val="tx1"/>
          </a:solidFill>
          <a:latin typeface="+mn-lt"/>
          <a:ea typeface="+mn-ea"/>
          <a:cs typeface="+mn-cs"/>
        </a:defRPr>
      </a:lvl2pPr>
      <a:lvl3pPr marL="914406" algn="l" rtl="0" eaLnBrk="1" latinLnBrk="0" hangingPunct="1">
        <a:defRPr kumimoji="0" kern="1200">
          <a:solidFill>
            <a:schemeClr val="tx1"/>
          </a:solidFill>
          <a:latin typeface="+mn-lt"/>
          <a:ea typeface="+mn-ea"/>
          <a:cs typeface="+mn-cs"/>
        </a:defRPr>
      </a:lvl3pPr>
      <a:lvl4pPr marL="1371609" algn="l" rtl="0" eaLnBrk="1" latinLnBrk="0" hangingPunct="1">
        <a:defRPr kumimoji="0" kern="1200">
          <a:solidFill>
            <a:schemeClr val="tx1"/>
          </a:solidFill>
          <a:latin typeface="+mn-lt"/>
          <a:ea typeface="+mn-ea"/>
          <a:cs typeface="+mn-cs"/>
        </a:defRPr>
      </a:lvl4pPr>
      <a:lvl5pPr marL="1828812" algn="l" rtl="0" eaLnBrk="1" latinLnBrk="0" hangingPunct="1">
        <a:defRPr kumimoji="0" kern="1200">
          <a:solidFill>
            <a:schemeClr val="tx1"/>
          </a:solidFill>
          <a:latin typeface="+mn-lt"/>
          <a:ea typeface="+mn-ea"/>
          <a:cs typeface="+mn-cs"/>
        </a:defRPr>
      </a:lvl5pPr>
      <a:lvl6pPr marL="2286015" algn="l" rtl="0" eaLnBrk="1" latinLnBrk="0" hangingPunct="1">
        <a:defRPr kumimoji="0" kern="1200">
          <a:solidFill>
            <a:schemeClr val="tx1"/>
          </a:solidFill>
          <a:latin typeface="+mn-lt"/>
          <a:ea typeface="+mn-ea"/>
          <a:cs typeface="+mn-cs"/>
        </a:defRPr>
      </a:lvl6pPr>
      <a:lvl7pPr marL="2743218" algn="l" rtl="0" eaLnBrk="1" latinLnBrk="0" hangingPunct="1">
        <a:defRPr kumimoji="0" kern="1200">
          <a:solidFill>
            <a:schemeClr val="tx1"/>
          </a:solidFill>
          <a:latin typeface="+mn-lt"/>
          <a:ea typeface="+mn-ea"/>
          <a:cs typeface="+mn-cs"/>
        </a:defRPr>
      </a:lvl7pPr>
      <a:lvl8pPr marL="3200421" algn="l" rtl="0" eaLnBrk="1" latinLnBrk="0" hangingPunct="1">
        <a:defRPr kumimoji="0" kern="1200">
          <a:solidFill>
            <a:schemeClr val="tx1"/>
          </a:solidFill>
          <a:latin typeface="+mn-lt"/>
          <a:ea typeface="+mn-ea"/>
          <a:cs typeface="+mn-cs"/>
        </a:defRPr>
      </a:lvl8pPr>
      <a:lvl9pPr marL="3657624"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1"/>
            <a:ext cx="10972801" cy="990600"/>
          </a:xfrm>
          <a:prstGeom prst="rect">
            <a:avLst/>
          </a:prstGeom>
        </p:spPr>
        <p:txBody>
          <a:bodyPr vert="horz" lIns="100794" tIns="50397" rIns="100794" bIns="50397"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1" cy="4910328"/>
          </a:xfrm>
          <a:prstGeom prst="rect">
            <a:avLst/>
          </a:prstGeom>
        </p:spPr>
        <p:txBody>
          <a:bodyPr vert="horz" lIns="100794" tIns="50397" rIns="100794" bIns="50397">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1" y="6356351"/>
            <a:ext cx="3052063"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3" name="Footer Placeholder 2"/>
          <p:cNvSpPr>
            <a:spLocks noGrp="1"/>
          </p:cNvSpPr>
          <p:nvPr>
            <p:ph type="ftr" sz="quarter" idx="3"/>
          </p:nvPr>
        </p:nvSpPr>
        <p:spPr>
          <a:xfrm>
            <a:off x="3864864" y="6356351"/>
            <a:ext cx="4673601" cy="365760"/>
          </a:xfrm>
          <a:prstGeom prst="rect">
            <a:avLst/>
          </a:prstGeom>
        </p:spPr>
        <p:txBody>
          <a:bodyPr vert="horz" lIns="100794" tIns="50397" rIns="100794" bIns="50397"/>
          <a:lstStyle>
            <a:lvl1pPr algn="r"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23" name="Slide Number Placeholder 22"/>
          <p:cNvSpPr>
            <a:spLocks noGrp="1"/>
          </p:cNvSpPr>
          <p:nvPr>
            <p:ph type="sldNum" sz="quarter" idx="4"/>
          </p:nvPr>
        </p:nvSpPr>
        <p:spPr>
          <a:xfrm>
            <a:off x="816865" y="6356351"/>
            <a:ext cx="2641599"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fld id="{1A62CC4F-A6C2-4F5D-9EED-7D155C821D6B}" type="slidenum">
              <a:rPr lang="en-US" smtClean="0">
                <a:solidFill>
                  <a:srgbClr val="464653"/>
                </a:solidFill>
                <a:latin typeface="Times New Roman" pitchFamily="18" charset="0"/>
              </a:rPr>
              <a:pPr fontAlgn="base">
                <a:spcBef>
                  <a:spcPct val="0"/>
                </a:spcBef>
                <a:spcAft>
                  <a:spcPct val="0"/>
                </a:spcAft>
              </a:pPr>
              <a:t>‹#›</a:t>
            </a:fld>
            <a:endParaRPr lang="en-US">
              <a:solidFill>
                <a:srgbClr val="464653"/>
              </a:solidFill>
              <a:latin typeface="Times New Roman" pitchFamily="18" charset="0"/>
            </a:endParaRPr>
          </a:p>
        </p:txBody>
      </p:sp>
      <p:sp>
        <p:nvSpPr>
          <p:cNvPr id="28" name="Straight Connector 2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29" name="Straight Connector 28"/>
          <p:cNvSpPr>
            <a:spLocks noChangeShapeType="1"/>
          </p:cNvSpPr>
          <p:nvPr/>
        </p:nvSpPr>
        <p:spPr bwMode="auto">
          <a:xfrm>
            <a:off x="609600" y="1143000"/>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Isosceles Triangle 9"/>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xmlns="" val="33378743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175" kern="1200">
          <a:solidFill>
            <a:schemeClr val="tx2"/>
          </a:solidFill>
          <a:latin typeface="+mj-lt"/>
          <a:ea typeface="+mj-ea"/>
          <a:cs typeface="+mj-cs"/>
        </a:defRPr>
      </a:lvl1pPr>
    </p:titleStyle>
    <p:bodyStyle>
      <a:lvl1pPr marL="274322" indent="-274322" algn="l" rtl="0" eaLnBrk="1" latinLnBrk="0" hangingPunct="1">
        <a:spcBef>
          <a:spcPts val="600"/>
        </a:spcBef>
        <a:buClr>
          <a:schemeClr val="accent1"/>
        </a:buClr>
        <a:buSzPct val="76000"/>
        <a:buFont typeface="Wingdings 3"/>
        <a:buChar char=""/>
        <a:defRPr kumimoji="0" sz="2631" kern="1200">
          <a:solidFill>
            <a:schemeClr val="tx1"/>
          </a:solidFill>
          <a:latin typeface="+mn-lt"/>
          <a:ea typeface="+mn-ea"/>
          <a:cs typeface="+mn-cs"/>
        </a:defRPr>
      </a:lvl1pPr>
      <a:lvl2pPr marL="548644" indent="-274322" algn="l" rtl="0" eaLnBrk="1" latinLnBrk="0" hangingPunct="1">
        <a:spcBef>
          <a:spcPts val="500"/>
        </a:spcBef>
        <a:buClr>
          <a:schemeClr val="accent2"/>
        </a:buClr>
        <a:buSzPct val="76000"/>
        <a:buFont typeface="Wingdings 3"/>
        <a:buChar char=""/>
        <a:defRPr kumimoji="0" sz="2268" kern="1200">
          <a:solidFill>
            <a:schemeClr val="tx2"/>
          </a:solidFill>
          <a:latin typeface="+mn-lt"/>
          <a:ea typeface="+mn-ea"/>
          <a:cs typeface="+mn-cs"/>
        </a:defRPr>
      </a:lvl2pPr>
      <a:lvl3pPr marL="822966" indent="-228602" algn="l" rtl="0" eaLnBrk="1" latinLnBrk="0" hangingPunct="1">
        <a:spcBef>
          <a:spcPts val="500"/>
        </a:spcBef>
        <a:buClr>
          <a:schemeClr val="bg1">
            <a:shade val="50000"/>
          </a:schemeClr>
        </a:buClr>
        <a:buSzPct val="76000"/>
        <a:buFont typeface="Wingdings 3"/>
        <a:buChar char=""/>
        <a:defRPr kumimoji="0" sz="1996" kern="1200">
          <a:solidFill>
            <a:schemeClr val="tx1"/>
          </a:solidFill>
          <a:latin typeface="+mn-lt"/>
          <a:ea typeface="+mn-ea"/>
          <a:cs typeface="+mn-cs"/>
        </a:defRPr>
      </a:lvl3pPr>
      <a:lvl4pPr marL="1097287" indent="-228602" algn="l" rtl="0" eaLnBrk="1" latinLnBrk="0" hangingPunct="1">
        <a:spcBef>
          <a:spcPts val="400"/>
        </a:spcBef>
        <a:buClr>
          <a:schemeClr val="accent2">
            <a:shade val="75000"/>
          </a:schemeClr>
        </a:buClr>
        <a:buSzPct val="70000"/>
        <a:buFont typeface="Wingdings"/>
        <a:buChar char=""/>
        <a:defRPr kumimoji="0" sz="1814" kern="1200">
          <a:solidFill>
            <a:schemeClr val="tx1"/>
          </a:solidFill>
          <a:latin typeface="+mn-lt"/>
          <a:ea typeface="+mn-ea"/>
          <a:cs typeface="+mn-cs"/>
        </a:defRPr>
      </a:lvl4pPr>
      <a:lvl5pPr marL="1371609" indent="-228602" algn="l" rtl="0" eaLnBrk="1" latinLnBrk="0" hangingPunct="1">
        <a:spcBef>
          <a:spcPts val="300"/>
        </a:spcBef>
        <a:buClr>
          <a:schemeClr val="accent2"/>
        </a:buClr>
        <a:buSzPct val="70000"/>
        <a:buFont typeface="Wingdings"/>
        <a:buChar char=""/>
        <a:defRPr kumimoji="0" sz="1633" kern="1200">
          <a:solidFill>
            <a:schemeClr val="tx1"/>
          </a:solidFill>
          <a:latin typeface="+mn-lt"/>
          <a:ea typeface="+mn-ea"/>
          <a:cs typeface="+mn-cs"/>
        </a:defRPr>
      </a:lvl5pPr>
      <a:lvl6pPr marL="1645931" indent="-182882" algn="l" rtl="0" eaLnBrk="1" latinLnBrk="0" hangingPunct="1">
        <a:spcBef>
          <a:spcPts val="300"/>
        </a:spcBef>
        <a:buClr>
          <a:srgbClr val="9FB8CD">
            <a:shade val="75000"/>
          </a:srgbClr>
        </a:buClr>
        <a:buSzPct val="75000"/>
        <a:buFont typeface="Wingdings 3"/>
        <a:buChar char=""/>
        <a:defRPr kumimoji="0" lang="en-US" sz="1633" kern="1200" smtClean="0">
          <a:solidFill>
            <a:schemeClr val="tx1"/>
          </a:solidFill>
          <a:latin typeface="+mn-lt"/>
          <a:ea typeface="+mn-ea"/>
          <a:cs typeface="+mn-cs"/>
        </a:defRPr>
      </a:lvl6pPr>
      <a:lvl7pPr marL="1828812" indent="-182882" algn="l" rtl="0" eaLnBrk="1" latinLnBrk="0" hangingPunct="1">
        <a:spcBef>
          <a:spcPts val="300"/>
        </a:spcBef>
        <a:buClr>
          <a:srgbClr val="727CA3">
            <a:shade val="75000"/>
          </a:srgbClr>
        </a:buClr>
        <a:buSzPct val="75000"/>
        <a:buFont typeface="Wingdings 3"/>
        <a:buChar char=""/>
        <a:defRPr kumimoji="0" lang="en-US" sz="1361" kern="1200" smtClean="0">
          <a:solidFill>
            <a:schemeClr val="tx1"/>
          </a:solidFill>
          <a:latin typeface="+mn-lt"/>
          <a:ea typeface="+mn-ea"/>
          <a:cs typeface="+mn-cs"/>
        </a:defRPr>
      </a:lvl7pPr>
      <a:lvl8pPr marL="2011693" indent="-182882" algn="l" rtl="0" eaLnBrk="1" latinLnBrk="0" hangingPunct="1">
        <a:spcBef>
          <a:spcPts val="300"/>
        </a:spcBef>
        <a:buClr>
          <a:prstClr val="white">
            <a:shade val="50000"/>
          </a:prstClr>
        </a:buClr>
        <a:buSzPct val="75000"/>
        <a:buFont typeface="Wingdings 3"/>
        <a:buChar char=""/>
        <a:defRPr kumimoji="0" lang="en-US" sz="1361" kern="1200" smtClean="0">
          <a:solidFill>
            <a:schemeClr val="tx1"/>
          </a:solidFill>
          <a:latin typeface="+mn-lt"/>
          <a:ea typeface="+mn-ea"/>
          <a:cs typeface="+mn-cs"/>
        </a:defRPr>
      </a:lvl8pPr>
      <a:lvl9pPr marL="2194574" indent="-182882" algn="l" rtl="0" eaLnBrk="1" latinLnBrk="0" hangingPunct="1">
        <a:spcBef>
          <a:spcPts val="300"/>
        </a:spcBef>
        <a:buClr>
          <a:srgbClr val="9FB8CD"/>
        </a:buClr>
        <a:buSzPct val="75000"/>
        <a:buFont typeface="Wingdings 3"/>
        <a:buChar char=""/>
        <a:defRPr kumimoji="0" lang="en-US" sz="1179"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3" algn="l" rtl="0" eaLnBrk="1" latinLnBrk="0" hangingPunct="1">
        <a:defRPr kumimoji="0" kern="1200">
          <a:solidFill>
            <a:schemeClr val="tx1"/>
          </a:solidFill>
          <a:latin typeface="+mn-lt"/>
          <a:ea typeface="+mn-ea"/>
          <a:cs typeface="+mn-cs"/>
        </a:defRPr>
      </a:lvl2pPr>
      <a:lvl3pPr marL="914406" algn="l" rtl="0" eaLnBrk="1" latinLnBrk="0" hangingPunct="1">
        <a:defRPr kumimoji="0" kern="1200">
          <a:solidFill>
            <a:schemeClr val="tx1"/>
          </a:solidFill>
          <a:latin typeface="+mn-lt"/>
          <a:ea typeface="+mn-ea"/>
          <a:cs typeface="+mn-cs"/>
        </a:defRPr>
      </a:lvl3pPr>
      <a:lvl4pPr marL="1371609" algn="l" rtl="0" eaLnBrk="1" latinLnBrk="0" hangingPunct="1">
        <a:defRPr kumimoji="0" kern="1200">
          <a:solidFill>
            <a:schemeClr val="tx1"/>
          </a:solidFill>
          <a:latin typeface="+mn-lt"/>
          <a:ea typeface="+mn-ea"/>
          <a:cs typeface="+mn-cs"/>
        </a:defRPr>
      </a:lvl4pPr>
      <a:lvl5pPr marL="1828812" algn="l" rtl="0" eaLnBrk="1" latinLnBrk="0" hangingPunct="1">
        <a:defRPr kumimoji="0" kern="1200">
          <a:solidFill>
            <a:schemeClr val="tx1"/>
          </a:solidFill>
          <a:latin typeface="+mn-lt"/>
          <a:ea typeface="+mn-ea"/>
          <a:cs typeface="+mn-cs"/>
        </a:defRPr>
      </a:lvl5pPr>
      <a:lvl6pPr marL="2286015" algn="l" rtl="0" eaLnBrk="1" latinLnBrk="0" hangingPunct="1">
        <a:defRPr kumimoji="0" kern="1200">
          <a:solidFill>
            <a:schemeClr val="tx1"/>
          </a:solidFill>
          <a:latin typeface="+mn-lt"/>
          <a:ea typeface="+mn-ea"/>
          <a:cs typeface="+mn-cs"/>
        </a:defRPr>
      </a:lvl6pPr>
      <a:lvl7pPr marL="2743218" algn="l" rtl="0" eaLnBrk="1" latinLnBrk="0" hangingPunct="1">
        <a:defRPr kumimoji="0" kern="1200">
          <a:solidFill>
            <a:schemeClr val="tx1"/>
          </a:solidFill>
          <a:latin typeface="+mn-lt"/>
          <a:ea typeface="+mn-ea"/>
          <a:cs typeface="+mn-cs"/>
        </a:defRPr>
      </a:lvl7pPr>
      <a:lvl8pPr marL="3200421" algn="l" rtl="0" eaLnBrk="1" latinLnBrk="0" hangingPunct="1">
        <a:defRPr kumimoji="0" kern="1200">
          <a:solidFill>
            <a:schemeClr val="tx1"/>
          </a:solidFill>
          <a:latin typeface="+mn-lt"/>
          <a:ea typeface="+mn-ea"/>
          <a:cs typeface="+mn-cs"/>
        </a:defRPr>
      </a:lvl8pPr>
      <a:lvl9pPr marL="3657624"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85000"/>
          </a:schemeClr>
        </a:solidFill>
        <a:effectLst/>
      </p:bgPr>
    </p:bg>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518615" y="0"/>
            <a:ext cx="11354937" cy="1146411"/>
          </a:xfrm>
          <a:ln/>
        </p:spPr>
        <p:txBody>
          <a:bodyPr vert="horz" lIns="17996" tIns="46790" rIns="17996" bIns="46790" anchor="b" anchorCtr="0">
            <a:normAutofit/>
          </a:bodyPr>
          <a:lstStyle/>
          <a:p>
            <a:pPr algn="ctr"/>
            <a:r>
              <a:rPr lang="en-US" sz="2800" b="1" dirty="0" smtClean="0">
                <a:solidFill>
                  <a:srgbClr val="C00000"/>
                </a:solidFill>
              </a:rPr>
              <a:t>U20ITT615 – Design Thinking</a:t>
            </a:r>
            <a:r>
              <a:rPr lang="en-US" sz="2800" b="1" dirty="0">
                <a:solidFill>
                  <a:srgbClr val="C00000"/>
                </a:solidFill>
              </a:rPr>
              <a:t/>
            </a:r>
            <a:br>
              <a:rPr lang="en-US" sz="2800" b="1" dirty="0">
                <a:solidFill>
                  <a:srgbClr val="C00000"/>
                </a:solidFill>
              </a:rPr>
            </a:br>
            <a:r>
              <a:rPr lang="en-US" sz="2800" b="1" dirty="0">
                <a:solidFill>
                  <a:srgbClr val="C00000"/>
                </a:solidFill>
              </a:rPr>
              <a:t>III Year / </a:t>
            </a:r>
            <a:r>
              <a:rPr lang="en-US" sz="2800" b="1" dirty="0" smtClean="0">
                <a:solidFill>
                  <a:srgbClr val="C00000"/>
                </a:solidFill>
              </a:rPr>
              <a:t>VI </a:t>
            </a:r>
            <a:r>
              <a:rPr lang="en-US" sz="2800" b="1" dirty="0" smtClean="0">
                <a:solidFill>
                  <a:srgbClr val="C00000"/>
                </a:solidFill>
              </a:rPr>
              <a:t>Semester</a:t>
            </a:r>
            <a:endParaRPr lang="en-GB" sz="2540" b="1" dirty="0">
              <a:solidFill>
                <a:srgbClr val="002060"/>
              </a:solidFill>
            </a:endParaRPr>
          </a:p>
        </p:txBody>
      </p:sp>
      <p:sp>
        <p:nvSpPr>
          <p:cNvPr id="689155" name="Text Box 3"/>
          <p:cNvSpPr txBox="1">
            <a:spLocks noChangeArrowheads="1"/>
          </p:cNvSpPr>
          <p:nvPr/>
        </p:nvSpPr>
        <p:spPr bwMode="auto">
          <a:xfrm>
            <a:off x="2919027" y="3361313"/>
            <a:ext cx="6398592" cy="1751224"/>
          </a:xfrm>
          <a:prstGeom prst="rect">
            <a:avLst/>
          </a:prstGeom>
          <a:noFill/>
          <a:ln w="9525">
            <a:noFill/>
            <a:miter lim="800000"/>
            <a:headEnd/>
            <a:tailEnd/>
          </a:ln>
        </p:spPr>
        <p:txBody>
          <a:bodyPr lIns="17996" tIns="46790" rIns="17996" bIns="46790" anchor="ctr"/>
          <a:lstStyle/>
          <a:p>
            <a:pPr algn="ctr" defTabSz="914326" eaLnBrk="0" fontAlgn="base" hangingPunct="0">
              <a:spcBef>
                <a:spcPct val="0"/>
              </a:spcBef>
              <a:spcAft>
                <a:spcPct val="0"/>
              </a:spcAft>
              <a:tabLst>
                <a:tab pos="660905" algn="l"/>
                <a:tab pos="1523394" algn="l"/>
                <a:tab pos="2387324" algn="l"/>
                <a:tab pos="3251252" algn="l"/>
                <a:tab pos="4115181" algn="l"/>
                <a:tab pos="4979108" algn="l"/>
                <a:tab pos="5843038" algn="l"/>
              </a:tabLst>
            </a:pPr>
            <a:endParaRPr lang="en-GB" sz="4264" b="1" dirty="0">
              <a:solidFill>
                <a:prstClr val="black"/>
              </a:solidFill>
              <a:latin typeface="Comic Sans MS" pitchFamily="66" charset="0"/>
            </a:endParaRPr>
          </a:p>
        </p:txBody>
      </p:sp>
      <p:sp>
        <p:nvSpPr>
          <p:cNvPr id="137218" name="AutoShape 2" descr="Creative Design Thinking Template Backgroun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6" name="Picture 5" descr="DesignThinking-medium-size.jpg"/>
          <p:cNvPicPr>
            <a:picLocks noChangeAspect="1"/>
          </p:cNvPicPr>
          <p:nvPr/>
        </p:nvPicPr>
        <p:blipFill>
          <a:blip r:embed="rId3"/>
          <a:stretch>
            <a:fillRect/>
          </a:stretch>
        </p:blipFill>
        <p:spPr>
          <a:xfrm>
            <a:off x="1188445" y="1174183"/>
            <a:ext cx="10030265" cy="5683817"/>
          </a:xfrm>
          <a:prstGeom prst="rect">
            <a:avLst/>
          </a:prstGeom>
        </p:spPr>
      </p:pic>
    </p:spTree>
    <p:extLst>
      <p:ext uri="{BB962C8B-B14F-4D97-AF65-F5344CB8AC3E}">
        <p14:creationId xmlns:p14="http://schemas.microsoft.com/office/powerpoint/2010/main" xmlns="" val="3738756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C00000"/>
                </a:solidFill>
              </a:rPr>
              <a:t>Case study in Finance</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10</a:t>
            </a:fld>
            <a:endParaRPr lang="en-US">
              <a:solidFill>
                <a:srgbClr val="464653"/>
              </a:solidFill>
            </a:endParaRPr>
          </a:p>
        </p:txBody>
      </p:sp>
      <p:sp>
        <p:nvSpPr>
          <p:cNvPr id="4" name="Rectangle 3"/>
          <p:cNvSpPr/>
          <p:nvPr/>
        </p:nvSpPr>
        <p:spPr>
          <a:xfrm>
            <a:off x="542261" y="1324121"/>
            <a:ext cx="11004698" cy="4708981"/>
          </a:xfrm>
          <a:prstGeom prst="rect">
            <a:avLst/>
          </a:prstGeom>
        </p:spPr>
        <p:txBody>
          <a:bodyPr wrap="square">
            <a:spAutoFit/>
          </a:bodyPr>
          <a:lstStyle/>
          <a:p>
            <a:pPr algn="just"/>
            <a:r>
              <a:rPr lang="en-GB" sz="2000" b="1" dirty="0" smtClean="0"/>
              <a:t>Define:</a:t>
            </a:r>
            <a:endParaRPr lang="en-GB" sz="2000" dirty="0" smtClean="0"/>
          </a:p>
          <a:p>
            <a:pPr lvl="1" algn="just"/>
            <a:r>
              <a:rPr lang="en-GB" sz="2000" dirty="0" smtClean="0"/>
              <a:t>Based on the insights gathered, the design team synthesizes the data to identify key themes and define the core challenges to be addressed. They uncover common pain points such as difficulty navigating the website, lack of personalized recommendations, and inadequate support for mobile devices. The team creates personas representing different types of users to guide the design process.</a:t>
            </a:r>
          </a:p>
          <a:p>
            <a:pPr algn="just"/>
            <a:r>
              <a:rPr lang="en-GB" sz="2000" b="1" dirty="0" smtClean="0"/>
              <a:t>Ideate:</a:t>
            </a:r>
            <a:endParaRPr lang="en-GB" sz="2000" dirty="0" smtClean="0"/>
          </a:p>
          <a:p>
            <a:pPr lvl="1" algn="just"/>
            <a:r>
              <a:rPr lang="en-GB" sz="2000" dirty="0" smtClean="0"/>
              <a:t>With a deep understanding of user needs, the design team engages in brainstorming sessions to generate innovative ideas for improving the online banking experience. They explore concepts such as intuitive navigation pathways, personalized financial insights, and proactive notifications for important transactions. Rapid prototyping techniques are used to bring these ideas to life quickly.</a:t>
            </a:r>
          </a:p>
          <a:p>
            <a:pPr algn="just"/>
            <a:r>
              <a:rPr lang="en-GB" sz="2000" b="1" dirty="0" smtClean="0"/>
              <a:t>Prototype:</a:t>
            </a:r>
            <a:endParaRPr lang="en-GB" sz="2000" dirty="0" smtClean="0"/>
          </a:p>
          <a:p>
            <a:pPr lvl="1" algn="just"/>
            <a:r>
              <a:rPr lang="en-GB" sz="2000" dirty="0" smtClean="0"/>
              <a:t>The design team creates low-fidelity prototypes of the redesigned online banking platform based on the ideas generated during the ideation phase. These prototypes focus on key features and functionalities identified as priorities by users. Prototypes are tested with real customers to gather feedback and validate design decisions</a:t>
            </a:r>
            <a:endParaRPr lang="en-GB"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C00000"/>
                </a:solidFill>
              </a:rPr>
              <a:t>Case study in Finance</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11</a:t>
            </a:fld>
            <a:endParaRPr lang="en-US">
              <a:solidFill>
                <a:srgbClr val="464653"/>
              </a:solidFill>
            </a:endParaRPr>
          </a:p>
        </p:txBody>
      </p:sp>
      <p:sp>
        <p:nvSpPr>
          <p:cNvPr id="4" name="Rectangle 3"/>
          <p:cNvSpPr/>
          <p:nvPr/>
        </p:nvSpPr>
        <p:spPr>
          <a:xfrm>
            <a:off x="616689" y="1228704"/>
            <a:ext cx="10643190" cy="4708981"/>
          </a:xfrm>
          <a:prstGeom prst="rect">
            <a:avLst/>
          </a:prstGeom>
        </p:spPr>
        <p:txBody>
          <a:bodyPr wrap="square">
            <a:spAutoFit/>
          </a:bodyPr>
          <a:lstStyle/>
          <a:p>
            <a:pPr algn="just"/>
            <a:r>
              <a:rPr lang="en-GB" sz="2000" b="1" dirty="0" smtClean="0"/>
              <a:t>Test:</a:t>
            </a:r>
            <a:endParaRPr lang="en-GB" sz="2000" dirty="0" smtClean="0"/>
          </a:p>
          <a:p>
            <a:pPr lvl="1" algn="just"/>
            <a:r>
              <a:rPr lang="en-GB" sz="2000" dirty="0" smtClean="0"/>
              <a:t>Usability testing sessions are conducted with customers to evaluate the effectiveness of the prototypes. Participants are asked to perform specific tasks, such as checking their account balance, transferring funds, and setting up bill payments. Their interactions with the prototype are observed, and feedback is collected to identify usability issues and areas for improvement.</a:t>
            </a:r>
          </a:p>
          <a:p>
            <a:pPr algn="just"/>
            <a:r>
              <a:rPr lang="en-GB" sz="2000" b="1" dirty="0" smtClean="0"/>
              <a:t>Iterate:</a:t>
            </a:r>
            <a:endParaRPr lang="en-GB" sz="2000" dirty="0" smtClean="0"/>
          </a:p>
          <a:p>
            <a:pPr lvl="1" algn="just"/>
            <a:r>
              <a:rPr lang="en-GB" sz="2000" dirty="0" smtClean="0"/>
              <a:t>Based on the feedback received during usability testing, the design team iterates on the prototypes, making refinements and adjustments to address identified issues. This iterative process continues until the online banking platform meets the needs and expectations of customers effectively.</a:t>
            </a:r>
          </a:p>
          <a:p>
            <a:pPr algn="just"/>
            <a:r>
              <a:rPr lang="en-GB" sz="2000" i="1" dirty="0" smtClean="0"/>
              <a:t>Outcome:</a:t>
            </a:r>
            <a:r>
              <a:rPr lang="en-GB" sz="2000" dirty="0" smtClean="0"/>
              <a:t> The redesigned online banking platform launched by the bank reflects a user-centric approach to design, resulting in significantly improved customer satisfaction and engagement. Users now find it easier to navigate the website, access relevant information, and perform banking transactions seamlessly. Personalized recommendations and proactive notifications enhance the overall user experience, helping customers achieve their financial goals more effectively.</a:t>
            </a:r>
            <a:endParaRPr lang="en-GB"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solidFill>
                  <a:srgbClr val="C00000"/>
                </a:solidFill>
              </a:rPr>
              <a:t>Case study in Education</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12</a:t>
            </a:fld>
            <a:endParaRPr lang="en-US">
              <a:solidFill>
                <a:srgbClr val="464653"/>
              </a:solidFill>
            </a:endParaRPr>
          </a:p>
        </p:txBody>
      </p:sp>
      <p:sp>
        <p:nvSpPr>
          <p:cNvPr id="4" name="Rectangle 3"/>
          <p:cNvSpPr/>
          <p:nvPr/>
        </p:nvSpPr>
        <p:spPr>
          <a:xfrm>
            <a:off x="733647" y="1263916"/>
            <a:ext cx="7091915" cy="5078313"/>
          </a:xfrm>
          <a:prstGeom prst="rect">
            <a:avLst/>
          </a:prstGeom>
        </p:spPr>
        <p:txBody>
          <a:bodyPr wrap="square">
            <a:spAutoFit/>
          </a:bodyPr>
          <a:lstStyle/>
          <a:p>
            <a:pPr algn="just">
              <a:buFont typeface="Arial" pitchFamily="34" charset="0"/>
              <a:buChar char="•"/>
            </a:pPr>
            <a:r>
              <a:rPr lang="en-GB" dirty="0" smtClean="0"/>
              <a:t>One domain in which design thinking finds a huge application is the education sector. These days, educators are using design thinking extensively to improve the quality of education in schools, especially in the kindergarten classes. Design thinking has been used in schools to upgrade the curriculum, or to redesign the student spaces or to make the entire experience of the students worthwhile.</a:t>
            </a:r>
          </a:p>
          <a:p>
            <a:pPr algn="just">
              <a:buFont typeface="Arial" pitchFamily="34" charset="0"/>
              <a:buChar char="•"/>
            </a:pPr>
            <a:r>
              <a:rPr lang="en-GB" dirty="0" smtClean="0"/>
              <a:t>Design thinking helps the school administrators to solve institution-based problems, helps in making the curriculum more valuable to the students and to engender design thinking skills in students as well.</a:t>
            </a:r>
          </a:p>
          <a:p>
            <a:r>
              <a:rPr lang="en-GB" b="1" dirty="0" err="1" smtClean="0">
                <a:solidFill>
                  <a:srgbClr val="7030A0"/>
                </a:solidFill>
              </a:rPr>
              <a:t>REDLab</a:t>
            </a:r>
            <a:r>
              <a:rPr lang="en-GB" b="1" dirty="0" smtClean="0">
                <a:solidFill>
                  <a:srgbClr val="7030A0"/>
                </a:solidFill>
              </a:rPr>
              <a:t> Group</a:t>
            </a:r>
          </a:p>
          <a:p>
            <a:pPr algn="just"/>
            <a:r>
              <a:rPr lang="en-GB" dirty="0" smtClean="0"/>
              <a:t>Stanford University’s Graduate School of Education has a </a:t>
            </a:r>
            <a:r>
              <a:rPr lang="en-GB" dirty="0" err="1" smtClean="0"/>
              <a:t>REDLab</a:t>
            </a:r>
            <a:r>
              <a:rPr lang="en-GB" dirty="0" smtClean="0"/>
              <a:t> group which conducts research on how to apply design thinking in kindergarten, 1</a:t>
            </a:r>
            <a:r>
              <a:rPr lang="en-GB" baseline="30000" dirty="0" smtClean="0"/>
              <a:t>st</a:t>
            </a:r>
            <a:r>
              <a:rPr lang="en-GB" dirty="0" smtClean="0"/>
              <a:t> to 12</a:t>
            </a:r>
            <a:r>
              <a:rPr lang="en-GB" baseline="30000" dirty="0" smtClean="0"/>
              <a:t>th</a:t>
            </a:r>
            <a:r>
              <a:rPr lang="en-GB" dirty="0" smtClean="0"/>
              <a:t> grade, secondary and post-secondary academic settings. The </a:t>
            </a:r>
            <a:r>
              <a:rPr lang="en-GB" dirty="0" err="1" smtClean="0"/>
              <a:t>REDLab</a:t>
            </a:r>
            <a:r>
              <a:rPr lang="en-GB" dirty="0" smtClean="0"/>
              <a:t> group has teamed up with </a:t>
            </a:r>
            <a:r>
              <a:rPr lang="en-GB" dirty="0" err="1" smtClean="0"/>
              <a:t>Hasso</a:t>
            </a:r>
            <a:r>
              <a:rPr lang="en-GB" dirty="0" smtClean="0"/>
              <a:t> </a:t>
            </a:r>
            <a:r>
              <a:rPr lang="en-GB" dirty="0" err="1" smtClean="0"/>
              <a:t>Plattner</a:t>
            </a:r>
            <a:r>
              <a:rPr lang="en-GB" dirty="0" smtClean="0"/>
              <a:t> Institute to create </a:t>
            </a:r>
            <a:r>
              <a:rPr lang="en-GB" dirty="0" err="1" smtClean="0"/>
              <a:t>Hasso</a:t>
            </a:r>
            <a:r>
              <a:rPr lang="en-GB" dirty="0" smtClean="0"/>
              <a:t> </a:t>
            </a:r>
            <a:r>
              <a:rPr lang="en-GB" dirty="0" err="1" smtClean="0"/>
              <a:t>Plattner</a:t>
            </a:r>
            <a:r>
              <a:rPr lang="en-GB" dirty="0" smtClean="0"/>
              <a:t> Design Thinking Research Program, which works for applying rigorous academic methods to understand the reasons behind the success and failure of design thinking programs.</a:t>
            </a:r>
          </a:p>
          <a:p>
            <a:pPr algn="just"/>
            <a:endParaRPr lang="en-GB" dirty="0"/>
          </a:p>
        </p:txBody>
      </p:sp>
      <p:pic>
        <p:nvPicPr>
          <p:cNvPr id="4098" name="Picture 2" descr="RedLab Group"/>
          <p:cNvPicPr>
            <a:picLocks noChangeAspect="1" noChangeArrowheads="1"/>
          </p:cNvPicPr>
          <p:nvPr/>
        </p:nvPicPr>
        <p:blipFill>
          <a:blip r:embed="rId2"/>
          <a:srcRect/>
          <a:stretch>
            <a:fillRect/>
          </a:stretch>
        </p:blipFill>
        <p:spPr bwMode="auto">
          <a:xfrm>
            <a:off x="8105828" y="1286539"/>
            <a:ext cx="4086172" cy="490161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C00000"/>
                </a:solidFill>
              </a:rPr>
              <a:t>Case study in Education</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13</a:t>
            </a:fld>
            <a:endParaRPr lang="en-US">
              <a:solidFill>
                <a:srgbClr val="464653"/>
              </a:solidFill>
            </a:endParaRPr>
          </a:p>
        </p:txBody>
      </p:sp>
      <p:sp>
        <p:nvSpPr>
          <p:cNvPr id="4" name="Rectangle 3"/>
          <p:cNvSpPr/>
          <p:nvPr/>
        </p:nvSpPr>
        <p:spPr>
          <a:xfrm>
            <a:off x="804530" y="1392613"/>
            <a:ext cx="10742428" cy="4431983"/>
          </a:xfrm>
          <a:prstGeom prst="rect">
            <a:avLst/>
          </a:prstGeom>
        </p:spPr>
        <p:txBody>
          <a:bodyPr wrap="square">
            <a:spAutoFit/>
          </a:bodyPr>
          <a:lstStyle/>
          <a:p>
            <a:pPr algn="just"/>
            <a:r>
              <a:rPr lang="en-GB" sz="2400" dirty="0" smtClean="0"/>
              <a:t>In schools, students normally attempt exams in the form of question-answers based test, fill in the blanks or match case type of questions. All these don’t prepare the students for a society that is complex and has much more to it than plain facts.</a:t>
            </a:r>
          </a:p>
          <a:p>
            <a:pPr algn="just"/>
            <a:r>
              <a:rPr lang="en-GB" sz="2400" dirty="0" smtClean="0"/>
              <a:t/>
            </a:r>
            <a:br>
              <a:rPr lang="en-GB" sz="2400" dirty="0" smtClean="0"/>
            </a:br>
            <a:r>
              <a:rPr lang="en-GB" sz="2400" dirty="0" smtClean="0"/>
              <a:t> </a:t>
            </a:r>
            <a:r>
              <a:rPr lang="en-GB" sz="2400" b="1" dirty="0" smtClean="0">
                <a:solidFill>
                  <a:srgbClr val="7030A0"/>
                </a:solidFill>
              </a:rPr>
              <a:t>Tools at Schools</a:t>
            </a:r>
          </a:p>
          <a:p>
            <a:pPr algn="just"/>
            <a:r>
              <a:rPr lang="en-GB" sz="2400" dirty="0" smtClean="0"/>
              <a:t>The Tools at Schools group once conducted an activity with the 8</a:t>
            </a:r>
            <a:r>
              <a:rPr lang="en-GB" sz="2400" baseline="30000" dirty="0" smtClean="0"/>
              <a:t>th</a:t>
            </a:r>
            <a:r>
              <a:rPr lang="en-GB" sz="2400" dirty="0" smtClean="0"/>
              <a:t> grade students in The School at Columbia University. The activity included redesigning a locker, chair or desk to suit the requirements of 21</a:t>
            </a:r>
            <a:r>
              <a:rPr lang="en-GB" sz="2400" baseline="30000" dirty="0" smtClean="0"/>
              <a:t>st</a:t>
            </a:r>
            <a:r>
              <a:rPr lang="en-GB" sz="2400" dirty="0" smtClean="0"/>
              <a:t> century students. Design thinking was applied in this activity and the results were displayed in International Contemporary Furniture Fair. Design thinking also helps the pupils to learn how to work collaboratively in a team.</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C00000"/>
                </a:solidFill>
              </a:rPr>
              <a:t>Case study in Education</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14</a:t>
            </a:fld>
            <a:endParaRPr lang="en-US">
              <a:solidFill>
                <a:srgbClr val="464653"/>
              </a:solidFill>
            </a:endParaRPr>
          </a:p>
        </p:txBody>
      </p:sp>
      <p:sp>
        <p:nvSpPr>
          <p:cNvPr id="4" name="Rectangle 3"/>
          <p:cNvSpPr/>
          <p:nvPr/>
        </p:nvSpPr>
        <p:spPr>
          <a:xfrm>
            <a:off x="691117" y="1357400"/>
            <a:ext cx="11132289" cy="5016758"/>
          </a:xfrm>
          <a:prstGeom prst="rect">
            <a:avLst/>
          </a:prstGeom>
        </p:spPr>
        <p:txBody>
          <a:bodyPr wrap="square">
            <a:spAutoFit/>
          </a:bodyPr>
          <a:lstStyle/>
          <a:p>
            <a:pPr algn="just"/>
            <a:r>
              <a:rPr lang="en-GB" sz="2000" b="1" dirty="0" smtClean="0">
                <a:solidFill>
                  <a:srgbClr val="7030A0"/>
                </a:solidFill>
              </a:rPr>
              <a:t>Degrees and Certification in Design Thinking</a:t>
            </a:r>
          </a:p>
          <a:p>
            <a:pPr algn="just"/>
            <a:r>
              <a:rPr lang="en-GB" sz="2000" dirty="0" smtClean="0"/>
              <a:t>Design thinking has become so popular in the education sector that Radford University has begun offering a Master of Fine Arts degree in design thinking. It is an online degree emphasizing of design principles and design methodologies.</a:t>
            </a:r>
          </a:p>
          <a:p>
            <a:pPr algn="just"/>
            <a:endParaRPr lang="en-GB" sz="2000" dirty="0" smtClean="0"/>
          </a:p>
          <a:p>
            <a:pPr algn="just"/>
            <a:r>
              <a:rPr lang="en-GB" sz="2000" dirty="0" smtClean="0"/>
              <a:t>The Victoria-Cedar Alliance in Singapore offers a six-year Imagineering Program. This program offers an opportunity for the students to gain a deeper understanding of social issues, develop empathy and work to improve the lives of fellow human beings.</a:t>
            </a:r>
          </a:p>
          <a:p>
            <a:pPr algn="just"/>
            <a:endParaRPr lang="en-GB" sz="2000" dirty="0" smtClean="0"/>
          </a:p>
          <a:p>
            <a:pPr algn="just"/>
            <a:r>
              <a:rPr lang="en-GB" sz="2000" dirty="0" smtClean="0"/>
              <a:t>In education, design thinking helps the students to understand that they can create their own future by borrowing frameworks from other areas. This enables them to design their own experiences and participation.</a:t>
            </a:r>
          </a:p>
          <a:p>
            <a:pPr algn="just"/>
            <a:endParaRPr lang="en-GB" sz="2000" dirty="0" smtClean="0"/>
          </a:p>
          <a:p>
            <a:pPr algn="just"/>
            <a:r>
              <a:rPr lang="en-GB" sz="2000" dirty="0" smtClean="0"/>
              <a:t>Design thinking also helps in pedagogy. Teachers find it easy to find solutions by learning from the experiences of others, rather than just reading contents of a book. The collaborative activities help the teachers to teach the concepts in a better fashion to the kids.</a:t>
            </a:r>
            <a:endParaRPr lang="en-GB"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solidFill>
                  <a:srgbClr val="C00000"/>
                </a:solidFill>
              </a:rPr>
              <a:t>Case study in Management</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15</a:t>
            </a:fld>
            <a:endParaRPr lang="en-US">
              <a:solidFill>
                <a:srgbClr val="464653"/>
              </a:solidFill>
            </a:endParaRPr>
          </a:p>
        </p:txBody>
      </p:sp>
      <p:sp>
        <p:nvSpPr>
          <p:cNvPr id="4" name="Rectangle 3"/>
          <p:cNvSpPr/>
          <p:nvPr/>
        </p:nvSpPr>
        <p:spPr>
          <a:xfrm>
            <a:off x="680485" y="1164080"/>
            <a:ext cx="11015330" cy="5324535"/>
          </a:xfrm>
          <a:prstGeom prst="rect">
            <a:avLst/>
          </a:prstGeom>
        </p:spPr>
        <p:txBody>
          <a:bodyPr wrap="square">
            <a:spAutoFit/>
          </a:bodyPr>
          <a:lstStyle/>
          <a:p>
            <a:pPr algn="just"/>
            <a:r>
              <a:rPr lang="en-GB" sz="2000" b="1" dirty="0" smtClean="0"/>
              <a:t>Case Study: Improving Employee Engagement and Performance Management</a:t>
            </a:r>
            <a:endParaRPr lang="en-GB" sz="2000" dirty="0" smtClean="0"/>
          </a:p>
          <a:p>
            <a:pPr algn="just"/>
            <a:r>
              <a:rPr lang="en-GB" sz="2000" i="1" dirty="0" smtClean="0"/>
              <a:t>Background:</a:t>
            </a:r>
            <a:r>
              <a:rPr lang="en-GB" sz="2000" dirty="0" smtClean="0"/>
              <a:t> A large multinational corporation is facing challenges with employee engagement and performance management. Despite implementing traditional performance appraisal systems, employees feel disengaged, </a:t>
            </a:r>
            <a:r>
              <a:rPr lang="en-GB" sz="2000" dirty="0" err="1" smtClean="0"/>
              <a:t>demotivated</a:t>
            </a:r>
            <a:r>
              <a:rPr lang="en-GB" sz="2000" dirty="0" smtClean="0"/>
              <a:t>, and disconnected from the company's goals. Recognizing the need for a more human-</a:t>
            </a:r>
            <a:r>
              <a:rPr lang="en-GB" sz="2000" dirty="0" err="1" smtClean="0"/>
              <a:t>centered</a:t>
            </a:r>
            <a:r>
              <a:rPr lang="en-GB" sz="2000" dirty="0" smtClean="0"/>
              <a:t> approach, the company decides to apply design thinking principles to redesign its performance management process.</a:t>
            </a:r>
          </a:p>
          <a:p>
            <a:pPr algn="just"/>
            <a:r>
              <a:rPr lang="en-GB" sz="2000" i="1" dirty="0" smtClean="0"/>
              <a:t>Design Thinking Process:</a:t>
            </a:r>
            <a:endParaRPr lang="en-GB" sz="2000" dirty="0" smtClean="0"/>
          </a:p>
          <a:p>
            <a:pPr algn="just"/>
            <a:r>
              <a:rPr lang="en-GB" sz="2000" b="1" dirty="0" smtClean="0"/>
              <a:t>Empathize:</a:t>
            </a:r>
            <a:endParaRPr lang="en-GB" sz="2000" dirty="0" smtClean="0"/>
          </a:p>
          <a:p>
            <a:pPr lvl="1" algn="just"/>
            <a:r>
              <a:rPr lang="en-GB" sz="2000" dirty="0" smtClean="0"/>
              <a:t>The management team conducts interviews, focus groups, and surveys to understand the experiences, needs, and pain points of employees regarding the existing performance management process. They seek to uncover insights into what motivates employees, how they prefer to receive feedback, and what obstacles they face in achieving their goals.</a:t>
            </a:r>
          </a:p>
          <a:p>
            <a:pPr algn="just"/>
            <a:r>
              <a:rPr lang="en-GB" sz="2000" b="1" dirty="0" smtClean="0"/>
              <a:t>Define:</a:t>
            </a:r>
            <a:endParaRPr lang="en-GB" sz="2000" dirty="0" smtClean="0"/>
          </a:p>
          <a:p>
            <a:pPr lvl="1" algn="just"/>
            <a:r>
              <a:rPr lang="en-GB" sz="2000" dirty="0" smtClean="0"/>
              <a:t>Based on the insights gathered, the management team synthesizes the data to identify common themes and define the core challenges in the current performance management process. They uncover issues such as lack of transparency, infrequent feedback, and a disconnect between individual goals and organizational objectives.</a:t>
            </a:r>
            <a:endParaRPr lang="en-GB"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solidFill>
                  <a:srgbClr val="C00000"/>
                </a:solidFill>
              </a:rPr>
              <a:t>Case study in Management</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16</a:t>
            </a:fld>
            <a:endParaRPr lang="en-US">
              <a:solidFill>
                <a:srgbClr val="464653"/>
              </a:solidFill>
            </a:endParaRPr>
          </a:p>
        </p:txBody>
      </p:sp>
      <p:sp>
        <p:nvSpPr>
          <p:cNvPr id="4" name="Rectangle 3"/>
          <p:cNvSpPr/>
          <p:nvPr/>
        </p:nvSpPr>
        <p:spPr>
          <a:xfrm>
            <a:off x="627321" y="1313489"/>
            <a:ext cx="10749516" cy="4708981"/>
          </a:xfrm>
          <a:prstGeom prst="rect">
            <a:avLst/>
          </a:prstGeom>
        </p:spPr>
        <p:txBody>
          <a:bodyPr wrap="square">
            <a:spAutoFit/>
          </a:bodyPr>
          <a:lstStyle/>
          <a:p>
            <a:pPr algn="just"/>
            <a:r>
              <a:rPr lang="en-GB" sz="2000" b="1" dirty="0" smtClean="0"/>
              <a:t>Ideate:</a:t>
            </a:r>
            <a:endParaRPr lang="en-GB" sz="2000" dirty="0" smtClean="0"/>
          </a:p>
          <a:p>
            <a:pPr lvl="1" algn="just"/>
            <a:r>
              <a:rPr lang="en-GB" sz="2000" dirty="0" smtClean="0"/>
              <a:t>With a deep understanding of employee needs, the management team engages in brainstorming sessions to generate innovative ideas for improving the performance management process. They explore concepts such as real-time feedback mechanisms, goal alignment tools, and </a:t>
            </a:r>
            <a:r>
              <a:rPr lang="en-GB" sz="2000" dirty="0" err="1" smtClean="0"/>
              <a:t>gamification</a:t>
            </a:r>
            <a:r>
              <a:rPr lang="en-GB" sz="2000" dirty="0" smtClean="0"/>
              <a:t> elements to enhance employee engagement and motivation.</a:t>
            </a:r>
          </a:p>
          <a:p>
            <a:pPr algn="just"/>
            <a:r>
              <a:rPr lang="en-GB" sz="2000" b="1" dirty="0" smtClean="0"/>
              <a:t>Prototype:</a:t>
            </a:r>
            <a:endParaRPr lang="en-GB" sz="2000" dirty="0" smtClean="0"/>
          </a:p>
          <a:p>
            <a:pPr lvl="1" algn="just"/>
            <a:r>
              <a:rPr lang="en-GB" sz="2000" dirty="0" smtClean="0"/>
              <a:t>The management team creates prototypes of the redesigned performance management process based on the ideas generated during the ideation phase. These prototypes include mock-ups of new feedback platforms, goal-setting tools, and performance dashboards. Prototypes are tested with a sample group of employees to gather feedback and validate design decisions.</a:t>
            </a:r>
          </a:p>
          <a:p>
            <a:pPr algn="just"/>
            <a:r>
              <a:rPr lang="en-GB" sz="2000" b="1" dirty="0" smtClean="0"/>
              <a:t>Test:</a:t>
            </a:r>
            <a:endParaRPr lang="en-GB" sz="2000" dirty="0" smtClean="0"/>
          </a:p>
          <a:p>
            <a:pPr lvl="1" algn="just"/>
            <a:r>
              <a:rPr lang="en-GB" sz="2000" dirty="0" smtClean="0"/>
              <a:t>Feedback sessions are conducted with employees to evaluate the effectiveness of the prototypes. Participants are asked to provide their thoughts on the proposed changes, suggest improvements, and identify any concerns or reservations. Their feedback is carefully analyzed to determine which features are most valuable and which may need further refinement.</a:t>
            </a:r>
            <a:endParaRPr lang="en-GB"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solidFill>
                  <a:srgbClr val="C00000"/>
                </a:solidFill>
              </a:rPr>
              <a:t>Case study in Management</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17</a:t>
            </a:fld>
            <a:endParaRPr lang="en-US">
              <a:solidFill>
                <a:srgbClr val="464653"/>
              </a:solidFill>
            </a:endParaRPr>
          </a:p>
        </p:txBody>
      </p:sp>
      <p:sp>
        <p:nvSpPr>
          <p:cNvPr id="4" name="Rectangle 3"/>
          <p:cNvSpPr/>
          <p:nvPr/>
        </p:nvSpPr>
        <p:spPr>
          <a:xfrm>
            <a:off x="797442" y="1166843"/>
            <a:ext cx="11004698" cy="3477875"/>
          </a:xfrm>
          <a:prstGeom prst="rect">
            <a:avLst/>
          </a:prstGeom>
        </p:spPr>
        <p:txBody>
          <a:bodyPr wrap="square">
            <a:spAutoFit/>
          </a:bodyPr>
          <a:lstStyle/>
          <a:p>
            <a:pPr algn="just"/>
            <a:r>
              <a:rPr lang="en-GB" sz="2000" b="1" dirty="0" smtClean="0"/>
              <a:t>Iterate:</a:t>
            </a:r>
            <a:endParaRPr lang="en-GB" sz="2000" dirty="0" smtClean="0"/>
          </a:p>
          <a:p>
            <a:pPr lvl="1" algn="just"/>
            <a:r>
              <a:rPr lang="en-GB" sz="2000" dirty="0" smtClean="0"/>
              <a:t>Based on the feedback received during testing, the management team iterates on the prototypes, making refinements and adjustments to address identified issues. This iterative process continues until the redesigned performance management process meets the needs and expectations of employees effectively.</a:t>
            </a:r>
          </a:p>
          <a:p>
            <a:pPr lvl="1" algn="just"/>
            <a:endParaRPr lang="en-GB" sz="2000" dirty="0" smtClean="0"/>
          </a:p>
          <a:p>
            <a:pPr algn="just"/>
            <a:r>
              <a:rPr lang="en-GB" sz="2000" i="1" dirty="0" smtClean="0"/>
              <a:t>Outcome:</a:t>
            </a:r>
            <a:r>
              <a:rPr lang="en-GB" sz="2000" dirty="0" smtClean="0"/>
              <a:t> The redesigned performance management process implemented by the company reflects a more human-</a:t>
            </a:r>
            <a:r>
              <a:rPr lang="en-GB" sz="2000" dirty="0" err="1" smtClean="0"/>
              <a:t>centered</a:t>
            </a:r>
            <a:r>
              <a:rPr lang="en-GB" sz="2000" dirty="0" smtClean="0"/>
              <a:t> and employee-centric approach to management. Employees now have access to real-time feedback, transparent goal-setting tools, and personalized development resources that empower them to succeed. As a result, employee engagement and motivation levels have increased significantly, leading to improved performance, retention, and overall organizational success.</a:t>
            </a:r>
            <a:endParaRPr lang="en-GB"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solidFill>
                  <a:srgbClr val="C00000"/>
                </a:solidFill>
              </a:rPr>
              <a:t>Case study in Retail Sector</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18</a:t>
            </a:fld>
            <a:endParaRPr lang="en-US">
              <a:solidFill>
                <a:srgbClr val="464653"/>
              </a:solidFill>
            </a:endParaRPr>
          </a:p>
        </p:txBody>
      </p:sp>
      <p:sp>
        <p:nvSpPr>
          <p:cNvPr id="4" name="Rectangle 3"/>
          <p:cNvSpPr/>
          <p:nvPr/>
        </p:nvSpPr>
        <p:spPr>
          <a:xfrm>
            <a:off x="308345" y="1067007"/>
            <a:ext cx="11685182" cy="5355312"/>
          </a:xfrm>
          <a:prstGeom prst="rect">
            <a:avLst/>
          </a:prstGeom>
        </p:spPr>
        <p:txBody>
          <a:bodyPr wrap="square">
            <a:spAutoFit/>
          </a:bodyPr>
          <a:lstStyle/>
          <a:p>
            <a:pPr algn="just"/>
            <a:r>
              <a:rPr lang="en-GB" b="1" dirty="0" smtClean="0"/>
              <a:t>Case Study: Redefining the In-Store Shopping Experience</a:t>
            </a:r>
            <a:endParaRPr lang="en-GB" dirty="0" smtClean="0"/>
          </a:p>
          <a:p>
            <a:pPr algn="just"/>
            <a:r>
              <a:rPr lang="en-GB" i="1" dirty="0" smtClean="0"/>
              <a:t>Background:</a:t>
            </a:r>
            <a:r>
              <a:rPr lang="en-GB" dirty="0" smtClean="0"/>
              <a:t> A retail chain is facing challenges with declining foot traffic and increasing competition from online retailers. Recognizing the need to innovate and differentiate themselves, the company decides to apply design thinking principles to redefine the in-store shopping experience and create a more engaging and memorable environment for customers.</a:t>
            </a:r>
          </a:p>
          <a:p>
            <a:pPr algn="just"/>
            <a:r>
              <a:rPr lang="en-GB" i="1" dirty="0" smtClean="0"/>
              <a:t>Design Thinking Process:</a:t>
            </a:r>
            <a:endParaRPr lang="en-GB" dirty="0" smtClean="0"/>
          </a:p>
          <a:p>
            <a:pPr algn="just"/>
            <a:r>
              <a:rPr lang="en-GB" b="1" dirty="0" smtClean="0"/>
              <a:t>Empathize:</a:t>
            </a:r>
            <a:endParaRPr lang="en-GB" dirty="0" smtClean="0"/>
          </a:p>
          <a:p>
            <a:pPr lvl="1" algn="just"/>
            <a:r>
              <a:rPr lang="en-GB" dirty="0" smtClean="0"/>
              <a:t>The retail chain conducts interviews, surveys, and observational studies to understand the needs, preferences, and pain points of customers when shopping in-store. They seek to uncover insights into what motivates customers to visit physical stores, what obstacles they encounter during the shopping journey, and how they perceive the overall shopping experience.</a:t>
            </a:r>
          </a:p>
          <a:p>
            <a:pPr algn="just"/>
            <a:r>
              <a:rPr lang="en-GB" b="1" dirty="0" smtClean="0"/>
              <a:t>Define:</a:t>
            </a:r>
            <a:endParaRPr lang="en-GB" dirty="0" smtClean="0"/>
          </a:p>
          <a:p>
            <a:pPr lvl="1" algn="just"/>
            <a:r>
              <a:rPr lang="en-GB" dirty="0" smtClean="0"/>
              <a:t>Based on the insights gathered, the retail chain synthesizes the data to identify common themes and define the core challenges in the current in-store shopping experience. They uncover issues such as long checkout lines, difficulty finding products, and lack of personalized assistance.</a:t>
            </a:r>
          </a:p>
          <a:p>
            <a:pPr algn="just"/>
            <a:r>
              <a:rPr lang="en-GB" b="1" dirty="0" smtClean="0"/>
              <a:t>Ideate:</a:t>
            </a:r>
            <a:endParaRPr lang="en-GB" dirty="0" smtClean="0"/>
          </a:p>
          <a:p>
            <a:pPr lvl="1" algn="just"/>
            <a:r>
              <a:rPr lang="en-GB" dirty="0" smtClean="0"/>
              <a:t>With a deep understanding of customer needs, the retail chain engages in brainstorming sessions to generate innovative ideas for improving the in-store shopping experience. They explore concepts such as mobile checkout options, interactive digital displays, and personalized product recommendations to enhance customer satisfaction and loyalty.</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solidFill>
                  <a:srgbClr val="C00000"/>
                </a:solidFill>
              </a:rPr>
              <a:t>Case study in Retail Sector</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19</a:t>
            </a:fld>
            <a:endParaRPr lang="en-US">
              <a:solidFill>
                <a:srgbClr val="464653"/>
              </a:solidFill>
            </a:endParaRPr>
          </a:p>
        </p:txBody>
      </p:sp>
      <p:sp>
        <p:nvSpPr>
          <p:cNvPr id="4" name="Rectangle 3"/>
          <p:cNvSpPr/>
          <p:nvPr/>
        </p:nvSpPr>
        <p:spPr>
          <a:xfrm>
            <a:off x="669851" y="1045742"/>
            <a:ext cx="11227981" cy="5355312"/>
          </a:xfrm>
          <a:prstGeom prst="rect">
            <a:avLst/>
          </a:prstGeom>
        </p:spPr>
        <p:txBody>
          <a:bodyPr wrap="square">
            <a:spAutoFit/>
          </a:bodyPr>
          <a:lstStyle/>
          <a:p>
            <a:pPr algn="just"/>
            <a:r>
              <a:rPr lang="en-GB" b="1" dirty="0" smtClean="0"/>
              <a:t>Prototype:</a:t>
            </a:r>
            <a:endParaRPr lang="en-GB" dirty="0" smtClean="0"/>
          </a:p>
          <a:p>
            <a:pPr lvl="1" algn="just"/>
            <a:r>
              <a:rPr lang="en-GB" dirty="0" smtClean="0"/>
              <a:t>The retail chain creates prototypes of the redesigned in-store shopping experience based on the ideas generated during the ideation phase. These prototypes include mock-ups of new store layouts, digital kiosks, and augmented reality features. Prototypes are tested with a sample group of customers to gather feedback and validate design decisions.</a:t>
            </a:r>
          </a:p>
          <a:p>
            <a:pPr algn="just"/>
            <a:r>
              <a:rPr lang="en-GB" b="1" dirty="0" smtClean="0"/>
              <a:t>Test:</a:t>
            </a:r>
            <a:endParaRPr lang="en-GB" dirty="0" smtClean="0"/>
          </a:p>
          <a:p>
            <a:pPr lvl="1" algn="just"/>
            <a:r>
              <a:rPr lang="en-GB" dirty="0" smtClean="0"/>
              <a:t>Feedback sessions are conducted with customers to evaluate the effectiveness of the prototypes. Participants are asked to provide their thoughts on the proposed changes, suggest improvements, and share their overall impressions of the redesigned shopping experience. Their feedback is carefully analyzed to determine which features are most valuable and which may need further refinement.</a:t>
            </a:r>
          </a:p>
          <a:p>
            <a:pPr algn="just"/>
            <a:r>
              <a:rPr lang="en-GB" b="1" dirty="0" smtClean="0"/>
              <a:t>Iterate:</a:t>
            </a:r>
            <a:endParaRPr lang="en-GB" dirty="0" smtClean="0"/>
          </a:p>
          <a:p>
            <a:pPr lvl="1" algn="just"/>
            <a:r>
              <a:rPr lang="en-GB" dirty="0" smtClean="0"/>
              <a:t>Based on the feedback received during testing, the retail chain iterates on the prototypes, making refinements and adjustments to address identified issues. This iterative process continues until the redesigned in-store shopping experience meets the needs and expectations of customers effectively.</a:t>
            </a:r>
          </a:p>
          <a:p>
            <a:pPr algn="just"/>
            <a:endParaRPr lang="en-GB" i="1" dirty="0" smtClean="0"/>
          </a:p>
          <a:p>
            <a:pPr algn="just"/>
            <a:r>
              <a:rPr lang="en-GB" i="1" dirty="0" smtClean="0"/>
              <a:t>Outcome:</a:t>
            </a:r>
            <a:r>
              <a:rPr lang="en-GB" dirty="0" smtClean="0"/>
              <a:t> The redesigned in-store shopping experience implemented by the retail chain reflects a customer-centric approach to retailing. Customers now enjoy a more seamless and personalized shopping experience, with improved navigation, faster checkout options, and access to interactive product information. As a result, customer satisfaction and loyalty have increased, leading to higher foot traffic, sales, and overall profitability for the retail chain.</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766AC7-4A4E-4A09-AB82-00C41332D9E3}"/>
              </a:ext>
            </a:extLst>
          </p:cNvPr>
          <p:cNvSpPr>
            <a:spLocks noGrp="1"/>
          </p:cNvSpPr>
          <p:nvPr>
            <p:ph type="title"/>
          </p:nvPr>
        </p:nvSpPr>
        <p:spPr/>
        <p:txBody>
          <a:bodyPr>
            <a:normAutofit/>
          </a:bodyPr>
          <a:lstStyle/>
          <a:p>
            <a:pPr algn="ctr"/>
            <a:r>
              <a:rPr lang="en-US" sz="4000" b="1" dirty="0">
                <a:solidFill>
                  <a:srgbClr val="C00000"/>
                </a:solidFill>
              </a:rPr>
              <a:t>Course Outcomes</a:t>
            </a:r>
            <a:endParaRPr lang="en-IN" sz="4000" b="1" dirty="0">
              <a:solidFill>
                <a:srgbClr val="C00000"/>
              </a:solidFill>
            </a:endParaRPr>
          </a:p>
        </p:txBody>
      </p:sp>
      <p:sp>
        <p:nvSpPr>
          <p:cNvPr id="3" name="Content Placeholder 2">
            <a:extLst>
              <a:ext uri="{FF2B5EF4-FFF2-40B4-BE49-F238E27FC236}">
                <a16:creationId xmlns="" xmlns:a16="http://schemas.microsoft.com/office/drawing/2014/main" id="{5DE9CB55-1009-4039-97C4-7BFC3DAB9D1D}"/>
              </a:ext>
            </a:extLst>
          </p:cNvPr>
          <p:cNvSpPr>
            <a:spLocks noGrp="1"/>
          </p:cNvSpPr>
          <p:nvPr>
            <p:ph idx="1"/>
          </p:nvPr>
        </p:nvSpPr>
        <p:spPr>
          <a:xfrm>
            <a:off x="472966" y="1466193"/>
            <a:ext cx="11430000" cy="4710770"/>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b="1" dirty="0"/>
              <a:t>CO1</a:t>
            </a:r>
            <a:r>
              <a:rPr lang="en-US" dirty="0"/>
              <a:t> - </a:t>
            </a:r>
            <a:r>
              <a:rPr lang="en-US" dirty="0" smtClean="0"/>
              <a:t>Explain the fundamentals of Design Thinking and innovation. </a:t>
            </a:r>
            <a:r>
              <a:rPr lang="en-US" b="1" dirty="0" smtClean="0"/>
              <a:t>(K2)</a:t>
            </a:r>
            <a:endParaRPr lang="en-US" dirty="0"/>
          </a:p>
          <a:p>
            <a:r>
              <a:rPr lang="en-US" b="1" dirty="0"/>
              <a:t>CO2</a:t>
            </a:r>
            <a:r>
              <a:rPr lang="en-US" dirty="0"/>
              <a:t> - </a:t>
            </a:r>
            <a:r>
              <a:rPr lang="en-US" dirty="0" smtClean="0"/>
              <a:t>Empathize and analyze model action plan. </a:t>
            </a:r>
            <a:r>
              <a:rPr lang="en-US" b="1" dirty="0" smtClean="0"/>
              <a:t>(K2)</a:t>
            </a:r>
            <a:endParaRPr lang="en-US" dirty="0"/>
          </a:p>
          <a:p>
            <a:r>
              <a:rPr lang="en-US" b="1" dirty="0"/>
              <a:t>CO3</a:t>
            </a:r>
            <a:r>
              <a:rPr lang="en-US" dirty="0"/>
              <a:t> - </a:t>
            </a:r>
            <a:r>
              <a:rPr lang="en-US" dirty="0" smtClean="0"/>
              <a:t>Describe the principles of innovation and idea generation for product design. </a:t>
            </a:r>
            <a:r>
              <a:rPr lang="en-US" b="1" dirty="0" smtClean="0"/>
              <a:t>(K2)</a:t>
            </a:r>
            <a:endParaRPr lang="en-US" dirty="0"/>
          </a:p>
          <a:p>
            <a:r>
              <a:rPr lang="en-US" b="1" dirty="0"/>
              <a:t>CO4</a:t>
            </a:r>
            <a:r>
              <a:rPr lang="en-US" dirty="0"/>
              <a:t> - </a:t>
            </a:r>
            <a:r>
              <a:rPr lang="en-US" dirty="0" smtClean="0"/>
              <a:t>Apply design thinking techniques for given tasks. </a:t>
            </a:r>
            <a:r>
              <a:rPr lang="en-US" b="1" dirty="0" smtClean="0"/>
              <a:t>(K3)</a:t>
            </a:r>
            <a:endParaRPr lang="en-US" dirty="0"/>
          </a:p>
          <a:p>
            <a:r>
              <a:rPr lang="en-US" b="1" dirty="0">
                <a:solidFill>
                  <a:srgbClr val="C00000"/>
                </a:solidFill>
              </a:rPr>
              <a:t>CO5</a:t>
            </a:r>
            <a:r>
              <a:rPr lang="en-US" dirty="0">
                <a:solidFill>
                  <a:srgbClr val="C00000"/>
                </a:solidFill>
              </a:rPr>
              <a:t> - </a:t>
            </a:r>
            <a:r>
              <a:rPr lang="en-US" dirty="0" smtClean="0">
                <a:solidFill>
                  <a:srgbClr val="C00000"/>
                </a:solidFill>
              </a:rPr>
              <a:t>Apply the design thinking techniques for solving problems in various sectors.</a:t>
            </a:r>
            <a:r>
              <a:rPr lang="en-US" b="1" dirty="0" smtClean="0">
                <a:solidFill>
                  <a:srgbClr val="C00000"/>
                </a:solidFill>
              </a:rPr>
              <a:t> (K3)</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143C2F92-5A62-45CD-AE91-6C9AADDDB358}"/>
              </a:ext>
            </a:extLst>
          </p:cNvPr>
          <p:cNvSpPr>
            <a:spLocks noGrp="1"/>
          </p:cNvSpPr>
          <p:nvPr>
            <p:ph type="dt" sz="half" idx="10"/>
          </p:nvPr>
        </p:nvSpPr>
        <p:spPr/>
        <p:txBody>
          <a:bodyPr/>
          <a:lstStyle/>
          <a:p>
            <a:fld id="{CE2EEBC5-93E7-49CD-BAFA-D94F2922D2F7}" type="datetime1">
              <a:rPr lang="en-IN" smtClean="0"/>
              <a:pPr/>
              <a:t>20-12-2024</a:t>
            </a:fld>
            <a:endParaRPr lang="en-IN"/>
          </a:p>
        </p:txBody>
      </p:sp>
      <p:sp>
        <p:nvSpPr>
          <p:cNvPr id="5" name="Footer Placeholder 4">
            <a:extLst>
              <a:ext uri="{FF2B5EF4-FFF2-40B4-BE49-F238E27FC236}">
                <a16:creationId xmlns="" xmlns:a16="http://schemas.microsoft.com/office/drawing/2014/main" id="{B9B837FC-51F8-4C74-9EB6-176E4090961E}"/>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 xmlns:a16="http://schemas.microsoft.com/office/drawing/2014/main" id="{336632C9-61E1-4F8A-9D18-EC260766C928}"/>
              </a:ext>
            </a:extLst>
          </p:cNvPr>
          <p:cNvSpPr>
            <a:spLocks noGrp="1"/>
          </p:cNvSpPr>
          <p:nvPr>
            <p:ph type="sldNum" sz="quarter" idx="12"/>
          </p:nvPr>
        </p:nvSpPr>
        <p:spPr/>
        <p:txBody>
          <a:bodyPr/>
          <a:lstStyle/>
          <a:p>
            <a:fld id="{9F007541-7122-47D0-81F7-220A90B2D1EC}" type="slidenum">
              <a:rPr lang="en-IN" smtClean="0"/>
              <a:pPr/>
              <a:t>2</a:t>
            </a:fld>
            <a:endParaRPr lang="en-IN"/>
          </a:p>
        </p:txBody>
      </p:sp>
    </p:spTree>
    <p:extLst>
      <p:ext uri="{BB962C8B-B14F-4D97-AF65-F5344CB8AC3E}">
        <p14:creationId xmlns:p14="http://schemas.microsoft.com/office/powerpoint/2010/main" xmlns="" val="3049218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C00000"/>
                </a:solidFill>
              </a:rPr>
              <a:t>Analyze in Design Thinking</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20</a:t>
            </a:fld>
            <a:endParaRPr lang="en-US">
              <a:solidFill>
                <a:srgbClr val="464653"/>
              </a:solidFill>
            </a:endParaRPr>
          </a:p>
        </p:txBody>
      </p:sp>
      <p:sp>
        <p:nvSpPr>
          <p:cNvPr id="4" name="Rectangle 3"/>
          <p:cNvSpPr/>
          <p:nvPr/>
        </p:nvSpPr>
        <p:spPr>
          <a:xfrm>
            <a:off x="574157" y="1166843"/>
            <a:ext cx="11302409" cy="4801314"/>
          </a:xfrm>
          <a:prstGeom prst="rect">
            <a:avLst/>
          </a:prstGeom>
        </p:spPr>
        <p:txBody>
          <a:bodyPr wrap="square">
            <a:spAutoFit/>
          </a:bodyPr>
          <a:lstStyle/>
          <a:p>
            <a:r>
              <a:rPr lang="en-GB" b="1" dirty="0" smtClean="0">
                <a:solidFill>
                  <a:srgbClr val="7030A0"/>
                </a:solidFill>
              </a:rPr>
              <a:t>Analysis</a:t>
            </a:r>
          </a:p>
          <a:p>
            <a:r>
              <a:rPr lang="en-GB" dirty="0" smtClean="0"/>
              <a:t>analysis is the process of breaking down a big single entity into multiple fragments. It is a deduction where a </a:t>
            </a:r>
            <a:r>
              <a:rPr lang="en-GB" b="1" dirty="0" smtClean="0"/>
              <a:t>bigger concept is broken down to smaller ones</a:t>
            </a:r>
            <a:r>
              <a:rPr lang="en-GB" dirty="0" smtClean="0"/>
              <a:t>. This breaking down into smaller fragments is necessary for improved understanding.</a:t>
            </a:r>
          </a:p>
          <a:p>
            <a:endParaRPr lang="en-GB" dirty="0" smtClean="0"/>
          </a:p>
          <a:p>
            <a:r>
              <a:rPr lang="en-GB" b="1" dirty="0" smtClean="0"/>
              <a:t>So, how does analysis help in design thinking? </a:t>
            </a:r>
            <a:r>
              <a:rPr lang="en-GB" dirty="0" smtClean="0"/>
              <a:t>During analysis, design thinkers are required to break down the problem statement into smaller parts and study each one of them separately. The different smaller components of the problem statement are to be solved one-by-one, if possible. Then, solutions are thought for each of the small problems. Brainstorming is done over each of the solutions.</a:t>
            </a:r>
          </a:p>
          <a:p>
            <a:endParaRPr lang="en-GB" dirty="0" smtClean="0"/>
          </a:p>
          <a:p>
            <a:r>
              <a:rPr lang="en-GB" dirty="0" smtClean="0"/>
              <a:t>Later, a </a:t>
            </a:r>
            <a:r>
              <a:rPr lang="en-GB" b="1" dirty="0" smtClean="0"/>
              <a:t>feasibility check</a:t>
            </a:r>
            <a:r>
              <a:rPr lang="en-GB" dirty="0" smtClean="0"/>
              <a:t> is done to include the feasible and viable solutions. The solutions that don’t stand firm on the grounds of feasibility and viability are excluded from the set of solutions to be considered.</a:t>
            </a:r>
          </a:p>
          <a:p>
            <a:endParaRPr lang="en-GB" dirty="0" smtClean="0"/>
          </a:p>
          <a:p>
            <a:r>
              <a:rPr lang="en-GB" dirty="0" smtClean="0"/>
              <a:t>Design thinkers are, then, encouraged to connect with the diverse ideas and examine the way each idea was composed. This process of breaking down the bigger problem statement at hand into multiple smaller problem statements and examining each as a separate entity is called analysis.</a:t>
            </a:r>
          </a:p>
          <a:p>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solidFill>
                  <a:srgbClr val="C00000"/>
                </a:solidFill>
              </a:rPr>
              <a:t>Analyze in Design Thinking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21</a:t>
            </a:fld>
            <a:endParaRPr lang="en-US">
              <a:solidFill>
                <a:srgbClr val="464653"/>
              </a:solidFill>
            </a:endParaRPr>
          </a:p>
        </p:txBody>
      </p:sp>
      <p:sp>
        <p:nvSpPr>
          <p:cNvPr id="4" name="Rectangle 3"/>
          <p:cNvSpPr/>
          <p:nvPr/>
        </p:nvSpPr>
        <p:spPr>
          <a:xfrm>
            <a:off x="676940" y="1180214"/>
            <a:ext cx="11199627" cy="5355312"/>
          </a:xfrm>
          <a:prstGeom prst="rect">
            <a:avLst/>
          </a:prstGeom>
        </p:spPr>
        <p:txBody>
          <a:bodyPr wrap="square">
            <a:spAutoFit/>
          </a:bodyPr>
          <a:lstStyle/>
          <a:p>
            <a:pPr algn="just"/>
            <a:r>
              <a:rPr lang="en-GB" b="1" dirty="0" smtClean="0">
                <a:solidFill>
                  <a:srgbClr val="7030A0"/>
                </a:solidFill>
              </a:rPr>
              <a:t>Synthesis</a:t>
            </a:r>
          </a:p>
          <a:p>
            <a:pPr algn="just"/>
            <a:r>
              <a:rPr lang="en-GB" dirty="0" smtClean="0"/>
              <a:t>Synthesis refers to the process of combining the fragmented parts into an aggregated whole. It is an activity that is done at the end of the scientific or creative inquiry. This process leads to creation of a coherent bigger entity, which is something new and fresh. How does synthesis come into picture in design thinking?</a:t>
            </a:r>
          </a:p>
          <a:p>
            <a:pPr algn="just"/>
            <a:endParaRPr lang="en-GB" dirty="0" smtClean="0"/>
          </a:p>
          <a:p>
            <a:pPr algn="just"/>
            <a:r>
              <a:rPr lang="en-GB" dirty="0" smtClean="0"/>
              <a:t>Once the design thinkers have excluded the non-feasible and non-viable solutions and have zeroed-in on the set of feasible and viable solutions, it is time for the thinkers to put together their solutions.</a:t>
            </a:r>
          </a:p>
          <a:p>
            <a:pPr algn="just"/>
            <a:r>
              <a:rPr lang="en-GB" dirty="0" smtClean="0"/>
              <a:t>Out of 10 available solutions, around 2-3 solutions may need to be excluded since they may not fit into the larger picture, i.e. the actual solution. This is where synthesis helps.</a:t>
            </a:r>
          </a:p>
          <a:p>
            <a:pPr algn="just"/>
            <a:endParaRPr lang="en-GB" dirty="0" smtClean="0"/>
          </a:p>
          <a:p>
            <a:pPr algn="just"/>
            <a:r>
              <a:rPr lang="en-GB" dirty="0" smtClean="0"/>
              <a:t>The design thinkers start from a big entity called the problem statement and then end up with another bigger entity, i.e. the solution. The solution is completely different from the problem statement. During synthesis, it is ensured that the different ideas are in sync with each other and do not lead to conflicts.</a:t>
            </a:r>
          </a:p>
          <a:p>
            <a:endParaRPr lang="en-GB" b="1" dirty="0" smtClean="0">
              <a:solidFill>
                <a:srgbClr val="7030A0"/>
              </a:solidFill>
            </a:endParaRPr>
          </a:p>
          <a:p>
            <a:r>
              <a:rPr lang="en-GB" b="1" dirty="0" smtClean="0">
                <a:solidFill>
                  <a:srgbClr val="7030A0"/>
                </a:solidFill>
              </a:rPr>
              <a:t>Analysis + Synthesis = Design Thinking</a:t>
            </a:r>
          </a:p>
          <a:p>
            <a:r>
              <a:rPr lang="en-GB" dirty="0" smtClean="0"/>
              <a:t>Analysis and synthesis, thus, form the two fundamental tasks to be done in design thinking. Design thinking process starts with reductionism, where the problem statement is broken down into smaller fragments. Each fragment is brainstormed over by the team of thinkers, and the different smaller solutions are then put together to form a coherent final solution. Let us take a look at an example.</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solidFill>
                  <a:srgbClr val="C00000"/>
                </a:solidFill>
              </a:rPr>
              <a:t>Analyze in Design Thinking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22</a:t>
            </a:fld>
            <a:endParaRPr lang="en-US">
              <a:solidFill>
                <a:srgbClr val="464653"/>
              </a:solidFill>
            </a:endParaRPr>
          </a:p>
        </p:txBody>
      </p:sp>
      <p:sp>
        <p:nvSpPr>
          <p:cNvPr id="4" name="Rectangle 3"/>
          <p:cNvSpPr/>
          <p:nvPr/>
        </p:nvSpPr>
        <p:spPr>
          <a:xfrm>
            <a:off x="659219" y="1293882"/>
            <a:ext cx="10909004" cy="4955203"/>
          </a:xfrm>
          <a:prstGeom prst="rect">
            <a:avLst/>
          </a:prstGeom>
        </p:spPr>
        <p:txBody>
          <a:bodyPr wrap="square">
            <a:spAutoFit/>
          </a:bodyPr>
          <a:lstStyle/>
          <a:p>
            <a:pPr algn="just"/>
            <a:r>
              <a:rPr lang="en-GB" sz="2000" b="1" dirty="0" smtClean="0">
                <a:solidFill>
                  <a:srgbClr val="7030A0"/>
                </a:solidFill>
              </a:rPr>
              <a:t>Case Study</a:t>
            </a:r>
          </a:p>
          <a:p>
            <a:pPr algn="just"/>
            <a:r>
              <a:rPr lang="en-GB" sz="2000" b="1" dirty="0" smtClean="0"/>
              <a:t>Problem Statement</a:t>
            </a:r>
            <a:r>
              <a:rPr lang="en-GB" sz="2000" dirty="0" smtClean="0"/>
              <a:t> − Suppose the problem statement at hand is to contain the attrition that happens in companies worldwide. High quality employees leave the organization, mainly after the appraisal cycle. As a result, an average company loses its valuable human resources and suffers from an overhead of transferring the knowledge to a new employee. This takes time and additional human resource in the form of a trainer, which adds to the company’s costs. Devise a plan to contain attrition in the company.</a:t>
            </a:r>
          </a:p>
          <a:p>
            <a:pPr algn="just"/>
            <a:endParaRPr lang="en-GB" sz="2000" b="1" dirty="0" smtClean="0"/>
          </a:p>
          <a:p>
            <a:pPr algn="just"/>
            <a:r>
              <a:rPr lang="en-GB" sz="2000" b="1" dirty="0" smtClean="0"/>
              <a:t>Analysis</a:t>
            </a:r>
            <a:r>
              <a:rPr lang="en-GB" sz="2000" dirty="0" smtClean="0"/>
              <a:t> − Now, let’s break down the problem statement into various constituent parts. Following are the subparts of the same problem statement, broken down to elementary levels.</a:t>
            </a:r>
          </a:p>
          <a:p>
            <a:pPr algn="just"/>
            <a:r>
              <a:rPr lang="en-GB" sz="2000" dirty="0" smtClean="0"/>
              <a:t>The employees are not motivated anymore to work in the company.</a:t>
            </a:r>
          </a:p>
          <a:p>
            <a:pPr algn="just"/>
            <a:r>
              <a:rPr lang="en-GB" sz="2000" dirty="0" smtClean="0"/>
              <a:t>Appraisal cycle has something to do with attrition.</a:t>
            </a:r>
          </a:p>
          <a:p>
            <a:pPr algn="just"/>
            <a:r>
              <a:rPr lang="en-GB" sz="2000" dirty="0" smtClean="0"/>
              <a:t>Knowledge transfer is necessary for new employees.</a:t>
            </a:r>
          </a:p>
          <a:p>
            <a:pPr algn="just"/>
            <a:r>
              <a:rPr lang="en-GB" sz="2000" dirty="0" smtClean="0"/>
              <a:t>Knowledge transfer adds to the cost of the company.</a:t>
            </a:r>
          </a:p>
          <a:p>
            <a:pPr algn="just"/>
            <a:endParaRPr lang="en-GB" sz="2000" dirty="0" smtClean="0"/>
          </a:p>
          <a:p>
            <a:pPr algn="just"/>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C00000"/>
                </a:solidFill>
              </a:rPr>
              <a:t>Analyze in Design Thinking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23</a:t>
            </a:fld>
            <a:endParaRPr lang="en-US">
              <a:solidFill>
                <a:srgbClr val="464653"/>
              </a:solidFill>
            </a:endParaRPr>
          </a:p>
        </p:txBody>
      </p:sp>
      <p:sp>
        <p:nvSpPr>
          <p:cNvPr id="4" name="Rectangle 3"/>
          <p:cNvSpPr/>
          <p:nvPr/>
        </p:nvSpPr>
        <p:spPr>
          <a:xfrm>
            <a:off x="627320" y="1420919"/>
            <a:ext cx="11079125" cy="4401205"/>
          </a:xfrm>
          <a:prstGeom prst="rect">
            <a:avLst/>
          </a:prstGeom>
        </p:spPr>
        <p:txBody>
          <a:bodyPr wrap="square">
            <a:spAutoFit/>
          </a:bodyPr>
          <a:lstStyle/>
          <a:p>
            <a:pPr algn="just"/>
            <a:r>
              <a:rPr lang="en-GB" sz="2000" b="1" dirty="0" smtClean="0"/>
              <a:t>Synthesis</a:t>
            </a:r>
            <a:r>
              <a:rPr lang="en-GB" sz="2000" dirty="0" smtClean="0"/>
              <a:t> − Now, let's start solving each problem individually. In this step, we will do synthesis. Let's look at one problem at a time and try to find a solution only for that problem statement, without thinking of other problem statements.</a:t>
            </a:r>
          </a:p>
          <a:p>
            <a:pPr algn="just">
              <a:buFont typeface="Arial" pitchFamily="34" charset="0"/>
              <a:buChar char="•"/>
            </a:pPr>
            <a:r>
              <a:rPr lang="en-GB" sz="2000" dirty="0" smtClean="0"/>
              <a:t>To solve the problem of lack of motivation, the management can plan some sort of incentives that can be given on a regular basis. The efforts put in by the employees must be rewarded well. This will keep the employees motivated.</a:t>
            </a:r>
          </a:p>
          <a:p>
            <a:pPr algn="just">
              <a:buFont typeface="Arial" pitchFamily="34" charset="0"/>
              <a:buChar char="•"/>
            </a:pPr>
            <a:r>
              <a:rPr lang="en-GB" sz="2000" dirty="0" smtClean="0"/>
              <a:t>To solve the issue of occurrence of attrition during appraisal cycle, the management can conduct a meeting with the employees leaving the organization, and take their insight as to what led them to leave the company.</a:t>
            </a:r>
          </a:p>
          <a:p>
            <a:pPr algn="just">
              <a:buFont typeface="Arial" pitchFamily="34" charset="0"/>
              <a:buChar char="•"/>
            </a:pPr>
            <a:r>
              <a:rPr lang="en-GB" sz="2000" dirty="0" smtClean="0"/>
              <a:t>For knowledge transfer, the management can hire only those people who are experts in a domain.</a:t>
            </a:r>
          </a:p>
          <a:p>
            <a:pPr algn="just">
              <a:buFont typeface="Arial" pitchFamily="34" charset="0"/>
              <a:buChar char="•"/>
            </a:pPr>
            <a:r>
              <a:rPr lang="en-GB" sz="2000" dirty="0" smtClean="0"/>
              <a:t>Regarding concerns for budget of knowledge transfer, the management can have a document prepared by experts in a domain and this document can be uploaded on intranet. This can be made available to new </a:t>
            </a:r>
            <a:r>
              <a:rPr lang="en-GB" sz="2000" dirty="0" err="1" smtClean="0"/>
              <a:t>joinees</a:t>
            </a:r>
            <a:r>
              <a:rPr lang="en-GB" sz="2000" dirty="0" smtClean="0"/>
              <a:t>. Hence, additional human resource is not required for knowledge transfer and this will reduce the figures in the company's budget.</a:t>
            </a:r>
            <a:endParaRPr lang="en-GB"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solidFill>
                  <a:srgbClr val="C00000"/>
                </a:solidFill>
              </a:rPr>
              <a:t>Analyze in Design Thinking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24</a:t>
            </a:fld>
            <a:endParaRPr lang="en-US">
              <a:solidFill>
                <a:srgbClr val="464653"/>
              </a:solidFill>
            </a:endParaRPr>
          </a:p>
        </p:txBody>
      </p:sp>
      <p:sp>
        <p:nvSpPr>
          <p:cNvPr id="4" name="Rectangle 3"/>
          <p:cNvSpPr/>
          <p:nvPr/>
        </p:nvSpPr>
        <p:spPr>
          <a:xfrm>
            <a:off x="691115" y="1347320"/>
            <a:ext cx="11174819" cy="4893647"/>
          </a:xfrm>
          <a:prstGeom prst="rect">
            <a:avLst/>
          </a:prstGeom>
        </p:spPr>
        <p:txBody>
          <a:bodyPr wrap="square">
            <a:spAutoFit/>
          </a:bodyPr>
          <a:lstStyle/>
          <a:p>
            <a:pPr algn="just"/>
            <a:r>
              <a:rPr lang="en-GB" sz="2400" dirty="0" smtClean="0"/>
              <a:t>Now, if we observe carefully, the third solution may not be feasible all the time. We cannot be assured of expert professionals coming for interviews all the time. Moreover, expert professionals demand more compensation than not-so-expert professionals. This will increase the company's budget.</a:t>
            </a:r>
          </a:p>
          <a:p>
            <a:pPr algn="just"/>
            <a:r>
              <a:rPr lang="en-GB" sz="2400" dirty="0" smtClean="0"/>
              <a:t>Hence, we will now combine the other three solutions to form a coherent one. The final solution will be for the management to first have a talk with the employees leaving the organization to know the reasons behind attrition, then come up with awards in suitable categories and then, create an easily and universally accessible document in the organization for knowledge transfer.</a:t>
            </a:r>
          </a:p>
          <a:p>
            <a:pPr algn="just"/>
            <a:r>
              <a:rPr lang="en-GB" sz="2400" dirty="0" smtClean="0"/>
              <a:t>This way, analysis and synthesis together help in design thinking process. Design thinkers start with breaking down a problem into smaller problems that can be handled and studied easily. Then, the different solutions are combined to form a coherent single solution.</a:t>
            </a:r>
            <a:endParaRPr lang="en-GB"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702" y="207335"/>
            <a:ext cx="10972801" cy="914400"/>
          </a:xfrm>
        </p:spPr>
        <p:txBody>
          <a:bodyPr>
            <a:normAutofit/>
          </a:bodyPr>
          <a:lstStyle/>
          <a:p>
            <a:r>
              <a:rPr lang="en-IN" sz="2800" b="1" dirty="0" smtClean="0">
                <a:solidFill>
                  <a:srgbClr val="C00000"/>
                </a:solidFill>
              </a:rPr>
              <a:t>Prototyping in Design Thinking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25</a:t>
            </a:fld>
            <a:endParaRPr lang="en-US">
              <a:solidFill>
                <a:srgbClr val="464653"/>
              </a:solidFill>
            </a:endParaRPr>
          </a:p>
        </p:txBody>
      </p:sp>
      <p:sp>
        <p:nvSpPr>
          <p:cNvPr id="4" name="Rectangle 3"/>
          <p:cNvSpPr/>
          <p:nvPr/>
        </p:nvSpPr>
        <p:spPr>
          <a:xfrm>
            <a:off x="478465" y="1113956"/>
            <a:ext cx="11344939" cy="5324535"/>
          </a:xfrm>
          <a:prstGeom prst="rect">
            <a:avLst/>
          </a:prstGeom>
        </p:spPr>
        <p:txBody>
          <a:bodyPr wrap="square">
            <a:spAutoFit/>
          </a:bodyPr>
          <a:lstStyle/>
          <a:p>
            <a:pPr algn="just"/>
            <a:r>
              <a:rPr lang="en-GB" sz="2000" dirty="0" smtClean="0"/>
              <a:t>The Prototype step deals with building the ideas and checking for their feasibility to arrive at the final solution. This is the step in which three things are mainly taken care of.</a:t>
            </a:r>
          </a:p>
          <a:p>
            <a:pPr algn="just">
              <a:buFont typeface="Arial" pitchFamily="34" charset="0"/>
              <a:buChar char="•"/>
            </a:pPr>
            <a:r>
              <a:rPr lang="en-GB" sz="2000" dirty="0" smtClean="0"/>
              <a:t>Creation of experience</a:t>
            </a:r>
          </a:p>
          <a:p>
            <a:pPr algn="just">
              <a:buFont typeface="Arial" pitchFamily="34" charset="0"/>
              <a:buChar char="•"/>
            </a:pPr>
            <a:r>
              <a:rPr lang="en-GB" sz="2000" dirty="0" smtClean="0"/>
              <a:t>Getting feedback</a:t>
            </a:r>
          </a:p>
          <a:p>
            <a:pPr algn="just">
              <a:buFont typeface="Arial" pitchFamily="34" charset="0"/>
              <a:buChar char="•"/>
            </a:pPr>
            <a:r>
              <a:rPr lang="en-GB" sz="2000" dirty="0" smtClean="0"/>
              <a:t>Iteration</a:t>
            </a:r>
          </a:p>
          <a:p>
            <a:pPr algn="just"/>
            <a:r>
              <a:rPr lang="en-GB" sz="2000" dirty="0" smtClean="0"/>
              <a:t>The step of prototyping is the one in which the end user comes into picture. The end user is actively involved in this component of design thinking. All the feedback is taken from the customer, and based on the criticisms, suggestions, and appreciations received, the design thinkers create a better solution after iterating the process of design thinking’s first three steps, viz. Empathize, Define, and Ideate.</a:t>
            </a:r>
          </a:p>
          <a:p>
            <a:pPr algn="just"/>
            <a:r>
              <a:rPr lang="en-GB" sz="2000" dirty="0" smtClean="0"/>
              <a:t>Prototyping requires thinkers to create tangible products, which can be small-scale models of the exact solution.</a:t>
            </a:r>
          </a:p>
          <a:p>
            <a:r>
              <a:rPr lang="en-GB" sz="2000" b="1" dirty="0" smtClean="0">
                <a:solidFill>
                  <a:srgbClr val="7030A0"/>
                </a:solidFill>
              </a:rPr>
              <a:t>Primary Guidelines for Prototyping</a:t>
            </a:r>
          </a:p>
          <a:p>
            <a:r>
              <a:rPr lang="en-GB" sz="2000" dirty="0" smtClean="0"/>
              <a:t>Take the first step and start to build the prototype. Don’t procrastinate.</a:t>
            </a:r>
          </a:p>
          <a:p>
            <a:r>
              <a:rPr lang="en-GB" sz="2000" dirty="0" smtClean="0"/>
              <a:t>Don’t waste too much of time on building a single prototype.</a:t>
            </a:r>
          </a:p>
          <a:p>
            <a:r>
              <a:rPr lang="en-GB" sz="2000" dirty="0" smtClean="0"/>
              <a:t>The prototypes must be built with the end user in mind.</a:t>
            </a:r>
          </a:p>
          <a:p>
            <a:r>
              <a:rPr lang="en-GB" sz="2000" dirty="0" smtClean="0"/>
              <a:t>The prototype must not be a mere piece of trash; it must create an experience for the user.</a:t>
            </a:r>
          </a:p>
          <a:p>
            <a:r>
              <a:rPr lang="en-GB" sz="2000" dirty="0" smtClean="0"/>
              <a:t>Think of open questions that the user can shoot towards you when he experiences the prototype.</a:t>
            </a:r>
            <a:endParaRPr lang="en-GB"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C00000"/>
                </a:solidFill>
              </a:rPr>
              <a:t>Prototyping in Design Thinking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26</a:t>
            </a:fld>
            <a:endParaRPr lang="en-US">
              <a:solidFill>
                <a:srgbClr val="464653"/>
              </a:solidFill>
            </a:endParaRPr>
          </a:p>
        </p:txBody>
      </p:sp>
      <p:sp>
        <p:nvSpPr>
          <p:cNvPr id="4" name="Rectangle 3"/>
          <p:cNvSpPr/>
          <p:nvPr/>
        </p:nvSpPr>
        <p:spPr>
          <a:xfrm>
            <a:off x="637953" y="1305342"/>
            <a:ext cx="11100391" cy="4524315"/>
          </a:xfrm>
          <a:prstGeom prst="rect">
            <a:avLst/>
          </a:prstGeom>
        </p:spPr>
        <p:txBody>
          <a:bodyPr wrap="square">
            <a:spAutoFit/>
          </a:bodyPr>
          <a:lstStyle/>
          <a:p>
            <a:pPr algn="just"/>
            <a:r>
              <a:rPr lang="en-GB" sz="2400" dirty="0" smtClean="0"/>
              <a:t>The prototype is meant solely for the end user. There is no value in the prototype in case the user does not feel comfortable and satisfied with it. Once the prototype has been developed, the next steps are as follows.</a:t>
            </a:r>
          </a:p>
          <a:p>
            <a:pPr algn="just">
              <a:buFont typeface="Arial" pitchFamily="34" charset="0"/>
              <a:buChar char="•"/>
            </a:pPr>
            <a:r>
              <a:rPr lang="en-GB" sz="2400" dirty="0" smtClean="0"/>
              <a:t>Take the end user through the prototype and let him/her experience it completely.</a:t>
            </a:r>
          </a:p>
          <a:p>
            <a:pPr algn="just">
              <a:buFont typeface="Arial" pitchFamily="34" charset="0"/>
              <a:buChar char="•"/>
            </a:pPr>
            <a:r>
              <a:rPr lang="en-GB" sz="2400" dirty="0" smtClean="0"/>
              <a:t>Throughout the experience, make the user speak about his moment-by-moment experience. This will help you, as a design thinker, to capture the minute details of the experience.</a:t>
            </a:r>
          </a:p>
          <a:p>
            <a:pPr algn="just">
              <a:buFont typeface="Arial" pitchFamily="34" charset="0"/>
              <a:buChar char="•"/>
            </a:pPr>
            <a:r>
              <a:rPr lang="en-GB" sz="2400" dirty="0" smtClean="0"/>
              <a:t>Try to </a:t>
            </a:r>
            <a:r>
              <a:rPr lang="en-GB" sz="2400" b="1" dirty="0" smtClean="0"/>
              <a:t>actively observe</a:t>
            </a:r>
            <a:r>
              <a:rPr lang="en-GB" sz="2400" dirty="0" smtClean="0"/>
              <a:t> and </a:t>
            </a:r>
            <a:r>
              <a:rPr lang="en-GB" sz="2400" b="1" dirty="0" smtClean="0"/>
              <a:t>enthusiastically engage</a:t>
            </a:r>
            <a:r>
              <a:rPr lang="en-GB" sz="2400" dirty="0" smtClean="0"/>
              <a:t> with the user during the experience.</a:t>
            </a:r>
          </a:p>
          <a:p>
            <a:pPr algn="just">
              <a:buFont typeface="Arial" pitchFamily="34" charset="0"/>
              <a:buChar char="•"/>
            </a:pPr>
            <a:r>
              <a:rPr lang="en-GB" sz="2400" dirty="0" smtClean="0"/>
              <a:t>Once the experience is over, </a:t>
            </a:r>
            <a:r>
              <a:rPr lang="en-GB" sz="2400" b="1" dirty="0" smtClean="0"/>
              <a:t>follow up with the user</a:t>
            </a:r>
            <a:r>
              <a:rPr lang="en-GB" sz="2400" dirty="0" smtClean="0"/>
              <a:t> who had the experience with a set of questions. It will be better if the set of questions is not impromptu and is prepared beforehand.</a:t>
            </a:r>
            <a:endParaRPr lang="en-GB"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172" y="239233"/>
            <a:ext cx="10972801" cy="914400"/>
          </a:xfrm>
        </p:spPr>
        <p:txBody>
          <a:bodyPr/>
          <a:lstStyle/>
          <a:p>
            <a:r>
              <a:rPr lang="en-IN" sz="2800" b="1" dirty="0" smtClean="0">
                <a:solidFill>
                  <a:srgbClr val="C00000"/>
                </a:solidFill>
              </a:rPr>
              <a:t>Prototyping in Design Thinking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27</a:t>
            </a:fld>
            <a:endParaRPr lang="en-US">
              <a:solidFill>
                <a:srgbClr val="464653"/>
              </a:solidFill>
            </a:endParaRPr>
          </a:p>
        </p:txBody>
      </p:sp>
      <p:sp>
        <p:nvSpPr>
          <p:cNvPr id="4" name="Rectangle 3"/>
          <p:cNvSpPr/>
          <p:nvPr/>
        </p:nvSpPr>
        <p:spPr>
          <a:xfrm>
            <a:off x="425301" y="1206887"/>
            <a:ext cx="11632019" cy="4801314"/>
          </a:xfrm>
          <a:prstGeom prst="rect">
            <a:avLst/>
          </a:prstGeom>
        </p:spPr>
        <p:txBody>
          <a:bodyPr wrap="square">
            <a:spAutoFit/>
          </a:bodyPr>
          <a:lstStyle/>
          <a:p>
            <a:r>
              <a:rPr lang="en-GB" b="1" dirty="0" smtClean="0">
                <a:solidFill>
                  <a:srgbClr val="7030A0"/>
                </a:solidFill>
              </a:rPr>
              <a:t>Let’s have a look at the DT example.</a:t>
            </a:r>
          </a:p>
          <a:p>
            <a:r>
              <a:rPr lang="en-GB" dirty="0" smtClean="0"/>
              <a:t>Knowledge transfer program cannot be eliminated as it is not wise to assume that all new employees will possess adequate knowhow of the technologies in the industry beforehand. It is considered to be a good HR practice to provide a knowledge transfer program to each new employee. Even if we question this, we can find that the assumption that applicants for a job will already possess all the knowledge can fire back at us.</a:t>
            </a:r>
          </a:p>
          <a:p>
            <a:endParaRPr lang="en-GB" dirty="0" smtClean="0"/>
          </a:p>
          <a:p>
            <a:r>
              <a:rPr lang="en-GB" dirty="0" smtClean="0"/>
              <a:t>Moreover, asking the employees to motivate other fellow employees can be unsustainable as there will be too much of reliance of employees for managing this issue. There will be no regulation over what employees might say in the name of motivation, and hence, employees can even end up inciting others to leave the company.</a:t>
            </a:r>
          </a:p>
          <a:p>
            <a:endParaRPr lang="en-GB" dirty="0" smtClean="0"/>
          </a:p>
          <a:p>
            <a:r>
              <a:rPr lang="en-GB" dirty="0" smtClean="0"/>
              <a:t>The best option for knowledge transfer program, at present, is to have a </a:t>
            </a:r>
            <a:r>
              <a:rPr lang="en-GB" b="1" dirty="0" smtClean="0"/>
              <a:t>classroom session</a:t>
            </a:r>
            <a:r>
              <a:rPr lang="en-GB" dirty="0" smtClean="0"/>
              <a:t> where many people can study at once. This will reduce the cost and streamline the knowledge transfer program making it effective as well. Moreover, team-building activities can add to the budget of the company if done outside the premises.</a:t>
            </a:r>
          </a:p>
          <a:p>
            <a:endParaRPr lang="en-GB" dirty="0" smtClean="0"/>
          </a:p>
          <a:p>
            <a:r>
              <a:rPr lang="en-GB" dirty="0" smtClean="0"/>
              <a:t>However, small activities outside the working hours inside the company itself can help in team-building amongst employees. This bond can help to make them stay together as a team and stay longer in the company. Motivational posters and timely appreciation can also help.</a:t>
            </a:r>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C00000"/>
                </a:solidFill>
              </a:rPr>
              <a:t>Prototyping in Design Thinking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28</a:t>
            </a:fld>
            <a:endParaRPr lang="en-US">
              <a:solidFill>
                <a:srgbClr val="464653"/>
              </a:solidFill>
            </a:endParaRPr>
          </a:p>
        </p:txBody>
      </p:sp>
      <p:sp>
        <p:nvSpPr>
          <p:cNvPr id="4" name="Rectangle 3"/>
          <p:cNvSpPr/>
          <p:nvPr/>
        </p:nvSpPr>
        <p:spPr>
          <a:xfrm>
            <a:off x="680483" y="1305342"/>
            <a:ext cx="11217349" cy="4524315"/>
          </a:xfrm>
          <a:prstGeom prst="rect">
            <a:avLst/>
          </a:prstGeom>
        </p:spPr>
        <p:txBody>
          <a:bodyPr wrap="square">
            <a:spAutoFit/>
          </a:bodyPr>
          <a:lstStyle/>
          <a:p>
            <a:pPr algn="just"/>
            <a:r>
              <a:rPr lang="en-GB" sz="2400" b="1" dirty="0" smtClean="0">
                <a:solidFill>
                  <a:srgbClr val="7030A0"/>
                </a:solidFill>
              </a:rPr>
              <a:t>Final Prototype</a:t>
            </a:r>
          </a:p>
          <a:p>
            <a:pPr algn="just"/>
            <a:r>
              <a:rPr lang="en-GB" sz="2400" dirty="0" smtClean="0"/>
              <a:t>So, our prototype looks like this. We can renovate a small section of the company’s premise, for example, a small section in the ground floor of a building of the company, which will have motivational posters pasted on walls. A set of team-building activities </a:t>
            </a:r>
            <a:r>
              <a:rPr lang="en-GB" sz="2400" dirty="0" err="1" smtClean="0"/>
              <a:t>willbe</a:t>
            </a:r>
            <a:r>
              <a:rPr lang="en-GB" sz="2400" dirty="0" smtClean="0"/>
              <a:t> conducted for a week and feedback will be taken from the employees on how they felt about it. We need to understand if they felt happy to have such an activity inside DT.</a:t>
            </a:r>
          </a:p>
          <a:p>
            <a:pPr algn="just"/>
            <a:endParaRPr lang="en-GB" sz="2400" dirty="0" smtClean="0"/>
          </a:p>
          <a:p>
            <a:pPr algn="just"/>
            <a:r>
              <a:rPr lang="en-GB" sz="2400" dirty="0" smtClean="0"/>
              <a:t>In the meantime, a single instructor led classroom session can be organized for a week for all new </a:t>
            </a:r>
            <a:r>
              <a:rPr lang="en-GB" sz="2400" dirty="0" err="1" smtClean="0"/>
              <a:t>joinees</a:t>
            </a:r>
            <a:r>
              <a:rPr lang="en-GB" sz="2400" dirty="0" smtClean="0"/>
              <a:t> and feedback can be taken on their level of satisfaction over the session. An exam will check their learning levels as well.</a:t>
            </a:r>
          </a:p>
          <a:p>
            <a:pPr algn="just"/>
            <a:endParaRPr lang="en-GB" sz="2400" dirty="0" smtClean="0"/>
          </a:p>
          <a:p>
            <a:pPr algn="just"/>
            <a:r>
              <a:rPr lang="en-GB" sz="2400" dirty="0" smtClean="0"/>
              <a:t>Along similar lines, many other prototypes can be created for testing.</a:t>
            </a:r>
            <a:endParaRPr lang="en-GB"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solidFill>
                  <a:srgbClr val="C00000"/>
                </a:solidFill>
              </a:rPr>
              <a:t>Usability testing in Design Thinking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29</a:t>
            </a:fld>
            <a:endParaRPr lang="en-US">
              <a:solidFill>
                <a:srgbClr val="464653"/>
              </a:solidFill>
            </a:endParaRPr>
          </a:p>
        </p:txBody>
      </p:sp>
      <p:sp>
        <p:nvSpPr>
          <p:cNvPr id="4" name="Rectangle 3"/>
          <p:cNvSpPr/>
          <p:nvPr/>
        </p:nvSpPr>
        <p:spPr>
          <a:xfrm>
            <a:off x="701749" y="1307805"/>
            <a:ext cx="10781414" cy="5078313"/>
          </a:xfrm>
          <a:prstGeom prst="rect">
            <a:avLst/>
          </a:prstGeom>
        </p:spPr>
        <p:txBody>
          <a:bodyPr wrap="square">
            <a:spAutoFit/>
          </a:bodyPr>
          <a:lstStyle/>
          <a:p>
            <a:pPr algn="just"/>
            <a:r>
              <a:rPr lang="en-GB" b="1" dirty="0" smtClean="0"/>
              <a:t>What is Usability Testing?</a:t>
            </a:r>
          </a:p>
          <a:p>
            <a:pPr algn="just"/>
            <a:r>
              <a:rPr lang="en-GB" dirty="0" smtClean="0"/>
              <a:t>Usability testing is the practice of testing how easy a design is to use with a group of representative users. It usually involves observing users as they attempt to complete tasks and can be done for different types of designs. It is often conducted repeatedly, from early development until a product’s release.</a:t>
            </a:r>
          </a:p>
          <a:p>
            <a:pPr algn="just"/>
            <a:endParaRPr lang="en-GB" b="1" dirty="0" smtClean="0"/>
          </a:p>
          <a:p>
            <a:pPr algn="just"/>
            <a:r>
              <a:rPr lang="en-GB" b="1" dirty="0" smtClean="0"/>
              <a:t>Usability Testing Leads to the Right Products</a:t>
            </a:r>
          </a:p>
          <a:p>
            <a:pPr algn="just"/>
            <a:r>
              <a:rPr lang="en-GB" dirty="0" smtClean="0"/>
              <a:t>Through usability testing, you can find design flaws you might otherwise overlook. When you watch how test users behave while they try to execute tasks, you’ll get vital insights into how well your design/product works. Then, you can leverage these insights to make improvements. Whenever you run a usability test, your chief objectives are to:</a:t>
            </a:r>
          </a:p>
          <a:p>
            <a:pPr algn="just"/>
            <a:r>
              <a:rPr lang="en-GB" dirty="0" smtClean="0"/>
              <a:t>1) Determine </a:t>
            </a:r>
            <a:r>
              <a:rPr lang="en-GB" b="1" dirty="0" smtClean="0"/>
              <a:t>whether testers can complete tasks successfully and independently</a:t>
            </a:r>
            <a:r>
              <a:rPr lang="en-GB" dirty="0" smtClean="0"/>
              <a:t>.</a:t>
            </a:r>
          </a:p>
          <a:p>
            <a:pPr algn="just"/>
            <a:r>
              <a:rPr lang="en-GB" dirty="0" smtClean="0"/>
              <a:t>2) Assess their </a:t>
            </a:r>
            <a:r>
              <a:rPr lang="en-GB" b="1" dirty="0" smtClean="0"/>
              <a:t>performance</a:t>
            </a:r>
            <a:r>
              <a:rPr lang="en-GB" dirty="0" smtClean="0"/>
              <a:t> </a:t>
            </a:r>
            <a:r>
              <a:rPr lang="en-GB" b="1" dirty="0" smtClean="0"/>
              <a:t>and</a:t>
            </a:r>
            <a:r>
              <a:rPr lang="en-GB" dirty="0" smtClean="0"/>
              <a:t> </a:t>
            </a:r>
            <a:r>
              <a:rPr lang="en-GB" b="1" dirty="0" smtClean="0"/>
              <a:t>mental state</a:t>
            </a:r>
            <a:r>
              <a:rPr lang="en-GB" dirty="0" smtClean="0"/>
              <a:t> as they try to complete tasks, to see how well your design works.</a:t>
            </a:r>
          </a:p>
          <a:p>
            <a:pPr algn="just"/>
            <a:r>
              <a:rPr lang="en-GB" dirty="0" smtClean="0"/>
              <a:t>3) See </a:t>
            </a:r>
            <a:r>
              <a:rPr lang="en-GB" b="1" dirty="0" smtClean="0"/>
              <a:t>how much users enjoy</a:t>
            </a:r>
            <a:r>
              <a:rPr lang="en-GB" dirty="0" smtClean="0"/>
              <a:t> using it.</a:t>
            </a:r>
          </a:p>
          <a:p>
            <a:pPr algn="just"/>
            <a:r>
              <a:rPr lang="en-GB" dirty="0" smtClean="0"/>
              <a:t>4) Identify </a:t>
            </a:r>
            <a:r>
              <a:rPr lang="en-GB" b="1" dirty="0" smtClean="0"/>
              <a:t>problems</a:t>
            </a:r>
            <a:r>
              <a:rPr lang="en-GB" dirty="0" smtClean="0"/>
              <a:t> and their </a:t>
            </a:r>
            <a:r>
              <a:rPr lang="en-GB" b="1" dirty="0" smtClean="0"/>
              <a:t>severity</a:t>
            </a:r>
            <a:r>
              <a:rPr lang="en-GB" dirty="0" smtClean="0"/>
              <a:t>.</a:t>
            </a:r>
          </a:p>
          <a:p>
            <a:pPr algn="just"/>
            <a:r>
              <a:rPr lang="en-GB" dirty="0" smtClean="0"/>
              <a:t>5) Find </a:t>
            </a:r>
            <a:r>
              <a:rPr lang="en-GB" b="1" dirty="0" smtClean="0"/>
              <a:t>solutions</a:t>
            </a:r>
            <a:r>
              <a:rPr lang="en-GB" dirty="0" smtClean="0"/>
              <a:t>.</a:t>
            </a:r>
          </a:p>
          <a:p>
            <a:pPr algn="just"/>
            <a:r>
              <a:rPr lang="en-GB" dirty="0" smtClean="0"/>
              <a:t>While usability tests can help you create the right products, they shouldn’t be the only tool in your </a:t>
            </a:r>
            <a:r>
              <a:rPr lang="en-GB" u="sng" dirty="0" smtClean="0"/>
              <a:t>UX research</a:t>
            </a:r>
            <a:r>
              <a:rPr lang="en-GB" dirty="0" smtClean="0"/>
              <a:t> toolbox. If you just focus on the evaluation activity, you won’t improve the </a:t>
            </a:r>
            <a:r>
              <a:rPr lang="en-GB" u="sng" dirty="0" smtClean="0"/>
              <a:t>usability</a:t>
            </a:r>
            <a:r>
              <a:rPr lang="en-GB" dirty="0" smtClean="0"/>
              <a:t> overall.</a:t>
            </a: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1"/>
            <a:ext cx="10972801" cy="509751"/>
          </a:xfrm>
        </p:spPr>
        <p:txBody>
          <a:bodyPr>
            <a:normAutofit fontScale="90000"/>
          </a:bodyPr>
          <a:lstStyle/>
          <a:p>
            <a:r>
              <a:rPr lang="en-US" b="1" dirty="0">
                <a:solidFill>
                  <a:srgbClr val="C00000"/>
                </a:solidFill>
              </a:rPr>
              <a:t>Syllabus </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3</a:t>
            </a:fld>
            <a:endParaRPr lang="en-US">
              <a:solidFill>
                <a:srgbClr val="464653"/>
              </a:solidFill>
            </a:endParaRPr>
          </a:p>
        </p:txBody>
      </p:sp>
      <p:sp>
        <p:nvSpPr>
          <p:cNvPr id="4" name="Content Placeholder 3"/>
          <p:cNvSpPr>
            <a:spLocks noGrp="1"/>
          </p:cNvSpPr>
          <p:nvPr>
            <p:ph sz="quarter" idx="1"/>
          </p:nvPr>
        </p:nvSpPr>
        <p:spPr>
          <a:xfrm>
            <a:off x="609600" y="551793"/>
            <a:ext cx="11324897" cy="5807915"/>
          </a:xfrm>
        </p:spPr>
        <p:txBody>
          <a:bodyPr>
            <a:normAutofit lnSpcReduction="10000"/>
          </a:bodyPr>
          <a:lstStyle/>
          <a:p>
            <a:r>
              <a:rPr lang="en-US" sz="2177" b="1" dirty="0">
                <a:solidFill>
                  <a:srgbClr val="7030A0"/>
                </a:solidFill>
              </a:rPr>
              <a:t>UNIT I </a:t>
            </a:r>
            <a:r>
              <a:rPr lang="en-US" sz="2177" b="1" dirty="0" smtClean="0">
                <a:solidFill>
                  <a:srgbClr val="7030A0"/>
                </a:solidFill>
              </a:rPr>
              <a:t>INTRODUCTION TO DESIGN</a:t>
            </a:r>
            <a:endParaRPr lang="en-US" sz="2177" b="1" dirty="0">
              <a:solidFill>
                <a:srgbClr val="7030A0"/>
              </a:solidFill>
            </a:endParaRPr>
          </a:p>
          <a:p>
            <a:pPr lvl="1" algn="just"/>
            <a:r>
              <a:rPr lang="en-IN" sz="1700" b="1" dirty="0" smtClean="0">
                <a:solidFill>
                  <a:srgbClr val="008000"/>
                </a:solidFill>
              </a:rPr>
              <a:t>Introduction to elements and principles of Design, basics of design-dot, line, shape, form as fundamental design components. Principles of design - Introduction to design thinking - history of Design Thinking - New materials in Industry.</a:t>
            </a:r>
          </a:p>
          <a:p>
            <a:r>
              <a:rPr lang="en-US" sz="2200" b="1" dirty="0" smtClean="0">
                <a:solidFill>
                  <a:srgbClr val="7030A0"/>
                </a:solidFill>
              </a:rPr>
              <a:t>UNIT </a:t>
            </a:r>
            <a:r>
              <a:rPr lang="en-US" sz="2200" b="1" dirty="0">
                <a:solidFill>
                  <a:srgbClr val="7030A0"/>
                </a:solidFill>
              </a:rPr>
              <a:t>II- </a:t>
            </a:r>
            <a:r>
              <a:rPr lang="en-US" sz="2200" b="1" dirty="0" smtClean="0">
                <a:solidFill>
                  <a:srgbClr val="7030A0"/>
                </a:solidFill>
              </a:rPr>
              <a:t>DESIGN THINKING</a:t>
            </a:r>
            <a:endParaRPr lang="en-US" sz="2200" b="1" dirty="0">
              <a:solidFill>
                <a:srgbClr val="7030A0"/>
              </a:solidFill>
            </a:endParaRPr>
          </a:p>
          <a:p>
            <a:pPr lvl="1" algn="just"/>
            <a:r>
              <a:rPr lang="en-IN" sz="1724" b="1" dirty="0" smtClean="0">
                <a:solidFill>
                  <a:srgbClr val="008000"/>
                </a:solidFill>
              </a:rPr>
              <a:t>Design thinking process (empathize, analyze, idea &amp; prototype), implementing the process in driving inventions, design thinking in social innovations. Tools of design thinking - person, costumer, journey map, brain storming, product development.</a:t>
            </a:r>
          </a:p>
          <a:p>
            <a:r>
              <a:rPr lang="en-US" sz="2200" b="1" dirty="0" smtClean="0">
                <a:solidFill>
                  <a:srgbClr val="7030A0"/>
                </a:solidFill>
              </a:rPr>
              <a:t>UNIT </a:t>
            </a:r>
            <a:r>
              <a:rPr lang="en-US" sz="2200" b="1" dirty="0">
                <a:solidFill>
                  <a:srgbClr val="7030A0"/>
                </a:solidFill>
              </a:rPr>
              <a:t>III- </a:t>
            </a:r>
            <a:r>
              <a:rPr lang="en-US" sz="2200" b="1" dirty="0" smtClean="0">
                <a:solidFill>
                  <a:srgbClr val="7030A0"/>
                </a:solidFill>
              </a:rPr>
              <a:t>INNOVATION AND PRODUCT DESIGN</a:t>
            </a:r>
            <a:endParaRPr lang="en-US" sz="2200" b="1" dirty="0">
              <a:solidFill>
                <a:srgbClr val="7030A0"/>
              </a:solidFill>
            </a:endParaRPr>
          </a:p>
          <a:p>
            <a:pPr lvl="1" algn="just"/>
            <a:r>
              <a:rPr lang="en-IN" sz="1800" b="1" dirty="0" smtClean="0">
                <a:solidFill>
                  <a:srgbClr val="008000"/>
                </a:solidFill>
              </a:rPr>
              <a:t>Art of innovation, Difference between innovation and creativity, role of creativity and innovation in organizations. Creativity to Innovation. Teams for innovation, Measuring the impact and value of creativity. Problem formation, introduction to product design, Product strategies, Product value, Product planning, product specifications</a:t>
            </a:r>
          </a:p>
          <a:p>
            <a:pPr algn="just"/>
            <a:r>
              <a:rPr lang="en-US" sz="2200" b="1" dirty="0" smtClean="0">
                <a:solidFill>
                  <a:srgbClr val="7030A0"/>
                </a:solidFill>
              </a:rPr>
              <a:t>UNIT </a:t>
            </a:r>
            <a:r>
              <a:rPr lang="en-US" sz="2200" b="1" dirty="0">
                <a:solidFill>
                  <a:srgbClr val="7030A0"/>
                </a:solidFill>
              </a:rPr>
              <a:t>IV </a:t>
            </a:r>
            <a:r>
              <a:rPr lang="en-US" sz="2200" b="1" dirty="0" smtClean="0">
                <a:solidFill>
                  <a:srgbClr val="7030A0"/>
                </a:solidFill>
              </a:rPr>
              <a:t>– </a:t>
            </a:r>
            <a:r>
              <a:rPr lang="en-IN" sz="2200" b="1" dirty="0" smtClean="0">
                <a:solidFill>
                  <a:srgbClr val="7030A0"/>
                </a:solidFill>
              </a:rPr>
              <a:t>DESIGN THINKING FOR STRATEGIC INNOVATION</a:t>
            </a:r>
            <a:endParaRPr lang="en-US" sz="2200" b="1" dirty="0">
              <a:solidFill>
                <a:srgbClr val="7030A0"/>
              </a:solidFill>
            </a:endParaRPr>
          </a:p>
          <a:p>
            <a:pPr lvl="1" algn="just"/>
            <a:r>
              <a:rPr lang="en-IN" sz="1724" b="1" dirty="0" smtClean="0">
                <a:solidFill>
                  <a:srgbClr val="008000"/>
                </a:solidFill>
              </a:rPr>
              <a:t>An exercise in design thinking – implementing design thinking for better process. Implement design thinking process in various Industries. Design thinking for </a:t>
            </a:r>
            <a:r>
              <a:rPr lang="en-IN" sz="1724" b="1" dirty="0" err="1" smtClean="0">
                <a:solidFill>
                  <a:srgbClr val="008000"/>
                </a:solidFill>
              </a:rPr>
              <a:t>Startups</a:t>
            </a:r>
            <a:r>
              <a:rPr lang="en-IN" sz="1724" b="1" dirty="0" smtClean="0">
                <a:solidFill>
                  <a:srgbClr val="008000"/>
                </a:solidFill>
              </a:rPr>
              <a:t>.</a:t>
            </a:r>
            <a:endParaRPr lang="en-US" sz="1724" b="1" dirty="0">
              <a:solidFill>
                <a:srgbClr val="008000"/>
              </a:solidFill>
            </a:endParaRPr>
          </a:p>
          <a:p>
            <a:pPr algn="just"/>
            <a:r>
              <a:rPr lang="en-US" sz="2177" b="1" dirty="0">
                <a:solidFill>
                  <a:srgbClr val="7030A0"/>
                </a:solidFill>
              </a:rPr>
              <a:t>UNIT V – </a:t>
            </a:r>
            <a:r>
              <a:rPr lang="en-IN" sz="2268" b="1" dirty="0" smtClean="0">
                <a:solidFill>
                  <a:srgbClr val="7030A0"/>
                </a:solidFill>
              </a:rPr>
              <a:t>DESIGN THINKING IN VARIOUS SECTORS </a:t>
            </a:r>
            <a:endParaRPr lang="en-US" sz="2268" b="1" dirty="0">
              <a:solidFill>
                <a:srgbClr val="7030A0"/>
              </a:solidFill>
            </a:endParaRPr>
          </a:p>
          <a:p>
            <a:pPr lvl="1" algn="just"/>
            <a:r>
              <a:rPr lang="en-IN" sz="1700" b="1" dirty="0" smtClean="0">
                <a:solidFill>
                  <a:srgbClr val="008000"/>
                </a:solidFill>
              </a:rPr>
              <a:t>Case studies in Information Technology, Finance, Education, Management and Retail sector. Analyze and Prototyping, Usability testing, Organizing and interpreting results</a:t>
            </a:r>
            <a:endParaRPr lang="en-US" sz="1700" b="1" dirty="0">
              <a:solidFill>
                <a:srgbClr val="008000"/>
              </a:solidFill>
            </a:endParaRPr>
          </a:p>
          <a:p>
            <a:pPr lvl="1" algn="just"/>
            <a:endParaRPr lang="en-US" sz="2200" b="1" dirty="0">
              <a:solidFill>
                <a:srgbClr val="008000"/>
              </a:solidFill>
            </a:endParaRPr>
          </a:p>
        </p:txBody>
      </p:sp>
    </p:spTree>
    <p:extLst>
      <p:ext uri="{BB962C8B-B14F-4D97-AF65-F5344CB8AC3E}">
        <p14:creationId xmlns:p14="http://schemas.microsoft.com/office/powerpoint/2010/main" xmlns="" val="3409124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solidFill>
                  <a:srgbClr val="C00000"/>
                </a:solidFill>
              </a:rPr>
              <a:t>Usability testing in Design Thinking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30</a:t>
            </a:fld>
            <a:endParaRPr lang="en-US">
              <a:solidFill>
                <a:srgbClr val="464653"/>
              </a:solidFill>
            </a:endParaRPr>
          </a:p>
        </p:txBody>
      </p:sp>
      <p:pic>
        <p:nvPicPr>
          <p:cNvPr id="67586" name="Picture 2" descr="https://public-media.interaction-design.org/images/uploads/user-content/10171/FF2dQXanVvCo9NuJnfW6wL79OjnNxKLNhWSDpj9X.png"/>
          <p:cNvPicPr>
            <a:picLocks noChangeAspect="1" noChangeArrowheads="1"/>
          </p:cNvPicPr>
          <p:nvPr/>
        </p:nvPicPr>
        <p:blipFill>
          <a:blip r:embed="rId2"/>
          <a:srcRect/>
          <a:stretch>
            <a:fillRect/>
          </a:stretch>
        </p:blipFill>
        <p:spPr bwMode="auto">
          <a:xfrm>
            <a:off x="719100" y="1176632"/>
            <a:ext cx="5943600" cy="5305426"/>
          </a:xfrm>
          <a:prstGeom prst="rect">
            <a:avLst/>
          </a:prstGeom>
          <a:noFill/>
        </p:spPr>
      </p:pic>
      <p:sp>
        <p:nvSpPr>
          <p:cNvPr id="6" name="Rectangle 5"/>
          <p:cNvSpPr/>
          <p:nvPr/>
        </p:nvSpPr>
        <p:spPr>
          <a:xfrm>
            <a:off x="6822558" y="2031669"/>
            <a:ext cx="5054009" cy="923330"/>
          </a:xfrm>
          <a:prstGeom prst="rect">
            <a:avLst/>
          </a:prstGeom>
        </p:spPr>
        <p:txBody>
          <a:bodyPr wrap="square">
            <a:spAutoFit/>
          </a:bodyPr>
          <a:lstStyle/>
          <a:p>
            <a:r>
              <a:rPr lang="en-GB" i="1" dirty="0" smtClean="0"/>
              <a:t>There are different methods for usability testing. Which one you choose depends on your product and where you are in your design process.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702" y="271130"/>
            <a:ext cx="10972801" cy="914400"/>
          </a:xfrm>
        </p:spPr>
        <p:txBody>
          <a:bodyPr/>
          <a:lstStyle/>
          <a:p>
            <a:r>
              <a:rPr lang="en-IN" sz="3200" b="1" dirty="0" smtClean="0">
                <a:solidFill>
                  <a:srgbClr val="C00000"/>
                </a:solidFill>
              </a:rPr>
              <a:t>Usability testing in Design Thinking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31</a:t>
            </a:fld>
            <a:endParaRPr lang="en-US">
              <a:solidFill>
                <a:srgbClr val="464653"/>
              </a:solidFill>
            </a:endParaRPr>
          </a:p>
        </p:txBody>
      </p:sp>
      <p:sp>
        <p:nvSpPr>
          <p:cNvPr id="4" name="Rectangle 3"/>
          <p:cNvSpPr/>
          <p:nvPr/>
        </p:nvSpPr>
        <p:spPr>
          <a:xfrm>
            <a:off x="648586" y="1319702"/>
            <a:ext cx="10749516" cy="4708981"/>
          </a:xfrm>
          <a:prstGeom prst="rect">
            <a:avLst/>
          </a:prstGeom>
        </p:spPr>
        <p:txBody>
          <a:bodyPr wrap="square">
            <a:spAutoFit/>
          </a:bodyPr>
          <a:lstStyle/>
          <a:p>
            <a:pPr algn="just"/>
            <a:r>
              <a:rPr lang="en-GB" sz="2000" b="1" dirty="0" smtClean="0"/>
              <a:t>Usability Testing is an Iterative Process</a:t>
            </a:r>
          </a:p>
          <a:p>
            <a:pPr algn="just"/>
            <a:r>
              <a:rPr lang="en-GB" sz="2000" dirty="0" smtClean="0"/>
              <a:t>To make usability testing work best, you should:</a:t>
            </a:r>
          </a:p>
          <a:p>
            <a:pPr algn="just"/>
            <a:r>
              <a:rPr lang="en-GB" sz="2000" dirty="0" smtClean="0"/>
              <a:t>1)</a:t>
            </a:r>
            <a:r>
              <a:rPr lang="en-GB" sz="2000" b="1" dirty="0" smtClean="0"/>
              <a:t> Plan </a:t>
            </a:r>
            <a:r>
              <a:rPr lang="en-GB" sz="2000" dirty="0" smtClean="0"/>
              <a:t>–</a:t>
            </a:r>
          </a:p>
          <a:p>
            <a:pPr algn="just"/>
            <a:r>
              <a:rPr lang="en-GB" sz="2000" dirty="0" smtClean="0"/>
              <a:t>a. </a:t>
            </a:r>
            <a:r>
              <a:rPr lang="en-GB" sz="2000" b="1" dirty="0" smtClean="0"/>
              <a:t>Define what you want to test</a:t>
            </a:r>
            <a:r>
              <a:rPr lang="en-GB" sz="2000" dirty="0" smtClean="0"/>
              <a:t>. Ask yourself questions about your design/product. What aspect/s of it do you want to test? You can make a hypothesis from each answer. With a clear hypothesis, you’ll have the exact aspect you want to test.</a:t>
            </a:r>
          </a:p>
          <a:p>
            <a:pPr algn="just"/>
            <a:r>
              <a:rPr lang="en-GB" sz="2000" dirty="0" smtClean="0"/>
              <a:t>b. </a:t>
            </a:r>
            <a:r>
              <a:rPr lang="en-GB" sz="2000" b="1" dirty="0" smtClean="0"/>
              <a:t>Decide how to conduct your test</a:t>
            </a:r>
            <a:r>
              <a:rPr lang="en-GB" sz="2000" dirty="0" smtClean="0"/>
              <a:t> – e.g., remotely. Define the </a:t>
            </a:r>
            <a:r>
              <a:rPr lang="en-GB" sz="2000" i="1" dirty="0" smtClean="0"/>
              <a:t>scope</a:t>
            </a:r>
            <a:r>
              <a:rPr lang="en-GB" sz="2000" dirty="0" smtClean="0"/>
              <a:t> of what to test (e.g., navigation) and stick to it throughout the test. When you test aspects individually, you’ll eventually build a broader view of how well your design works overall.</a:t>
            </a:r>
          </a:p>
          <a:p>
            <a:pPr algn="just"/>
            <a:r>
              <a:rPr lang="en-GB" sz="2000" dirty="0" smtClean="0"/>
              <a:t>2) </a:t>
            </a:r>
            <a:r>
              <a:rPr lang="en-GB" sz="2000" b="1" dirty="0" smtClean="0"/>
              <a:t>Set user tasks </a:t>
            </a:r>
            <a:r>
              <a:rPr lang="en-GB" sz="2000" dirty="0" smtClean="0"/>
              <a:t>–</a:t>
            </a:r>
          </a:p>
          <a:p>
            <a:pPr algn="just"/>
            <a:r>
              <a:rPr lang="en-GB" sz="2000" dirty="0" smtClean="0"/>
              <a:t>a. </a:t>
            </a:r>
            <a:r>
              <a:rPr lang="en-GB" sz="2000" b="1" dirty="0" smtClean="0"/>
              <a:t>Prioritize the most important tasks to meet objectives</a:t>
            </a:r>
            <a:r>
              <a:rPr lang="en-GB" sz="2000" dirty="0" smtClean="0"/>
              <a:t> (e.g., complete checkout), no more than 5 per participant. Allow a 60-minute timeframe.</a:t>
            </a:r>
          </a:p>
          <a:p>
            <a:pPr algn="just"/>
            <a:r>
              <a:rPr lang="en-GB" sz="2000" dirty="0" smtClean="0"/>
              <a:t>b. </a:t>
            </a:r>
            <a:r>
              <a:rPr lang="en-GB" sz="2000" b="1" dirty="0" smtClean="0"/>
              <a:t>Clearly define tasks with realistic goals</a:t>
            </a:r>
            <a:r>
              <a:rPr lang="en-GB" sz="2000" dirty="0" smtClean="0"/>
              <a:t>.</a:t>
            </a:r>
          </a:p>
          <a:p>
            <a:pPr algn="just"/>
            <a:r>
              <a:rPr lang="en-GB" sz="2000" dirty="0" smtClean="0"/>
              <a:t>c. </a:t>
            </a:r>
            <a:r>
              <a:rPr lang="en-GB" sz="2000" b="1" dirty="0" smtClean="0"/>
              <a:t>Create scenarios where users can try to use the design naturally</a:t>
            </a:r>
            <a:r>
              <a:rPr lang="en-GB" sz="2000" dirty="0" smtClean="0"/>
              <a:t>. That means you let them get to grips with it on their own rather than direct them with instructions.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solidFill>
                  <a:srgbClr val="C00000"/>
                </a:solidFill>
              </a:rPr>
              <a:t>Usability testing in Design Thinking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32</a:t>
            </a:fld>
            <a:endParaRPr lang="en-US">
              <a:solidFill>
                <a:srgbClr val="464653"/>
              </a:solidFill>
            </a:endParaRPr>
          </a:p>
        </p:txBody>
      </p:sp>
      <p:sp>
        <p:nvSpPr>
          <p:cNvPr id="4" name="Rectangle 3"/>
          <p:cNvSpPr/>
          <p:nvPr/>
        </p:nvSpPr>
        <p:spPr>
          <a:xfrm>
            <a:off x="712381" y="1580408"/>
            <a:ext cx="11153554" cy="4093428"/>
          </a:xfrm>
          <a:prstGeom prst="rect">
            <a:avLst/>
          </a:prstGeom>
        </p:spPr>
        <p:txBody>
          <a:bodyPr wrap="square">
            <a:spAutoFit/>
          </a:bodyPr>
          <a:lstStyle/>
          <a:p>
            <a:pPr algn="just"/>
            <a:r>
              <a:rPr lang="en-GB" sz="2000" dirty="0" smtClean="0"/>
              <a:t>3) </a:t>
            </a:r>
            <a:r>
              <a:rPr lang="en-GB" sz="2000" b="1" dirty="0" smtClean="0"/>
              <a:t>Recruit testers </a:t>
            </a:r>
            <a:r>
              <a:rPr lang="en-GB" sz="2000" dirty="0" smtClean="0"/>
              <a:t>– Know who your users are as a target group. </a:t>
            </a:r>
            <a:r>
              <a:rPr lang="en-GB" sz="2000" b="1" dirty="0" smtClean="0"/>
              <a:t>Use screening questionnaires</a:t>
            </a:r>
            <a:r>
              <a:rPr lang="en-GB" sz="2000" dirty="0" smtClean="0"/>
              <a:t> (e.g., Google Forms) to find suitable candidates. You can </a:t>
            </a:r>
            <a:r>
              <a:rPr lang="en-GB" sz="2000" b="1" dirty="0" smtClean="0"/>
              <a:t>advertise</a:t>
            </a:r>
            <a:r>
              <a:rPr lang="en-GB" sz="2000" dirty="0" smtClean="0"/>
              <a:t> </a:t>
            </a:r>
            <a:r>
              <a:rPr lang="en-GB" sz="2000" b="1" dirty="0" smtClean="0"/>
              <a:t>and offer incentives</a:t>
            </a:r>
            <a:r>
              <a:rPr lang="en-GB" sz="2000" dirty="0" smtClean="0"/>
              <a:t>. You can also find contacts through </a:t>
            </a:r>
            <a:r>
              <a:rPr lang="en-GB" sz="2000" b="1" dirty="0" smtClean="0"/>
              <a:t>community groups</a:t>
            </a:r>
            <a:r>
              <a:rPr lang="en-GB" sz="2000" dirty="0" smtClean="0"/>
              <a:t>, etc. If you test with only 5 users, you can still reveal 85% of core issues.</a:t>
            </a:r>
          </a:p>
          <a:p>
            <a:pPr algn="just"/>
            <a:r>
              <a:rPr lang="en-GB" sz="2000" dirty="0" smtClean="0"/>
              <a:t>4) </a:t>
            </a:r>
            <a:r>
              <a:rPr lang="en-GB" sz="2000" b="1" dirty="0" smtClean="0"/>
              <a:t>Facilitate/Moderate testing –</a:t>
            </a:r>
            <a:r>
              <a:rPr lang="en-GB" sz="2000" dirty="0" smtClean="0"/>
              <a:t>Set up testing in a </a:t>
            </a:r>
            <a:r>
              <a:rPr lang="en-GB" sz="2000" b="1" dirty="0" smtClean="0"/>
              <a:t>suitable environment</a:t>
            </a:r>
            <a:r>
              <a:rPr lang="en-GB" sz="2000" dirty="0" smtClean="0"/>
              <a:t>. </a:t>
            </a:r>
            <a:r>
              <a:rPr lang="en-GB" sz="2000" b="1" dirty="0" smtClean="0"/>
              <a:t>Observe and interview users</a:t>
            </a:r>
            <a:r>
              <a:rPr lang="en-GB" sz="2000" dirty="0" smtClean="0"/>
              <a:t>. </a:t>
            </a:r>
            <a:r>
              <a:rPr lang="en-GB" sz="2000" b="1" dirty="0" smtClean="0"/>
              <a:t>Notice issues</a:t>
            </a:r>
            <a:r>
              <a:rPr lang="en-GB" sz="2000" dirty="0" smtClean="0"/>
              <a:t>. See if users fail to see things, go in the wrong direction or misinterpret rules. When you record usability sessions, you can more easily count the number of times users become confused. </a:t>
            </a:r>
            <a:r>
              <a:rPr lang="en-GB" sz="2000" b="1" dirty="0" smtClean="0"/>
              <a:t>Ask users to </a:t>
            </a:r>
            <a:r>
              <a:rPr lang="en-GB" sz="2000" b="1" i="1" dirty="0" smtClean="0"/>
              <a:t>think aloud</a:t>
            </a:r>
            <a:r>
              <a:rPr lang="en-GB" sz="2000" b="1" dirty="0" smtClean="0"/>
              <a:t> and tell you </a:t>
            </a:r>
            <a:r>
              <a:rPr lang="en-GB" sz="2000" b="1" i="1" dirty="0" smtClean="0"/>
              <a:t>how they feel</a:t>
            </a:r>
            <a:r>
              <a:rPr lang="en-GB" sz="2000" dirty="0" smtClean="0"/>
              <a:t> as they go through the test. From this, you can check whether your designer’s mental model is accurate: Does what </a:t>
            </a:r>
            <a:r>
              <a:rPr lang="en-GB" sz="2000" i="1" dirty="0" smtClean="0"/>
              <a:t>you</a:t>
            </a:r>
            <a:r>
              <a:rPr lang="en-GB" sz="2000" dirty="0" smtClean="0"/>
              <a:t> think users can do with your design match what these </a:t>
            </a:r>
            <a:r>
              <a:rPr lang="en-GB" sz="2000" i="1" dirty="0" smtClean="0"/>
              <a:t>test users </a:t>
            </a:r>
            <a:r>
              <a:rPr lang="en-GB" sz="2000" dirty="0" smtClean="0"/>
              <a:t>show?</a:t>
            </a:r>
          </a:p>
          <a:p>
            <a:pPr algn="just"/>
            <a:r>
              <a:rPr lang="en-GB" sz="2000" dirty="0" smtClean="0"/>
              <a:t>If you choose </a:t>
            </a:r>
            <a:r>
              <a:rPr lang="en-GB" sz="2000" b="1" dirty="0" smtClean="0"/>
              <a:t>remote testing</a:t>
            </a:r>
            <a:r>
              <a:rPr lang="en-GB" sz="2000" dirty="0" smtClean="0"/>
              <a:t>, you can moderate via Google Hangouts, etc., or use </a:t>
            </a:r>
            <a:r>
              <a:rPr lang="en-GB" sz="2000" dirty="0" err="1" smtClean="0"/>
              <a:t>unmoderated</a:t>
            </a:r>
            <a:r>
              <a:rPr lang="en-GB" sz="2000" dirty="0" smtClean="0"/>
              <a:t> testing. You can use this software to carry out remote moderated and </a:t>
            </a:r>
            <a:r>
              <a:rPr lang="en-GB" sz="2000" dirty="0" err="1" smtClean="0"/>
              <a:t>unmoderated</a:t>
            </a:r>
            <a:r>
              <a:rPr lang="en-GB" sz="2000" dirty="0" smtClean="0"/>
              <a:t> testing and have the benefit of tools such as </a:t>
            </a:r>
            <a:r>
              <a:rPr lang="en-GB" sz="2000" dirty="0" err="1" smtClean="0"/>
              <a:t>heatmaps</a:t>
            </a:r>
            <a:r>
              <a:rPr lang="en-GB" sz="2000" dirty="0" smtClean="0"/>
              <a:t>.</a:t>
            </a:r>
            <a:endParaRPr lang="en-GB"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C00000"/>
                </a:solidFill>
              </a:rPr>
              <a:t>Usability testing in Design Thinking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33</a:t>
            </a:fld>
            <a:endParaRPr lang="en-US">
              <a:solidFill>
                <a:srgbClr val="464653"/>
              </a:solidFill>
            </a:endParaRPr>
          </a:p>
        </p:txBody>
      </p:sp>
      <p:sp>
        <p:nvSpPr>
          <p:cNvPr id="4" name="Rectangle 3"/>
          <p:cNvSpPr/>
          <p:nvPr/>
        </p:nvSpPr>
        <p:spPr>
          <a:xfrm>
            <a:off x="467833" y="1166843"/>
            <a:ext cx="11249246" cy="4524315"/>
          </a:xfrm>
          <a:prstGeom prst="rect">
            <a:avLst/>
          </a:prstGeom>
        </p:spPr>
        <p:txBody>
          <a:bodyPr wrap="square">
            <a:spAutoFit/>
          </a:bodyPr>
          <a:lstStyle/>
          <a:p>
            <a:pPr algn="just"/>
            <a:r>
              <a:rPr lang="en-GB" sz="2400" i="1" dirty="0" smtClean="0"/>
              <a:t>Keep usability tests smooth by following these guidelines.</a:t>
            </a:r>
            <a:endParaRPr lang="en-GB" sz="2400" dirty="0" smtClean="0"/>
          </a:p>
          <a:p>
            <a:pPr algn="just"/>
            <a:r>
              <a:rPr lang="en-GB" sz="2400" dirty="0" smtClean="0"/>
              <a:t>1) </a:t>
            </a:r>
            <a:r>
              <a:rPr lang="en-GB" sz="2400" b="1" dirty="0" smtClean="0"/>
              <a:t>Assess user </a:t>
            </a:r>
            <a:r>
              <a:rPr lang="en-GB" sz="2400" b="1" dirty="0" err="1" smtClean="0"/>
              <a:t>behavior</a:t>
            </a:r>
            <a:r>
              <a:rPr lang="en-GB" sz="2400" b="1" dirty="0" smtClean="0"/>
              <a:t> </a:t>
            </a:r>
            <a:r>
              <a:rPr lang="en-GB" sz="2400" dirty="0" smtClean="0"/>
              <a:t>– Use these metrics:</a:t>
            </a:r>
          </a:p>
          <a:p>
            <a:pPr algn="just"/>
            <a:r>
              <a:rPr lang="en-GB" sz="2400" b="1" dirty="0" smtClean="0"/>
              <a:t>Quantitative </a:t>
            </a:r>
            <a:r>
              <a:rPr lang="en-GB" sz="2400" dirty="0" smtClean="0"/>
              <a:t>– time users take on a task, success and failure rates, effort (how many clicks users take, instances of confusion, etc.)</a:t>
            </a:r>
          </a:p>
          <a:p>
            <a:pPr algn="just"/>
            <a:r>
              <a:rPr lang="en-GB" sz="2400" b="1" dirty="0" smtClean="0"/>
              <a:t>Qualitative </a:t>
            </a:r>
            <a:r>
              <a:rPr lang="en-GB" sz="2400" dirty="0" smtClean="0"/>
              <a:t>– users’ stress responses (facial reactions, body-language changes, squinting, etc.), subjective satisfaction (which they give through a post-test questionnaire) and </a:t>
            </a:r>
            <a:r>
              <a:rPr lang="en-GB" sz="2400" i="1" dirty="0" smtClean="0"/>
              <a:t>perceived </a:t>
            </a:r>
            <a:r>
              <a:rPr lang="en-GB" sz="2400" dirty="0" smtClean="0"/>
              <a:t>level of effort/difficulty</a:t>
            </a:r>
          </a:p>
          <a:p>
            <a:pPr algn="just"/>
            <a:r>
              <a:rPr lang="en-GB" sz="2400" dirty="0" smtClean="0"/>
              <a:t>2) </a:t>
            </a:r>
            <a:r>
              <a:rPr lang="en-GB" sz="2400" b="1" dirty="0" smtClean="0"/>
              <a:t>Create a test report </a:t>
            </a:r>
            <a:r>
              <a:rPr lang="en-GB" sz="2400" dirty="0" smtClean="0"/>
              <a:t>– Review video footage and analyzed data. Clearly define design issues and best practices. Involve the entire team.</a:t>
            </a:r>
          </a:p>
          <a:p>
            <a:pPr algn="just"/>
            <a:r>
              <a:rPr lang="en-GB" sz="2400" dirty="0" smtClean="0"/>
              <a:t>Overall, you should test not your design’s functionality, but users’ </a:t>
            </a:r>
            <a:r>
              <a:rPr lang="en-GB" sz="2400" i="1" dirty="0" smtClean="0"/>
              <a:t>experience of it</a:t>
            </a:r>
            <a:r>
              <a:rPr lang="en-GB" sz="2400" dirty="0" smtClean="0"/>
              <a:t>. Some users may be too polite to be entirely honest about problems. So, always examine </a:t>
            </a:r>
            <a:r>
              <a:rPr lang="en-GB" sz="2400" i="1" dirty="0" smtClean="0"/>
              <a:t>all</a:t>
            </a:r>
            <a:r>
              <a:rPr lang="en-GB" sz="2400" dirty="0" smtClean="0"/>
              <a:t> data carefully.</a:t>
            </a:r>
            <a:endParaRPr lang="en-GB"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solidFill>
                  <a:srgbClr val="C00000"/>
                </a:solidFill>
              </a:rPr>
              <a:t>Organizing and interpreting results in design thinking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34</a:t>
            </a:fld>
            <a:endParaRPr lang="en-US">
              <a:solidFill>
                <a:srgbClr val="464653"/>
              </a:solidFill>
            </a:endParaRPr>
          </a:p>
        </p:txBody>
      </p:sp>
      <p:sp>
        <p:nvSpPr>
          <p:cNvPr id="4" name="Rectangle 3"/>
          <p:cNvSpPr/>
          <p:nvPr/>
        </p:nvSpPr>
        <p:spPr>
          <a:xfrm>
            <a:off x="680483" y="1336135"/>
            <a:ext cx="11100391" cy="4524315"/>
          </a:xfrm>
          <a:prstGeom prst="rect">
            <a:avLst/>
          </a:prstGeom>
        </p:spPr>
        <p:txBody>
          <a:bodyPr wrap="square">
            <a:spAutoFit/>
          </a:bodyPr>
          <a:lstStyle/>
          <a:p>
            <a:pPr algn="just"/>
            <a:r>
              <a:rPr lang="en-GB" dirty="0" smtClean="0"/>
              <a:t>Organizing and interpreting results is a critical step in the design thinking process, occurring primarily after conducting research, prototyping, and usability testing. Here's a detailed breakdown of this phase:</a:t>
            </a:r>
          </a:p>
          <a:p>
            <a:pPr marL="342900" indent="-342900" algn="just">
              <a:buFont typeface="+mj-lt"/>
              <a:buAutoNum type="arabicPeriod"/>
            </a:pPr>
            <a:r>
              <a:rPr lang="en-GB" b="1" dirty="0" smtClean="0"/>
              <a:t>Collecting Data:</a:t>
            </a:r>
            <a:endParaRPr lang="en-GB" dirty="0" smtClean="0"/>
          </a:p>
          <a:p>
            <a:pPr marL="800100" lvl="1" indent="-342900" algn="just"/>
            <a:r>
              <a:rPr lang="en-GB" dirty="0" smtClean="0"/>
              <a:t>	Before organizing and interpreting results, it's essential to collect relevant data through various research methods such as interviews, surveys, observations, and usability testing. This data provides insights into user needs, preferences, pain points, and </a:t>
            </a:r>
            <a:r>
              <a:rPr lang="en-GB" dirty="0" err="1" smtClean="0"/>
              <a:t>behaviors</a:t>
            </a:r>
            <a:r>
              <a:rPr lang="en-GB" dirty="0" smtClean="0"/>
              <a:t> related to the problem being addressed.</a:t>
            </a:r>
          </a:p>
          <a:p>
            <a:pPr marL="342900" indent="-342900" algn="just">
              <a:buFont typeface="+mj-lt"/>
              <a:buAutoNum type="arabicPeriod"/>
            </a:pPr>
            <a:r>
              <a:rPr lang="en-GB" b="1" dirty="0" smtClean="0"/>
              <a:t>Organizing Data:</a:t>
            </a:r>
            <a:endParaRPr lang="en-GB" dirty="0" smtClean="0"/>
          </a:p>
          <a:p>
            <a:pPr marL="800100" lvl="1" indent="-342900" algn="just"/>
            <a:r>
              <a:rPr lang="en-GB" dirty="0" smtClean="0"/>
              <a:t>	Once data is collected, it needs to be organized in a structured manner to make it easier to analyze and draw insights from. This may involve categorizing data based on themes, patterns, or commonalities. Techniques like affinity mapping, where data points are written on sticky notes and grouped into related clusters, can help organize qualitative data effectively.</a:t>
            </a:r>
          </a:p>
          <a:p>
            <a:pPr marL="342900" indent="-342900" algn="just">
              <a:buFont typeface="+mj-lt"/>
              <a:buAutoNum type="arabicPeriod"/>
            </a:pPr>
            <a:r>
              <a:rPr lang="en-GB" b="1" dirty="0" smtClean="0"/>
              <a:t>Analyzing Data:</a:t>
            </a:r>
            <a:endParaRPr lang="en-GB" dirty="0" smtClean="0"/>
          </a:p>
          <a:p>
            <a:pPr marL="800100" lvl="1" indent="-342900" algn="just"/>
            <a:r>
              <a:rPr lang="en-GB" dirty="0" smtClean="0"/>
              <a:t>	After organizing the data, the next step is to analyze it to identify key findings, trends, and insights. This analysis involves looking for patterns, outliers, and recurring themes within the data. Both qualitative and quantitative data should be analyzed to gain a comprehensive understanding of user needs and </a:t>
            </a:r>
            <a:r>
              <a:rPr lang="en-GB" dirty="0" err="1" smtClean="0"/>
              <a:t>behaviors</a:t>
            </a:r>
            <a:r>
              <a:rPr lang="en-GB" dirty="0" smtClean="0"/>
              <a:t>.</a:t>
            </a:r>
          </a:p>
          <a:p>
            <a:pPr lvl="1"/>
            <a:endParaRPr lang="en-GB"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solidFill>
                  <a:srgbClr val="C00000"/>
                </a:solidFill>
              </a:rPr>
              <a:t>Organizing and interpreting results in design thinking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35</a:t>
            </a:fld>
            <a:endParaRPr lang="en-US">
              <a:solidFill>
                <a:srgbClr val="464653"/>
              </a:solidFill>
            </a:endParaRPr>
          </a:p>
        </p:txBody>
      </p:sp>
      <p:sp>
        <p:nvSpPr>
          <p:cNvPr id="4" name="Rectangle 3"/>
          <p:cNvSpPr/>
          <p:nvPr/>
        </p:nvSpPr>
        <p:spPr>
          <a:xfrm>
            <a:off x="680483" y="1336135"/>
            <a:ext cx="11100391" cy="4801314"/>
          </a:xfrm>
          <a:prstGeom prst="rect">
            <a:avLst/>
          </a:prstGeom>
        </p:spPr>
        <p:txBody>
          <a:bodyPr wrap="square">
            <a:spAutoFit/>
          </a:bodyPr>
          <a:lstStyle/>
          <a:p>
            <a:pPr marL="342900" indent="-342900" algn="just">
              <a:buFont typeface="+mj-lt"/>
              <a:buAutoNum type="arabicPeriod" startAt="4"/>
            </a:pPr>
            <a:r>
              <a:rPr lang="en-GB" b="1" dirty="0" smtClean="0"/>
              <a:t>Interpreting Results:</a:t>
            </a:r>
            <a:endParaRPr lang="en-GB" dirty="0" smtClean="0"/>
          </a:p>
          <a:p>
            <a:pPr marL="800100" lvl="1" indent="-342900" algn="just"/>
            <a:r>
              <a:rPr lang="en-GB" dirty="0" smtClean="0"/>
              <a:t>	Once the data is analyzed, designers interpret the results to draw meaningful conclusions and implications for the design process. This involves synthesizing the insights gained from the data analysis and understanding what they mean in the context of the problem being addressed. Designers need to consider the implications of the findings on the design direction, identifying opportunities for improvement and innovation.</a:t>
            </a:r>
          </a:p>
          <a:p>
            <a:pPr marL="342900" indent="-342900" algn="just">
              <a:buFont typeface="+mj-lt"/>
              <a:buAutoNum type="arabicPeriod" startAt="4"/>
            </a:pPr>
            <a:r>
              <a:rPr lang="en-GB" b="1" dirty="0" smtClean="0"/>
              <a:t>Generating Design Insights:</a:t>
            </a:r>
            <a:endParaRPr lang="en-GB" dirty="0" smtClean="0"/>
          </a:p>
          <a:p>
            <a:pPr marL="800100" lvl="1" indent="-342900" algn="just"/>
            <a:r>
              <a:rPr lang="en-GB" dirty="0" smtClean="0"/>
              <a:t>	Based on the interpreted results, design insights are generated to inform further iterations of the design. These insights are actionable observations or statements that guide decision-making in the design process. They help designers empathize with users, define design challenges, ideate potential solutions, and validate design decisions.</a:t>
            </a:r>
          </a:p>
          <a:p>
            <a:pPr marL="342900" indent="-342900" algn="just">
              <a:buFont typeface="+mj-lt"/>
              <a:buAutoNum type="arabicPeriod" startAt="4"/>
            </a:pPr>
            <a:r>
              <a:rPr lang="en-GB" b="1" dirty="0" smtClean="0"/>
              <a:t>Communicating Findings:</a:t>
            </a:r>
            <a:endParaRPr lang="en-GB" dirty="0" smtClean="0"/>
          </a:p>
          <a:p>
            <a:pPr marL="800100" lvl="1" indent="-342900" algn="just"/>
            <a:r>
              <a:rPr lang="en-GB" dirty="0" smtClean="0"/>
              <a:t>	Finally, designers need to communicate their findings and insights effectively to stakeholders, team members, and other relevant parties. This may involve creating reports, presentations, or visualizations that summarize the key findings, insights, and implications for the design process. Clear and concise communication ensures that everyone involved in the project understands the research findings and their implications for the design direction.</a:t>
            </a:r>
          </a:p>
          <a:p>
            <a:pPr lvl="1"/>
            <a:endParaRPr lang="en-GB"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smtClean="0">
                <a:solidFill>
                  <a:srgbClr val="C00000"/>
                </a:solidFill>
              </a:rPr>
              <a:t>Organizing and interpreting results in design thinking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36</a:t>
            </a:fld>
            <a:endParaRPr lang="en-US">
              <a:solidFill>
                <a:srgbClr val="464653"/>
              </a:solidFill>
            </a:endParaRPr>
          </a:p>
        </p:txBody>
      </p:sp>
      <p:sp>
        <p:nvSpPr>
          <p:cNvPr id="4" name="Rectangle 3"/>
          <p:cNvSpPr/>
          <p:nvPr/>
        </p:nvSpPr>
        <p:spPr>
          <a:xfrm>
            <a:off x="680483" y="1336135"/>
            <a:ext cx="11100391" cy="3970318"/>
          </a:xfrm>
          <a:prstGeom prst="rect">
            <a:avLst/>
          </a:prstGeom>
        </p:spPr>
        <p:txBody>
          <a:bodyPr wrap="square">
            <a:spAutoFit/>
          </a:bodyPr>
          <a:lstStyle/>
          <a:p>
            <a:pPr marL="342900" indent="-342900" algn="just">
              <a:buFont typeface="+mj-lt"/>
              <a:buAutoNum type="arabicPeriod" startAt="7"/>
            </a:pPr>
            <a:r>
              <a:rPr lang="en-GB" b="1" dirty="0" smtClean="0"/>
              <a:t>Identifying Patterns and Themes:</a:t>
            </a:r>
            <a:endParaRPr lang="en-GB" dirty="0" smtClean="0"/>
          </a:p>
          <a:p>
            <a:pPr marL="800100" lvl="1" indent="-342900" algn="just"/>
            <a:r>
              <a:rPr lang="en-GB" dirty="0" smtClean="0"/>
              <a:t>	During the analysis phase, designers look for patterns and themes within the collected data. This involves identifying recurring ideas, issues, or </a:t>
            </a:r>
            <a:r>
              <a:rPr lang="en-GB" dirty="0" err="1" smtClean="0"/>
              <a:t>behaviors</a:t>
            </a:r>
            <a:r>
              <a:rPr lang="en-GB" dirty="0" smtClean="0"/>
              <a:t> that emerge across multiple data sources. By recognizing patterns, designers can uncover deeper insights into user needs and preferences.</a:t>
            </a:r>
          </a:p>
          <a:p>
            <a:pPr marL="342900" indent="-342900" algn="just">
              <a:buFont typeface="+mj-lt"/>
              <a:buAutoNum type="arabicPeriod" startAt="7"/>
            </a:pPr>
            <a:r>
              <a:rPr lang="en-GB" b="1" dirty="0" smtClean="0"/>
              <a:t>Triangulating Data:</a:t>
            </a:r>
            <a:endParaRPr lang="en-GB" dirty="0" smtClean="0"/>
          </a:p>
          <a:p>
            <a:pPr marL="800100" lvl="1" indent="-342900" algn="just"/>
            <a:r>
              <a:rPr lang="en-GB" dirty="0" smtClean="0"/>
              <a:t>	Triangulation involves cross-referencing multiple sources of data to validate findings and ensure reliability. Designers may compare data from interviews, surveys, observations, and usability testing to identify consistencies and discrepancies. Triangulating data helps designers gain a more holistic understanding of the problem and increases the credibility of their findings.</a:t>
            </a:r>
          </a:p>
          <a:p>
            <a:pPr marL="342900" indent="-342900" algn="just">
              <a:buFont typeface="+mj-lt"/>
              <a:buAutoNum type="arabicPeriod" startAt="7"/>
            </a:pPr>
            <a:r>
              <a:rPr lang="en-GB" b="1" dirty="0" smtClean="0"/>
              <a:t>Prioritizing Insights:</a:t>
            </a:r>
            <a:endParaRPr lang="en-GB" dirty="0" smtClean="0"/>
          </a:p>
          <a:p>
            <a:pPr marL="800100" lvl="1" indent="-342900" algn="just"/>
            <a:r>
              <a:rPr lang="en-GB" dirty="0" smtClean="0"/>
              <a:t>	Not all insights are created equal, so it's essential to prioritize them based on their relevance and impact on the design process. Designers may use criteria such as frequency, importance, and alignment with project goals to determine which insights are most significant. Prioritizing insights helps focus efforts on addressing the most critical user needs and challenges.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505047"/>
          </a:xfrm>
        </p:spPr>
        <p:txBody>
          <a:bodyPr>
            <a:normAutofit fontScale="90000"/>
          </a:bodyPr>
          <a:lstStyle/>
          <a:p>
            <a:r>
              <a:rPr lang="en-IN" sz="2800" b="1" dirty="0" smtClean="0">
                <a:solidFill>
                  <a:srgbClr val="C00000"/>
                </a:solidFill>
              </a:rPr>
              <a:t>Organizing and interpreting results in design thinking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37</a:t>
            </a:fld>
            <a:endParaRPr lang="en-US">
              <a:solidFill>
                <a:srgbClr val="464653"/>
              </a:solidFill>
            </a:endParaRPr>
          </a:p>
        </p:txBody>
      </p:sp>
      <p:sp>
        <p:nvSpPr>
          <p:cNvPr id="4" name="Rectangle 3"/>
          <p:cNvSpPr/>
          <p:nvPr/>
        </p:nvSpPr>
        <p:spPr>
          <a:xfrm>
            <a:off x="421758" y="761977"/>
            <a:ext cx="11518605" cy="5632311"/>
          </a:xfrm>
          <a:prstGeom prst="rect">
            <a:avLst/>
          </a:prstGeom>
        </p:spPr>
        <p:txBody>
          <a:bodyPr wrap="square">
            <a:spAutoFit/>
          </a:bodyPr>
          <a:lstStyle/>
          <a:p>
            <a:pPr marL="342900" indent="-342900" algn="just">
              <a:buFont typeface="+mj-lt"/>
              <a:buAutoNum type="arabicPeriod" startAt="10"/>
            </a:pPr>
            <a:r>
              <a:rPr lang="en-GB" b="1" dirty="0" smtClean="0"/>
              <a:t>Generating Design Principles:</a:t>
            </a:r>
            <a:endParaRPr lang="en-GB" dirty="0" smtClean="0"/>
          </a:p>
          <a:p>
            <a:pPr marL="800100" lvl="1" indent="-342900" algn="just"/>
            <a:r>
              <a:rPr lang="en-GB" dirty="0" smtClean="0"/>
              <a:t>	Design principles are overarching guidelines that inform design decisions and guide the development of solutions. Based on the interpreted results, designers can generate design principles that capture key insights and values derived from the research. These principles serve as a framework for evaluating design ideas and ensuring alignment with user needs and goals.</a:t>
            </a:r>
          </a:p>
          <a:p>
            <a:pPr marL="342900" indent="-342900" algn="just">
              <a:buFont typeface="+mj-lt"/>
              <a:buAutoNum type="arabicPeriod" startAt="10"/>
            </a:pPr>
            <a:r>
              <a:rPr lang="en-GB" b="1" dirty="0" smtClean="0"/>
              <a:t>Iterative Refinement:</a:t>
            </a:r>
            <a:endParaRPr lang="en-GB" dirty="0" smtClean="0"/>
          </a:p>
          <a:p>
            <a:pPr marL="800100" lvl="1" indent="-342900" algn="just"/>
            <a:r>
              <a:rPr lang="en-GB" dirty="0" smtClean="0"/>
              <a:t>	Organizing and interpreting results is not a one-time activity but an iterative process that continues throughout the design thinking process. As designers iterate on prototypes and gather additional feedback, they revisit and refine their understanding of user needs and preferences. This iterative refinement ensures that the design evolves in response to new insights and discoveries.</a:t>
            </a:r>
          </a:p>
          <a:p>
            <a:pPr marL="342900" indent="-342900" algn="just">
              <a:buFont typeface="+mj-lt"/>
              <a:buAutoNum type="arabicPeriod" startAt="10"/>
            </a:pPr>
            <a:r>
              <a:rPr lang="en-GB" b="1" dirty="0" smtClean="0"/>
              <a:t>Cross-Functional Collaboration:</a:t>
            </a:r>
            <a:endParaRPr lang="en-GB" dirty="0" smtClean="0"/>
          </a:p>
          <a:p>
            <a:pPr marL="800100" lvl="1" indent="-342900" algn="just"/>
            <a:r>
              <a:rPr lang="en-GB" dirty="0" smtClean="0"/>
              <a:t>	Organizing and interpreting results often involves collaboration across different disciplines and stakeholders. Designers may work closely with researchers, developers, marketers, and other team members to analyze data, interpret findings, and generate insights. Cross-functional collaboration ensures that diverse perspectives are considered, leading to more robust and innovative solutions.</a:t>
            </a:r>
          </a:p>
          <a:p>
            <a:pPr marL="342900" indent="-342900" algn="just">
              <a:buFont typeface="+mj-lt"/>
              <a:buAutoNum type="arabicPeriod" startAt="10"/>
            </a:pPr>
            <a:r>
              <a:rPr lang="en-GB" b="1" dirty="0" smtClean="0"/>
              <a:t>Documentation and Archiving:</a:t>
            </a:r>
            <a:endParaRPr lang="en-GB" dirty="0" smtClean="0"/>
          </a:p>
          <a:p>
            <a:pPr marL="800100" lvl="1" indent="-342900" algn="just"/>
            <a:r>
              <a:rPr lang="en-GB" dirty="0" smtClean="0"/>
              <a:t>	It's crucial to document and archive the results of organizing and interpreting data for future reference and transparency. Designers may create detailed reports, summary documents, or digital repositories to capture key findings, insights, and design decisions. Documentation ensures that insights are not lost and can be revisited as needed throughout the design process.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661" y="622004"/>
            <a:ext cx="10972801" cy="505047"/>
          </a:xfrm>
        </p:spPr>
        <p:txBody>
          <a:bodyPr>
            <a:normAutofit fontScale="90000"/>
          </a:bodyPr>
          <a:lstStyle/>
          <a:p>
            <a:r>
              <a:rPr lang="en-IN" sz="2800" b="1" dirty="0" smtClean="0">
                <a:solidFill>
                  <a:srgbClr val="C00000"/>
                </a:solidFill>
              </a:rPr>
              <a:t>Organizing and interpreting results in design thinking</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38</a:t>
            </a:fld>
            <a:endParaRPr lang="en-US">
              <a:solidFill>
                <a:srgbClr val="464653"/>
              </a:solidFill>
            </a:endParaRPr>
          </a:p>
        </p:txBody>
      </p:sp>
      <p:sp>
        <p:nvSpPr>
          <p:cNvPr id="4" name="Rectangle 3"/>
          <p:cNvSpPr/>
          <p:nvPr/>
        </p:nvSpPr>
        <p:spPr>
          <a:xfrm>
            <a:off x="673395" y="1293605"/>
            <a:ext cx="11518605" cy="4801314"/>
          </a:xfrm>
          <a:prstGeom prst="rect">
            <a:avLst/>
          </a:prstGeom>
        </p:spPr>
        <p:txBody>
          <a:bodyPr wrap="square">
            <a:spAutoFit/>
          </a:bodyPr>
          <a:lstStyle/>
          <a:p>
            <a:pPr algn="just"/>
            <a:r>
              <a:rPr lang="en-GB" b="1" dirty="0" smtClean="0"/>
              <a:t>Case Study: Redesigning a Learning Management System (LMS) for High School Students</a:t>
            </a:r>
            <a:endParaRPr lang="en-GB" dirty="0" smtClean="0"/>
          </a:p>
          <a:p>
            <a:pPr algn="just"/>
            <a:r>
              <a:rPr lang="en-GB" i="1" dirty="0" smtClean="0"/>
              <a:t>Background:</a:t>
            </a:r>
            <a:r>
              <a:rPr lang="en-GB" dirty="0" smtClean="0"/>
              <a:t> A high school is experiencing challenges with its existing Learning Management System (LMS). Students find it difficult to navigate, teachers struggle to deliver content effectively, and parents are not engaged with the platform. The school decides to apply design thinking principles to redesign the LMS to better meet the needs of students, teachers, and parents.</a:t>
            </a:r>
          </a:p>
          <a:p>
            <a:pPr algn="just"/>
            <a:r>
              <a:rPr lang="en-GB" i="1" dirty="0" smtClean="0"/>
              <a:t>Organizing and Interpreting Results:</a:t>
            </a:r>
            <a:endParaRPr lang="en-GB" dirty="0" smtClean="0"/>
          </a:p>
          <a:p>
            <a:pPr algn="just"/>
            <a:r>
              <a:rPr lang="en-GB" b="1" dirty="0" smtClean="0"/>
              <a:t>Collecting Data:</a:t>
            </a:r>
            <a:endParaRPr lang="en-GB" dirty="0" smtClean="0"/>
          </a:p>
          <a:p>
            <a:pPr lvl="1" algn="just"/>
            <a:r>
              <a:rPr lang="en-GB" dirty="0" smtClean="0"/>
              <a:t>The design team conducts interviews, surveys, and observations to gather data from students, teachers, and parents. They ask about their experiences with the current LMS, pain points, and desired features.</a:t>
            </a:r>
          </a:p>
          <a:p>
            <a:pPr algn="just"/>
            <a:r>
              <a:rPr lang="en-GB" b="1" dirty="0" smtClean="0"/>
              <a:t>Organizing Data:</a:t>
            </a:r>
            <a:endParaRPr lang="en-GB" dirty="0" smtClean="0"/>
          </a:p>
          <a:p>
            <a:pPr lvl="1" algn="just"/>
            <a:r>
              <a:rPr lang="en-GB" dirty="0" smtClean="0"/>
              <a:t>The collected data is organized into categories such as student feedback, teacher feedback, parent feedback, usability issues, and feature requests. Affinity mapping is used to group similar responses together, creating clusters of related data points.</a:t>
            </a:r>
          </a:p>
          <a:p>
            <a:pPr algn="just"/>
            <a:r>
              <a:rPr lang="en-GB" b="1" dirty="0" smtClean="0"/>
              <a:t>Analyzing Data:</a:t>
            </a:r>
            <a:endParaRPr lang="en-GB" dirty="0" smtClean="0"/>
          </a:p>
          <a:p>
            <a:pPr lvl="1" algn="just"/>
            <a:r>
              <a:rPr lang="en-GB" dirty="0" smtClean="0"/>
              <a:t>The design team analyzes the organized data to identify patterns and themes. They notice recurring themes such as difficulties with navigation, lack of communication features, and low engagement from parents.</a:t>
            </a:r>
          </a:p>
          <a:p>
            <a:pPr marL="342900" indent="-342900" algn="just">
              <a:buFont typeface="+mj-lt"/>
              <a:buAutoNum type="arabicPeriod" startAt="10"/>
            </a:pPr>
            <a:endParaRPr lang="en-GB"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39</a:t>
            </a:fld>
            <a:endParaRPr lang="en-US">
              <a:solidFill>
                <a:srgbClr val="464653"/>
              </a:solidFill>
            </a:endParaRPr>
          </a:p>
        </p:txBody>
      </p:sp>
      <p:sp>
        <p:nvSpPr>
          <p:cNvPr id="4" name="Rectangle 3"/>
          <p:cNvSpPr/>
          <p:nvPr/>
        </p:nvSpPr>
        <p:spPr>
          <a:xfrm>
            <a:off x="531628" y="223284"/>
            <a:ext cx="11313042" cy="5909310"/>
          </a:xfrm>
          <a:prstGeom prst="rect">
            <a:avLst/>
          </a:prstGeom>
        </p:spPr>
        <p:txBody>
          <a:bodyPr wrap="square">
            <a:spAutoFit/>
          </a:bodyPr>
          <a:lstStyle/>
          <a:p>
            <a:pPr algn="just"/>
            <a:r>
              <a:rPr lang="en-GB" b="1" dirty="0" smtClean="0"/>
              <a:t>Interpreting Results:</a:t>
            </a:r>
            <a:endParaRPr lang="en-GB" dirty="0" smtClean="0"/>
          </a:p>
          <a:p>
            <a:pPr lvl="1" algn="just"/>
            <a:r>
              <a:rPr lang="en-GB" dirty="0" smtClean="0"/>
              <a:t>Based on the analysis, the design team interprets the results to understand the underlying reasons behind the identified issues. For example, they discover that students struggle with the complex interface because it lacks intuitive navigation pathways. Teachers express frustration with the limited communication tools, which hinders their ability to engage students effectively.</a:t>
            </a:r>
          </a:p>
          <a:p>
            <a:pPr algn="just"/>
            <a:r>
              <a:rPr lang="en-GB" b="1" dirty="0" smtClean="0"/>
              <a:t>Prioritizing Insights:</a:t>
            </a:r>
            <a:endParaRPr lang="en-GB" dirty="0" smtClean="0"/>
          </a:p>
          <a:p>
            <a:pPr lvl="1" algn="just"/>
            <a:r>
              <a:rPr lang="en-GB" dirty="0" smtClean="0"/>
              <a:t>The team prioritizes insights based on their impact on the user experience and alignment with project goals. They identify improving navigation, enhancing communication features, and increasing parental engagement as top priorities.</a:t>
            </a:r>
          </a:p>
          <a:p>
            <a:pPr algn="just"/>
            <a:r>
              <a:rPr lang="en-GB" b="1" dirty="0" smtClean="0"/>
              <a:t>Generating Design Principles:</a:t>
            </a:r>
            <a:endParaRPr lang="en-GB" dirty="0" smtClean="0"/>
          </a:p>
          <a:p>
            <a:pPr lvl="1" algn="just"/>
            <a:r>
              <a:rPr lang="en-GB" dirty="0" smtClean="0"/>
              <a:t>Using the prioritized insights, the team generates design principles to guide the redesign process. For example, "Simplify navigation to make it intuitive for students of all skill levels" and "Facilitate seamless communication between teachers, students, and parents."</a:t>
            </a:r>
          </a:p>
          <a:p>
            <a:pPr algn="just"/>
            <a:r>
              <a:rPr lang="en-GB" b="1" dirty="0" smtClean="0"/>
              <a:t>Iterative Refinement:</a:t>
            </a:r>
            <a:endParaRPr lang="en-GB" dirty="0" smtClean="0"/>
          </a:p>
          <a:p>
            <a:pPr lvl="1" algn="just"/>
            <a:r>
              <a:rPr lang="en-GB" dirty="0" smtClean="0"/>
              <a:t>Throughout the design process, the team iterates on prototypes based on ongoing feedback from users. They continuously revisit and refine their understanding of user needs and preferences, making adjustments to the design as new insights emerge.</a:t>
            </a:r>
          </a:p>
          <a:p>
            <a:pPr algn="just"/>
            <a:r>
              <a:rPr lang="en-GB" b="1" dirty="0" smtClean="0"/>
              <a:t>Cross-Functional Collaboration:</a:t>
            </a:r>
            <a:endParaRPr lang="en-GB" dirty="0" smtClean="0"/>
          </a:p>
          <a:p>
            <a:pPr lvl="1" algn="just"/>
            <a:r>
              <a:rPr lang="en-GB" dirty="0" smtClean="0"/>
              <a:t>The design team collaborates with teachers, students, parents, and IT professionals throughout the process. Cross-functional collaboration ensures that diverse perspectives are considered, leading to a more inclusive and effective redesign.</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90000"/>
              </a:lnSpc>
            </a:pPr>
            <a:r>
              <a:rPr lang="en-US" sz="4000" b="1" dirty="0">
                <a:solidFill>
                  <a:srgbClr val="C00000"/>
                </a:solidFill>
              </a:rPr>
              <a:t>Text Books and References</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a:t>
            </a:fld>
            <a:endParaRPr lang="en-US" dirty="0">
              <a:solidFill>
                <a:srgbClr val="464653"/>
              </a:solidFill>
            </a:endParaRPr>
          </a:p>
        </p:txBody>
      </p:sp>
      <p:sp>
        <p:nvSpPr>
          <p:cNvPr id="4" name="Content Placeholder 3"/>
          <p:cNvSpPr>
            <a:spLocks noGrp="1"/>
          </p:cNvSpPr>
          <p:nvPr>
            <p:ph sz="quarter" idx="1"/>
          </p:nvPr>
        </p:nvSpPr>
        <p:spPr>
          <a:xfrm>
            <a:off x="441435" y="1219200"/>
            <a:ext cx="11342248" cy="4937760"/>
          </a:xfrm>
        </p:spPr>
        <p:txBody>
          <a:bodyPr>
            <a:normAutofit/>
          </a:bodyPr>
          <a:lstStyle/>
          <a:p>
            <a:r>
              <a:rPr lang="en-US" b="1" dirty="0"/>
              <a:t>Text Books:</a:t>
            </a:r>
            <a:endParaRPr lang="en-US" dirty="0"/>
          </a:p>
          <a:p>
            <a:pPr lvl="1"/>
            <a:r>
              <a:rPr lang="en-US" sz="2200" b="1" dirty="0" smtClean="0">
                <a:solidFill>
                  <a:srgbClr val="008000"/>
                </a:solidFill>
              </a:rPr>
              <a:t>Change by design, Tim Brown, Harper </a:t>
            </a:r>
            <a:r>
              <a:rPr lang="en-US" sz="2200" b="1" dirty="0" err="1" smtClean="0">
                <a:solidFill>
                  <a:srgbClr val="008000"/>
                </a:solidFill>
              </a:rPr>
              <a:t>Bollins</a:t>
            </a:r>
            <a:r>
              <a:rPr lang="en-US" sz="2200" b="1" dirty="0" smtClean="0">
                <a:solidFill>
                  <a:srgbClr val="008000"/>
                </a:solidFill>
              </a:rPr>
              <a:t>(2009)</a:t>
            </a:r>
            <a:endParaRPr lang="en-IN" sz="2200" b="1" dirty="0" smtClean="0">
              <a:solidFill>
                <a:srgbClr val="008000"/>
              </a:solidFill>
            </a:endParaRPr>
          </a:p>
          <a:p>
            <a:pPr lvl="1"/>
            <a:r>
              <a:rPr lang="en-US" sz="2200" b="1" dirty="0" smtClean="0">
                <a:solidFill>
                  <a:srgbClr val="008000"/>
                </a:solidFill>
              </a:rPr>
              <a:t>Design thinking in the Class Room by David Lee, </a:t>
            </a:r>
            <a:r>
              <a:rPr lang="en-US" sz="2200" b="1" dirty="0" err="1" smtClean="0">
                <a:solidFill>
                  <a:srgbClr val="008000"/>
                </a:solidFill>
              </a:rPr>
              <a:t>Ulyssespress</a:t>
            </a:r>
            <a:r>
              <a:rPr lang="en-US" sz="2200" b="1" dirty="0" smtClean="0">
                <a:solidFill>
                  <a:srgbClr val="008000"/>
                </a:solidFill>
              </a:rPr>
              <a:t>.</a:t>
            </a:r>
            <a:endParaRPr lang="en-IN" sz="2200" b="1" dirty="0" smtClean="0">
              <a:solidFill>
                <a:srgbClr val="008000"/>
              </a:solidFill>
            </a:endParaRPr>
          </a:p>
          <a:p>
            <a:pPr lvl="1"/>
            <a:r>
              <a:rPr lang="en-US" sz="2200" b="1" dirty="0" smtClean="0">
                <a:solidFill>
                  <a:srgbClr val="008000"/>
                </a:solidFill>
              </a:rPr>
              <a:t>Product Design and Manufacturing by A.K. </a:t>
            </a:r>
            <a:r>
              <a:rPr lang="en-US" sz="2200" b="1" dirty="0" err="1" smtClean="0">
                <a:solidFill>
                  <a:srgbClr val="008000"/>
                </a:solidFill>
              </a:rPr>
              <a:t>Chitale</a:t>
            </a:r>
            <a:r>
              <a:rPr lang="en-US" sz="2200" b="1" dirty="0" smtClean="0">
                <a:solidFill>
                  <a:srgbClr val="008000"/>
                </a:solidFill>
              </a:rPr>
              <a:t> and R.C. Gupta, </a:t>
            </a:r>
            <a:r>
              <a:rPr lang="en-US" sz="2200" b="1" dirty="0" err="1" smtClean="0">
                <a:solidFill>
                  <a:srgbClr val="008000"/>
                </a:solidFill>
              </a:rPr>
              <a:t>PrenticeHall</a:t>
            </a:r>
            <a:endParaRPr lang="en-US" sz="2200" b="1" dirty="0">
              <a:solidFill>
                <a:srgbClr val="008000"/>
              </a:solidFill>
            </a:endParaRPr>
          </a:p>
          <a:p>
            <a:r>
              <a:rPr lang="en-US" b="1" dirty="0" smtClean="0"/>
              <a:t>Reference </a:t>
            </a:r>
            <a:r>
              <a:rPr lang="en-US" b="1" dirty="0"/>
              <a:t>Books:</a:t>
            </a:r>
          </a:p>
          <a:p>
            <a:pPr lvl="1" algn="just"/>
            <a:r>
              <a:rPr lang="en-IN" sz="2177" b="1" dirty="0" smtClean="0">
                <a:solidFill>
                  <a:srgbClr val="008000"/>
                </a:solidFill>
              </a:rPr>
              <a:t>Design the Future , by </a:t>
            </a:r>
            <a:r>
              <a:rPr lang="en-IN" sz="2177" b="1" dirty="0" err="1" smtClean="0">
                <a:solidFill>
                  <a:srgbClr val="008000"/>
                </a:solidFill>
              </a:rPr>
              <a:t>Shrrutin</a:t>
            </a:r>
            <a:r>
              <a:rPr lang="en-IN" sz="2177" b="1" dirty="0" smtClean="0">
                <a:solidFill>
                  <a:srgbClr val="008000"/>
                </a:solidFill>
              </a:rPr>
              <a:t> N </a:t>
            </a:r>
            <a:r>
              <a:rPr lang="en-IN" sz="2177" b="1" dirty="0" err="1" smtClean="0">
                <a:solidFill>
                  <a:srgbClr val="008000"/>
                </a:solidFill>
              </a:rPr>
              <a:t>Shetty</a:t>
            </a:r>
            <a:r>
              <a:rPr lang="en-IN" sz="2177" b="1" dirty="0" smtClean="0">
                <a:solidFill>
                  <a:srgbClr val="008000"/>
                </a:solidFill>
              </a:rPr>
              <a:t> , </a:t>
            </a:r>
            <a:r>
              <a:rPr lang="en-IN" sz="2177" b="1" dirty="0" err="1" smtClean="0">
                <a:solidFill>
                  <a:srgbClr val="008000"/>
                </a:solidFill>
              </a:rPr>
              <a:t>NortonPress</a:t>
            </a:r>
            <a:endParaRPr lang="en-IN" sz="2177" b="1" dirty="0" smtClean="0">
              <a:solidFill>
                <a:srgbClr val="008000"/>
              </a:solidFill>
            </a:endParaRPr>
          </a:p>
          <a:p>
            <a:pPr lvl="1" algn="just"/>
            <a:r>
              <a:rPr lang="en-IN" sz="2177" b="1" dirty="0" smtClean="0">
                <a:solidFill>
                  <a:srgbClr val="008000"/>
                </a:solidFill>
              </a:rPr>
              <a:t>Universal principles of design- William </a:t>
            </a:r>
            <a:r>
              <a:rPr lang="en-IN" sz="2177" b="1" dirty="0" err="1" smtClean="0">
                <a:solidFill>
                  <a:srgbClr val="008000"/>
                </a:solidFill>
              </a:rPr>
              <a:t>lidwell</a:t>
            </a:r>
            <a:r>
              <a:rPr lang="en-IN" sz="2177" b="1" dirty="0" smtClean="0">
                <a:solidFill>
                  <a:srgbClr val="008000"/>
                </a:solidFill>
              </a:rPr>
              <a:t>, </a:t>
            </a:r>
            <a:r>
              <a:rPr lang="en-IN" sz="2177" b="1" dirty="0" err="1" smtClean="0">
                <a:solidFill>
                  <a:srgbClr val="008000"/>
                </a:solidFill>
              </a:rPr>
              <a:t>kritina</a:t>
            </a:r>
            <a:r>
              <a:rPr lang="en-IN" sz="2177" b="1" dirty="0" smtClean="0">
                <a:solidFill>
                  <a:srgbClr val="008000"/>
                </a:solidFill>
              </a:rPr>
              <a:t> </a:t>
            </a:r>
            <a:r>
              <a:rPr lang="en-IN" sz="2177" b="1" dirty="0" err="1" smtClean="0">
                <a:solidFill>
                  <a:srgbClr val="008000"/>
                </a:solidFill>
              </a:rPr>
              <a:t>holden</a:t>
            </a:r>
            <a:r>
              <a:rPr lang="en-IN" sz="2177" b="1" dirty="0" smtClean="0">
                <a:solidFill>
                  <a:srgbClr val="008000"/>
                </a:solidFill>
              </a:rPr>
              <a:t>, </a:t>
            </a:r>
            <a:r>
              <a:rPr lang="en-IN" sz="2177" b="1" dirty="0" err="1" smtClean="0">
                <a:solidFill>
                  <a:srgbClr val="008000"/>
                </a:solidFill>
              </a:rPr>
              <a:t>Jillbutter</a:t>
            </a:r>
            <a:r>
              <a:rPr lang="en-IN" sz="2177" b="1" dirty="0" smtClean="0">
                <a:solidFill>
                  <a:srgbClr val="008000"/>
                </a:solidFill>
              </a:rPr>
              <a:t>.</a:t>
            </a:r>
          </a:p>
          <a:p>
            <a:pPr lvl="1" algn="just"/>
            <a:r>
              <a:rPr lang="en-IN" sz="2177" b="1" dirty="0" smtClean="0">
                <a:solidFill>
                  <a:srgbClr val="008000"/>
                </a:solidFill>
              </a:rPr>
              <a:t>The era of open innovation –</a:t>
            </a:r>
            <a:r>
              <a:rPr lang="en-IN" sz="2177" b="1" dirty="0" err="1" smtClean="0">
                <a:solidFill>
                  <a:srgbClr val="008000"/>
                </a:solidFill>
              </a:rPr>
              <a:t>chesbrough.H</a:t>
            </a:r>
            <a:endParaRPr lang="en-IN" sz="2177" b="1" dirty="0" smtClean="0">
              <a:solidFill>
                <a:srgbClr val="008000"/>
              </a:solidFill>
            </a:endParaRPr>
          </a:p>
          <a:p>
            <a:r>
              <a:rPr lang="en-US" b="1" dirty="0" smtClean="0"/>
              <a:t>Websites</a:t>
            </a:r>
            <a:r>
              <a:rPr lang="en-US" b="1" dirty="0"/>
              <a:t>:</a:t>
            </a:r>
            <a:endParaRPr lang="en-US" dirty="0"/>
          </a:p>
          <a:p>
            <a:pPr lvl="1"/>
            <a:r>
              <a:rPr lang="en-US" sz="2177" b="1" dirty="0" smtClean="0">
                <a:solidFill>
                  <a:srgbClr val="008000"/>
                </a:solidFill>
              </a:rPr>
              <a:t>https://drive.google.com/file/d/1cplqb1eOWnoNMhFWNP8TyYLF2qHdGY_K/view</a:t>
            </a:r>
          </a:p>
          <a:p>
            <a:pPr lvl="1"/>
            <a:r>
              <a:rPr lang="en-US" sz="2177" b="1" dirty="0" smtClean="0">
                <a:solidFill>
                  <a:srgbClr val="008000"/>
                </a:solidFill>
              </a:rPr>
              <a:t>https://nptel.ac.in/courses/110/106/110106124/#</a:t>
            </a:r>
            <a:endParaRPr lang="en-US" sz="2177" b="1" dirty="0">
              <a:solidFill>
                <a:srgbClr val="008000"/>
              </a:solidFill>
            </a:endParaRPr>
          </a:p>
        </p:txBody>
      </p:sp>
    </p:spTree>
    <p:extLst>
      <p:ext uri="{BB962C8B-B14F-4D97-AF65-F5344CB8AC3E}">
        <p14:creationId xmlns:p14="http://schemas.microsoft.com/office/powerpoint/2010/main" xmlns="" val="21256067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0F4C70-5D72-401B-B2DF-4C79E2F2B07E}"/>
              </a:ext>
            </a:extLst>
          </p:cNvPr>
          <p:cNvSpPr>
            <a:spLocks noGrp="1"/>
          </p:cNvSpPr>
          <p:nvPr>
            <p:ph type="title"/>
          </p:nvPr>
        </p:nvSpPr>
        <p:spPr/>
        <p:txBody>
          <a:bodyPr/>
          <a:lstStyle/>
          <a:p>
            <a:endParaRPr lang="en-IN" dirty="0"/>
          </a:p>
        </p:txBody>
      </p:sp>
      <p:sp>
        <p:nvSpPr>
          <p:cNvPr id="3" name="Slide Number Placeholder 2">
            <a:extLst>
              <a:ext uri="{FF2B5EF4-FFF2-40B4-BE49-F238E27FC236}">
                <a16:creationId xmlns="" xmlns:a16="http://schemas.microsoft.com/office/drawing/2014/main" id="{333F7ECB-8999-4B6C-9453-23C2E56BAB1F}"/>
              </a:ext>
            </a:extLst>
          </p:cNvPr>
          <p:cNvSpPr>
            <a:spLocks noGrp="1"/>
          </p:cNvSpPr>
          <p:nvPr>
            <p:ph type="sldNum" sz="quarter" idx="12"/>
          </p:nvPr>
        </p:nvSpPr>
        <p:spPr/>
        <p:txBody>
          <a:bodyPr/>
          <a:lstStyle/>
          <a:p>
            <a:fld id="{E3591306-41CF-4237-B2B4-5C605DD45071}" type="slidenum">
              <a:rPr lang="en-US" smtClean="0">
                <a:solidFill>
                  <a:srgbClr val="464653"/>
                </a:solidFill>
              </a:rPr>
              <a:pPr/>
              <a:t>40</a:t>
            </a:fld>
            <a:endParaRPr lang="en-US">
              <a:solidFill>
                <a:srgbClr val="464653"/>
              </a:solidFill>
            </a:endParaRPr>
          </a:p>
        </p:txBody>
      </p:sp>
      <p:sp>
        <p:nvSpPr>
          <p:cNvPr id="4" name="Content Placeholder 3">
            <a:extLst>
              <a:ext uri="{FF2B5EF4-FFF2-40B4-BE49-F238E27FC236}">
                <a16:creationId xmlns="" xmlns:a16="http://schemas.microsoft.com/office/drawing/2014/main" id="{0D08B066-530B-4580-8057-486391DA4CFF}"/>
              </a:ext>
            </a:extLst>
          </p:cNvPr>
          <p:cNvSpPr>
            <a:spLocks noGrp="1"/>
          </p:cNvSpPr>
          <p:nvPr>
            <p:ph sz="quarter" idx="1"/>
          </p:nvPr>
        </p:nvSpPr>
        <p:spPr/>
        <p:txBody>
          <a:bodyPr/>
          <a:lstStyle/>
          <a:p>
            <a:pPr marL="0" indent="0" algn="ctr">
              <a:buNone/>
            </a:pPr>
            <a:endParaRPr lang="en-US" b="1" dirty="0">
              <a:solidFill>
                <a:srgbClr val="FF0000"/>
              </a:solidFill>
            </a:endParaRPr>
          </a:p>
          <a:p>
            <a:pPr marL="0" indent="0" algn="ctr">
              <a:buNone/>
            </a:pPr>
            <a:endParaRPr lang="en-US" b="1" dirty="0">
              <a:solidFill>
                <a:srgbClr val="FF0000"/>
              </a:solidFill>
            </a:endParaRPr>
          </a:p>
          <a:p>
            <a:pPr marL="0" indent="0" algn="ctr">
              <a:buNone/>
            </a:pPr>
            <a:endParaRPr lang="en-US" b="1" dirty="0">
              <a:solidFill>
                <a:srgbClr val="FF0000"/>
              </a:solidFill>
            </a:endParaRPr>
          </a:p>
          <a:p>
            <a:pPr marL="0" indent="0" algn="ctr">
              <a:buNone/>
            </a:pPr>
            <a:endParaRPr lang="en-US" b="1" dirty="0">
              <a:solidFill>
                <a:srgbClr val="FF0000"/>
              </a:solidFill>
            </a:endParaRPr>
          </a:p>
          <a:p>
            <a:pPr marL="0" indent="0" algn="ctr">
              <a:buNone/>
            </a:pPr>
            <a:r>
              <a:rPr lang="en-US" b="1" dirty="0">
                <a:solidFill>
                  <a:srgbClr val="FF0000"/>
                </a:solidFill>
              </a:rPr>
              <a:t>END of UNIT </a:t>
            </a:r>
            <a:r>
              <a:rPr lang="en-US" b="1" dirty="0" smtClean="0">
                <a:solidFill>
                  <a:srgbClr val="FF0000"/>
                </a:solidFill>
              </a:rPr>
              <a:t>V</a:t>
            </a:r>
            <a:endParaRPr lang="en-IN" b="1" dirty="0">
              <a:solidFill>
                <a:srgbClr val="FF0000"/>
              </a:solidFill>
            </a:endParaRPr>
          </a:p>
        </p:txBody>
      </p:sp>
    </p:spTree>
    <p:extLst>
      <p:ext uri="{BB962C8B-B14F-4D97-AF65-F5344CB8AC3E}">
        <p14:creationId xmlns:p14="http://schemas.microsoft.com/office/powerpoint/2010/main" xmlns="" val="3710401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UNIT </a:t>
            </a:r>
            <a:r>
              <a:rPr lang="en-US" b="1" dirty="0" smtClean="0">
                <a:solidFill>
                  <a:srgbClr val="C00000"/>
                </a:solidFill>
              </a:rPr>
              <a:t>V</a:t>
            </a:r>
            <a:endParaRPr lang="en-US" b="1" dirty="0">
              <a:solidFill>
                <a:srgbClr val="C00000"/>
              </a:solidFill>
            </a:endParaRP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a:t>
            </a:fld>
            <a:endParaRPr lang="en-US">
              <a:solidFill>
                <a:srgbClr val="464653"/>
              </a:solidFill>
            </a:endParaRPr>
          </a:p>
        </p:txBody>
      </p:sp>
      <p:sp>
        <p:nvSpPr>
          <p:cNvPr id="4" name="Content Placeholder 3"/>
          <p:cNvSpPr>
            <a:spLocks noGrp="1"/>
          </p:cNvSpPr>
          <p:nvPr>
            <p:ph sz="quarter" idx="1"/>
          </p:nvPr>
        </p:nvSpPr>
        <p:spPr>
          <a:xfrm>
            <a:off x="472967" y="1143001"/>
            <a:ext cx="11240812" cy="5021316"/>
          </a:xfrm>
        </p:spPr>
        <p:txBody>
          <a:bodyPr>
            <a:normAutofit/>
          </a:bodyPr>
          <a:lstStyle/>
          <a:p>
            <a:r>
              <a:rPr lang="en-IN" sz="2800" b="1" dirty="0" smtClean="0">
                <a:solidFill>
                  <a:srgbClr val="7030A0"/>
                </a:solidFill>
              </a:rPr>
              <a:t>DESIGN THINKING IN VARIOUS SECTORS </a:t>
            </a:r>
          </a:p>
          <a:p>
            <a:r>
              <a:rPr lang="en-IN" sz="2800" b="1" dirty="0" smtClean="0">
                <a:solidFill>
                  <a:srgbClr val="008000"/>
                </a:solidFill>
              </a:rPr>
              <a:t>Case studies in </a:t>
            </a:r>
          </a:p>
          <a:p>
            <a:pPr lvl="1"/>
            <a:r>
              <a:rPr lang="en-IN" sz="2437" b="1" dirty="0" smtClean="0">
                <a:solidFill>
                  <a:srgbClr val="008000"/>
                </a:solidFill>
              </a:rPr>
              <a:t>Information Technology, </a:t>
            </a:r>
          </a:p>
          <a:p>
            <a:pPr lvl="1"/>
            <a:r>
              <a:rPr lang="en-IN" sz="2437" b="1" dirty="0" smtClean="0">
                <a:solidFill>
                  <a:srgbClr val="008000"/>
                </a:solidFill>
              </a:rPr>
              <a:t>Finance, </a:t>
            </a:r>
          </a:p>
          <a:p>
            <a:pPr lvl="1"/>
            <a:r>
              <a:rPr lang="en-IN" sz="2437" b="1" dirty="0" smtClean="0">
                <a:solidFill>
                  <a:srgbClr val="008000"/>
                </a:solidFill>
              </a:rPr>
              <a:t>Education, </a:t>
            </a:r>
          </a:p>
          <a:p>
            <a:pPr lvl="1"/>
            <a:r>
              <a:rPr lang="en-IN" sz="2437" b="1" dirty="0" smtClean="0">
                <a:solidFill>
                  <a:srgbClr val="008000"/>
                </a:solidFill>
              </a:rPr>
              <a:t>Management and </a:t>
            </a:r>
          </a:p>
          <a:p>
            <a:pPr lvl="1"/>
            <a:r>
              <a:rPr lang="en-IN" sz="2437" b="1" dirty="0" smtClean="0">
                <a:solidFill>
                  <a:srgbClr val="008000"/>
                </a:solidFill>
              </a:rPr>
              <a:t>Retail sector. </a:t>
            </a:r>
          </a:p>
          <a:p>
            <a:r>
              <a:rPr lang="en-IN" sz="2800" b="1" dirty="0" smtClean="0">
                <a:solidFill>
                  <a:srgbClr val="008000"/>
                </a:solidFill>
              </a:rPr>
              <a:t>Analyze and Prototyping, Usability testing, Organizing and interpreting results.</a:t>
            </a:r>
            <a:endParaRPr lang="en-US" sz="2800" b="1" dirty="0" smtClean="0">
              <a:solidFill>
                <a:srgbClr val="008000"/>
              </a:solidFill>
            </a:endParaRPr>
          </a:p>
          <a:p>
            <a:pPr lvl="1" algn="just"/>
            <a:endParaRPr lang="en-IN" sz="2528" b="1" dirty="0" smtClean="0">
              <a:solidFill>
                <a:srgbClr val="008000"/>
              </a:solidFill>
            </a:endParaRPr>
          </a:p>
          <a:p>
            <a:pPr lvl="1" algn="just"/>
            <a:endParaRPr lang="en-US" sz="2177" b="1" dirty="0">
              <a:solidFill>
                <a:srgbClr val="008000"/>
              </a:solidFill>
            </a:endParaRPr>
          </a:p>
          <a:p>
            <a:pPr>
              <a:buNone/>
            </a:pPr>
            <a:endParaRPr lang="en-US" sz="3266" dirty="0"/>
          </a:p>
        </p:txBody>
      </p:sp>
    </p:spTree>
    <p:extLst>
      <p:ext uri="{BB962C8B-B14F-4D97-AF65-F5344CB8AC3E}">
        <p14:creationId xmlns:p14="http://schemas.microsoft.com/office/powerpoint/2010/main" xmlns="" val="3040722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C00000"/>
                </a:solidFill>
              </a:rPr>
              <a:t>Case study in Information Technology</a:t>
            </a:r>
            <a:endParaRPr lang="en-US" dirty="0">
              <a:solidFill>
                <a:srgbClr val="C00000"/>
              </a:solidFill>
            </a:endParaRPr>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6</a:t>
            </a:fld>
            <a:endParaRPr lang="en-US">
              <a:solidFill>
                <a:srgbClr val="464653"/>
              </a:solidFill>
            </a:endParaRPr>
          </a:p>
        </p:txBody>
      </p:sp>
      <p:sp>
        <p:nvSpPr>
          <p:cNvPr id="4" name="Rectangle 3"/>
          <p:cNvSpPr/>
          <p:nvPr/>
        </p:nvSpPr>
        <p:spPr>
          <a:xfrm>
            <a:off x="595423" y="1168530"/>
            <a:ext cx="11259879" cy="5509200"/>
          </a:xfrm>
          <a:prstGeom prst="rect">
            <a:avLst/>
          </a:prstGeom>
        </p:spPr>
        <p:txBody>
          <a:bodyPr wrap="square">
            <a:spAutoFit/>
          </a:bodyPr>
          <a:lstStyle/>
          <a:p>
            <a:pPr algn="just">
              <a:buFont typeface="Arial" pitchFamily="34" charset="0"/>
              <a:buChar char="•"/>
            </a:pPr>
            <a:r>
              <a:rPr lang="en-GB" sz="2200" dirty="0" smtClean="0"/>
              <a:t>The Information Technology (IT) industry has been booming across the world since a few decades. The industry employs a large number of people across the globe and is the hub for innovation every day. The IT industry is now working mostly on </a:t>
            </a:r>
            <a:r>
              <a:rPr lang="en-GB" sz="2200" b="1" dirty="0" smtClean="0"/>
              <a:t>Agile methodology</a:t>
            </a:r>
            <a:r>
              <a:rPr lang="en-GB" sz="2200" dirty="0" smtClean="0"/>
              <a:t>, which is a technique of project management.</a:t>
            </a:r>
          </a:p>
          <a:p>
            <a:pPr algn="just">
              <a:buFont typeface="Arial" pitchFamily="34" charset="0"/>
              <a:buChar char="•"/>
            </a:pPr>
            <a:endParaRPr lang="en-GB" sz="2200" dirty="0" smtClean="0"/>
          </a:p>
          <a:p>
            <a:pPr algn="just">
              <a:buFont typeface="Arial" pitchFamily="34" charset="0"/>
              <a:buChar char="•"/>
            </a:pPr>
            <a:r>
              <a:rPr lang="en-GB" sz="2200" dirty="0" smtClean="0"/>
              <a:t>Agile is </a:t>
            </a:r>
            <a:r>
              <a:rPr lang="en-GB" sz="2200" b="1" dirty="0" smtClean="0"/>
              <a:t>an iterative or incremental method</a:t>
            </a:r>
            <a:r>
              <a:rPr lang="en-GB" sz="2200" dirty="0" smtClean="0"/>
              <a:t> of managing development and design. Each day, the engineers have a set of tasks at hand, which they are required to complete in a day or two. Moreover, the complex problems shot by the customers to the engineers are required to be solved quickly. In such a scenario, design thinking helps to solve the problems and address the exact needs of the customer.</a:t>
            </a:r>
          </a:p>
          <a:p>
            <a:pPr algn="just">
              <a:buFont typeface="Arial" pitchFamily="34" charset="0"/>
              <a:buChar char="•"/>
            </a:pPr>
            <a:endParaRPr lang="en-GB" sz="2200" dirty="0" smtClean="0"/>
          </a:p>
          <a:p>
            <a:pPr algn="just">
              <a:buFont typeface="Arial" pitchFamily="34" charset="0"/>
              <a:buChar char="•"/>
            </a:pPr>
            <a:r>
              <a:rPr lang="en-GB" sz="2200" dirty="0" smtClean="0"/>
              <a:t>Solving the customers’ problems requires an intuitive thinking and understanding by observing exemplary use cases or scenarios. Hypotheses and theories are not encouraged. This intuitive understanding is developed by design thinking principles. After getting the problem statement from the client, the engineers are supposed to brainstorm on ideas and suggest solutions to the client.</a:t>
            </a:r>
            <a:endParaRPr lang="en-US" sz="2200" dirty="0"/>
          </a:p>
        </p:txBody>
      </p:sp>
    </p:spTree>
    <p:extLst>
      <p:ext uri="{BB962C8B-B14F-4D97-AF65-F5344CB8AC3E}">
        <p14:creationId xmlns:p14="http://schemas.microsoft.com/office/powerpoint/2010/main" xmlns="" val="220065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solidFill>
                  <a:srgbClr val="C00000"/>
                </a:solidFill>
              </a:rPr>
              <a:t>Case study in Information Technology</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7</a:t>
            </a:fld>
            <a:endParaRPr lang="en-US">
              <a:solidFill>
                <a:srgbClr val="464653"/>
              </a:solidFill>
            </a:endParaRPr>
          </a:p>
        </p:txBody>
      </p:sp>
      <p:sp>
        <p:nvSpPr>
          <p:cNvPr id="4" name="Rectangle 3"/>
          <p:cNvSpPr/>
          <p:nvPr/>
        </p:nvSpPr>
        <p:spPr>
          <a:xfrm>
            <a:off x="776177" y="1443841"/>
            <a:ext cx="11111023" cy="4093428"/>
          </a:xfrm>
          <a:prstGeom prst="rect">
            <a:avLst/>
          </a:prstGeom>
        </p:spPr>
        <p:txBody>
          <a:bodyPr wrap="square">
            <a:spAutoFit/>
          </a:bodyPr>
          <a:lstStyle/>
          <a:p>
            <a:pPr algn="just"/>
            <a:r>
              <a:rPr lang="en-GB" sz="2000" dirty="0" smtClean="0"/>
              <a:t>Before ideas can be thought of, it is imperative for the engineers to do an in-depth requirements gathering. This helps to understand the exact needs of the client and also helps to make the analysis and synthesis easier. In a </a:t>
            </a:r>
            <a:r>
              <a:rPr lang="en-GB" sz="2000" b="1" dirty="0" smtClean="0"/>
              <a:t>Waterfall model</a:t>
            </a:r>
            <a:r>
              <a:rPr lang="en-GB" sz="2000" dirty="0" smtClean="0"/>
              <a:t>, which is different than the Agile model, the process starts with requirements gathering, followed by creating the visual designs and then occurs the development of solution. Testing is the last step in the model. Looking closely, it is similar to the process of design thinking.</a:t>
            </a:r>
          </a:p>
          <a:p>
            <a:pPr algn="just"/>
            <a:endParaRPr lang="en-GB" sz="2000" dirty="0" smtClean="0"/>
          </a:p>
          <a:p>
            <a:pPr algn="just"/>
            <a:r>
              <a:rPr lang="en-GB" sz="2000" dirty="0" smtClean="0"/>
              <a:t>The IT engineers today are supposed to understand the problem statement in the exact manner as felt by the client. Otherwise, both the solution and the time invested will fail. Once requirements have been gathered, only then can the developers start thinking of programmatic solutions.</a:t>
            </a:r>
          </a:p>
          <a:p>
            <a:pPr algn="just"/>
            <a:endParaRPr lang="en-GB" sz="2000" dirty="0" smtClean="0"/>
          </a:p>
          <a:p>
            <a:pPr algn="just"/>
            <a:r>
              <a:rPr lang="en-GB" sz="2000" dirty="0" smtClean="0"/>
              <a:t>The solutions that are developed are sent for the client’s experience. The feedback given by the client helps the designers and developers to iterate the process of software development. Design thinking has been used extensively in IT companies to brainstorm for solutions towards customer’s problems.</a:t>
            </a:r>
            <a:endParaRPr lang="en-GB"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smtClean="0">
                <a:solidFill>
                  <a:srgbClr val="C00000"/>
                </a:solidFill>
              </a:rPr>
              <a:t>Case study in Information Technology</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8</a:t>
            </a:fld>
            <a:endParaRPr lang="en-US">
              <a:solidFill>
                <a:srgbClr val="464653"/>
              </a:solidFill>
            </a:endParaRPr>
          </a:p>
        </p:txBody>
      </p:sp>
      <p:sp>
        <p:nvSpPr>
          <p:cNvPr id="4" name="Rectangle 3"/>
          <p:cNvSpPr/>
          <p:nvPr/>
        </p:nvSpPr>
        <p:spPr>
          <a:xfrm>
            <a:off x="754911" y="1340830"/>
            <a:ext cx="10611293" cy="5355312"/>
          </a:xfrm>
          <a:prstGeom prst="rect">
            <a:avLst/>
          </a:prstGeom>
        </p:spPr>
        <p:txBody>
          <a:bodyPr wrap="square">
            <a:spAutoFit/>
          </a:bodyPr>
          <a:lstStyle/>
          <a:p>
            <a:pPr algn="just">
              <a:lnSpc>
                <a:spcPct val="150000"/>
              </a:lnSpc>
            </a:pPr>
            <a:r>
              <a:rPr lang="en-GB" dirty="0" smtClean="0"/>
              <a:t>The </a:t>
            </a:r>
            <a:r>
              <a:rPr lang="en-GB" b="1" dirty="0" smtClean="0"/>
              <a:t>advantages of using design thinking in IT industry</a:t>
            </a:r>
            <a:r>
              <a:rPr lang="en-GB" dirty="0" smtClean="0"/>
              <a:t> for software development are as follows.</a:t>
            </a:r>
          </a:p>
          <a:p>
            <a:pPr lvl="1" algn="just">
              <a:buFont typeface="Arial" pitchFamily="34" charset="0"/>
              <a:buChar char="•"/>
            </a:pPr>
            <a:r>
              <a:rPr lang="en-GB" dirty="0" smtClean="0"/>
              <a:t>The solutions are prototyped.</a:t>
            </a:r>
          </a:p>
          <a:p>
            <a:pPr lvl="1" algn="just">
              <a:buFont typeface="Arial" pitchFamily="34" charset="0"/>
              <a:buChar char="•"/>
            </a:pPr>
            <a:r>
              <a:rPr lang="en-GB" dirty="0" smtClean="0"/>
              <a:t>The results are verified.</a:t>
            </a:r>
          </a:p>
          <a:p>
            <a:pPr lvl="1" algn="just">
              <a:buFont typeface="Arial" pitchFamily="34" charset="0"/>
              <a:buChar char="•"/>
            </a:pPr>
            <a:r>
              <a:rPr lang="en-GB" dirty="0" smtClean="0"/>
              <a:t>The best solutions are accepted.</a:t>
            </a:r>
          </a:p>
          <a:p>
            <a:pPr lvl="1" algn="just">
              <a:buFont typeface="Arial" pitchFamily="34" charset="0"/>
              <a:buChar char="•"/>
            </a:pPr>
            <a:r>
              <a:rPr lang="en-GB" dirty="0" smtClean="0"/>
              <a:t>The solutions are experienced by the client before approval.</a:t>
            </a:r>
          </a:p>
          <a:p>
            <a:pPr lvl="1" algn="just">
              <a:buFont typeface="Arial" pitchFamily="34" charset="0"/>
              <a:buChar char="•"/>
            </a:pPr>
            <a:r>
              <a:rPr lang="en-GB" dirty="0" smtClean="0"/>
              <a:t>Short iterations are possible to improve the user experience.</a:t>
            </a:r>
          </a:p>
          <a:p>
            <a:pPr lvl="1" algn="just">
              <a:buFont typeface="Arial" pitchFamily="34" charset="0"/>
              <a:buChar char="•"/>
            </a:pPr>
            <a:r>
              <a:rPr lang="en-GB" dirty="0" smtClean="0"/>
              <a:t>Small cross-functional teams.</a:t>
            </a:r>
          </a:p>
          <a:p>
            <a:pPr lvl="1" algn="just">
              <a:buFont typeface="Arial" pitchFamily="34" charset="0"/>
              <a:buChar char="•"/>
            </a:pPr>
            <a:r>
              <a:rPr lang="en-GB" dirty="0" smtClean="0"/>
              <a:t>Incremental delivery is possible.</a:t>
            </a:r>
          </a:p>
          <a:p>
            <a:pPr lvl="1" algn="just">
              <a:buFont typeface="Arial" pitchFamily="34" charset="0"/>
              <a:buChar char="•"/>
            </a:pPr>
            <a:r>
              <a:rPr lang="en-GB" dirty="0" smtClean="0"/>
              <a:t>Fast feedback helps the designers and developers.</a:t>
            </a:r>
          </a:p>
          <a:p>
            <a:pPr lvl="1" algn="just">
              <a:buFont typeface="Arial" pitchFamily="34" charset="0"/>
              <a:buChar char="•"/>
            </a:pPr>
            <a:r>
              <a:rPr lang="en-GB" dirty="0" smtClean="0"/>
              <a:t>Continuous improvement is possible.</a:t>
            </a:r>
          </a:p>
          <a:p>
            <a:pPr algn="just"/>
            <a:r>
              <a:rPr lang="en-GB" dirty="0" smtClean="0"/>
              <a:t>The use of design thinking principles have grown so much in the IT industry that nowadays world-renowned companies like Infosys have made it mandatory for its employees across the globe to undergo design thinking courses and get certified as a design thinker.</a:t>
            </a:r>
          </a:p>
          <a:p>
            <a:pPr algn="just"/>
            <a:r>
              <a:rPr lang="en-GB" dirty="0" smtClean="0"/>
              <a:t>The concept of design thinking is central to the process of developing software solutions, which target the exact needs of the customer and have the flexibility of getting modified in an iteration process based on the feedback given by the client.</a:t>
            </a:r>
          </a:p>
          <a:p>
            <a:pPr algn="just">
              <a:lnSpc>
                <a:spcPct val="150000"/>
              </a:lnSpc>
            </a:pPr>
            <a:endParaRPr lang="en-GB"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smtClean="0">
                <a:solidFill>
                  <a:srgbClr val="C00000"/>
                </a:solidFill>
              </a:rPr>
              <a:t>Case study in Finance</a:t>
            </a:r>
            <a:endParaRPr lang="en-US" dirty="0"/>
          </a:p>
        </p:txBody>
      </p:sp>
      <p:sp>
        <p:nvSpPr>
          <p:cNvPr id="3" name="Slide Number Placeholder 2"/>
          <p:cNvSpPr>
            <a:spLocks noGrp="1"/>
          </p:cNvSpPr>
          <p:nvPr>
            <p:ph type="sldNum" sz="quarter" idx="12"/>
          </p:nvPr>
        </p:nvSpPr>
        <p:spPr/>
        <p:txBody>
          <a:bodyPr/>
          <a:lstStyle/>
          <a:p>
            <a:fld id="{6B2B4670-F689-40C5-A733-CEE5E84C3D4A}" type="slidenum">
              <a:rPr lang="en-US" smtClean="0">
                <a:solidFill>
                  <a:srgbClr val="464653"/>
                </a:solidFill>
              </a:rPr>
              <a:pPr/>
              <a:t>9</a:t>
            </a:fld>
            <a:endParaRPr lang="en-US">
              <a:solidFill>
                <a:srgbClr val="464653"/>
              </a:solidFill>
            </a:endParaRPr>
          </a:p>
        </p:txBody>
      </p:sp>
      <p:sp>
        <p:nvSpPr>
          <p:cNvPr id="4" name="Rectangle 3"/>
          <p:cNvSpPr/>
          <p:nvPr/>
        </p:nvSpPr>
        <p:spPr>
          <a:xfrm>
            <a:off x="616689" y="1239336"/>
            <a:ext cx="10685720" cy="5262979"/>
          </a:xfrm>
          <a:prstGeom prst="rect">
            <a:avLst/>
          </a:prstGeom>
        </p:spPr>
        <p:txBody>
          <a:bodyPr wrap="square">
            <a:spAutoFit/>
          </a:bodyPr>
          <a:lstStyle/>
          <a:p>
            <a:pPr algn="just"/>
            <a:r>
              <a:rPr lang="en-GB" sz="2000" dirty="0" smtClean="0"/>
              <a:t>Design thinking can be a powerful approach in the finance sector, where understanding user needs and creating innovative solutions are paramount. Let's explore a case study that illustrates how design thinking can be applied in finance:</a:t>
            </a:r>
          </a:p>
          <a:p>
            <a:pPr algn="just"/>
            <a:r>
              <a:rPr lang="en-GB" sz="2000" b="1" dirty="0" smtClean="0"/>
              <a:t>Case Study: Redesigning the Online Banking Experience</a:t>
            </a:r>
            <a:endParaRPr lang="en-GB" sz="2000" dirty="0" smtClean="0"/>
          </a:p>
          <a:p>
            <a:pPr algn="just"/>
            <a:r>
              <a:rPr lang="en-GB" sz="2000" i="1" dirty="0" smtClean="0"/>
              <a:t>Background:</a:t>
            </a:r>
            <a:r>
              <a:rPr lang="en-GB" sz="2000" dirty="0" smtClean="0"/>
              <a:t> A leading bank recognizes that its online banking platform is outdated and does not adequately meet the needs of its customers. Users often struggle with navigation, find it challenging to access relevant information quickly, and express frustration with the lack of personalized services. The bank decides to apply design thinking principles to redesign its online banking experience and improve customer satisfaction.</a:t>
            </a:r>
          </a:p>
          <a:p>
            <a:pPr algn="just"/>
            <a:r>
              <a:rPr lang="en-GB" sz="2000" i="1" dirty="0" smtClean="0"/>
              <a:t>Design Thinking Process:</a:t>
            </a:r>
            <a:endParaRPr lang="en-GB" sz="2000" dirty="0" smtClean="0"/>
          </a:p>
          <a:p>
            <a:pPr algn="just"/>
            <a:r>
              <a:rPr lang="en-GB" sz="2000" b="1" dirty="0" smtClean="0"/>
              <a:t>Empathize:</a:t>
            </a:r>
            <a:endParaRPr lang="en-GB" sz="2000" dirty="0" smtClean="0"/>
          </a:p>
          <a:p>
            <a:pPr lvl="1" algn="just"/>
            <a:r>
              <a:rPr lang="en-GB" sz="2000" dirty="0" smtClean="0"/>
              <a:t>The design team conducts in-depth interviews, surveys, and usability tests with a diverse range of customers to understand their needs, pain points, and preferences when it comes to online banking. They gather insights into users' financial goals, digital literacy levels, and expectations for a modern banking experience.</a:t>
            </a:r>
            <a:endParaRPr lang="en-GB" dirty="0" smtClean="0"/>
          </a:p>
          <a:p>
            <a:r>
              <a:rPr lang="en-GB" dirty="0" smtClean="0"/>
              <a:t/>
            </a:r>
            <a:br>
              <a:rPr lang="en-GB" dirty="0" smtClean="0"/>
            </a:br>
            <a:endParaRPr lang="en-US" dirty="0"/>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1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4.xml><?xml version="1.0" encoding="utf-8"?>
<a:theme xmlns:a="http://schemas.openxmlformats.org/drawingml/2006/main" name="2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1291</TotalTime>
  <Words>4264</Words>
  <Application>Microsoft Office PowerPoint</Application>
  <PresentationFormat>Custom</PresentationFormat>
  <Paragraphs>351</Paragraphs>
  <Slides>40</Slides>
  <Notes>2</Notes>
  <HiddenSlides>0</HiddenSlides>
  <MMClips>0</MMClips>
  <ScaleCrop>false</ScaleCrop>
  <HeadingPairs>
    <vt:vector size="4" baseType="variant">
      <vt:variant>
        <vt:lpstr>Theme</vt:lpstr>
      </vt:variant>
      <vt:variant>
        <vt:i4>4</vt:i4>
      </vt:variant>
      <vt:variant>
        <vt:lpstr>Slide Titles</vt:lpstr>
      </vt:variant>
      <vt:variant>
        <vt:i4>40</vt:i4>
      </vt:variant>
    </vt:vector>
  </HeadingPairs>
  <TitlesOfParts>
    <vt:vector size="44" baseType="lpstr">
      <vt:lpstr>Office Theme</vt:lpstr>
      <vt:lpstr>Origin</vt:lpstr>
      <vt:lpstr>1_Origin</vt:lpstr>
      <vt:lpstr>2_Origin</vt:lpstr>
      <vt:lpstr>U20ITT615 – Design Thinking III Year / VI Semester</vt:lpstr>
      <vt:lpstr>Course Outcomes</vt:lpstr>
      <vt:lpstr>Syllabus </vt:lpstr>
      <vt:lpstr>Text Books and References</vt:lpstr>
      <vt:lpstr>UNIT V</vt:lpstr>
      <vt:lpstr>Case study in Information Technology</vt:lpstr>
      <vt:lpstr>Case study in Information Technology</vt:lpstr>
      <vt:lpstr>Case study in Information Technology</vt:lpstr>
      <vt:lpstr>Case study in Finance</vt:lpstr>
      <vt:lpstr>Case study in Finance</vt:lpstr>
      <vt:lpstr>Case study in Finance</vt:lpstr>
      <vt:lpstr>Case study in Education</vt:lpstr>
      <vt:lpstr>Case study in Education</vt:lpstr>
      <vt:lpstr>Case study in Education</vt:lpstr>
      <vt:lpstr>Case study in Management</vt:lpstr>
      <vt:lpstr>Case study in Management</vt:lpstr>
      <vt:lpstr>Case study in Management</vt:lpstr>
      <vt:lpstr>Case study in Retail Sector</vt:lpstr>
      <vt:lpstr>Case study in Retail Sector</vt:lpstr>
      <vt:lpstr>Analyze in Design Thinking</vt:lpstr>
      <vt:lpstr>Analyze in Design Thinking</vt:lpstr>
      <vt:lpstr>Analyze in Design Thinking</vt:lpstr>
      <vt:lpstr>Analyze in Design Thinking</vt:lpstr>
      <vt:lpstr>Analyze in Design Thinking</vt:lpstr>
      <vt:lpstr>Prototyping in Design Thinking</vt:lpstr>
      <vt:lpstr>Prototyping in Design Thinking</vt:lpstr>
      <vt:lpstr>Prototyping in Design Thinking</vt:lpstr>
      <vt:lpstr>Prototyping in Design Thinking</vt:lpstr>
      <vt:lpstr>Usability testing in Design Thinking</vt:lpstr>
      <vt:lpstr>Usability testing in Design Thinking</vt:lpstr>
      <vt:lpstr>Usability testing in Design Thinking</vt:lpstr>
      <vt:lpstr>Usability testing in Design Thinking</vt:lpstr>
      <vt:lpstr>Usability testing in Design Thinking</vt:lpstr>
      <vt:lpstr>Organizing and interpreting results in design thinking</vt:lpstr>
      <vt:lpstr>Organizing and interpreting results in design thinking</vt:lpstr>
      <vt:lpstr>Organizing and interpreting results in design thinking</vt:lpstr>
      <vt:lpstr>Organizing and interpreting results in design thinking</vt:lpstr>
      <vt:lpstr>Organizing and interpreting results in design thinking</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S SEETHARAMAN</dc:creator>
  <cp:lastModifiedBy>PC</cp:lastModifiedBy>
  <cp:revision>273</cp:revision>
  <dcterms:created xsi:type="dcterms:W3CDTF">2021-07-18T08:05:59Z</dcterms:created>
  <dcterms:modified xsi:type="dcterms:W3CDTF">2024-12-20T13:06:12Z</dcterms:modified>
</cp:coreProperties>
</file>