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9" r:id="rId3"/>
    <p:sldId id="256" r:id="rId4"/>
    <p:sldId id="270" r:id="rId5"/>
    <p:sldId id="271" r:id="rId6"/>
    <p:sldId id="257" r:id="rId7"/>
    <p:sldId id="258" r:id="rId8"/>
    <p:sldId id="259" r:id="rId9"/>
    <p:sldId id="262" r:id="rId10"/>
    <p:sldId id="264" r:id="rId11"/>
    <p:sldId id="265" r:id="rId12"/>
    <p:sldId id="263" r:id="rId13"/>
    <p:sldId id="260" r:id="rId14"/>
    <p:sldId id="272" r:id="rId15"/>
    <p:sldId id="273" r:id="rId16"/>
    <p:sldId id="274" r:id="rId17"/>
    <p:sldId id="275" r:id="rId18"/>
    <p:sldId id="276" r:id="rId19"/>
    <p:sldId id="285" r:id="rId20"/>
    <p:sldId id="284" r:id="rId21"/>
    <p:sldId id="277" r:id="rId22"/>
    <p:sldId id="278" r:id="rId23"/>
    <p:sldId id="279" r:id="rId24"/>
    <p:sldId id="280" r:id="rId25"/>
    <p:sldId id="281" r:id="rId26"/>
    <p:sldId id="282" r:id="rId27"/>
    <p:sldId id="283" r:id="rId28"/>
    <p:sldId id="286" r:id="rId29"/>
    <p:sldId id="300" r:id="rId30"/>
    <p:sldId id="287" r:id="rId31"/>
    <p:sldId id="288" r:id="rId32"/>
    <p:sldId id="289" r:id="rId33"/>
    <p:sldId id="290" r:id="rId34"/>
    <p:sldId id="291" r:id="rId35"/>
    <p:sldId id="292" r:id="rId36"/>
    <p:sldId id="293" r:id="rId37"/>
    <p:sldId id="295" r:id="rId38"/>
    <p:sldId id="297" r:id="rId39"/>
    <p:sldId id="296" r:id="rId40"/>
    <p:sldId id="298" r:id="rId41"/>
    <p:sldId id="299" r:id="rId42"/>
    <p:sldId id="301" r:id="rId43"/>
    <p:sldId id="302" r:id="rId44"/>
    <p:sldId id="309" r:id="rId45"/>
    <p:sldId id="304" r:id="rId46"/>
    <p:sldId id="303" r:id="rId47"/>
    <p:sldId id="305" r:id="rId48"/>
    <p:sldId id="315" r:id="rId49"/>
    <p:sldId id="306" r:id="rId50"/>
    <p:sldId id="312" r:id="rId51"/>
    <p:sldId id="307" r:id="rId52"/>
    <p:sldId id="308" r:id="rId53"/>
    <p:sldId id="311" r:id="rId54"/>
    <p:sldId id="313" r:id="rId55"/>
    <p:sldId id="314" r:id="rId56"/>
    <p:sldId id="317" r:id="rId57"/>
    <p:sldId id="316" r:id="rId58"/>
    <p:sldId id="320" r:id="rId59"/>
    <p:sldId id="318" r:id="rId60"/>
    <p:sldId id="319" r:id="rId61"/>
    <p:sldId id="321" r:id="rId62"/>
    <p:sldId id="322" r:id="rId63"/>
    <p:sldId id="323" r:id="rId64"/>
    <p:sldId id="324" r:id="rId65"/>
    <p:sldId id="325" r:id="rId66"/>
    <p:sldId id="326" r:id="rId67"/>
    <p:sldId id="327" r:id="rId68"/>
    <p:sldId id="328" r:id="rId69"/>
    <p:sldId id="330" r:id="rId70"/>
    <p:sldId id="329" r:id="rId71"/>
    <p:sldId id="331" r:id="rId72"/>
    <p:sldId id="332" r:id="rId73"/>
    <p:sldId id="341" r:id="rId74"/>
    <p:sldId id="334" r:id="rId75"/>
    <p:sldId id="342" r:id="rId76"/>
    <p:sldId id="335" r:id="rId77"/>
    <p:sldId id="337" r:id="rId78"/>
    <p:sldId id="339" r:id="rId79"/>
    <p:sldId id="340"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76" autoAdjust="0"/>
    <p:restoredTop sz="94660"/>
  </p:normalViewPr>
  <p:slideViewPr>
    <p:cSldViewPr snapToGrid="0">
      <p:cViewPr>
        <p:scale>
          <a:sx n="70" d="100"/>
          <a:sy n="70" d="100"/>
        </p:scale>
        <p:origin x="-1483" y="-4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R.U.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link.springer.com/article/10.1007/BF02478259"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citeseerx.ist.psu.edu/viewdoc/download?doi=10.1.1.368.2254&amp;rep=rep1&amp;type=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edureka.co/blog/knowledge-representation-in-a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analyticssteps.com/blogs/7-popular-applications-machine-learning-daily-lif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analyticssteps.com/blogs/how-do-exploratory-data-analysis-building-machine-learning-models" TargetMode="External"/><Relationship Id="rId2" Type="http://schemas.openxmlformats.org/officeDocument/2006/relationships/hyperlink" Target="https://www.analyticssteps.com/blogs/types-machine-learning" TargetMode="External"/><Relationship Id="rId1" Type="http://schemas.openxmlformats.org/officeDocument/2006/relationships/slideLayout" Target="../slideLayouts/slideLayout2.xml"/><Relationship Id="rId4" Type="http://schemas.openxmlformats.org/officeDocument/2006/relationships/hyperlink" Target="https://www.analyticssteps.com/blogs/fundamentals-reinforcement-learning-its-characteristics-elements-and-application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analyticssteps.com/blogs/fuzzy-logic-approach-decision-makin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analyticssteps.com/blogs/top-10-natural-processing-languages-nlp-libraries-python"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educba.com/software-platforms/"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www.analytixlabs.co.in/blog/applications-of-artificial-intelligence/#application7" TargetMode="External"/><Relationship Id="rId13" Type="http://schemas.openxmlformats.org/officeDocument/2006/relationships/hyperlink" Target="https://www.analytixlabs.co.in/blog/applications-of-artificial-intelligence/#application13" TargetMode="External"/><Relationship Id="rId3" Type="http://schemas.openxmlformats.org/officeDocument/2006/relationships/hyperlink" Target="https://www.analytixlabs.co.in/blog/applications-of-artificial-intelligence/#application2" TargetMode="External"/><Relationship Id="rId7" Type="http://schemas.openxmlformats.org/officeDocument/2006/relationships/hyperlink" Target="https://www.analytixlabs.co.in/blog/applications-of-artificial-intelligence/#application6" TargetMode="External"/><Relationship Id="rId12" Type="http://schemas.openxmlformats.org/officeDocument/2006/relationships/hyperlink" Target="https://www.analytixlabs.co.in/blog/applications-of-artificial-intelligence/#application12" TargetMode="External"/><Relationship Id="rId2" Type="http://schemas.openxmlformats.org/officeDocument/2006/relationships/hyperlink" Target="https://www.analytixlabs.co.in/blog/applications-of-artificial-intelligence/#application1" TargetMode="External"/><Relationship Id="rId16" Type="http://schemas.openxmlformats.org/officeDocument/2006/relationships/hyperlink" Target="https://www.analytixlabs.co.in/blog/applications-of-artificial-intelligence/#application8" TargetMode="External"/><Relationship Id="rId1" Type="http://schemas.openxmlformats.org/officeDocument/2006/relationships/slideLayout" Target="../slideLayouts/slideLayout2.xml"/><Relationship Id="rId6" Type="http://schemas.openxmlformats.org/officeDocument/2006/relationships/hyperlink" Target="https://www.analytixlabs.co.in/blog/applications-of-artificial-intelligence/#application5" TargetMode="External"/><Relationship Id="rId11" Type="http://schemas.openxmlformats.org/officeDocument/2006/relationships/hyperlink" Target="https://www.analytixlabs.co.in/blog/applications-of-artificial-intelligence/#application11" TargetMode="External"/><Relationship Id="rId5" Type="http://schemas.openxmlformats.org/officeDocument/2006/relationships/hyperlink" Target="https://www.analytixlabs.co.in/blog/applications-of-artificial-intelligence/#application4" TargetMode="External"/><Relationship Id="rId15" Type="http://schemas.openxmlformats.org/officeDocument/2006/relationships/hyperlink" Target="https://www.analytixlabs.co.in/blog/applications-of-artificial-intelligence/#application15" TargetMode="External"/><Relationship Id="rId10" Type="http://schemas.openxmlformats.org/officeDocument/2006/relationships/hyperlink" Target="https://www.analytixlabs.co.in/blog/applications-of-artificial-intelligence/#application10" TargetMode="External"/><Relationship Id="rId4" Type="http://schemas.openxmlformats.org/officeDocument/2006/relationships/hyperlink" Target="https://www.analytixlabs.co.in/blog/applications-of-artificial-intelligence/#application3" TargetMode="External"/><Relationship Id="rId9" Type="http://schemas.openxmlformats.org/officeDocument/2006/relationships/hyperlink" Target="https://www.analytixlabs.co.in/blog/applications-of-artificial-intelligence/#application9" TargetMode="External"/><Relationship Id="rId14" Type="http://schemas.openxmlformats.org/officeDocument/2006/relationships/hyperlink" Target="https://www.analytixlabs.co.in/blog/applications-of-artificial-intelligence/#application14"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a:xfrm>
            <a:off x="1371599" y="4692284"/>
            <a:ext cx="9636369" cy="1655762"/>
          </a:xfrm>
        </p:spPr>
        <p:txBody>
          <a:bodyPr/>
          <a:lstStyle/>
          <a:p>
            <a:pPr algn="just"/>
            <a:r>
              <a:rPr lang="en-IN" dirty="0"/>
              <a:t>Artificial Intelligence is composed of two words </a:t>
            </a:r>
            <a:r>
              <a:rPr lang="en-IN" b="1" dirty="0"/>
              <a:t>Artificial</a:t>
            </a:r>
            <a:r>
              <a:rPr lang="en-IN" dirty="0"/>
              <a:t> and </a:t>
            </a:r>
            <a:r>
              <a:rPr lang="en-IN" b="1" dirty="0"/>
              <a:t>Intelligence</a:t>
            </a:r>
            <a:r>
              <a:rPr lang="en-IN" dirty="0"/>
              <a:t>, where Artificial defines </a:t>
            </a:r>
            <a:r>
              <a:rPr lang="en-IN" i="1" dirty="0"/>
              <a:t>"man-made,"</a:t>
            </a:r>
            <a:r>
              <a:rPr lang="en-IN" dirty="0"/>
              <a:t> and intelligence defines </a:t>
            </a:r>
            <a:r>
              <a:rPr lang="en-IN" i="1" dirty="0"/>
              <a:t>"thinking power"</a:t>
            </a:r>
            <a:r>
              <a:rPr lang="en-IN" dirty="0"/>
              <a:t>, hence AI means </a:t>
            </a:r>
            <a:r>
              <a:rPr lang="en-IN" i="1" dirty="0"/>
              <a:t>"a man-made thinking power."</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891" y="1184030"/>
            <a:ext cx="9284677" cy="330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70891" y="192332"/>
            <a:ext cx="9144000" cy="9308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t>ARTIFICIAL INTELLIGENCE</a:t>
            </a:r>
            <a:endParaRPr lang="en-IN" dirty="0"/>
          </a:p>
        </p:txBody>
      </p:sp>
    </p:spTree>
    <p:extLst>
      <p:ext uri="{BB962C8B-B14F-4D97-AF65-F5344CB8AC3E}">
        <p14:creationId xmlns:p14="http://schemas.microsoft.com/office/powerpoint/2010/main" val="3177909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502410" y="495300"/>
            <a:ext cx="9194800" cy="59537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 Used Applications in Artificial Intelligence</a:t>
            </a:r>
          </a:p>
        </p:txBody>
      </p:sp>
      <p:sp>
        <p:nvSpPr>
          <p:cNvPr id="3" name="Content Placeholder 2"/>
          <p:cNvSpPr>
            <a:spLocks noGrp="1"/>
          </p:cNvSpPr>
          <p:nvPr>
            <p:ph sz="half" idx="1"/>
          </p:nvPr>
        </p:nvSpPr>
        <p:spPr/>
        <p:txBody>
          <a:bodyPr>
            <a:normAutofit/>
          </a:bodyPr>
          <a:lstStyle/>
          <a:p>
            <a:r>
              <a:rPr lang="en-US"/>
              <a:t>Google’s AI-powered predictions (E.g.: Google Maps)</a:t>
            </a:r>
          </a:p>
          <a:p>
            <a:r>
              <a:rPr lang="en-US"/>
              <a:t>Ride-sharing applications (E.g.: Uber, Lyft)</a:t>
            </a:r>
          </a:p>
          <a:p>
            <a:r>
              <a:rPr lang="en-US"/>
              <a:t>AI Autopilot in Commercial Flights</a:t>
            </a:r>
          </a:p>
          <a:p>
            <a:r>
              <a:rPr lang="en-US"/>
              <a:t>Spam filters on E-mails</a:t>
            </a:r>
          </a:p>
          <a:p>
            <a:r>
              <a:rPr lang="en-US"/>
              <a:t>Plagiarism checkers and tools</a:t>
            </a:r>
          </a:p>
          <a:p>
            <a:endParaRPr lang="en-US"/>
          </a:p>
        </p:txBody>
      </p:sp>
      <p:sp>
        <p:nvSpPr>
          <p:cNvPr id="4" name="Content Placeholder 3"/>
          <p:cNvSpPr>
            <a:spLocks noGrp="1"/>
          </p:cNvSpPr>
          <p:nvPr>
            <p:ph sz="half" idx="2"/>
          </p:nvPr>
        </p:nvSpPr>
        <p:spPr/>
        <p:txBody>
          <a:bodyPr/>
          <a:lstStyle/>
          <a:p>
            <a:r>
              <a:rPr lang="en-US">
                <a:sym typeface="+mn-ea"/>
              </a:rPr>
              <a:t>Facial Recognition</a:t>
            </a:r>
            <a:endParaRPr lang="en-US"/>
          </a:p>
          <a:p>
            <a:r>
              <a:rPr lang="en-US">
                <a:sym typeface="+mn-ea"/>
              </a:rPr>
              <a:t>Search recommendations</a:t>
            </a:r>
            <a:endParaRPr lang="en-US"/>
          </a:p>
          <a:p>
            <a:r>
              <a:rPr lang="en-US">
                <a:sym typeface="+mn-ea"/>
              </a:rPr>
              <a:t>Voice-to-text features</a:t>
            </a:r>
            <a:endParaRPr lang="en-US"/>
          </a:p>
          <a:p>
            <a:r>
              <a:rPr lang="en-US">
                <a:sym typeface="+mn-ea"/>
              </a:rPr>
              <a:t>Smart personal assistants (E.g.: Siri, Alexa)</a:t>
            </a:r>
            <a:endParaRPr lang="en-US"/>
          </a:p>
          <a:p>
            <a:r>
              <a:rPr lang="en-US">
                <a:sym typeface="+mn-ea"/>
              </a:rPr>
              <a:t>Fraud protection and prevention.</a:t>
            </a:r>
            <a:endParaRPr lang="en-US"/>
          </a:p>
          <a:p>
            <a:pPr marL="0" indent="0">
              <a:buNone/>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595483" y="463732"/>
            <a:ext cx="9737725" cy="61690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592580" y="484505"/>
            <a:ext cx="8576945" cy="58889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PROBLEMS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To understand AI, we can define some problems that we encounter in our daily life.</a:t>
            </a:r>
          </a:p>
          <a:p>
            <a:r>
              <a:rPr lang="en-US" dirty="0" smtClean="0"/>
              <a:t>Almost all the problem stated in AI commonly uses the term STATE.</a:t>
            </a:r>
          </a:p>
          <a:p>
            <a:r>
              <a:rPr lang="en-US" dirty="0" smtClean="0"/>
              <a:t>It defines the state of the solution for given problem at that particular step.</a:t>
            </a:r>
          </a:p>
          <a:p>
            <a:endParaRPr lang="en-US" dirty="0" smtClean="0"/>
          </a:p>
        </p:txBody>
      </p:sp>
      <p:sp>
        <p:nvSpPr>
          <p:cNvPr id="4" name="Content Placeholder 3"/>
          <p:cNvSpPr>
            <a:spLocks noGrp="1"/>
          </p:cNvSpPr>
          <p:nvPr>
            <p:ph sz="half" idx="2"/>
          </p:nvPr>
        </p:nvSpPr>
        <p:spPr/>
        <p:txBody>
          <a:bodyPr>
            <a:normAutofit lnSpcReduction="10000"/>
          </a:bodyPr>
          <a:lstStyle/>
          <a:p>
            <a:r>
              <a:rPr lang="en-US" dirty="0" smtClean="0"/>
              <a:t>In short , the solution of a problem by a collection of the problem state.</a:t>
            </a:r>
          </a:p>
          <a:p>
            <a:r>
              <a:rPr lang="en-US" dirty="0" smtClean="0"/>
              <a:t>The problem solving procedure used is to apply an operator to a state to get the next state.</a:t>
            </a:r>
          </a:p>
          <a:p>
            <a:r>
              <a:rPr lang="en-US" dirty="0" smtClean="0"/>
              <a:t>The process of deriving a new state from the current state by applying the operator till desired state is reached is called </a:t>
            </a:r>
            <a:r>
              <a:rPr lang="en-US" b="1" dirty="0" smtClean="0"/>
              <a:t>State space </a:t>
            </a:r>
            <a:r>
              <a:rPr lang="en-US" dirty="0" smtClean="0"/>
              <a:t>approach</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Study area of AI</a:t>
            </a:r>
            <a:endParaRPr lang="en-US" dirty="0"/>
          </a:p>
        </p:txBody>
      </p:sp>
      <p:sp>
        <p:nvSpPr>
          <p:cNvPr id="8" name="Content Placeholder 7"/>
          <p:cNvSpPr>
            <a:spLocks noGrp="1"/>
          </p:cNvSpPr>
          <p:nvPr>
            <p:ph idx="1"/>
          </p:nvPr>
        </p:nvSpPr>
        <p:spPr/>
        <p:txBody>
          <a:bodyPr/>
          <a:lstStyle/>
          <a:p>
            <a:r>
              <a:rPr lang="en-US" dirty="0" smtClean="0"/>
              <a:t>It Involves the various Knowledge Representation schemes.</a:t>
            </a:r>
          </a:p>
          <a:p>
            <a:r>
              <a:rPr lang="en-US" dirty="0" smtClean="0"/>
              <a:t>Intelligent search methods</a:t>
            </a:r>
          </a:p>
          <a:p>
            <a:r>
              <a:rPr lang="en-US" dirty="0" smtClean="0"/>
              <a:t>Techniques for automating machine learning.</a:t>
            </a:r>
          </a:p>
          <a:p>
            <a:r>
              <a:rPr lang="en-US" dirty="0" smtClean="0"/>
              <a:t>The Various Application field Include</a:t>
            </a:r>
          </a:p>
          <a:p>
            <a:r>
              <a:rPr lang="en-US" dirty="0" smtClean="0"/>
              <a:t>Expert system</a:t>
            </a:r>
          </a:p>
          <a:p>
            <a:r>
              <a:rPr lang="en-US" dirty="0" smtClean="0"/>
              <a:t>Image recognition , Game playing</a:t>
            </a:r>
          </a:p>
          <a:p>
            <a:r>
              <a:rPr lang="en-US" dirty="0" smtClean="0"/>
              <a:t>Theorem Proving</a:t>
            </a:r>
          </a:p>
          <a:p>
            <a:r>
              <a:rPr lang="en-US" dirty="0" smtClean="0"/>
              <a:t>Natural Language processing and Robotics</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Problems and how it is differ from other</a:t>
            </a:r>
            <a:endParaRPr lang="en-US" dirty="0"/>
          </a:p>
        </p:txBody>
      </p:sp>
      <p:sp>
        <p:nvSpPr>
          <p:cNvPr id="3" name="Content Placeholder 2"/>
          <p:cNvSpPr>
            <a:spLocks noGrp="1"/>
          </p:cNvSpPr>
          <p:nvPr>
            <p:ph idx="1"/>
          </p:nvPr>
        </p:nvSpPr>
        <p:spPr/>
        <p:txBody>
          <a:bodyPr/>
          <a:lstStyle/>
          <a:p>
            <a:pPr lvl="1"/>
            <a:endParaRPr lang="en-US" dirty="0" smtClean="0"/>
          </a:p>
          <a:p>
            <a:pPr lvl="1"/>
            <a:r>
              <a:rPr lang="en-US" dirty="0" smtClean="0"/>
              <a:t>If a problem need symbolic representation in computer</a:t>
            </a:r>
          </a:p>
          <a:p>
            <a:pPr lvl="1"/>
            <a:r>
              <a:rPr lang="en-US" dirty="0" smtClean="0"/>
              <a:t>If there is combinational explosion in out putting</a:t>
            </a:r>
          </a:p>
          <a:p>
            <a:pPr lvl="2"/>
            <a:r>
              <a:rPr lang="en-US" dirty="0" smtClean="0"/>
              <a:t>8 queen problem</a:t>
            </a:r>
          </a:p>
          <a:p>
            <a:pPr lvl="2"/>
            <a:r>
              <a:rPr lang="en-US" dirty="0" smtClean="0"/>
              <a:t>Travelling sales man problem</a:t>
            </a:r>
          </a:p>
          <a:p>
            <a:pPr lvl="1"/>
            <a:r>
              <a:rPr lang="en-US" dirty="0" smtClean="0"/>
              <a:t>Fuzzy set for un characterize data </a:t>
            </a:r>
          </a:p>
          <a:p>
            <a:pPr lvl="1"/>
            <a:r>
              <a:rPr lang="en-US" dirty="0" smtClean="0"/>
              <a:t>The Knowledge base of an AI problem is Voluminous.</a:t>
            </a:r>
          </a:p>
          <a:p>
            <a:pPr lvl="1"/>
            <a:r>
              <a:rPr lang="en-US" dirty="0" smtClean="0"/>
              <a:t>The data or Knowledge base is Changing fast</a:t>
            </a:r>
          </a:p>
          <a:p>
            <a:pPr lvl="1"/>
            <a:r>
              <a:rPr lang="en-US" dirty="0" smtClean="0"/>
              <a:t>Doing work with out tiredness and fatigue.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AI – How the Problem </a:t>
            </a:r>
            <a:r>
              <a:rPr lang="en-US" smtClean="0"/>
              <a:t>is analyzed</a:t>
            </a:r>
            <a:endParaRPr lang="en-US" dirty="0"/>
          </a:p>
        </p:txBody>
      </p:sp>
      <p:sp>
        <p:nvSpPr>
          <p:cNvPr id="3" name="Content Placeholder 2"/>
          <p:cNvSpPr>
            <a:spLocks noGrp="1"/>
          </p:cNvSpPr>
          <p:nvPr>
            <p:ph idx="1"/>
          </p:nvPr>
        </p:nvSpPr>
        <p:spPr/>
        <p:txBody>
          <a:bodyPr/>
          <a:lstStyle/>
          <a:p>
            <a:r>
              <a:rPr lang="en-US" dirty="0" smtClean="0"/>
              <a:t>Is the problem decomposable or not </a:t>
            </a:r>
          </a:p>
          <a:p>
            <a:r>
              <a:rPr lang="en-US" dirty="0" smtClean="0"/>
              <a:t>Can the solution steps be ignored </a:t>
            </a:r>
          </a:p>
          <a:p>
            <a:r>
              <a:rPr lang="en-US" dirty="0" smtClean="0"/>
              <a:t>Is the solution is universe predictable</a:t>
            </a:r>
          </a:p>
          <a:p>
            <a:r>
              <a:rPr lang="en-US" dirty="0" smtClean="0"/>
              <a:t>Is the solution to a problem is absolute or relative </a:t>
            </a:r>
          </a:p>
          <a:p>
            <a:r>
              <a:rPr lang="en-US" dirty="0" smtClean="0"/>
              <a:t>Is the knowledge base consistent or not </a:t>
            </a:r>
          </a:p>
          <a:p>
            <a:r>
              <a:rPr lang="en-US" dirty="0" smtClean="0"/>
              <a:t>The role of the knowledge</a:t>
            </a:r>
          </a:p>
          <a:p>
            <a:r>
              <a:rPr lang="en-US" dirty="0" smtClean="0"/>
              <a:t>Is the interaction with computer is Necessary.</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of AI</a:t>
            </a:r>
            <a:endParaRPr lang="en-US" dirty="0"/>
          </a:p>
        </p:txBody>
      </p:sp>
      <p:sp>
        <p:nvSpPr>
          <p:cNvPr id="4" name="Content Placeholder 3"/>
          <p:cNvSpPr>
            <a:spLocks noGrp="1"/>
          </p:cNvSpPr>
          <p:nvPr>
            <p:ph sz="half" idx="1"/>
          </p:nvPr>
        </p:nvSpPr>
        <p:spPr/>
        <p:txBody>
          <a:bodyPr>
            <a:normAutofit fontScale="92500" lnSpcReduction="20000"/>
          </a:bodyPr>
          <a:lstStyle/>
          <a:p>
            <a:r>
              <a:rPr lang="en-US" u="sng" dirty="0" smtClean="0"/>
              <a:t>In Text Book</a:t>
            </a:r>
          </a:p>
          <a:p>
            <a:r>
              <a:rPr lang="en-US" dirty="0" smtClean="0"/>
              <a:t>Learning Systems</a:t>
            </a:r>
          </a:p>
          <a:p>
            <a:r>
              <a:rPr lang="en-US" dirty="0" smtClean="0"/>
              <a:t>Knowledge representation and reasoning</a:t>
            </a:r>
          </a:p>
          <a:p>
            <a:r>
              <a:rPr lang="en-US" dirty="0" smtClean="0"/>
              <a:t>Planning</a:t>
            </a:r>
          </a:p>
          <a:p>
            <a:r>
              <a:rPr lang="en-US" dirty="0" smtClean="0"/>
              <a:t>Knowledge Acquisition</a:t>
            </a:r>
          </a:p>
          <a:p>
            <a:r>
              <a:rPr lang="en-US" dirty="0" smtClean="0"/>
              <a:t>Intelligent Search</a:t>
            </a:r>
          </a:p>
          <a:p>
            <a:r>
              <a:rPr lang="en-US" dirty="0" smtClean="0"/>
              <a:t>Logic Programming</a:t>
            </a:r>
          </a:p>
          <a:p>
            <a:r>
              <a:rPr lang="en-US" dirty="0" smtClean="0"/>
              <a:t>Soft Computing</a:t>
            </a:r>
          </a:p>
          <a:p>
            <a:r>
              <a:rPr lang="en-US" dirty="0" smtClean="0"/>
              <a:t>Management of imprecision and Uncertainty</a:t>
            </a:r>
          </a:p>
          <a:p>
            <a:endParaRPr lang="en-US" dirty="0"/>
          </a:p>
        </p:txBody>
      </p:sp>
      <p:sp>
        <p:nvSpPr>
          <p:cNvPr id="5" name="Content Placeholder 4"/>
          <p:cNvSpPr>
            <a:spLocks noGrp="1"/>
          </p:cNvSpPr>
          <p:nvPr>
            <p:ph sz="half" idx="2"/>
          </p:nvPr>
        </p:nvSpPr>
        <p:spPr/>
        <p:txBody>
          <a:bodyPr>
            <a:normAutofit fontScale="92500" lnSpcReduction="20000"/>
          </a:bodyPr>
          <a:lstStyle/>
          <a:p>
            <a:r>
              <a:rPr lang="en-US" u="sng" dirty="0" smtClean="0"/>
              <a:t>In General </a:t>
            </a:r>
          </a:p>
          <a:p>
            <a:r>
              <a:rPr lang="en-US" dirty="0" smtClean="0"/>
              <a:t>Machine learning</a:t>
            </a:r>
          </a:p>
          <a:p>
            <a:r>
              <a:rPr lang="en-US" dirty="0" smtClean="0"/>
              <a:t>Neural Networks</a:t>
            </a:r>
          </a:p>
          <a:p>
            <a:r>
              <a:rPr lang="en-US" dirty="0" smtClean="0"/>
              <a:t>Computer Vision</a:t>
            </a:r>
          </a:p>
          <a:p>
            <a:r>
              <a:rPr lang="en-US" dirty="0" smtClean="0"/>
              <a:t>Robotics</a:t>
            </a:r>
          </a:p>
          <a:p>
            <a:r>
              <a:rPr lang="en-US" dirty="0" smtClean="0"/>
              <a:t>Experts Systems</a:t>
            </a:r>
          </a:p>
          <a:p>
            <a:r>
              <a:rPr lang="en-US" dirty="0" smtClean="0"/>
              <a:t>Speech processing</a:t>
            </a:r>
          </a:p>
          <a:p>
            <a:r>
              <a:rPr lang="en-US" dirty="0" smtClean="0"/>
              <a:t>Natural Language processing</a:t>
            </a:r>
          </a:p>
          <a:p>
            <a:r>
              <a:rPr lang="en-US" dirty="0" smtClean="0"/>
              <a:t>Problem Solving</a:t>
            </a:r>
            <a:endParaRPr lang="en-US" dirty="0"/>
          </a:p>
        </p:txBody>
      </p:sp>
    </p:spTree>
    <p:extLst>
      <p:ext uri="{BB962C8B-B14F-4D97-AF65-F5344CB8AC3E}">
        <p14:creationId xmlns:p14="http://schemas.microsoft.com/office/powerpoint/2010/main" val="1094283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se4.mm.bing.net/th/id/OIP.f9_e-7wbjCoGSVwW79IYbgAAAA?w=230&amp;h=170&amp;rs=1&amp;pcl=dddddd&amp;o=5&amp;pi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97" y="520247"/>
            <a:ext cx="6173528" cy="53346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se1.mm.bing.net/th/id/OIP.wS5uDdEDnQJSkWZSLgVq1QHaFo?w=230&amp;h=170&amp;rs=1&amp;pcl=dddddd&amp;o=5&amp;pi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326" y="1225100"/>
            <a:ext cx="4934376" cy="364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7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 we can define AI as:</a:t>
            </a:r>
          </a:p>
        </p:txBody>
      </p:sp>
      <p:sp>
        <p:nvSpPr>
          <p:cNvPr id="3" name="Content Placeholder 2"/>
          <p:cNvSpPr>
            <a:spLocks noGrp="1"/>
          </p:cNvSpPr>
          <p:nvPr>
            <p:ph idx="1"/>
          </p:nvPr>
        </p:nvSpPr>
        <p:spPr/>
        <p:txBody>
          <a:bodyPr/>
          <a:lstStyle/>
          <a:p>
            <a:r>
              <a:rPr lang="en-IN" dirty="0"/>
              <a:t>"It is a branch of computer science by which we can create intelligent machines which can behave like a human, think like humans, and able to make decisions</a:t>
            </a:r>
            <a:r>
              <a:rPr lang="en-IN" dirty="0" smtClean="0"/>
              <a:t>.</a:t>
            </a:r>
          </a:p>
          <a:p>
            <a:endParaRPr lang="en-IN" dirty="0"/>
          </a:p>
          <a:p>
            <a:r>
              <a:rPr lang="en-US" b="1" dirty="0"/>
              <a:t>Artificial Intelligence Definition</a:t>
            </a:r>
          </a:p>
          <a:p>
            <a:r>
              <a:rPr lang="en-US" b="1" dirty="0"/>
              <a:t>AI is branch of computer science which make computer / system to think like human being</a:t>
            </a:r>
          </a:p>
          <a:p>
            <a:pPr marL="0" indent="0">
              <a:buNone/>
            </a:pPr>
            <a:endParaRPr lang="en-IN" dirty="0"/>
          </a:p>
        </p:txBody>
      </p:sp>
    </p:spTree>
    <p:extLst>
      <p:ext uri="{BB962C8B-B14F-4D97-AF65-F5344CB8AC3E}">
        <p14:creationId xmlns:p14="http://schemas.microsoft.com/office/powerpoint/2010/main" val="1558989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838200" y="137160"/>
            <a:ext cx="10357485" cy="6193790"/>
          </a:xfrm>
          <a:prstGeom prst="rect">
            <a:avLst/>
          </a:prstGeom>
        </p:spPr>
      </p:pic>
    </p:spTree>
    <p:extLst>
      <p:ext uri="{BB962C8B-B14F-4D97-AF65-F5344CB8AC3E}">
        <p14:creationId xmlns:p14="http://schemas.microsoft.com/office/powerpoint/2010/main" val="2280799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Lines of Artificial Intelligence</a:t>
            </a:r>
            <a:endParaRPr lang="en-US" dirty="0"/>
          </a:p>
        </p:txBody>
      </p:sp>
      <p:sp>
        <p:nvSpPr>
          <p:cNvPr id="5" name="Content Placeholder 4"/>
          <p:cNvSpPr>
            <a:spLocks noGrp="1"/>
          </p:cNvSpPr>
          <p:nvPr>
            <p:ph idx="1"/>
          </p:nvPr>
        </p:nvSpPr>
        <p:spPr/>
        <p:txBody>
          <a:bodyPr/>
          <a:lstStyle/>
          <a:p>
            <a:pPr algn="just"/>
            <a:r>
              <a:rPr lang="en-US" dirty="0"/>
              <a:t>Artificial intelligence requires the ability to learn and make decisions, often based on incomplete information. In 1763, Thomas Bayes developed a framework for reasoning about the probability of events, using math to update the probability of a hypothesis as more information becomes available</a:t>
            </a:r>
            <a:r>
              <a:rPr lang="en-US" dirty="0" smtClean="0"/>
              <a:t>.</a:t>
            </a:r>
          </a:p>
          <a:p>
            <a:pPr algn="just"/>
            <a:r>
              <a:rPr lang="en-US" dirty="0"/>
              <a:t>Bayesian inference would become an important approach in machine learning, and marks one of the earliest milestones on our artificial intelligence timeline</a:t>
            </a:r>
          </a:p>
        </p:txBody>
      </p:sp>
    </p:spTree>
    <p:extLst>
      <p:ext uri="{BB962C8B-B14F-4D97-AF65-F5344CB8AC3E}">
        <p14:creationId xmlns:p14="http://schemas.microsoft.com/office/powerpoint/2010/main" val="319387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From numbers to poetry</a:t>
            </a:r>
            <a:r>
              <a:rPr lang="en-US" dirty="0"/>
              <a:t> (1842)</a:t>
            </a:r>
            <a:br>
              <a:rPr lang="en-US" dirty="0"/>
            </a:br>
            <a:endParaRPr lang="en-US" dirty="0"/>
          </a:p>
        </p:txBody>
      </p:sp>
      <p:sp>
        <p:nvSpPr>
          <p:cNvPr id="3" name="Content Placeholder 2"/>
          <p:cNvSpPr>
            <a:spLocks noGrp="1"/>
          </p:cNvSpPr>
          <p:nvPr>
            <p:ph idx="1"/>
          </p:nvPr>
        </p:nvSpPr>
        <p:spPr/>
        <p:txBody>
          <a:bodyPr/>
          <a:lstStyle/>
          <a:p>
            <a:pPr algn="just"/>
            <a:r>
              <a:rPr lang="en-US" dirty="0"/>
              <a:t>In 1842, English mathematician Ada Lovelace was helping Charles Babbage publish the first algorithm to be carried out by his Analytical Engine, the first general-purpose mechanical computer. </a:t>
            </a:r>
            <a:endParaRPr lang="en-US" dirty="0" smtClean="0"/>
          </a:p>
          <a:p>
            <a:pPr algn="just"/>
            <a:r>
              <a:rPr lang="en-US" dirty="0" smtClean="0"/>
              <a:t>She </a:t>
            </a:r>
            <a:r>
              <a:rPr lang="en-US" dirty="0"/>
              <a:t>envisioned a computer that could crunch not just numbers, but solve problems of </a:t>
            </a:r>
            <a:r>
              <a:rPr lang="en-US" i="1" dirty="0"/>
              <a:t>any</a:t>
            </a:r>
            <a:r>
              <a:rPr lang="en-US" dirty="0"/>
              <a:t> complexity. </a:t>
            </a:r>
            <a:endParaRPr lang="en-US" dirty="0" smtClean="0"/>
          </a:p>
          <a:p>
            <a:pPr algn="just"/>
            <a:r>
              <a:rPr lang="en-US" dirty="0" smtClean="0"/>
              <a:t>At </a:t>
            </a:r>
            <a:r>
              <a:rPr lang="en-US" dirty="0"/>
              <a:t>the time it was revolutionary that machines have applications beyond pure calculation. She called the idea Poetical Science</a:t>
            </a:r>
          </a:p>
        </p:txBody>
      </p:sp>
    </p:spTree>
    <p:extLst>
      <p:ext uri="{BB962C8B-B14F-4D97-AF65-F5344CB8AC3E}">
        <p14:creationId xmlns:p14="http://schemas.microsoft.com/office/powerpoint/2010/main" val="1079704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“Robot” enters vernacular</a:t>
            </a:r>
            <a:r>
              <a:rPr lang="en-US" dirty="0"/>
              <a:t> (1921)</a:t>
            </a:r>
            <a:br>
              <a:rPr lang="en-US" dirty="0"/>
            </a:br>
            <a:endParaRPr lang="en-US" dirty="0"/>
          </a:p>
        </p:txBody>
      </p:sp>
      <p:sp>
        <p:nvSpPr>
          <p:cNvPr id="3" name="Content Placeholder 2"/>
          <p:cNvSpPr>
            <a:spLocks noGrp="1"/>
          </p:cNvSpPr>
          <p:nvPr>
            <p:ph idx="1"/>
          </p:nvPr>
        </p:nvSpPr>
        <p:spPr>
          <a:xfrm>
            <a:off x="895065" y="924872"/>
            <a:ext cx="10515600" cy="1504429"/>
          </a:xfrm>
        </p:spPr>
        <p:txBody>
          <a:bodyPr>
            <a:normAutofit fontScale="92500" lnSpcReduction="10000"/>
          </a:bodyPr>
          <a:lstStyle/>
          <a:p>
            <a:endParaRPr lang="en-US" dirty="0" smtClean="0"/>
          </a:p>
          <a:p>
            <a:r>
              <a:rPr lang="en-US" dirty="0" smtClean="0"/>
              <a:t>Czech </a:t>
            </a:r>
            <a:r>
              <a:rPr lang="en-US" dirty="0"/>
              <a:t>writer </a:t>
            </a:r>
            <a:r>
              <a:rPr lang="en-US" dirty="0" err="1"/>
              <a:t>Karel</a:t>
            </a:r>
            <a:r>
              <a:rPr lang="en-US" dirty="0"/>
              <a:t> </a:t>
            </a:r>
            <a:r>
              <a:rPr lang="en-US" dirty="0" err="1"/>
              <a:t>Čapek</a:t>
            </a:r>
            <a:r>
              <a:rPr lang="en-US" dirty="0"/>
              <a:t> introduces the word "robot" in his play </a:t>
            </a:r>
            <a:r>
              <a:rPr lang="en-US" dirty="0">
                <a:hlinkClick r:id="rId2"/>
              </a:rPr>
              <a:t>R.U.R.</a:t>
            </a:r>
            <a:r>
              <a:rPr lang="en-US" dirty="0"/>
              <a:t> (</a:t>
            </a:r>
            <a:r>
              <a:rPr lang="en-US" dirty="0" err="1"/>
              <a:t>Rossum's</a:t>
            </a:r>
            <a:r>
              <a:rPr lang="en-US" dirty="0"/>
              <a:t> Universal Robots). The word "robot" comes from the word "</a:t>
            </a:r>
            <a:r>
              <a:rPr lang="en-US" dirty="0" err="1"/>
              <a:t>robota</a:t>
            </a:r>
            <a:r>
              <a:rPr lang="en-US" dirty="0"/>
              <a:t>" (work or slave). </a:t>
            </a:r>
          </a:p>
        </p:txBody>
      </p:sp>
      <p:sp>
        <p:nvSpPr>
          <p:cNvPr id="4" name="Title 1"/>
          <p:cNvSpPr txBox="1">
            <a:spLocks/>
          </p:cNvSpPr>
          <p:nvPr/>
        </p:nvSpPr>
        <p:spPr>
          <a:xfrm>
            <a:off x="895065" y="25772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World War 2 triggers fresh thinking</a:t>
            </a:r>
            <a:r>
              <a:rPr lang="en-US" dirty="0"/>
              <a:t> (1942)</a:t>
            </a:r>
          </a:p>
        </p:txBody>
      </p:sp>
      <p:sp>
        <p:nvSpPr>
          <p:cNvPr id="5" name="Content Placeholder 2"/>
          <p:cNvSpPr txBox="1">
            <a:spLocks/>
          </p:cNvSpPr>
          <p:nvPr/>
        </p:nvSpPr>
        <p:spPr>
          <a:xfrm>
            <a:off x="895065" y="3903899"/>
            <a:ext cx="10515600" cy="1504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World War Two brought together scientists from many disciplines, including the emerging fields of neuroscience and computing. In Britain, mathematician Alan Turing and neurologist Grey Walter were two of the bright minds who tackled the challenges of intelligent machines. </a:t>
            </a:r>
          </a:p>
        </p:txBody>
      </p:sp>
    </p:spTree>
    <p:extLst>
      <p:ext uri="{BB962C8B-B14F-4D97-AF65-F5344CB8AC3E}">
        <p14:creationId xmlns:p14="http://schemas.microsoft.com/office/powerpoint/2010/main" val="1310938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Neurons go artificial</a:t>
            </a:r>
            <a:r>
              <a:rPr lang="en-US" dirty="0"/>
              <a:t> (1943)</a:t>
            </a:r>
            <a:br>
              <a:rPr lang="en-US" dirty="0"/>
            </a:br>
            <a:endParaRPr lang="en-US" dirty="0"/>
          </a:p>
        </p:txBody>
      </p:sp>
      <p:sp>
        <p:nvSpPr>
          <p:cNvPr id="3" name="Content Placeholder 2"/>
          <p:cNvSpPr>
            <a:spLocks noGrp="1"/>
          </p:cNvSpPr>
          <p:nvPr>
            <p:ph idx="1"/>
          </p:nvPr>
        </p:nvSpPr>
        <p:spPr>
          <a:xfrm>
            <a:off x="895066" y="1347954"/>
            <a:ext cx="10515600" cy="1436190"/>
          </a:xfrm>
        </p:spPr>
        <p:txBody>
          <a:bodyPr/>
          <a:lstStyle/>
          <a:p>
            <a:r>
              <a:rPr lang="en-US" dirty="0"/>
              <a:t>Warren S. McCulloch and Walter Pitts publish </a:t>
            </a:r>
            <a:r>
              <a:rPr lang="en-US" dirty="0">
                <a:hlinkClick r:id="rId2"/>
              </a:rPr>
              <a:t>“A Logical Calculus of the Ideas Immanent in Nervous Activity”</a:t>
            </a:r>
            <a:r>
              <a:rPr lang="en-US" dirty="0"/>
              <a:t> in the </a:t>
            </a:r>
            <a:r>
              <a:rPr lang="en-US" i="1" dirty="0"/>
              <a:t>Bulletin of Mathematical Biophysics</a:t>
            </a:r>
            <a:endParaRPr lang="en-US" dirty="0"/>
          </a:p>
        </p:txBody>
      </p:sp>
      <p:sp>
        <p:nvSpPr>
          <p:cNvPr id="4" name="Title 1"/>
          <p:cNvSpPr txBox="1">
            <a:spLocks/>
          </p:cNvSpPr>
          <p:nvPr/>
        </p:nvSpPr>
        <p:spPr>
          <a:xfrm>
            <a:off x="895066" y="2795161"/>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Can a machine think?</a:t>
            </a:r>
            <a:r>
              <a:rPr lang="en-US" dirty="0"/>
              <a:t> (1949)</a:t>
            </a:r>
          </a:p>
          <a:p>
            <a:r>
              <a:rPr lang="en-US" dirty="0" smtClean="0"/>
              <a:t/>
            </a:r>
            <a:br>
              <a:rPr lang="en-US" dirty="0" smtClean="0"/>
            </a:br>
            <a:endParaRPr lang="en-US" dirty="0"/>
          </a:p>
        </p:txBody>
      </p:sp>
      <p:sp>
        <p:nvSpPr>
          <p:cNvPr id="5" name="Content Placeholder 2"/>
          <p:cNvSpPr txBox="1">
            <a:spLocks/>
          </p:cNvSpPr>
          <p:nvPr/>
        </p:nvSpPr>
        <p:spPr>
          <a:xfrm>
            <a:off x="895066" y="3574814"/>
            <a:ext cx="10515600" cy="143619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“Recently there have been a good deal of news about strange giant machines that can handle information with vast speed and skill….These machines are similar to what a brain would be if it were made of hardware and wire instead of flesh and nerves… A machine can handle information; it can calculate, conclude, and choose; it can perform reasonable operations with information. A machine, therefore, can think.”</a:t>
            </a:r>
          </a:p>
        </p:txBody>
      </p:sp>
    </p:spTree>
    <p:extLst>
      <p:ext uri="{BB962C8B-B14F-4D97-AF65-F5344CB8AC3E}">
        <p14:creationId xmlns:p14="http://schemas.microsoft.com/office/powerpoint/2010/main" val="3281244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Science fiction steers the conversation</a:t>
            </a:r>
            <a:r>
              <a:rPr lang="en-US" dirty="0"/>
              <a:t> (1950)</a:t>
            </a:r>
          </a:p>
        </p:txBody>
      </p:sp>
      <p:sp>
        <p:nvSpPr>
          <p:cNvPr id="3" name="Content Placeholder 2"/>
          <p:cNvSpPr>
            <a:spLocks noGrp="1"/>
          </p:cNvSpPr>
          <p:nvPr>
            <p:ph idx="1"/>
          </p:nvPr>
        </p:nvSpPr>
        <p:spPr>
          <a:xfrm>
            <a:off x="895066" y="1771035"/>
            <a:ext cx="10515600" cy="1436190"/>
          </a:xfrm>
        </p:spPr>
        <p:txBody>
          <a:bodyPr/>
          <a:lstStyle/>
          <a:p>
            <a:r>
              <a:rPr lang="en-US" dirty="0"/>
              <a:t>In 1950, “I Robot” was published – a collection of short stories by science fiction writer Isaac Asimov.</a:t>
            </a:r>
          </a:p>
        </p:txBody>
      </p:sp>
      <p:sp>
        <p:nvSpPr>
          <p:cNvPr id="4" name="Title 1"/>
          <p:cNvSpPr txBox="1">
            <a:spLocks/>
          </p:cNvSpPr>
          <p:nvPr/>
        </p:nvSpPr>
        <p:spPr>
          <a:xfrm>
            <a:off x="703997" y="2981170"/>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“Machine learning” coined</a:t>
            </a:r>
            <a:r>
              <a:rPr lang="en-US" dirty="0"/>
              <a:t> (1959)</a:t>
            </a:r>
          </a:p>
          <a:p>
            <a:r>
              <a:rPr lang="en-US" dirty="0" smtClean="0"/>
              <a:t/>
            </a:r>
            <a:br>
              <a:rPr lang="en-US" dirty="0" smtClean="0"/>
            </a:br>
            <a:endParaRPr lang="en-US" dirty="0"/>
          </a:p>
        </p:txBody>
      </p:sp>
      <p:sp>
        <p:nvSpPr>
          <p:cNvPr id="5" name="Content Placeholder 2"/>
          <p:cNvSpPr txBox="1">
            <a:spLocks/>
          </p:cNvSpPr>
          <p:nvPr/>
        </p:nvSpPr>
        <p:spPr>
          <a:xfrm>
            <a:off x="895066" y="3643952"/>
            <a:ext cx="10515600" cy="19129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Arthur Samuel coins the term “machine learning,” </a:t>
            </a:r>
            <a:r>
              <a:rPr lang="en-US" dirty="0">
                <a:hlinkClick r:id="rId2"/>
              </a:rPr>
              <a:t>reporting</a:t>
            </a:r>
            <a:r>
              <a:rPr lang="en-US" dirty="0"/>
              <a:t> on programming a computer “so that it will learn to play a better game of checkers than can be played by the person who wrote the program.” This marks a historic point in our artificial intelligence timeline, with the coining of a phrase that will come to embody an entire field within AI. </a:t>
            </a:r>
          </a:p>
        </p:txBody>
      </p:sp>
    </p:spTree>
    <p:extLst>
      <p:ext uri="{BB962C8B-B14F-4D97-AF65-F5344CB8AC3E}">
        <p14:creationId xmlns:p14="http://schemas.microsoft.com/office/powerpoint/2010/main" val="152848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Tough problems to crack </a:t>
            </a:r>
            <a:r>
              <a:rPr lang="en-US" dirty="0"/>
              <a:t>(1969)</a:t>
            </a:r>
          </a:p>
        </p:txBody>
      </p:sp>
      <p:sp>
        <p:nvSpPr>
          <p:cNvPr id="5" name="Content Placeholder 2"/>
          <p:cNvSpPr txBox="1">
            <a:spLocks/>
          </p:cNvSpPr>
          <p:nvPr/>
        </p:nvSpPr>
        <p:spPr>
          <a:xfrm>
            <a:off x="785884" y="2101754"/>
            <a:ext cx="10515600" cy="3875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a:t>Shakey</a:t>
            </a:r>
            <a:r>
              <a:rPr lang="en-US" dirty="0"/>
              <a:t> was the first general-purpose mobile robot able to make decisions about its own actions by reasoning about its surroundings. It built a spatial map of what it saw, before moving. </a:t>
            </a:r>
            <a:endParaRPr lang="en-US" dirty="0" smtClean="0"/>
          </a:p>
          <a:p>
            <a:pPr algn="just"/>
            <a:r>
              <a:rPr lang="en-US" dirty="0" smtClean="0"/>
              <a:t>But </a:t>
            </a:r>
            <a:r>
              <a:rPr lang="en-US" dirty="0"/>
              <a:t>it was painfully slow, even in an area with few obstacles. Each time it nudged forward, </a:t>
            </a:r>
            <a:r>
              <a:rPr lang="en-US" dirty="0" err="1"/>
              <a:t>Shakey</a:t>
            </a:r>
            <a:r>
              <a:rPr lang="en-US" dirty="0"/>
              <a:t> would have to update its map. </a:t>
            </a:r>
            <a:endParaRPr lang="en-US" dirty="0" smtClean="0"/>
          </a:p>
          <a:p>
            <a:pPr algn="just"/>
            <a:r>
              <a:rPr lang="en-US" dirty="0" smtClean="0"/>
              <a:t>A </a:t>
            </a:r>
            <a:r>
              <a:rPr lang="en-US" dirty="0"/>
              <a:t>moving object in its field of view could easily bewilder it, sometimes stopping it in its tracks for an hour while it planned its next move.</a:t>
            </a:r>
          </a:p>
        </p:txBody>
      </p:sp>
    </p:spTree>
    <p:extLst>
      <p:ext uri="{BB962C8B-B14F-4D97-AF65-F5344CB8AC3E}">
        <p14:creationId xmlns:p14="http://schemas.microsoft.com/office/powerpoint/2010/main" val="1618589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fontScale="92500" lnSpcReduction="10000"/>
          </a:bodyPr>
          <a:lstStyle/>
          <a:p>
            <a:r>
              <a:rPr lang="en-US" b="1" dirty="0"/>
              <a:t>A.L.I.C.E. </a:t>
            </a:r>
            <a:r>
              <a:rPr lang="en-US" b="1" dirty="0" err="1"/>
              <a:t>chatbot</a:t>
            </a:r>
            <a:r>
              <a:rPr lang="en-US" b="1" dirty="0"/>
              <a:t> learns how to speak from the web</a:t>
            </a:r>
            <a:r>
              <a:rPr lang="en-US" dirty="0"/>
              <a:t> (1995)</a:t>
            </a:r>
          </a:p>
          <a:p>
            <a:r>
              <a:rPr lang="en-US" b="1" dirty="0"/>
              <a:t>Man vs. machine: fight of the 20th century</a:t>
            </a:r>
            <a:r>
              <a:rPr lang="en-US" dirty="0"/>
              <a:t> (1997)</a:t>
            </a:r>
          </a:p>
          <a:p>
            <a:r>
              <a:rPr lang="en-US" b="1" dirty="0"/>
              <a:t>The first robot for the home</a:t>
            </a:r>
            <a:r>
              <a:rPr lang="en-US" dirty="0"/>
              <a:t> (2002)</a:t>
            </a:r>
          </a:p>
          <a:p>
            <a:r>
              <a:rPr lang="en-US" b="1" dirty="0"/>
              <a:t>Starting to crack the big problems</a:t>
            </a:r>
            <a:r>
              <a:rPr lang="en-US" dirty="0"/>
              <a:t> (2008</a:t>
            </a:r>
            <a:r>
              <a:rPr lang="en-US" dirty="0" smtClean="0"/>
              <a:t>)</a:t>
            </a:r>
            <a:endParaRPr lang="en-US" dirty="0"/>
          </a:p>
          <a:p>
            <a:r>
              <a:rPr lang="en-US" b="1" dirty="0"/>
              <a:t>Dance bots</a:t>
            </a:r>
            <a:r>
              <a:rPr lang="en-US" dirty="0"/>
              <a:t> (2010)</a:t>
            </a:r>
          </a:p>
          <a:p>
            <a:r>
              <a:rPr lang="en-US" b="1" dirty="0"/>
              <a:t>Man </a:t>
            </a:r>
            <a:r>
              <a:rPr lang="en-US" b="1" dirty="0" err="1"/>
              <a:t>vs</a:t>
            </a:r>
            <a:r>
              <a:rPr lang="en-US" b="1" dirty="0"/>
              <a:t> machine: fight of the 21st century</a:t>
            </a:r>
            <a:r>
              <a:rPr lang="en-US" dirty="0"/>
              <a:t> (2011)</a:t>
            </a:r>
          </a:p>
          <a:p>
            <a:r>
              <a:rPr lang="en-US" b="1" dirty="0"/>
              <a:t>Learning cat faces</a:t>
            </a:r>
            <a:r>
              <a:rPr lang="en-US" dirty="0"/>
              <a:t> (2012)</a:t>
            </a:r>
          </a:p>
          <a:p>
            <a:r>
              <a:rPr lang="en-US" b="1" dirty="0"/>
              <a:t>The painting fool</a:t>
            </a:r>
            <a:r>
              <a:rPr lang="en-US" dirty="0"/>
              <a:t> (2013)</a:t>
            </a:r>
          </a:p>
          <a:p>
            <a:r>
              <a:rPr lang="en-US" b="1" dirty="0"/>
              <a:t>Are machines intelligent now? </a:t>
            </a:r>
            <a:r>
              <a:rPr lang="en-US" dirty="0"/>
              <a:t>(2014)</a:t>
            </a:r>
          </a:p>
          <a:p>
            <a:r>
              <a:rPr lang="en-US" b="1" dirty="0"/>
              <a:t>Partnership on AI</a:t>
            </a:r>
            <a:r>
              <a:rPr lang="en-US" dirty="0"/>
              <a:t> (2016)</a:t>
            </a:r>
          </a:p>
          <a:p>
            <a:r>
              <a:rPr lang="en-US" b="1" dirty="0"/>
              <a:t>Google Deep Dream is born</a:t>
            </a:r>
            <a:r>
              <a:rPr lang="en-US" dirty="0"/>
              <a:t> (2015)</a:t>
            </a:r>
          </a:p>
          <a:p>
            <a:r>
              <a:rPr lang="en-US" b="1" dirty="0"/>
              <a:t>AI co-produces mainstream pop album </a:t>
            </a:r>
            <a:r>
              <a:rPr lang="en-US" dirty="0"/>
              <a:t>(2017)</a:t>
            </a:r>
          </a:p>
          <a:p>
            <a:endParaRPr lang="en-US" dirty="0"/>
          </a:p>
        </p:txBody>
      </p:sp>
    </p:spTree>
    <p:extLst>
      <p:ext uri="{BB962C8B-B14F-4D97-AF65-F5344CB8AC3E}">
        <p14:creationId xmlns:p14="http://schemas.microsoft.com/office/powerpoint/2010/main" val="3486251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Systems</a:t>
            </a:r>
            <a:endParaRPr lang="en-US" dirty="0"/>
          </a:p>
        </p:txBody>
      </p:sp>
      <p:sp>
        <p:nvSpPr>
          <p:cNvPr id="3" name="Content Placeholder 2"/>
          <p:cNvSpPr>
            <a:spLocks noGrp="1"/>
          </p:cNvSpPr>
          <p:nvPr>
            <p:ph idx="1"/>
          </p:nvPr>
        </p:nvSpPr>
        <p:spPr>
          <a:xfrm>
            <a:off x="1009935" y="1637732"/>
            <a:ext cx="9812740" cy="4653885"/>
          </a:xfrm>
        </p:spPr>
        <p:txBody>
          <a:bodyPr>
            <a:normAutofit/>
          </a:bodyPr>
          <a:lstStyle/>
          <a:p>
            <a:r>
              <a:rPr lang="en-US" dirty="0" smtClean="0"/>
              <a:t>What is Production system ?</a:t>
            </a:r>
          </a:p>
          <a:p>
            <a:pPr marL="457200" lvl="1" indent="0">
              <a:buNone/>
            </a:pPr>
            <a:r>
              <a:rPr lang="en-US" dirty="0"/>
              <a:t> </a:t>
            </a:r>
            <a:endParaRPr lang="en-US" dirty="0" smtClean="0"/>
          </a:p>
          <a:p>
            <a:pPr algn="just"/>
            <a:r>
              <a:rPr lang="en-US" sz="2400" dirty="0">
                <a:latin typeface="Times New Roman" pitchFamily="18" charset="0"/>
                <a:cs typeface="Times New Roman" pitchFamily="18" charset="0"/>
              </a:rPr>
              <a:t>Production system or production rule system is a computer program typically used to provide some form of artificial intelligence, which consists primarily of a set of rules about behavior but it also includes the mechanism necessary to follow those rules as the system responds to states of the </a:t>
            </a:r>
            <a:r>
              <a:rPr lang="en-US" sz="2400" dirty="0" smtClean="0">
                <a:latin typeface="Times New Roman" pitchFamily="18" charset="0"/>
                <a:cs typeface="Times New Roman" pitchFamily="18" charset="0"/>
              </a:rPr>
              <a:t>world.</a:t>
            </a:r>
          </a:p>
          <a:p>
            <a:pPr algn="just"/>
            <a:r>
              <a:rPr lang="en-US" sz="2400" dirty="0" smtClean="0">
                <a:latin typeface="Times New Roman" pitchFamily="18" charset="0"/>
                <a:cs typeface="Times New Roman" pitchFamily="18" charset="0"/>
              </a:rPr>
              <a:t>In Simple Production system in AI contains a set of rules which are defined by the left side (Conditions) and the right side contains the things to do (action )</a:t>
            </a:r>
          </a:p>
          <a:p>
            <a:pPr marL="457200" lvl="1" indent="0" algn="just">
              <a:buNone/>
            </a:pPr>
            <a:endParaRPr lang="en-US" dirty="0" smtClean="0"/>
          </a:p>
          <a:p>
            <a:pPr marL="457200" lvl="1" indent="0" algn="just">
              <a:buNone/>
            </a:pPr>
            <a:r>
              <a:rPr lang="en-US" dirty="0" smtClean="0"/>
              <a:t>.</a:t>
            </a:r>
            <a:endParaRPr lang="en-US" dirty="0"/>
          </a:p>
          <a:p>
            <a:pPr marL="457200" lvl="1" indent="0" algn="just">
              <a:buNone/>
            </a:pPr>
            <a:r>
              <a:rPr lang="en-US" dirty="0" smtClean="0"/>
              <a:t> </a:t>
            </a:r>
            <a:endParaRPr lang="en-US" dirty="0"/>
          </a:p>
        </p:txBody>
      </p:sp>
    </p:spTree>
    <p:extLst>
      <p:ext uri="{BB962C8B-B14F-4D97-AF65-F5344CB8AC3E}">
        <p14:creationId xmlns:p14="http://schemas.microsoft.com/office/powerpoint/2010/main" val="4143223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Production System</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5469" y="1783349"/>
            <a:ext cx="9540760" cy="416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97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769" y="320040"/>
            <a:ext cx="10925908" cy="1958340"/>
          </a:xfrm>
        </p:spPr>
        <p:txBody>
          <a:bodyPr/>
          <a:lstStyle/>
          <a:p>
            <a:r>
              <a:rPr lang="en-US" dirty="0"/>
              <a:t>Introduction to Artificial Intelligence</a:t>
            </a:r>
          </a:p>
        </p:txBody>
      </p:sp>
      <p:sp>
        <p:nvSpPr>
          <p:cNvPr id="3" name="Subtitle 2"/>
          <p:cNvSpPr>
            <a:spLocks noGrp="1"/>
          </p:cNvSpPr>
          <p:nvPr>
            <p:ph type="subTitle" idx="1"/>
          </p:nvPr>
        </p:nvSpPr>
        <p:spPr>
          <a:xfrm>
            <a:off x="949569" y="2277745"/>
            <a:ext cx="10304585" cy="3609340"/>
          </a:xfrm>
        </p:spPr>
        <p:txBody>
          <a:bodyPr>
            <a:normAutofit fontScale="92500" lnSpcReduction="20000"/>
          </a:bodyPr>
          <a:lstStyle/>
          <a:p>
            <a:pPr marL="457200" indent="-457200" algn="l">
              <a:buAutoNum type="arabicPeriod"/>
            </a:pPr>
            <a:r>
              <a:rPr lang="en-US" dirty="0" smtClean="0"/>
              <a:t>An </a:t>
            </a:r>
            <a:r>
              <a:rPr lang="en-US" dirty="0"/>
              <a:t>intelligent entity created by humans.</a:t>
            </a:r>
          </a:p>
          <a:p>
            <a:pPr marL="457200" indent="-457200" algn="l">
              <a:buAutoNum type="arabicPeriod"/>
            </a:pPr>
            <a:r>
              <a:rPr lang="en-US" dirty="0"/>
              <a:t>Capable of performing tasks intelligently without being explicitly instructed.</a:t>
            </a:r>
          </a:p>
          <a:p>
            <a:pPr marL="457200" indent="-457200" algn="l">
              <a:buAutoNum type="arabicPeriod"/>
            </a:pPr>
            <a:r>
              <a:rPr lang="en-US" dirty="0"/>
              <a:t>Capable of thinking and acting rationally and </a:t>
            </a:r>
            <a:r>
              <a:rPr lang="en-US" dirty="0" smtClean="0"/>
              <a:t>humanely.</a:t>
            </a:r>
          </a:p>
          <a:p>
            <a:pPr marL="457200" indent="-457200" algn="l">
              <a:buAutoNum type="arabicPeriod"/>
            </a:pPr>
            <a:r>
              <a:rPr lang="en-IN" dirty="0" smtClean="0"/>
              <a:t>Artificial </a:t>
            </a:r>
            <a:r>
              <a:rPr lang="en-IN" dirty="0"/>
              <a:t>Intelligence exists when a machine can have human based skills such as learning, reasoning, and solving </a:t>
            </a:r>
            <a:r>
              <a:rPr lang="en-IN" dirty="0" smtClean="0"/>
              <a:t>problems</a:t>
            </a:r>
          </a:p>
          <a:p>
            <a:pPr marL="457200" indent="-457200" algn="l">
              <a:buAutoNum type="arabicPeriod"/>
            </a:pPr>
            <a:r>
              <a:rPr lang="en-IN" dirty="0" smtClean="0"/>
              <a:t>With </a:t>
            </a:r>
            <a:r>
              <a:rPr lang="en-IN" dirty="0"/>
              <a:t>Artificial Intelligence you do not need to </a:t>
            </a:r>
            <a:r>
              <a:rPr lang="en-IN" dirty="0" smtClean="0"/>
              <a:t>pre program </a:t>
            </a:r>
            <a:r>
              <a:rPr lang="en-IN" dirty="0"/>
              <a:t>a machine to do some work, despite that you can create a machine with programmed algorithms which can work with own intelligence, and that is the awesomeness of </a:t>
            </a:r>
            <a:r>
              <a:rPr lang="en-IN" dirty="0" smtClean="0"/>
              <a:t>AI.</a:t>
            </a:r>
          </a:p>
          <a:p>
            <a:pPr marL="457200" indent="-457200" algn="l">
              <a:buAutoNum type="arabicPeriod"/>
            </a:pPr>
            <a:r>
              <a:rPr lang="en-IN" dirty="0" smtClean="0"/>
              <a:t>It </a:t>
            </a:r>
            <a:r>
              <a:rPr lang="en-IN" dirty="0"/>
              <a:t>is believed that AI is not a new technology, and some people says that as per Greek myth, there were Mechanical men in early days which can work and behave like humans.</a:t>
            </a:r>
          </a:p>
          <a:p>
            <a:pPr marL="457200" indent="-457200" algn="l">
              <a:buAutoNum type="arabicPeriod"/>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Components of Production System</a:t>
            </a:r>
            <a:r>
              <a:rPr lang="en-US" dirty="0"/>
              <a:t/>
            </a:r>
            <a:br>
              <a:rPr lang="en-US" dirty="0"/>
            </a:br>
            <a:endParaRPr lang="en-US" dirty="0"/>
          </a:p>
        </p:txBody>
      </p:sp>
      <p:sp>
        <p:nvSpPr>
          <p:cNvPr id="3" name="Content Placeholder 2"/>
          <p:cNvSpPr>
            <a:spLocks noGrp="1"/>
          </p:cNvSpPr>
          <p:nvPr>
            <p:ph idx="1"/>
          </p:nvPr>
        </p:nvSpPr>
        <p:spPr>
          <a:xfrm>
            <a:off x="838200" y="1542197"/>
            <a:ext cx="10515600" cy="4634766"/>
          </a:xfrm>
        </p:spPr>
        <p:txBody>
          <a:bodyPr>
            <a:normAutofit fontScale="92500" lnSpcReduction="10000"/>
          </a:bodyPr>
          <a:lstStyle/>
          <a:p>
            <a:pPr lvl="0" algn="just"/>
            <a:r>
              <a:rPr lang="en-US" b="1" dirty="0">
                <a:latin typeface="Times New Roman" pitchFamily="18" charset="0"/>
                <a:cs typeface="Times New Roman" pitchFamily="18" charset="0"/>
              </a:rPr>
              <a:t>Global Database:</a:t>
            </a:r>
            <a:r>
              <a:rPr lang="en-US" dirty="0">
                <a:latin typeface="Times New Roman" pitchFamily="18" charset="0"/>
                <a:cs typeface="Times New Roman" pitchFamily="18" charset="0"/>
              </a:rPr>
              <a:t> The global database is the central data structure used by the production system in Artificial Intelligence</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lvl="0" algn="just"/>
            <a:r>
              <a:rPr lang="en-US" b="1" dirty="0">
                <a:latin typeface="Times New Roman" pitchFamily="18" charset="0"/>
                <a:cs typeface="Times New Roman" pitchFamily="18" charset="0"/>
              </a:rPr>
              <a:t>Set of Production Rules:</a:t>
            </a:r>
            <a:r>
              <a:rPr lang="en-US" dirty="0">
                <a:latin typeface="Times New Roman" pitchFamily="18" charset="0"/>
                <a:cs typeface="Times New Roman" pitchFamily="18" charset="0"/>
              </a:rPr>
              <a:t> The production rules operate on the global database. Each rule usually has a precondition that is either satisfied or not by the global database. If the precondition is satisfied, the rule is usually be applied. The application of the rule changes the database</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A Control System:</a:t>
            </a:r>
            <a:r>
              <a:rPr lang="en-US" dirty="0">
                <a:latin typeface="Times New Roman" pitchFamily="18" charset="0"/>
                <a:cs typeface="Times New Roman" pitchFamily="18" charset="0"/>
              </a:rPr>
              <a:t> The control system then chooses which applicable rule should be applied and ceases computation when a termination condition on the database is satisfied. If multiple rules are to fire at the same time, the control system resolves the conflicts</a:t>
            </a:r>
          </a:p>
        </p:txBody>
      </p:sp>
    </p:spTree>
    <p:extLst>
      <p:ext uri="{BB962C8B-B14F-4D97-AF65-F5344CB8AC3E}">
        <p14:creationId xmlns:p14="http://schemas.microsoft.com/office/powerpoint/2010/main" val="1521987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594"/>
          </a:xfrm>
        </p:spPr>
        <p:txBody>
          <a:bodyPr/>
          <a:lstStyle/>
          <a:p>
            <a:r>
              <a:rPr lang="en-US" dirty="0" smtClean="0"/>
              <a:t>Features of Production Systems </a:t>
            </a:r>
            <a:endParaRPr lang="en-US" dirty="0"/>
          </a:p>
        </p:txBody>
      </p:sp>
      <p:sp>
        <p:nvSpPr>
          <p:cNvPr id="3" name="Content Placeholder 2"/>
          <p:cNvSpPr>
            <a:spLocks noGrp="1"/>
          </p:cNvSpPr>
          <p:nvPr>
            <p:ph idx="1"/>
          </p:nvPr>
        </p:nvSpPr>
        <p:spPr>
          <a:xfrm>
            <a:off x="838200" y="1487606"/>
            <a:ext cx="10515600" cy="5049672"/>
          </a:xfrm>
        </p:spPr>
        <p:txBody>
          <a:bodyPr>
            <a:noAutofit/>
          </a:bodyPr>
          <a:lstStyle/>
          <a:p>
            <a:pPr algn="just"/>
            <a:r>
              <a:rPr lang="en-US" sz="2300" b="1" dirty="0">
                <a:latin typeface="Times New Roman" pitchFamily="18" charset="0"/>
                <a:cs typeface="Times New Roman" pitchFamily="18" charset="0"/>
              </a:rPr>
              <a:t>1. Simplicity:</a:t>
            </a:r>
            <a:r>
              <a:rPr lang="en-US" sz="2300" dirty="0">
                <a:latin typeface="Times New Roman" pitchFamily="18" charset="0"/>
                <a:cs typeface="Times New Roman" pitchFamily="18" charset="0"/>
              </a:rPr>
              <a:t> The structure of each sentence in a production system is unique and uniform as they use the “IF-THEN” structure. This structure provides simplicity in </a:t>
            </a:r>
            <a:r>
              <a:rPr lang="en-US" sz="2300" dirty="0">
                <a:latin typeface="Times New Roman" pitchFamily="18" charset="0"/>
                <a:cs typeface="Times New Roman" pitchFamily="18" charset="0"/>
                <a:hlinkClick r:id="rId2"/>
              </a:rPr>
              <a:t>knowledge representation</a:t>
            </a:r>
            <a:r>
              <a:rPr lang="en-US" sz="2300" dirty="0">
                <a:latin typeface="Times New Roman" pitchFamily="18" charset="0"/>
                <a:cs typeface="Times New Roman" pitchFamily="18" charset="0"/>
              </a:rPr>
              <a:t>. This feature of the production system improves the readability of production rules.</a:t>
            </a:r>
          </a:p>
          <a:p>
            <a:pPr algn="just"/>
            <a:r>
              <a:rPr lang="en-US" sz="2300" b="1" dirty="0">
                <a:latin typeface="Times New Roman" pitchFamily="18" charset="0"/>
                <a:cs typeface="Times New Roman" pitchFamily="18" charset="0"/>
              </a:rPr>
              <a:t>2. Modularity:</a:t>
            </a:r>
            <a:r>
              <a:rPr lang="en-US" sz="2300" dirty="0">
                <a:latin typeface="Times New Roman" pitchFamily="18" charset="0"/>
                <a:cs typeface="Times New Roman" pitchFamily="18" charset="0"/>
              </a:rPr>
              <a:t> This means the production rule code the knowledge available in discrete pieces. Information can be treated as a collection of independent facts which may be added or deleted from the system with essentially no deleterious side effects.</a:t>
            </a:r>
          </a:p>
          <a:p>
            <a:pPr algn="just"/>
            <a:r>
              <a:rPr lang="en-US" sz="2300" b="1" dirty="0">
                <a:latin typeface="Times New Roman" pitchFamily="18" charset="0"/>
                <a:cs typeface="Times New Roman" pitchFamily="18" charset="0"/>
              </a:rPr>
              <a:t>3. Modifiability:</a:t>
            </a:r>
            <a:r>
              <a:rPr lang="en-US" sz="2300" dirty="0">
                <a:latin typeface="Times New Roman" pitchFamily="18" charset="0"/>
                <a:cs typeface="Times New Roman" pitchFamily="18" charset="0"/>
              </a:rPr>
              <a:t> This means the facility for modifying rules. It allows the development of production rules in a skeletal form first and then it is accurate to suit a specific application.</a:t>
            </a:r>
          </a:p>
          <a:p>
            <a:pPr algn="just"/>
            <a:r>
              <a:rPr lang="en-US" sz="2300" b="1" dirty="0">
                <a:latin typeface="Times New Roman" pitchFamily="18" charset="0"/>
                <a:cs typeface="Times New Roman" pitchFamily="18" charset="0"/>
              </a:rPr>
              <a:t>4. Knowledge-intensive:</a:t>
            </a:r>
            <a:r>
              <a:rPr lang="en-US" sz="2300" dirty="0">
                <a:latin typeface="Times New Roman" pitchFamily="18" charset="0"/>
                <a:cs typeface="Times New Roman" pitchFamily="18" charset="0"/>
              </a:rPr>
              <a:t> The knowledge base of the production system stores pure knowledge. This part does not contain any type of control or programming information. Each production rule is normally written as an English </a:t>
            </a:r>
            <a:r>
              <a:rPr lang="en-US" sz="2300" dirty="0" smtClean="0">
                <a:latin typeface="Times New Roman" pitchFamily="18" charset="0"/>
                <a:cs typeface="Times New Roman" pitchFamily="18" charset="0"/>
              </a:rPr>
              <a:t>sentence</a:t>
            </a:r>
            <a:r>
              <a:rPr lang="en-US" sz="2300" dirty="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1198684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Control/Search Strategies</a:t>
            </a:r>
            <a:endParaRPr lang="en-US" dirty="0"/>
          </a:p>
        </p:txBody>
      </p:sp>
      <p:sp>
        <p:nvSpPr>
          <p:cNvPr id="3" name="Content Placeholder 2"/>
          <p:cNvSpPr>
            <a:spLocks noGrp="1"/>
          </p:cNvSpPr>
          <p:nvPr>
            <p:ph idx="1"/>
          </p:nvPr>
        </p:nvSpPr>
        <p:spPr/>
        <p:txBody>
          <a:bodyPr/>
          <a:lstStyle/>
          <a:p>
            <a:r>
              <a:rPr lang="en-US" dirty="0"/>
              <a:t>How would you decide which rule to apply while searching for a solution for any problem? There are certain requirements for a good control strategy that you need to keep in mind, such </a:t>
            </a:r>
            <a:r>
              <a:rPr lang="en-US" dirty="0" smtClean="0"/>
              <a:t>as.</a:t>
            </a:r>
          </a:p>
          <a:p>
            <a:endParaRPr lang="en-US" dirty="0" smtClean="0"/>
          </a:p>
          <a:p>
            <a:pPr lvl="1"/>
            <a:r>
              <a:rPr lang="en-US" dirty="0"/>
              <a:t>The first requirement for a good control strategy is that it should </a:t>
            </a:r>
            <a:r>
              <a:rPr lang="en-US" b="1" dirty="0"/>
              <a:t>cause motion</a:t>
            </a:r>
            <a:r>
              <a:rPr lang="en-US" dirty="0"/>
              <a:t>.</a:t>
            </a:r>
          </a:p>
          <a:p>
            <a:pPr lvl="1"/>
            <a:r>
              <a:rPr lang="en-US" dirty="0"/>
              <a:t>The second requirement for a good control strategy is that it should be </a:t>
            </a:r>
            <a:r>
              <a:rPr lang="en-US" b="1" dirty="0"/>
              <a:t>systematic</a:t>
            </a:r>
            <a:r>
              <a:rPr lang="en-US" dirty="0"/>
              <a:t>.</a:t>
            </a:r>
          </a:p>
          <a:p>
            <a:pPr lvl="1"/>
            <a:r>
              <a:rPr lang="en-US" dirty="0"/>
              <a:t>Finally, it must be </a:t>
            </a:r>
            <a:r>
              <a:rPr lang="en-US" b="1" dirty="0"/>
              <a:t>efficient</a:t>
            </a:r>
            <a:r>
              <a:rPr lang="en-US" dirty="0"/>
              <a:t> in order to find a good answer.</a:t>
            </a:r>
          </a:p>
          <a:p>
            <a:endParaRPr lang="en-US" dirty="0"/>
          </a:p>
        </p:txBody>
      </p:sp>
    </p:spTree>
    <p:extLst>
      <p:ext uri="{BB962C8B-B14F-4D97-AF65-F5344CB8AC3E}">
        <p14:creationId xmlns:p14="http://schemas.microsoft.com/office/powerpoint/2010/main" val="1529929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of a Production System</a:t>
            </a:r>
            <a:r>
              <a:rPr lang="en-US" dirty="0"/>
              <a:t/>
            </a:r>
            <a:br>
              <a:rPr lang="en-US" dirty="0"/>
            </a:br>
            <a:endParaRPr lang="en-US" dirty="0"/>
          </a:p>
        </p:txBody>
      </p:sp>
      <p:sp>
        <p:nvSpPr>
          <p:cNvPr id="3" name="Content Placeholder 2"/>
          <p:cNvSpPr>
            <a:spLocks noGrp="1"/>
          </p:cNvSpPr>
          <p:nvPr>
            <p:ph idx="1"/>
          </p:nvPr>
        </p:nvSpPr>
        <p:spPr>
          <a:xfrm>
            <a:off x="838200" y="1334306"/>
            <a:ext cx="10515600" cy="4351338"/>
          </a:xfrm>
        </p:spPr>
        <p:txBody>
          <a:bodyPr>
            <a:normAutofit fontScale="92500" lnSpcReduction="20000"/>
          </a:bodyPr>
          <a:lstStyle/>
          <a:p>
            <a:pPr algn="just"/>
            <a:r>
              <a:rPr lang="en-US" dirty="0">
                <a:latin typeface="Times New Roman" pitchFamily="18" charset="0"/>
                <a:cs typeface="Times New Roman" pitchFamily="18" charset="0"/>
              </a:rPr>
              <a:t>There are four types of production systems </a:t>
            </a:r>
            <a:endParaRPr lang="en-US"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1. </a:t>
            </a:r>
            <a:r>
              <a:rPr lang="en-US" b="1" dirty="0" smtClean="0">
                <a:latin typeface="Times New Roman" pitchFamily="18" charset="0"/>
                <a:cs typeface="Times New Roman" pitchFamily="18" charset="0"/>
              </a:rPr>
              <a:t>Monotonic </a:t>
            </a:r>
            <a:r>
              <a:rPr lang="en-US" b="1" dirty="0">
                <a:latin typeface="Times New Roman" pitchFamily="18" charset="0"/>
                <a:cs typeface="Times New Roman" pitchFamily="18" charset="0"/>
              </a:rPr>
              <a:t>Production System</a:t>
            </a:r>
          </a:p>
          <a:p>
            <a:pPr algn="just"/>
            <a:r>
              <a:rPr lang="en-US" dirty="0">
                <a:latin typeface="Times New Roman" pitchFamily="18" charset="0"/>
                <a:cs typeface="Times New Roman" pitchFamily="18" charset="0"/>
              </a:rPr>
              <a:t>In this type of a production system, the rules can be applied simultaneously as the use of one rule does not prevent the involvement of another rule that is selected at the same </a:t>
            </a:r>
            <a:r>
              <a:rPr lang="en-US" dirty="0" smtClean="0">
                <a:latin typeface="Times New Roman" pitchFamily="18" charset="0"/>
                <a:cs typeface="Times New Roman" pitchFamily="18" charset="0"/>
              </a:rPr>
              <a:t>time</a:t>
            </a:r>
          </a:p>
          <a:p>
            <a:pPr algn="just"/>
            <a:endParaRPr lang="en-US"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2. Partially </a:t>
            </a:r>
            <a:r>
              <a:rPr lang="en-US" b="1" dirty="0">
                <a:latin typeface="Times New Roman" pitchFamily="18" charset="0"/>
                <a:cs typeface="Times New Roman" pitchFamily="18" charset="0"/>
              </a:rPr>
              <a:t>Commutative Production System</a:t>
            </a:r>
          </a:p>
          <a:p>
            <a:pPr algn="just"/>
            <a:r>
              <a:rPr lang="en-US" dirty="0">
                <a:latin typeface="Times New Roman" pitchFamily="18" charset="0"/>
                <a:cs typeface="Times New Roman" pitchFamily="18" charset="0"/>
              </a:rPr>
              <a:t>This class helps create a production system that can give the results even by interchanging the states of rules. If using a set of rules transforms State A into State B, then multiple combinations of those rules will be capable to convert State A into State B.</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14279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normAutofit/>
          </a:bodyPr>
          <a:lstStyle/>
          <a:p>
            <a:pPr marL="0" indent="0" algn="just">
              <a:buNone/>
            </a:pPr>
            <a:r>
              <a:rPr lang="en-US" sz="2600" b="1" dirty="0" smtClean="0">
                <a:latin typeface="Times New Roman" pitchFamily="18" charset="0"/>
                <a:cs typeface="Times New Roman" pitchFamily="18" charset="0"/>
              </a:rPr>
              <a:t>3. Non-monotonic </a:t>
            </a:r>
            <a:r>
              <a:rPr lang="en-US" sz="2600" b="1" dirty="0">
                <a:latin typeface="Times New Roman" pitchFamily="18" charset="0"/>
                <a:cs typeface="Times New Roman" pitchFamily="18" charset="0"/>
              </a:rPr>
              <a:t>Production System</a:t>
            </a:r>
          </a:p>
          <a:p>
            <a:pPr algn="just"/>
            <a:r>
              <a:rPr lang="en-US" sz="2600" dirty="0">
                <a:latin typeface="Times New Roman" pitchFamily="18" charset="0"/>
                <a:cs typeface="Times New Roman" pitchFamily="18" charset="0"/>
              </a:rPr>
              <a:t>This type of a production system increases efficiency in solving problems. The implementation of these systems does not require backtracking to correct the previous incorrect moves. The non-monotonic production systems are necessary from the implementation point of view to find an efficient solution.</a:t>
            </a:r>
          </a:p>
          <a:p>
            <a:pPr marL="0" indent="0" algn="just">
              <a:buNone/>
            </a:pPr>
            <a:r>
              <a:rPr lang="en-US" sz="2600" b="1" dirty="0" smtClean="0">
                <a:latin typeface="Times New Roman" pitchFamily="18" charset="0"/>
                <a:cs typeface="Times New Roman" pitchFamily="18" charset="0"/>
              </a:rPr>
              <a:t>4. Commutative </a:t>
            </a:r>
            <a:r>
              <a:rPr lang="en-US" sz="2600" b="1" dirty="0">
                <a:latin typeface="Times New Roman" pitchFamily="18" charset="0"/>
                <a:cs typeface="Times New Roman" pitchFamily="18" charset="0"/>
              </a:rPr>
              <a:t>System</a:t>
            </a:r>
          </a:p>
          <a:p>
            <a:pPr algn="just"/>
            <a:r>
              <a:rPr lang="en-US" sz="2600" dirty="0">
                <a:latin typeface="Times New Roman" pitchFamily="18" charset="0"/>
                <a:cs typeface="Times New Roman" pitchFamily="18" charset="0"/>
              </a:rPr>
              <a:t>Commutative systems are helpful where the order of an operation is not important. Also, problems where the changes are reversible use commutative systems. On the other hand, partially commutative production systems help in working on problems, where the changes are irreversible such as a chemical process. When dealing with partially commutative systems, the order of processes is important to get the correct results.</a:t>
            </a:r>
          </a:p>
          <a:p>
            <a:pPr algn="just"/>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4172278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Production System Rules</a:t>
            </a:r>
            <a:r>
              <a:rPr lang="en-US" dirty="0"/>
              <a:t/>
            </a:r>
            <a:br>
              <a:rPr lang="en-US" dirty="0"/>
            </a:br>
            <a:endParaRPr lang="en-US" dirty="0"/>
          </a:p>
        </p:txBody>
      </p:sp>
      <p:sp>
        <p:nvSpPr>
          <p:cNvPr id="3" name="Content Placeholder 2"/>
          <p:cNvSpPr>
            <a:spLocks noGrp="1"/>
          </p:cNvSpPr>
          <p:nvPr>
            <p:ph idx="1"/>
          </p:nvPr>
        </p:nvSpPr>
        <p:spPr/>
        <p:txBody>
          <a:bodyPr/>
          <a:lstStyle/>
          <a:p>
            <a:pPr marL="0" lvl="0" indent="0">
              <a:buNone/>
            </a:pPr>
            <a:endParaRPr lang="en-US" b="1" dirty="0" smtClean="0"/>
          </a:p>
          <a:p>
            <a:pPr lvl="0"/>
            <a:r>
              <a:rPr lang="en-US" b="1" dirty="0" smtClean="0"/>
              <a:t>Deductive </a:t>
            </a:r>
            <a:r>
              <a:rPr lang="en-US" b="1" dirty="0"/>
              <a:t>Inference Rules</a:t>
            </a:r>
            <a:endParaRPr lang="en-US" dirty="0"/>
          </a:p>
          <a:p>
            <a:pPr lvl="0"/>
            <a:r>
              <a:rPr lang="en-US" b="1" dirty="0" err="1"/>
              <a:t>Abductive</a:t>
            </a:r>
            <a:r>
              <a:rPr lang="en-US" b="1" dirty="0"/>
              <a:t> Inference Rules</a:t>
            </a:r>
            <a:endParaRPr lang="en-US" dirty="0"/>
          </a:p>
          <a:p>
            <a:endParaRPr lang="en-US" dirty="0"/>
          </a:p>
        </p:txBody>
      </p:sp>
    </p:spTree>
    <p:extLst>
      <p:ext uri="{BB962C8B-B14F-4D97-AF65-F5344CB8AC3E}">
        <p14:creationId xmlns:p14="http://schemas.microsoft.com/office/powerpoint/2010/main" val="80158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48" y="487955"/>
            <a:ext cx="10515600" cy="1325563"/>
          </a:xfrm>
        </p:spPr>
        <p:txBody>
          <a:bodyPr>
            <a:normAutofit fontScale="90000"/>
          </a:bodyPr>
          <a:lstStyle/>
          <a:p>
            <a:r>
              <a:rPr lang="en-US" b="1" dirty="0"/>
              <a:t>Production System in Artificial Intelligence: Example</a:t>
            </a:r>
            <a:r>
              <a:rPr lang="en-US" dirty="0"/>
              <a:t/>
            </a:r>
            <a:br>
              <a:rPr lang="en-US" dirty="0"/>
            </a:br>
            <a:endParaRPr lang="en-US" dirty="0"/>
          </a:p>
        </p:txBody>
      </p:sp>
      <p:sp>
        <p:nvSpPr>
          <p:cNvPr id="3" name="Content Placeholder 2"/>
          <p:cNvSpPr>
            <a:spLocks noGrp="1"/>
          </p:cNvSpPr>
          <p:nvPr>
            <p:ph idx="1"/>
          </p:nvPr>
        </p:nvSpPr>
        <p:spPr>
          <a:xfrm>
            <a:off x="838200" y="1596788"/>
            <a:ext cx="10515600" cy="5131558"/>
          </a:xfrm>
        </p:spPr>
        <p:txBody>
          <a:bodyPr>
            <a:normAutofit fontScale="70000" lnSpcReduction="20000"/>
          </a:bodyPr>
          <a:lstStyle/>
          <a:p>
            <a:pPr marL="0" indent="0" algn="just">
              <a:buNone/>
            </a:pPr>
            <a:r>
              <a:rPr lang="en-US" b="1" dirty="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We have two jugs of capacity 5l and 3l (liter), and a tap with an endless supply of water. The objective is to obtain 4 liters exactly in the 5-liter jug with the minimum steps </a:t>
            </a:r>
            <a:r>
              <a:rPr lang="en-US" dirty="0" smtClean="0">
                <a:latin typeface="Times New Roman" pitchFamily="18" charset="0"/>
                <a:cs typeface="Times New Roman" pitchFamily="18" charset="0"/>
              </a:rPr>
              <a:t>possible</a:t>
            </a:r>
          </a:p>
          <a:p>
            <a:pPr marL="0" indent="0" algn="just">
              <a:buNone/>
            </a:pPr>
            <a:r>
              <a:rPr lang="en-US" b="1" dirty="0">
                <a:latin typeface="Times New Roman" pitchFamily="18" charset="0"/>
                <a:cs typeface="Times New Roman" pitchFamily="18" charset="0"/>
              </a:rPr>
              <a:t>Production System:</a:t>
            </a:r>
            <a:endParaRPr lang="en-US" dirty="0">
              <a:latin typeface="Times New Roman" pitchFamily="18" charset="0"/>
              <a:cs typeface="Times New Roman" pitchFamily="18" charset="0"/>
            </a:endParaRPr>
          </a:p>
          <a:p>
            <a:pPr marL="514350" lvl="0" indent="-514350" algn="just">
              <a:buFont typeface="+mj-lt"/>
              <a:buAutoNum type="arabicPeriod"/>
            </a:pPr>
            <a:r>
              <a:rPr lang="en-US" dirty="0">
                <a:latin typeface="Times New Roman" pitchFamily="18" charset="0"/>
                <a:cs typeface="Times New Roman" pitchFamily="18" charset="0"/>
              </a:rPr>
              <a:t>Fill the 5 liter jug from tap</a:t>
            </a:r>
          </a:p>
          <a:p>
            <a:pPr marL="514350" lvl="0" indent="-514350" algn="just">
              <a:buFont typeface="+mj-lt"/>
              <a:buAutoNum type="arabicPeriod"/>
            </a:pPr>
            <a:r>
              <a:rPr lang="en-US" dirty="0" smtClean="0">
                <a:latin typeface="Times New Roman" pitchFamily="18" charset="0"/>
                <a:cs typeface="Times New Roman" pitchFamily="18" charset="0"/>
              </a:rPr>
              <a:t>Empty the 5 liter jug</a:t>
            </a:r>
          </a:p>
          <a:p>
            <a:pPr marL="514350" lvl="0" indent="-514350" algn="just">
              <a:buFont typeface="+mj-lt"/>
              <a:buAutoNum type="arabicPeriod"/>
            </a:pPr>
            <a:r>
              <a:rPr lang="en-US" dirty="0" smtClean="0">
                <a:latin typeface="Times New Roman" pitchFamily="18" charset="0"/>
                <a:cs typeface="Times New Roman" pitchFamily="18" charset="0"/>
              </a:rPr>
              <a:t>Fill </a:t>
            </a:r>
            <a:r>
              <a:rPr lang="en-US" dirty="0">
                <a:latin typeface="Times New Roman" pitchFamily="18" charset="0"/>
                <a:cs typeface="Times New Roman" pitchFamily="18" charset="0"/>
              </a:rPr>
              <a:t>the 3 liter jug from </a:t>
            </a:r>
            <a:r>
              <a:rPr lang="en-US" dirty="0" smtClean="0">
                <a:latin typeface="Times New Roman" pitchFamily="18" charset="0"/>
                <a:cs typeface="Times New Roman" pitchFamily="18" charset="0"/>
              </a:rPr>
              <a:t>tap</a:t>
            </a:r>
            <a:endParaRPr lang="en-US" dirty="0">
              <a:latin typeface="Times New Roman" pitchFamily="18" charset="0"/>
              <a:cs typeface="Times New Roman" pitchFamily="18" charset="0"/>
            </a:endParaRPr>
          </a:p>
          <a:p>
            <a:pPr marL="514350" lvl="0" indent="-514350" algn="just">
              <a:buFont typeface="+mj-lt"/>
              <a:buAutoNum type="arabicPeriod"/>
            </a:pPr>
            <a:r>
              <a:rPr lang="en-US" dirty="0">
                <a:latin typeface="Times New Roman" pitchFamily="18" charset="0"/>
                <a:cs typeface="Times New Roman" pitchFamily="18" charset="0"/>
              </a:rPr>
              <a:t>Empty the 3 liter jug</a:t>
            </a:r>
          </a:p>
          <a:p>
            <a:pPr marL="514350" lvl="0" indent="-514350" algn="just">
              <a:buFont typeface="+mj-lt"/>
              <a:buAutoNum type="arabicPeriod"/>
            </a:pPr>
            <a:r>
              <a:rPr lang="en-US" dirty="0">
                <a:latin typeface="Times New Roman" pitchFamily="18" charset="0"/>
                <a:cs typeface="Times New Roman" pitchFamily="18" charset="0"/>
              </a:rPr>
              <a:t>Then, empty the 3 liter jug to 5 liter</a:t>
            </a:r>
          </a:p>
          <a:p>
            <a:pPr marL="514350" lvl="0" indent="-514350" algn="just">
              <a:buFont typeface="+mj-lt"/>
              <a:buAutoNum type="arabicPeriod"/>
            </a:pPr>
            <a:r>
              <a:rPr lang="en-US" dirty="0">
                <a:latin typeface="Times New Roman" pitchFamily="18" charset="0"/>
                <a:cs typeface="Times New Roman" pitchFamily="18" charset="0"/>
              </a:rPr>
              <a:t>Empty the 5 liter jug to 3 liter</a:t>
            </a:r>
          </a:p>
          <a:p>
            <a:pPr marL="514350" lvl="0" indent="-514350" algn="just">
              <a:buFont typeface="+mj-lt"/>
              <a:buAutoNum type="arabicPeriod"/>
            </a:pPr>
            <a:r>
              <a:rPr lang="en-US" dirty="0">
                <a:latin typeface="Times New Roman" pitchFamily="18" charset="0"/>
                <a:cs typeface="Times New Roman" pitchFamily="18" charset="0"/>
              </a:rPr>
              <a:t>Pour water from 3 liters to 5 liter</a:t>
            </a:r>
          </a:p>
          <a:p>
            <a:pPr marL="514350" lvl="0" indent="-514350" algn="just">
              <a:buFont typeface="+mj-lt"/>
              <a:buAutoNum type="arabicPeriod"/>
            </a:pPr>
            <a:r>
              <a:rPr lang="en-US" dirty="0">
                <a:latin typeface="Times New Roman" pitchFamily="18" charset="0"/>
                <a:cs typeface="Times New Roman" pitchFamily="18" charset="0"/>
              </a:rPr>
              <a:t>Pour water from 5 liters to 3 liters but do not </a:t>
            </a:r>
            <a:r>
              <a:rPr lang="en-US" dirty="0" smtClean="0">
                <a:latin typeface="Times New Roman" pitchFamily="18" charset="0"/>
                <a:cs typeface="Times New Roman" pitchFamily="18" charset="0"/>
              </a:rPr>
              <a:t>empty</a:t>
            </a:r>
          </a:p>
          <a:p>
            <a:pPr marL="0" indent="0">
              <a:buNone/>
            </a:pPr>
            <a:r>
              <a:rPr lang="en-US" b="1" dirty="0"/>
              <a:t>Solution:</a:t>
            </a:r>
            <a:endParaRPr lang="en-US" dirty="0"/>
          </a:p>
          <a:p>
            <a:r>
              <a:rPr lang="en-US" b="1" dirty="0"/>
              <a:t>1,8,4,6,1,8 </a:t>
            </a:r>
            <a:r>
              <a:rPr lang="en-US" b="1" dirty="0" smtClean="0"/>
              <a:t>     </a:t>
            </a:r>
            <a:r>
              <a:rPr lang="en-US" dirty="0" smtClean="0"/>
              <a:t>or   </a:t>
            </a:r>
            <a:r>
              <a:rPr lang="en-US" b="1" dirty="0" smtClean="0"/>
              <a:t> </a:t>
            </a:r>
            <a:r>
              <a:rPr lang="en-US" b="1" dirty="0"/>
              <a:t>3,5,3,7,2,5,3,5;</a:t>
            </a:r>
            <a:endParaRPr lang="en-US" dirty="0"/>
          </a:p>
          <a:p>
            <a:pPr lvl="0"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607" y="2673965"/>
            <a:ext cx="4395928" cy="3249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25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460" y="429366"/>
            <a:ext cx="7758755" cy="586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843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Knight’s Tour Problem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004" y="1648528"/>
            <a:ext cx="5935982" cy="447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907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Travelling Sales Man Problem</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468" y="1937636"/>
            <a:ext cx="6796586" cy="4545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19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fontScale="90000"/>
          </a:bodyPr>
          <a:lstStyle/>
          <a:p>
            <a:r>
              <a:rPr lang="en-IN" dirty="0"/>
              <a:t>Why Artificial Intelligence?</a:t>
            </a:r>
            <a:br>
              <a:rPr lang="en-IN" dirty="0"/>
            </a:br>
            <a:endParaRPr lang="en-IN" dirty="0"/>
          </a:p>
        </p:txBody>
      </p:sp>
      <p:sp>
        <p:nvSpPr>
          <p:cNvPr id="3" name="Content Placeholder 2"/>
          <p:cNvSpPr>
            <a:spLocks noGrp="1"/>
          </p:cNvSpPr>
          <p:nvPr>
            <p:ph idx="1"/>
          </p:nvPr>
        </p:nvSpPr>
        <p:spPr>
          <a:xfrm>
            <a:off x="814753" y="1614610"/>
            <a:ext cx="10515600" cy="4351338"/>
          </a:xfrm>
        </p:spPr>
        <p:txBody>
          <a:bodyPr>
            <a:normAutofit fontScale="92500" lnSpcReduction="20000"/>
          </a:bodyPr>
          <a:lstStyle/>
          <a:p>
            <a:pPr marL="0" indent="0">
              <a:buNone/>
            </a:pPr>
            <a:r>
              <a:rPr lang="en-IN" dirty="0"/>
              <a:t>Before Learning about Artificial Intelligence, we should know that what is the importance of AI and why should we learn it. Following are some main reasons to learn about AI</a:t>
            </a:r>
            <a:r>
              <a:rPr lang="en-IN" dirty="0" smtClean="0"/>
              <a:t>:</a:t>
            </a:r>
          </a:p>
          <a:p>
            <a:pPr marL="0" indent="0">
              <a:buNone/>
            </a:pPr>
            <a:endParaRPr lang="en-IN" dirty="0"/>
          </a:p>
          <a:p>
            <a:r>
              <a:rPr lang="en-IN" dirty="0"/>
              <a:t>With the help of AI, you can create such software or devices which can solve real-world problems very easily and with accuracy such as health issues, marketing, traffic issues, etc.</a:t>
            </a:r>
          </a:p>
          <a:p>
            <a:r>
              <a:rPr lang="en-IN" dirty="0"/>
              <a:t>With the help of AI, you can create your personal virtual Assistant, such as </a:t>
            </a:r>
            <a:r>
              <a:rPr lang="en-IN" dirty="0" err="1"/>
              <a:t>Cortana</a:t>
            </a:r>
            <a:r>
              <a:rPr lang="en-IN" dirty="0"/>
              <a:t>, Google Assistant, </a:t>
            </a:r>
            <a:r>
              <a:rPr lang="en-IN" dirty="0" err="1"/>
              <a:t>Siri</a:t>
            </a:r>
            <a:r>
              <a:rPr lang="en-IN" dirty="0"/>
              <a:t>, etc.</a:t>
            </a:r>
          </a:p>
          <a:p>
            <a:r>
              <a:rPr lang="en-IN" dirty="0"/>
              <a:t>With the help of AI, you can build such Robots which can work in an environment where survival of humans can be at risk.</a:t>
            </a:r>
          </a:p>
          <a:p>
            <a:r>
              <a:rPr lang="en-IN" dirty="0"/>
              <a:t>AI opens a path for other new technologies, new devices, and new Opportunities.</a:t>
            </a:r>
          </a:p>
          <a:p>
            <a:endParaRPr lang="en-IN" dirty="0"/>
          </a:p>
        </p:txBody>
      </p:sp>
    </p:spTree>
    <p:extLst>
      <p:ext uri="{BB962C8B-B14F-4D97-AF65-F5344CB8AC3E}">
        <p14:creationId xmlns:p14="http://schemas.microsoft.com/office/powerpoint/2010/main" val="8434760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r>
              <a:rPr lang="en-US" dirty="0"/>
              <a:t/>
            </a:r>
            <a:br>
              <a:rPr lang="en-US" dirty="0"/>
            </a:br>
            <a:endParaRPr lang="en-US" dirty="0"/>
          </a:p>
        </p:txBody>
      </p:sp>
      <p:sp>
        <p:nvSpPr>
          <p:cNvPr id="3" name="Content Placeholder 2"/>
          <p:cNvSpPr>
            <a:spLocks noGrp="1"/>
          </p:cNvSpPr>
          <p:nvPr>
            <p:ph idx="1"/>
          </p:nvPr>
        </p:nvSpPr>
        <p:spPr>
          <a:xfrm>
            <a:off x="838200" y="1446663"/>
            <a:ext cx="10515600" cy="4730300"/>
          </a:xfrm>
        </p:spPr>
        <p:txBody>
          <a:bodyPr>
            <a:normAutofit fontScale="92500" lnSpcReduction="10000"/>
          </a:bodyPr>
          <a:lstStyle/>
          <a:p>
            <a:r>
              <a:rPr lang="en-US" dirty="0"/>
              <a:t>Some of the </a:t>
            </a:r>
            <a:r>
              <a:rPr lang="en-US" b="1" dirty="0"/>
              <a:t>advantages</a:t>
            </a:r>
            <a:r>
              <a:rPr lang="en-US" dirty="0"/>
              <a:t> of Production system in artificial intelligence are</a:t>
            </a:r>
            <a:r>
              <a:rPr lang="en-US" dirty="0" smtClean="0"/>
              <a:t>:</a:t>
            </a:r>
            <a:endParaRPr lang="en-US" dirty="0"/>
          </a:p>
          <a:p>
            <a:pPr lvl="0"/>
            <a:r>
              <a:rPr lang="en-US" dirty="0"/>
              <a:t>Provides </a:t>
            </a:r>
            <a:r>
              <a:rPr lang="en-US" b="1" dirty="0"/>
              <a:t>excellent tools</a:t>
            </a:r>
            <a:r>
              <a:rPr lang="en-US" dirty="0"/>
              <a:t> for structuring AI programs </a:t>
            </a:r>
          </a:p>
          <a:p>
            <a:pPr lvl="0"/>
            <a:r>
              <a:rPr lang="en-US" dirty="0"/>
              <a:t>The system is highly </a:t>
            </a:r>
            <a:r>
              <a:rPr lang="en-US" b="1" dirty="0"/>
              <a:t>modular</a:t>
            </a:r>
            <a:r>
              <a:rPr lang="en-US" dirty="0"/>
              <a:t> because individual rules can be added, removed or modified independently</a:t>
            </a:r>
          </a:p>
          <a:p>
            <a:pPr lvl="0"/>
            <a:r>
              <a:rPr lang="en-US" dirty="0"/>
              <a:t>Separation of </a:t>
            </a:r>
            <a:r>
              <a:rPr lang="en-US" b="1" dirty="0"/>
              <a:t>knowledge</a:t>
            </a:r>
            <a:r>
              <a:rPr lang="en-US" dirty="0"/>
              <a:t> and </a:t>
            </a:r>
            <a:r>
              <a:rPr lang="en-US" b="1" dirty="0"/>
              <a:t>Control-</a:t>
            </a:r>
            <a:r>
              <a:rPr lang="en-US" b="1" dirty="0" err="1"/>
              <a:t>Recognises</a:t>
            </a:r>
            <a:r>
              <a:rPr lang="en-US" b="1" dirty="0"/>
              <a:t> Act Cycle</a:t>
            </a:r>
            <a:endParaRPr lang="en-US" dirty="0"/>
          </a:p>
          <a:p>
            <a:pPr lvl="0"/>
            <a:r>
              <a:rPr lang="en-US" dirty="0"/>
              <a:t>A natural </a:t>
            </a:r>
            <a:r>
              <a:rPr lang="en-US" b="1" dirty="0"/>
              <a:t>mapping</a:t>
            </a:r>
            <a:r>
              <a:rPr lang="en-US" dirty="0"/>
              <a:t> onto state-space research data or goal-driven</a:t>
            </a:r>
          </a:p>
          <a:p>
            <a:pPr lvl="0"/>
            <a:r>
              <a:rPr lang="en-US" dirty="0"/>
              <a:t>The system uses pattern directed control which is more </a:t>
            </a:r>
            <a:r>
              <a:rPr lang="en-US" b="1" dirty="0"/>
              <a:t>flexible</a:t>
            </a:r>
            <a:r>
              <a:rPr lang="en-US" dirty="0"/>
              <a:t> than algorithmic control</a:t>
            </a:r>
          </a:p>
          <a:p>
            <a:pPr lvl="0"/>
            <a:r>
              <a:rPr lang="en-US" dirty="0"/>
              <a:t>Provides opportunities for </a:t>
            </a:r>
            <a:r>
              <a:rPr lang="en-US" b="1" dirty="0"/>
              <a:t>heuristic control</a:t>
            </a:r>
            <a:r>
              <a:rPr lang="en-US" dirty="0"/>
              <a:t> of the search</a:t>
            </a:r>
          </a:p>
          <a:p>
            <a:pPr lvl="0"/>
            <a:r>
              <a:rPr lang="en-US" dirty="0"/>
              <a:t>A good way to model the </a:t>
            </a:r>
            <a:r>
              <a:rPr lang="en-US" b="1" dirty="0"/>
              <a:t>state-driven nature</a:t>
            </a:r>
            <a:r>
              <a:rPr lang="en-US" dirty="0"/>
              <a:t> of intelligent machines</a:t>
            </a:r>
          </a:p>
          <a:p>
            <a:r>
              <a:rPr lang="en-US" dirty="0"/>
              <a:t>Quite helpful in</a:t>
            </a:r>
            <a:r>
              <a:rPr lang="en-US" b="1" dirty="0"/>
              <a:t> a real-time</a:t>
            </a:r>
            <a:r>
              <a:rPr lang="en-US" dirty="0"/>
              <a:t> environment and applications</a:t>
            </a:r>
          </a:p>
        </p:txBody>
      </p:sp>
    </p:spTree>
    <p:extLst>
      <p:ext uri="{BB962C8B-B14F-4D97-AF65-F5344CB8AC3E}">
        <p14:creationId xmlns:p14="http://schemas.microsoft.com/office/powerpoint/2010/main" val="1367612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lstStyle/>
          <a:p>
            <a:pPr lvl="0"/>
            <a:r>
              <a:rPr lang="en-US" dirty="0"/>
              <a:t>It is very </a:t>
            </a:r>
            <a:r>
              <a:rPr lang="en-US" b="1" dirty="0"/>
              <a:t>difficult</a:t>
            </a:r>
            <a:r>
              <a:rPr lang="en-US" dirty="0"/>
              <a:t> to analyze the flow of control within a production system</a:t>
            </a:r>
          </a:p>
          <a:p>
            <a:pPr lvl="0"/>
            <a:r>
              <a:rPr lang="en-US" dirty="0"/>
              <a:t>It describes the operations that can be performed in a search for a solution to the problem.</a:t>
            </a:r>
          </a:p>
          <a:p>
            <a:pPr lvl="0"/>
            <a:r>
              <a:rPr lang="en-US" dirty="0"/>
              <a:t>There is an </a:t>
            </a:r>
            <a:r>
              <a:rPr lang="en-US" b="1" dirty="0"/>
              <a:t>absence of learning</a:t>
            </a:r>
            <a:r>
              <a:rPr lang="en-US" dirty="0"/>
              <a:t> due to a rule-based production system that does not store the result of the problem for future use.</a:t>
            </a:r>
          </a:p>
          <a:p>
            <a:pPr lvl="0"/>
            <a:r>
              <a:rPr lang="en-US" dirty="0"/>
              <a:t>The rules in the production system should not have any type of </a:t>
            </a:r>
            <a:r>
              <a:rPr lang="en-US" b="1" dirty="0"/>
              <a:t>conflict resolution</a:t>
            </a:r>
            <a:r>
              <a:rPr lang="en-US" dirty="0"/>
              <a:t> as when a new rule is added to the database it should ensure that it does not have any conflict with any existing rule.</a:t>
            </a:r>
          </a:p>
          <a:p>
            <a:endParaRPr lang="en-US" dirty="0"/>
          </a:p>
        </p:txBody>
      </p:sp>
    </p:spTree>
    <p:extLst>
      <p:ext uri="{BB962C8B-B14F-4D97-AF65-F5344CB8AC3E}">
        <p14:creationId xmlns:p14="http://schemas.microsoft.com/office/powerpoint/2010/main" val="212013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a:t>
            </a:r>
            <a:r>
              <a:rPr lang="en-US" b="1" dirty="0" smtClean="0"/>
              <a:t>Space Representation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sz="4000" dirty="0" smtClean="0">
                <a:latin typeface="Times New Roman" pitchFamily="18" charset="0"/>
                <a:cs typeface="Times New Roman" pitchFamily="18" charset="0"/>
              </a:rPr>
              <a:t>State Space search</a:t>
            </a:r>
          </a:p>
          <a:p>
            <a:r>
              <a:rPr lang="en-US" sz="4000" dirty="0" smtClean="0">
                <a:latin typeface="Times New Roman" pitchFamily="18" charset="0"/>
                <a:cs typeface="Times New Roman" pitchFamily="18" charset="0"/>
              </a:rPr>
              <a:t>Tic </a:t>
            </a:r>
            <a:r>
              <a:rPr lang="en-US" sz="4000" dirty="0" err="1" smtClean="0">
                <a:latin typeface="Times New Roman" pitchFamily="18" charset="0"/>
                <a:cs typeface="Times New Roman" pitchFamily="18" charset="0"/>
              </a:rPr>
              <a:t>Tac</a:t>
            </a:r>
            <a:r>
              <a:rPr lang="en-US" sz="4000" dirty="0" smtClean="0">
                <a:latin typeface="Times New Roman" pitchFamily="18" charset="0"/>
                <a:cs typeface="Times New Roman" pitchFamily="18" charset="0"/>
              </a:rPr>
              <a:t> Toe as a state space</a:t>
            </a:r>
          </a:p>
          <a:p>
            <a:r>
              <a:rPr lang="en-US" sz="4000" dirty="0" smtClean="0">
                <a:latin typeface="Times New Roman" pitchFamily="18" charset="0"/>
                <a:cs typeface="Times New Roman" pitchFamily="18" charset="0"/>
              </a:rPr>
              <a:t>8 tile puzzle  </a:t>
            </a:r>
          </a:p>
          <a:p>
            <a:r>
              <a:rPr lang="en-US" sz="4000" dirty="0" smtClean="0">
                <a:latin typeface="Times New Roman" pitchFamily="18" charset="0"/>
                <a:cs typeface="Times New Roman" pitchFamily="18" charset="0"/>
              </a:rPr>
              <a:t>Tower of </a:t>
            </a:r>
            <a:r>
              <a:rPr lang="en-US" sz="4000" dirty="0" err="1" smtClean="0">
                <a:latin typeface="Times New Roman" pitchFamily="18" charset="0"/>
                <a:cs typeface="Times New Roman" pitchFamily="18" charset="0"/>
              </a:rPr>
              <a:t>Hannoi</a:t>
            </a:r>
            <a:endParaRPr lang="en-US" sz="4000" dirty="0" smtClean="0">
              <a:latin typeface="Times New Roman" pitchFamily="18" charset="0"/>
              <a:cs typeface="Times New Roman" pitchFamily="18" charset="0"/>
            </a:endParaRPr>
          </a:p>
          <a:p>
            <a:r>
              <a:rPr lang="en-US" sz="4000" dirty="0" smtClean="0">
                <a:latin typeface="Times New Roman" pitchFamily="18" charset="0"/>
                <a:cs typeface="Times New Roman" pitchFamily="18" charset="0"/>
              </a:rPr>
              <a:t>The Missionaries and Cannibals problem</a:t>
            </a:r>
          </a:p>
          <a:p>
            <a:endParaRPr lang="en-US" dirty="0"/>
          </a:p>
        </p:txBody>
      </p:sp>
    </p:spTree>
    <p:extLst>
      <p:ext uri="{BB962C8B-B14F-4D97-AF65-F5344CB8AC3E}">
        <p14:creationId xmlns:p14="http://schemas.microsoft.com/office/powerpoint/2010/main" val="2076850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State Space search</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r>
              <a:rPr lang="en-US" dirty="0"/>
              <a:t>It is complete set of states including start and goal states, where the </a:t>
            </a:r>
            <a:r>
              <a:rPr lang="en-US" dirty="0" smtClean="0"/>
              <a:t>answer of </a:t>
            </a:r>
            <a:r>
              <a:rPr lang="en-US" dirty="0"/>
              <a:t>the problem is to be searched”.</a:t>
            </a:r>
          </a:p>
          <a:p>
            <a:endParaRPr lang="en-US" dirty="0" smtClean="0"/>
          </a:p>
          <a:p>
            <a:r>
              <a:rPr lang="en-US" b="1" dirty="0"/>
              <a:t>State space search</a:t>
            </a:r>
            <a:r>
              <a:rPr lang="en-US" dirty="0"/>
              <a:t> is a process used in the field of computer science, including artificial intelligence (AI), in which successive configurations or states of an instance are considered, with the goal of finding a </a:t>
            </a:r>
            <a:r>
              <a:rPr lang="en-US" i="1" dirty="0"/>
              <a:t>goal state</a:t>
            </a:r>
            <a:r>
              <a:rPr lang="en-US" dirty="0"/>
              <a:t> with a desired property</a:t>
            </a:r>
            <a:r>
              <a:rPr lang="en-US" dirty="0" smtClean="0"/>
              <a:t>.</a:t>
            </a:r>
            <a:endParaRPr lang="en-US" dirty="0"/>
          </a:p>
        </p:txBody>
      </p:sp>
    </p:spTree>
    <p:extLst>
      <p:ext uri="{BB962C8B-B14F-4D97-AF65-F5344CB8AC3E}">
        <p14:creationId xmlns:p14="http://schemas.microsoft.com/office/powerpoint/2010/main" val="3073870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412"/>
            <a:ext cx="10515600" cy="5030551"/>
          </a:xfrm>
        </p:spPr>
        <p:txBody>
          <a:bodyPr/>
          <a:lstStyle/>
          <a:p>
            <a:r>
              <a:rPr lang="en-US" dirty="0"/>
              <a:t>Before an AI problem can be solved it must be represented as a state </a:t>
            </a:r>
            <a:r>
              <a:rPr lang="en-US" dirty="0" smtClean="0"/>
              <a:t>space</a:t>
            </a:r>
          </a:p>
          <a:p>
            <a:r>
              <a:rPr lang="en-US" dirty="0"/>
              <a:t>The state space is then searched to find a solution to the problem</a:t>
            </a:r>
            <a:r>
              <a:rPr lang="en-US" dirty="0" smtClean="0"/>
              <a:t>.</a:t>
            </a:r>
          </a:p>
          <a:p>
            <a:r>
              <a:rPr lang="en-US" dirty="0" smtClean="0"/>
              <a:t> </a:t>
            </a:r>
            <a:r>
              <a:rPr lang="en-US" dirty="0"/>
              <a:t>A state space essentially consists of a set of nodes representing each state of the problem, arcs between nodes representing the legal moves from one state to another, an initial state and a goal state. </a:t>
            </a:r>
            <a:endParaRPr lang="en-US" dirty="0" smtClean="0"/>
          </a:p>
          <a:p>
            <a:r>
              <a:rPr lang="en-US" dirty="0" smtClean="0"/>
              <a:t>Each </a:t>
            </a:r>
            <a:r>
              <a:rPr lang="en-US" dirty="0"/>
              <a:t>state space takes the form of a tree or a </a:t>
            </a:r>
            <a:r>
              <a:rPr lang="en-US" dirty="0" smtClean="0"/>
              <a:t>graph</a:t>
            </a:r>
          </a:p>
          <a:p>
            <a:r>
              <a:rPr lang="en-US" dirty="0"/>
              <a:t>Factors that determine which search algorithm or technique will be used include the type of the problem and the how the problem can be represented.</a:t>
            </a:r>
          </a:p>
        </p:txBody>
      </p:sp>
    </p:spTree>
    <p:extLst>
      <p:ext uri="{BB962C8B-B14F-4D97-AF65-F5344CB8AC3E}">
        <p14:creationId xmlns:p14="http://schemas.microsoft.com/office/powerpoint/2010/main" val="1467267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State &amp; Search Space</a:t>
            </a:r>
            <a:br>
              <a:rPr lang="en-US" b="1" dirty="0"/>
            </a:br>
            <a:endParaRPr lang="en-US" dirty="0"/>
          </a:p>
        </p:txBody>
      </p:sp>
      <p:sp>
        <p:nvSpPr>
          <p:cNvPr id="3" name="Content Placeholder 2"/>
          <p:cNvSpPr>
            <a:spLocks noGrp="1"/>
          </p:cNvSpPr>
          <p:nvPr>
            <p:ph idx="1"/>
          </p:nvPr>
        </p:nvSpPr>
        <p:spPr/>
        <p:txBody>
          <a:bodyPr>
            <a:normAutofit/>
          </a:bodyPr>
          <a:lstStyle/>
          <a:p>
            <a:r>
              <a:rPr lang="en-US" dirty="0"/>
              <a:t>A </a:t>
            </a:r>
            <a:r>
              <a:rPr lang="en-US" b="1" dirty="0"/>
              <a:t>state</a:t>
            </a:r>
            <a:r>
              <a:rPr lang="en-US" dirty="0"/>
              <a:t> is a representation of problem elements at a given moment.</a:t>
            </a:r>
          </a:p>
          <a:p>
            <a:r>
              <a:rPr lang="en-US" b="1" dirty="0"/>
              <a:t>A State space is the set of all states reachable from the initial state.</a:t>
            </a:r>
            <a:endParaRPr lang="en-US" dirty="0"/>
          </a:p>
          <a:p>
            <a:r>
              <a:rPr lang="en-US" dirty="0"/>
              <a:t>A state space forms a </a:t>
            </a:r>
            <a:r>
              <a:rPr lang="en-US" b="1" dirty="0"/>
              <a:t>graph</a:t>
            </a:r>
            <a:r>
              <a:rPr lang="en-US" dirty="0"/>
              <a:t> in which the nodes are states and the arcs between nodes are actions.</a:t>
            </a:r>
          </a:p>
          <a:p>
            <a:r>
              <a:rPr lang="en-US" dirty="0"/>
              <a:t>In the state space, a </a:t>
            </a:r>
            <a:r>
              <a:rPr lang="en-US" b="1" dirty="0"/>
              <a:t>path</a:t>
            </a:r>
            <a:r>
              <a:rPr lang="en-US" dirty="0"/>
              <a:t> is a sequence of states connected by a sequence of actions.</a:t>
            </a:r>
          </a:p>
          <a:p>
            <a:r>
              <a:rPr lang="en-US" dirty="0"/>
              <a:t>The </a:t>
            </a:r>
            <a:r>
              <a:rPr lang="en-US" b="1" dirty="0"/>
              <a:t>solution</a:t>
            </a:r>
            <a:r>
              <a:rPr lang="en-US" dirty="0"/>
              <a:t> of a problem is part of the graph formed by the state space.</a:t>
            </a:r>
          </a:p>
          <a:p>
            <a:endParaRPr lang="en-US" dirty="0"/>
          </a:p>
        </p:txBody>
      </p:sp>
    </p:spTree>
    <p:extLst>
      <p:ext uri="{BB962C8B-B14F-4D97-AF65-F5344CB8AC3E}">
        <p14:creationId xmlns:p14="http://schemas.microsoft.com/office/powerpoint/2010/main" val="1786325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t>
            </a:r>
            <a:r>
              <a:rPr lang="en-US" dirty="0"/>
              <a:t>It is the question which is to be solved. For solving the problem it needs to be precisely defined. The definition means, defining the start state, goal state, other valid states and transitions”.</a:t>
            </a:r>
          </a:p>
          <a:p>
            <a:r>
              <a:rPr lang="en-US" dirty="0"/>
              <a:t>A state space representation allows for the formal definition of a problem which makes the movement from initial state to the goal state quite easily. </a:t>
            </a:r>
            <a:endParaRPr lang="en-US" dirty="0" smtClean="0"/>
          </a:p>
          <a:p>
            <a:r>
              <a:rPr lang="en-US" dirty="0" smtClean="0"/>
              <a:t>So </a:t>
            </a:r>
            <a:r>
              <a:rPr lang="en-US" dirty="0"/>
              <a:t>we can say that various problems like planning, learning, theorem proving etc. are all essentially search problems only.</a:t>
            </a:r>
          </a:p>
          <a:p>
            <a:endParaRPr lang="en-US" dirty="0"/>
          </a:p>
        </p:txBody>
      </p:sp>
    </p:spTree>
    <p:extLst>
      <p:ext uri="{BB962C8B-B14F-4D97-AF65-F5344CB8AC3E}">
        <p14:creationId xmlns:p14="http://schemas.microsoft.com/office/powerpoint/2010/main" val="639068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Example:</a:t>
            </a:r>
            <a:r>
              <a:rPr lang="en-US" dirty="0"/>
              <a:t/>
            </a:r>
            <a:br>
              <a:rPr lang="en-US" dirty="0"/>
            </a:br>
            <a:endParaRPr lang="en-US" dirty="0"/>
          </a:p>
        </p:txBody>
      </p:sp>
      <p:sp>
        <p:nvSpPr>
          <p:cNvPr id="3" name="Content Placeholder 2"/>
          <p:cNvSpPr>
            <a:spLocks noGrp="1"/>
          </p:cNvSpPr>
          <p:nvPr>
            <p:ph idx="1"/>
          </p:nvPr>
        </p:nvSpPr>
        <p:spPr>
          <a:xfrm>
            <a:off x="838200" y="1825624"/>
            <a:ext cx="10515600" cy="4711653"/>
          </a:xfrm>
        </p:spPr>
        <p:txBody>
          <a:bodyPr/>
          <a:lstStyle/>
          <a:p>
            <a:r>
              <a:rPr lang="en-US" dirty="0" smtClean="0"/>
              <a:t>The </a:t>
            </a:r>
            <a:r>
              <a:rPr lang="en-US" dirty="0"/>
              <a:t>eight tile puzzle problem formulation</a:t>
            </a:r>
          </a:p>
          <a:p>
            <a:r>
              <a:rPr lang="en-US" dirty="0"/>
              <a:t>The eight tile puzzle consist of a 3 by 3 (3*3) square frame board which holds 8 movable tiles numbered 1 to 8. One square is empty, allowing the adjacent tiles to be shifted. The objective of the puzzle is to find a sequence of tile movements that leads from a starting configuration to a goal configuration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4408227"/>
            <a:ext cx="6856578" cy="223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713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6097" y="791571"/>
            <a:ext cx="7819789" cy="260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46745" y="4125374"/>
            <a:ext cx="6955809" cy="1200329"/>
          </a:xfrm>
          <a:prstGeom prst="rect">
            <a:avLst/>
          </a:prstGeom>
        </p:spPr>
        <p:txBody>
          <a:bodyPr wrap="square">
            <a:spAutoFit/>
          </a:bodyPr>
          <a:lstStyle/>
          <a:p>
            <a:pPr lvl="1"/>
            <a:r>
              <a:rPr lang="en-US" b="1" i="1" u="heavy" dirty="0"/>
              <a:t>states?</a:t>
            </a:r>
            <a:r>
              <a:rPr lang="en-US" b="1" i="1" dirty="0"/>
              <a:t> locations of tiles</a:t>
            </a:r>
            <a:endParaRPr lang="en-US" sz="1600" dirty="0"/>
          </a:p>
          <a:p>
            <a:pPr lvl="1"/>
            <a:r>
              <a:rPr lang="en-US" b="1" i="1" u="heavy" dirty="0"/>
              <a:t>actions?</a:t>
            </a:r>
            <a:r>
              <a:rPr lang="en-US" b="1" i="1" dirty="0"/>
              <a:t> move blank left, right, up, down</a:t>
            </a:r>
            <a:endParaRPr lang="en-US" sz="1600" dirty="0"/>
          </a:p>
          <a:p>
            <a:pPr lvl="1"/>
            <a:r>
              <a:rPr lang="en-US" b="1" i="1" u="heavy" dirty="0"/>
              <a:t>goal test?</a:t>
            </a:r>
            <a:r>
              <a:rPr lang="en-US" b="1" i="1" dirty="0"/>
              <a:t> = goal state (given)</a:t>
            </a:r>
            <a:endParaRPr lang="en-US" sz="1600" dirty="0"/>
          </a:p>
          <a:p>
            <a:r>
              <a:rPr lang="en-US" b="1" i="1" dirty="0"/>
              <a:t> </a:t>
            </a:r>
            <a:r>
              <a:rPr lang="en-US" b="1" i="1" dirty="0" smtClean="0"/>
              <a:t>       </a:t>
            </a:r>
            <a:r>
              <a:rPr lang="en-US" b="1" i="1" u="heavy" dirty="0" smtClean="0"/>
              <a:t>path </a:t>
            </a:r>
            <a:r>
              <a:rPr lang="en-US" b="1" i="1" u="heavy" dirty="0"/>
              <a:t>cost?</a:t>
            </a:r>
            <a:r>
              <a:rPr lang="en-US" b="1" i="1" dirty="0"/>
              <a:t> 1 per move</a:t>
            </a:r>
            <a:endParaRPr lang="en-US" dirty="0"/>
          </a:p>
        </p:txBody>
      </p:sp>
    </p:spTree>
    <p:extLst>
      <p:ext uri="{BB962C8B-B14F-4D97-AF65-F5344CB8AC3E}">
        <p14:creationId xmlns:p14="http://schemas.microsoft.com/office/powerpoint/2010/main" val="40028237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states of 8 tile puzzle </a:t>
            </a:r>
          </a:p>
        </p:txBody>
      </p:sp>
      <p:sp>
        <p:nvSpPr>
          <p:cNvPr id="3" name="Content Placeholder 2"/>
          <p:cNvSpPr>
            <a:spLocks noGrp="1"/>
          </p:cNvSpPr>
          <p:nvPr>
            <p:ph idx="1"/>
          </p:nvPr>
        </p:nvSpPr>
        <p:spPr>
          <a:xfrm>
            <a:off x="838200" y="1487606"/>
            <a:ext cx="10515600" cy="4689357"/>
          </a:xfrm>
        </p:spPr>
        <p:txBody>
          <a:bodyPr>
            <a:normAutofit fontScale="85000" lnSpcReduction="20000"/>
          </a:bodyPr>
          <a:lstStyle/>
          <a:p>
            <a:pPr marL="0" indent="0">
              <a:buNone/>
            </a:pPr>
            <a:r>
              <a:rPr lang="en-US" dirty="0"/>
              <a:t>Lets do a standard formulation of this problem now.</a:t>
            </a:r>
          </a:p>
          <a:p>
            <a:pPr marL="0" indent="0">
              <a:buNone/>
            </a:pPr>
            <a:r>
              <a:rPr lang="en-US" b="1" dirty="0" smtClean="0"/>
              <a:t>	States</a:t>
            </a:r>
            <a:r>
              <a:rPr lang="en-US" b="1" dirty="0"/>
              <a:t>:</a:t>
            </a:r>
            <a:r>
              <a:rPr lang="en-US" dirty="0"/>
              <a:t> It specifies the location  of each of the 8 tiles and the blank in one of the nice squares.</a:t>
            </a:r>
          </a:p>
          <a:p>
            <a:pPr marL="0" indent="0">
              <a:buNone/>
            </a:pPr>
            <a:r>
              <a:rPr lang="en-US" b="1" dirty="0" smtClean="0"/>
              <a:t>	Initial </a:t>
            </a:r>
            <a:r>
              <a:rPr lang="en-US" b="1" dirty="0"/>
              <a:t>state :</a:t>
            </a:r>
            <a:r>
              <a:rPr lang="en-US" dirty="0"/>
              <a:t> Any state can be designated as the initial state.</a:t>
            </a:r>
          </a:p>
          <a:p>
            <a:pPr marL="0" indent="0">
              <a:buNone/>
            </a:pPr>
            <a:r>
              <a:rPr lang="en-US" b="1" dirty="0" smtClean="0"/>
              <a:t>	Goal </a:t>
            </a:r>
            <a:r>
              <a:rPr lang="en-US" b="1" dirty="0"/>
              <a:t>:</a:t>
            </a:r>
            <a:r>
              <a:rPr lang="en-US" dirty="0"/>
              <a:t>  Many goal configurations are possible one such is shown in the figure</a:t>
            </a:r>
          </a:p>
          <a:p>
            <a:pPr marL="0" indent="0">
              <a:buNone/>
            </a:pPr>
            <a:r>
              <a:rPr lang="en-US" b="1" dirty="0" smtClean="0"/>
              <a:t>	Legal </a:t>
            </a:r>
            <a:r>
              <a:rPr lang="en-US" b="1" dirty="0"/>
              <a:t>moves ( or state) :</a:t>
            </a:r>
            <a:r>
              <a:rPr lang="en-US" dirty="0"/>
              <a:t> </a:t>
            </a:r>
            <a:endParaRPr lang="en-US" dirty="0" smtClean="0"/>
          </a:p>
          <a:p>
            <a:pPr marL="0" indent="0">
              <a:buNone/>
            </a:pPr>
            <a:r>
              <a:rPr lang="en-US" dirty="0" smtClean="0"/>
              <a:t>They </a:t>
            </a:r>
            <a:r>
              <a:rPr lang="en-US" dirty="0"/>
              <a:t>generate legal states that result from trying the four actions-</a:t>
            </a:r>
          </a:p>
          <a:p>
            <a:pPr marL="0" indent="0">
              <a:buNone/>
            </a:pPr>
            <a:r>
              <a:rPr lang="en-US" dirty="0"/>
              <a:t>Blank moves left</a:t>
            </a:r>
          </a:p>
          <a:p>
            <a:pPr marL="0" indent="0">
              <a:buNone/>
            </a:pPr>
            <a:r>
              <a:rPr lang="en-US" dirty="0"/>
              <a:t>Blank moves right</a:t>
            </a:r>
          </a:p>
          <a:p>
            <a:pPr marL="0" indent="0">
              <a:buNone/>
            </a:pPr>
            <a:r>
              <a:rPr lang="en-US" dirty="0"/>
              <a:t>Blank moves up</a:t>
            </a:r>
          </a:p>
          <a:p>
            <a:pPr marL="0" indent="0">
              <a:buNone/>
            </a:pPr>
            <a:r>
              <a:rPr lang="en-US" dirty="0"/>
              <a:t>Blank moves down</a:t>
            </a:r>
          </a:p>
          <a:p>
            <a:pPr lvl="1"/>
            <a:r>
              <a:rPr lang="en-US" b="1" dirty="0"/>
              <a:t>Path cost:</a:t>
            </a:r>
            <a:r>
              <a:rPr lang="en-US" dirty="0"/>
              <a:t> Each step costs 1, so the path cost is the number of steps in the path</a:t>
            </a:r>
          </a:p>
          <a:p>
            <a:endParaRPr lang="en-US" dirty="0"/>
          </a:p>
        </p:txBody>
      </p:sp>
    </p:spTree>
    <p:extLst>
      <p:ext uri="{BB962C8B-B14F-4D97-AF65-F5344CB8AC3E}">
        <p14:creationId xmlns:p14="http://schemas.microsoft.com/office/powerpoint/2010/main" val="223932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Comprises to Artificial Intelligence?</a:t>
            </a:r>
            <a:br>
              <a:rPr lang="en-IN" dirty="0"/>
            </a:br>
            <a:endParaRPr lang="en-IN" dirty="0"/>
          </a:p>
        </p:txBody>
      </p:sp>
      <p:sp>
        <p:nvSpPr>
          <p:cNvPr id="3" name="Content Placeholder 2"/>
          <p:cNvSpPr>
            <a:spLocks noGrp="1"/>
          </p:cNvSpPr>
          <p:nvPr>
            <p:ph idx="1"/>
          </p:nvPr>
        </p:nvSpPr>
        <p:spPr>
          <a:xfrm>
            <a:off x="838200" y="1312985"/>
            <a:ext cx="10515600" cy="4863978"/>
          </a:xfrm>
        </p:spPr>
        <p:txBody>
          <a:bodyPr>
            <a:normAutofit fontScale="92500" lnSpcReduction="20000"/>
          </a:bodyPr>
          <a:lstStyle/>
          <a:p>
            <a:pPr algn="just"/>
            <a:r>
              <a:rPr lang="en-IN" dirty="0"/>
              <a:t>Artificial Intelligence is not just a part of computer science even it's so vast and requires lots of other factors which can contribute to it. To create the AI first we should know that how intelligence is composed, so the Intelligence is an intangible part of our brain which is a combination of </a:t>
            </a:r>
            <a:r>
              <a:rPr lang="en-IN" b="1" dirty="0"/>
              <a:t>Reasoning, learning, problem-solving perception, language understanding, etc</a:t>
            </a:r>
            <a:r>
              <a:rPr lang="en-IN" dirty="0"/>
              <a:t>.</a:t>
            </a:r>
          </a:p>
          <a:p>
            <a:pPr algn="just"/>
            <a:r>
              <a:rPr lang="en-IN" dirty="0"/>
              <a:t>To achieve the above factors for a machine or software Artificial Intelligence requires the following discipline:</a:t>
            </a:r>
          </a:p>
          <a:p>
            <a:pPr lvl="1" algn="just"/>
            <a:r>
              <a:rPr lang="en-IN" dirty="0" smtClean="0"/>
              <a:t>Mathematics</a:t>
            </a:r>
          </a:p>
          <a:p>
            <a:pPr lvl="1" algn="just"/>
            <a:r>
              <a:rPr lang="en-IN" dirty="0" smtClean="0"/>
              <a:t>Biology</a:t>
            </a:r>
          </a:p>
          <a:p>
            <a:pPr lvl="1" algn="just"/>
            <a:r>
              <a:rPr lang="en-IN" dirty="0" smtClean="0"/>
              <a:t>Psychology</a:t>
            </a:r>
          </a:p>
          <a:p>
            <a:pPr lvl="1" algn="just"/>
            <a:r>
              <a:rPr lang="en-IN" dirty="0" smtClean="0"/>
              <a:t>Sociology</a:t>
            </a:r>
          </a:p>
          <a:p>
            <a:pPr lvl="1" algn="just"/>
            <a:r>
              <a:rPr lang="en-IN" dirty="0" smtClean="0"/>
              <a:t>Computer Science</a:t>
            </a:r>
          </a:p>
          <a:p>
            <a:pPr lvl="1" algn="just"/>
            <a:r>
              <a:rPr lang="en-IN" dirty="0" smtClean="0"/>
              <a:t>Neurons Study</a:t>
            </a:r>
          </a:p>
          <a:p>
            <a:pPr lvl="1" algn="just"/>
            <a:r>
              <a:rPr lang="en-IN" dirty="0" smtClean="0"/>
              <a:t>Statistics</a:t>
            </a:r>
          </a:p>
          <a:p>
            <a:pPr algn="just"/>
            <a:endParaRPr lang="en-IN" dirty="0"/>
          </a:p>
        </p:txBody>
      </p:sp>
    </p:spTree>
    <p:extLst>
      <p:ext uri="{BB962C8B-B14F-4D97-AF65-F5344CB8AC3E}">
        <p14:creationId xmlns:p14="http://schemas.microsoft.com/office/powerpoint/2010/main" val="1475842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Concepts for defining a Game Tree: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Game Tree is a structure for organizing all possible (legal) game states by the moves which allow transition from one game state to the next.</a:t>
            </a:r>
          </a:p>
          <a:p>
            <a:r>
              <a:rPr lang="en-US" dirty="0"/>
              <a:t>This structure helps the computer to evaluate which moves to make because, by traversing the game tree, a computer (program) can easily see the outcome of a move and  can decide whether to take it or not.</a:t>
            </a:r>
          </a:p>
          <a:p>
            <a:endParaRPr lang="en-US" dirty="0"/>
          </a:p>
        </p:txBody>
      </p:sp>
    </p:spTree>
    <p:extLst>
      <p:ext uri="{BB962C8B-B14F-4D97-AF65-F5344CB8AC3E}">
        <p14:creationId xmlns:p14="http://schemas.microsoft.com/office/powerpoint/2010/main" val="2968786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0" y="21772"/>
            <a:ext cx="1067254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093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TIC TAC TOE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first Game State will show nine moves, one for each of the empty spaces on its board.</a:t>
            </a:r>
          </a:p>
          <a:p>
            <a:r>
              <a:rPr lang="en-US" dirty="0"/>
              <a:t>Similarly, the next level of Game States will show eight moves and continues for each Game State.</a:t>
            </a:r>
          </a:p>
          <a:p>
            <a:r>
              <a:rPr lang="en-US" dirty="0"/>
              <a:t>The computer evaluates each of its current possible moves by representing the game as a game tree. This also helps to determine whether it will result into a win or a loss.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430" y="4652890"/>
            <a:ext cx="3089938" cy="1816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97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following states are used to represent a game tree</a:t>
            </a:r>
            <a:endParaRPr lang="en-US" dirty="0"/>
          </a:p>
        </p:txBody>
      </p:sp>
      <p:sp>
        <p:nvSpPr>
          <p:cNvPr id="3" name="Content Placeholder 2"/>
          <p:cNvSpPr>
            <a:spLocks noGrp="1"/>
          </p:cNvSpPr>
          <p:nvPr>
            <p:ph idx="1"/>
          </p:nvPr>
        </p:nvSpPr>
        <p:spPr/>
        <p:txBody>
          <a:bodyPr>
            <a:normAutofit lnSpcReduction="10000"/>
          </a:bodyPr>
          <a:lstStyle/>
          <a:p>
            <a:r>
              <a:rPr lang="en-US" b="1" dirty="0"/>
              <a:t>1. The board state:</a:t>
            </a:r>
            <a:r>
              <a:rPr lang="en-US" dirty="0"/>
              <a:t> This is an initial stage.</a:t>
            </a:r>
            <a:br>
              <a:rPr lang="en-US" dirty="0"/>
            </a:br>
            <a:r>
              <a:rPr lang="en-US" b="1" dirty="0"/>
              <a:t>2. The current player:</a:t>
            </a:r>
            <a:r>
              <a:rPr lang="en-US" dirty="0"/>
              <a:t> It refers to the player who will be making the next move. </a:t>
            </a:r>
            <a:br>
              <a:rPr lang="en-US" dirty="0"/>
            </a:br>
            <a:r>
              <a:rPr lang="en-US" b="1" dirty="0"/>
              <a:t>3. The next available moves:</a:t>
            </a:r>
            <a:r>
              <a:rPr lang="en-US" dirty="0"/>
              <a:t> For humans, a move involves placing a game token while the computer selects the next game state.</a:t>
            </a:r>
            <a:br>
              <a:rPr lang="en-US" dirty="0"/>
            </a:br>
            <a:r>
              <a:rPr lang="en-US" b="1" dirty="0"/>
              <a:t>4. The game state: </a:t>
            </a:r>
            <a:r>
              <a:rPr lang="en-US" dirty="0"/>
              <a:t>It includes the grouping of the three previous concepts. </a:t>
            </a:r>
            <a:br>
              <a:rPr lang="en-US" dirty="0"/>
            </a:br>
            <a:r>
              <a:rPr lang="en-US" b="1"/>
              <a:t>5.Final Game States</a:t>
            </a:r>
            <a:r>
              <a:rPr lang="en-US"/>
              <a:t/>
            </a:r>
            <a:br>
              <a:rPr lang="en-US"/>
            </a:br>
            <a:r>
              <a:rPr lang="en-US"/>
              <a:t>In final game states, AI should select the winning move in such a way that each move assigns a numerical value based on its board state. </a:t>
            </a:r>
            <a:br>
              <a:rPr lang="en-US"/>
            </a:br>
            <a:r>
              <a:rPr lang="en-US"/>
              <a:t/>
            </a:r>
            <a:br>
              <a:rPr lang="en-US"/>
            </a:br>
            <a:endParaRPr lang="en-US"/>
          </a:p>
        </p:txBody>
      </p:sp>
    </p:spTree>
    <p:extLst>
      <p:ext uri="{BB962C8B-B14F-4D97-AF65-F5344CB8AC3E}">
        <p14:creationId xmlns:p14="http://schemas.microsoft.com/office/powerpoint/2010/main" val="1008877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Missionaries and Cannibals </a:t>
            </a:r>
            <a:endParaRPr lang="en-US" dirty="0"/>
          </a:p>
        </p:txBody>
      </p:sp>
      <p:sp>
        <p:nvSpPr>
          <p:cNvPr id="3" name="Content Placeholder 2"/>
          <p:cNvSpPr>
            <a:spLocks noGrp="1"/>
          </p:cNvSpPr>
          <p:nvPr>
            <p:ph idx="1"/>
          </p:nvPr>
        </p:nvSpPr>
        <p:spPr/>
        <p:txBody>
          <a:bodyPr/>
          <a:lstStyle/>
          <a:p>
            <a:r>
              <a:rPr lang="en-US" dirty="0"/>
              <a:t>Missionaries and   Cannibals problem     is very famous      in  Artificial  </a:t>
            </a:r>
            <a:r>
              <a:rPr lang="en-US" dirty="0" smtClean="0"/>
              <a:t>Intelligence</a:t>
            </a:r>
          </a:p>
          <a:p>
            <a:r>
              <a:rPr lang="en-US" dirty="0"/>
              <a:t>Three missionaries   and three cannibals are on one side of a river, along with a boat that can hold one or two people. </a:t>
            </a:r>
            <a:endParaRPr lang="en-US" dirty="0" smtClean="0"/>
          </a:p>
          <a:p>
            <a:r>
              <a:rPr lang="en-US" dirty="0" smtClean="0"/>
              <a:t>Now </a:t>
            </a:r>
            <a:r>
              <a:rPr lang="en-US" dirty="0"/>
              <a:t>we have   to find   a   way to   get everyone   to the   other side,   without ever   leaving a   group of missionaries in one place outnumbered by the cannibals in another side.</a:t>
            </a:r>
          </a:p>
        </p:txBody>
      </p:sp>
    </p:spTree>
    <p:extLst>
      <p:ext uri="{BB962C8B-B14F-4D97-AF65-F5344CB8AC3E}">
        <p14:creationId xmlns:p14="http://schemas.microsoft.com/office/powerpoint/2010/main" val="2748460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64" y="382138"/>
            <a:ext cx="9553435" cy="650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56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67" y="270039"/>
            <a:ext cx="10972800" cy="6294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6942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THE TOWER OF HANOI PROBLEM</a:t>
            </a:r>
            <a:br>
              <a:rPr lang="en-US" b="1" dirty="0"/>
            </a:br>
            <a:endParaRPr lang="en-US" dirty="0"/>
          </a:p>
        </p:txBody>
      </p:sp>
      <p:pic>
        <p:nvPicPr>
          <p:cNvPr id="4" name="image73.jpeg"/>
          <p:cNvPicPr>
            <a:picLocks noGrp="1"/>
          </p:cNvPicPr>
          <p:nvPr>
            <p:ph idx="1"/>
          </p:nvPr>
        </p:nvPicPr>
        <p:blipFill>
          <a:blip r:embed="rId2" cstate="print"/>
          <a:stretch>
            <a:fillRect/>
          </a:stretch>
        </p:blipFill>
        <p:spPr>
          <a:xfrm>
            <a:off x="1310185" y="2019868"/>
            <a:ext cx="6292187" cy="3343702"/>
          </a:xfrm>
          <a:prstGeom prst="rect">
            <a:avLst/>
          </a:prstGeom>
        </p:spPr>
      </p:pic>
    </p:spTree>
    <p:extLst>
      <p:ext uri="{BB962C8B-B14F-4D97-AF65-F5344CB8AC3E}">
        <p14:creationId xmlns:p14="http://schemas.microsoft.com/office/powerpoint/2010/main" val="1144780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Prefacing Artificial intelligence</a:t>
            </a:r>
            <a:r>
              <a:rPr lang="en-US" b="1" dirty="0"/>
              <a:t/>
            </a:r>
            <a:br>
              <a:rPr lang="en-US" b="1" dirty="0"/>
            </a:br>
            <a:endParaRPr lang="en-US" dirty="0"/>
          </a:p>
        </p:txBody>
      </p:sp>
      <p:sp>
        <p:nvSpPr>
          <p:cNvPr id="3" name="Content Placeholder 2"/>
          <p:cNvSpPr>
            <a:spLocks noGrp="1"/>
          </p:cNvSpPr>
          <p:nvPr>
            <p:ph idx="1"/>
          </p:nvPr>
        </p:nvSpPr>
        <p:spPr/>
        <p:txBody>
          <a:bodyPr/>
          <a:lstStyle/>
          <a:p>
            <a:pPr algn="just"/>
            <a:r>
              <a:rPr lang="en-US" dirty="0"/>
              <a:t>In terms of easy definition, Artificial Intelligence is the capability of a machine or computer device to emulate human intelligence (cognitive process), acquire from experiences, adapt to the latest information and operate humans-like-activities.</a:t>
            </a:r>
          </a:p>
          <a:p>
            <a:pPr marL="0" indent="0" algn="just">
              <a:buNone/>
            </a:pPr>
            <a:endParaRPr lang="en-US" dirty="0"/>
          </a:p>
          <a:p>
            <a:pPr algn="just"/>
            <a:r>
              <a:rPr lang="en-US" dirty="0"/>
              <a:t>Artificial Intelligence executes tasks intelligently that yield in generating huge accuracy, adaptability, and productivity for the entire system. Tech decision-makers are seeking many ways to adequately implement artificial intelligence technologies into their businesses to draw interference and add values to them.</a:t>
            </a:r>
          </a:p>
          <a:p>
            <a:pPr algn="just"/>
            <a:endParaRPr lang="en-US" dirty="0"/>
          </a:p>
        </p:txBody>
      </p:sp>
    </p:spTree>
    <p:extLst>
      <p:ext uri="{BB962C8B-B14F-4D97-AF65-F5344CB8AC3E}">
        <p14:creationId xmlns:p14="http://schemas.microsoft.com/office/powerpoint/2010/main" val="1653539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 of Artificial Intelligence </a:t>
            </a:r>
            <a:endParaRPr lang="en-US" dirty="0"/>
          </a:p>
        </p:txBody>
      </p:sp>
      <p:sp>
        <p:nvSpPr>
          <p:cNvPr id="3" name="Content Placeholder 2"/>
          <p:cNvSpPr>
            <a:spLocks noGrp="1"/>
          </p:cNvSpPr>
          <p:nvPr>
            <p:ph idx="1"/>
          </p:nvPr>
        </p:nvSpPr>
        <p:spPr/>
        <p:txBody>
          <a:bodyPr/>
          <a:lstStyle/>
          <a:p>
            <a:r>
              <a:rPr lang="en-US" b="1" u="sng" dirty="0"/>
              <a:t>Machine learning</a:t>
            </a:r>
            <a:endParaRPr lang="en-US" b="1" dirty="0"/>
          </a:p>
          <a:p>
            <a:r>
              <a:rPr lang="en-US" b="1" u="sng" dirty="0"/>
              <a:t>Neural Network</a:t>
            </a:r>
            <a:endParaRPr lang="en-US" b="1" dirty="0"/>
          </a:p>
          <a:p>
            <a:r>
              <a:rPr lang="en-US" b="1" u="sng" dirty="0" smtClean="0"/>
              <a:t>Robotics</a:t>
            </a:r>
            <a:endParaRPr lang="en-US" b="1" dirty="0" smtClean="0"/>
          </a:p>
          <a:p>
            <a:r>
              <a:rPr lang="en-US" b="1" u="sng" dirty="0" smtClean="0"/>
              <a:t>Expert Systems</a:t>
            </a:r>
            <a:endParaRPr lang="en-US" b="1" dirty="0"/>
          </a:p>
          <a:p>
            <a:r>
              <a:rPr lang="en-US" b="1" u="sng" dirty="0" smtClean="0"/>
              <a:t>Fuzzy Logic</a:t>
            </a:r>
            <a:endParaRPr lang="en-US" b="1" dirty="0" smtClean="0"/>
          </a:p>
          <a:p>
            <a:r>
              <a:rPr lang="en-US" b="1" u="sng" dirty="0" smtClean="0"/>
              <a:t>Natural </a:t>
            </a:r>
            <a:r>
              <a:rPr lang="en-US" b="1" u="sng" dirty="0"/>
              <a:t>Language Processing</a:t>
            </a:r>
            <a:r>
              <a:rPr lang="en-US" b="1" dirty="0"/>
              <a:t>  </a:t>
            </a:r>
          </a:p>
          <a:p>
            <a:endParaRPr lang="en-US" dirty="0" smtClean="0"/>
          </a:p>
        </p:txBody>
      </p:sp>
    </p:spTree>
    <p:extLst>
      <p:ext uri="{BB962C8B-B14F-4D97-AF65-F5344CB8AC3E}">
        <p14:creationId xmlns:p14="http://schemas.microsoft.com/office/powerpoint/2010/main" val="16485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82370" y="496570"/>
            <a:ext cx="9453245" cy="6009005"/>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s://d1jnx9ba8s6j9r.cloudfront.net/blog/wp-content/uploads/2019/06/Domains-Of-AI-Types-Of-Artificial-Intelligence-Edurek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2741" y="272908"/>
            <a:ext cx="9749241" cy="5828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429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Machine learning</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i="1" dirty="0" smtClean="0"/>
              <a:t>Machine </a:t>
            </a:r>
            <a:r>
              <a:rPr lang="en-US" b="1" i="1" dirty="0"/>
              <a:t>Learning is the technique that gives computers the potential to learn without being programmed</a:t>
            </a:r>
            <a:r>
              <a:rPr lang="en-US" dirty="0"/>
              <a:t>, it is actively being used in daily life,</a:t>
            </a:r>
            <a:r>
              <a:rPr lang="en-US" dirty="0">
                <a:hlinkClick r:id="rId2"/>
              </a:rPr>
              <a:t> machine learning applications in daily life</a:t>
            </a:r>
            <a:r>
              <a:rPr lang="en-US" dirty="0"/>
              <a:t>, even without knowing that. Fundamentally, it is the science that enables machines to translate, execute and investigate data for solving real-world problems.</a:t>
            </a:r>
          </a:p>
          <a:p>
            <a:endParaRPr lang="en-US" dirty="0"/>
          </a:p>
        </p:txBody>
      </p:sp>
    </p:spTree>
    <p:extLst>
      <p:ext uri="{BB962C8B-B14F-4D97-AF65-F5344CB8AC3E}">
        <p14:creationId xmlns:p14="http://schemas.microsoft.com/office/powerpoint/2010/main" val="42481315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Types </a:t>
            </a:r>
            <a:r>
              <a:rPr lang="en-US" dirty="0">
                <a:hlinkClick r:id="rId2"/>
              </a:rPr>
              <a:t>of machine learning</a:t>
            </a:r>
            <a:r>
              <a:rPr lang="en-US" dirty="0"/>
              <a:t> </a:t>
            </a:r>
          </a:p>
        </p:txBody>
      </p:sp>
      <p:sp>
        <p:nvSpPr>
          <p:cNvPr id="3" name="Content Placeholder 2"/>
          <p:cNvSpPr>
            <a:spLocks noGrp="1"/>
          </p:cNvSpPr>
          <p:nvPr>
            <p:ph idx="1"/>
          </p:nvPr>
        </p:nvSpPr>
        <p:spPr/>
        <p:txBody>
          <a:bodyPr>
            <a:normAutofit fontScale="85000" lnSpcReduction="20000"/>
          </a:bodyPr>
          <a:lstStyle/>
          <a:p>
            <a:r>
              <a:rPr lang="en-US" b="1" u="sng" dirty="0"/>
              <a:t>Supervised Learning:</a:t>
            </a:r>
            <a:r>
              <a:rPr lang="en-US" dirty="0"/>
              <a:t> In this type of learning, data experts feed </a:t>
            </a:r>
            <a:r>
              <a:rPr lang="en-US" dirty="0" err="1"/>
              <a:t>labelled</a:t>
            </a:r>
            <a:r>
              <a:rPr lang="en-US" dirty="0"/>
              <a:t> training data to algorithms and define variables to algorithms for accessing and finding correlations. Both the input and output of the algorithm are particularized/defined.</a:t>
            </a:r>
          </a:p>
          <a:p>
            <a:r>
              <a:rPr lang="en-US" b="1" u="sng" dirty="0"/>
              <a:t>Unsupervised Learning:</a:t>
            </a:r>
            <a:r>
              <a:rPr lang="en-US" dirty="0"/>
              <a:t> This type of learning include algorithms that train on </a:t>
            </a:r>
            <a:r>
              <a:rPr lang="en-US" dirty="0" err="1"/>
              <a:t>unlabelled</a:t>
            </a:r>
            <a:r>
              <a:rPr lang="en-US" dirty="0"/>
              <a:t> data, an algorithm analyzes datasets to draw meaningful correlations or inferences. For example, one method is cluster analysis that uses </a:t>
            </a:r>
            <a:r>
              <a:rPr lang="en-US" dirty="0">
                <a:hlinkClick r:id="rId3"/>
              </a:rPr>
              <a:t>exploratory data analysis</a:t>
            </a:r>
            <a:r>
              <a:rPr lang="en-US" dirty="0"/>
              <a:t> to obtain hidden or grouping patterns or groups in datasets.</a:t>
            </a:r>
          </a:p>
          <a:p>
            <a:r>
              <a:rPr lang="en-US" b="1" u="sng" dirty="0"/>
              <a:t>Reinforcement Learning:</a:t>
            </a:r>
            <a:r>
              <a:rPr lang="en-US" dirty="0"/>
              <a:t> For teaching a computer machine to </a:t>
            </a:r>
            <a:r>
              <a:rPr lang="en-US" dirty="0" err="1"/>
              <a:t>fulfil</a:t>
            </a:r>
            <a:r>
              <a:rPr lang="en-US" dirty="0"/>
              <a:t> a multi-step process for which there are clearly defined rules,</a:t>
            </a:r>
            <a:r>
              <a:rPr lang="en-US" dirty="0">
                <a:hlinkClick r:id="rId4"/>
              </a:rPr>
              <a:t> reinforcement learning</a:t>
            </a:r>
            <a:r>
              <a:rPr lang="en-US" dirty="0"/>
              <a:t> is </a:t>
            </a:r>
            <a:r>
              <a:rPr lang="en-US" dirty="0" err="1"/>
              <a:t>practised</a:t>
            </a:r>
            <a:r>
              <a:rPr lang="en-US" dirty="0"/>
              <a:t>. Here, programmers design an algorithm to perform a task and give it positive and negative signal to act as algorithm execute to complete the task. Sometimes, the algorithm even determines on its own what action to take to go ahead.</a:t>
            </a:r>
          </a:p>
          <a:p>
            <a:endParaRPr lang="en-US" dirty="0"/>
          </a:p>
        </p:txBody>
      </p:sp>
    </p:spTree>
    <p:extLst>
      <p:ext uri="{BB962C8B-B14F-4D97-AF65-F5344CB8AC3E}">
        <p14:creationId xmlns:p14="http://schemas.microsoft.com/office/powerpoint/2010/main" val="40304591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Neural Network</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i="1" dirty="0"/>
              <a:t>In simple terms, a neural network is a set of algorithms that are used to find the elemental relationships across the bunches of data via the process that imitates the human brain operating process</a:t>
            </a:r>
            <a:r>
              <a:rPr lang="en-US" b="1" i="1" dirty="0" smtClean="0"/>
              <a:t>.</a:t>
            </a:r>
          </a:p>
          <a:p>
            <a:endParaRPr lang="en-US" b="1" i="1" dirty="0"/>
          </a:p>
          <a:p>
            <a:r>
              <a:rPr lang="en-US" dirty="0"/>
              <a:t>Neural network replicates the human brain where the human brain comprises an infinite number of neurons and to code brain-neurons into a system or a machine is what the neural network functions</a:t>
            </a:r>
          </a:p>
        </p:txBody>
      </p:sp>
    </p:spTree>
    <p:extLst>
      <p:ext uri="{BB962C8B-B14F-4D97-AF65-F5344CB8AC3E}">
        <p14:creationId xmlns:p14="http://schemas.microsoft.com/office/powerpoint/2010/main" val="4615221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Robotics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Robotics is an interdisciplinary field of science and engineering incorporated with mechanical engineering, electrical engineering, computer science, and many others. </a:t>
            </a:r>
          </a:p>
          <a:p>
            <a:r>
              <a:rPr lang="en-US" dirty="0"/>
              <a:t>Robotics determines the designing, producing, operating, and usage of robots. It deals with computer systems for their control, intelligent outcomes, and information transformation</a:t>
            </a:r>
          </a:p>
          <a:p>
            <a:endParaRPr lang="en-US" dirty="0"/>
          </a:p>
        </p:txBody>
      </p:sp>
    </p:spTree>
    <p:extLst>
      <p:ext uri="{BB962C8B-B14F-4D97-AF65-F5344CB8AC3E}">
        <p14:creationId xmlns:p14="http://schemas.microsoft.com/office/powerpoint/2010/main" val="22620284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Expert Systems</a:t>
            </a:r>
            <a:r>
              <a:rPr lang="en-US" b="1" dirty="0"/>
              <a:t/>
            </a:r>
            <a:br>
              <a:rPr lang="en-US" b="1" dirty="0"/>
            </a:b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expert system refers to a computer system that mimics the decision-making intelligence of a human expert. It conducts this by deriving knowledge from its knowledge base by implementing reasoning and insights rules in terms with the user queries.</a:t>
            </a:r>
          </a:p>
          <a:p>
            <a:pPr algn="just"/>
            <a:r>
              <a:rPr lang="en-US" dirty="0">
                <a:latin typeface="Times New Roman" pitchFamily="18" charset="0"/>
                <a:cs typeface="Times New Roman" pitchFamily="18" charset="0"/>
              </a:rPr>
              <a:t>The effectiveness of the expert system completely relies on the expert’s knowledge accumulated in a knowledge base.  The more the information collected in it, the more the system enhances its efficiency. For example, the expert system provides suggestions for spelling and errors in Google Search Engine</a:t>
            </a:r>
          </a:p>
        </p:txBody>
      </p:sp>
    </p:spTree>
    <p:extLst>
      <p:ext uri="{BB962C8B-B14F-4D97-AF65-F5344CB8AC3E}">
        <p14:creationId xmlns:p14="http://schemas.microsoft.com/office/powerpoint/2010/main" val="33334524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Fuzzy Logic</a:t>
            </a:r>
            <a:r>
              <a:rPr lang="en-US" b="1" dirty="0"/>
              <a:t/>
            </a:r>
            <a:br>
              <a:rPr lang="en-US" b="1" dirty="0"/>
            </a:br>
            <a:endParaRPr lang="en-US" dirty="0"/>
          </a:p>
        </p:txBody>
      </p:sp>
      <p:sp>
        <p:nvSpPr>
          <p:cNvPr id="3" name="Content Placeholder 2"/>
          <p:cNvSpPr>
            <a:spLocks noGrp="1"/>
          </p:cNvSpPr>
          <p:nvPr>
            <p:ph idx="1"/>
          </p:nvPr>
        </p:nvSpPr>
        <p:spPr/>
        <p:txBody>
          <a:bodyPr/>
          <a:lstStyle/>
          <a:p>
            <a:pPr algn="just"/>
            <a:r>
              <a:rPr lang="en-US" dirty="0"/>
              <a:t>In the real world, sometimes we face a condition where it is difficult to recognize whether the condition is true or not, their </a:t>
            </a:r>
            <a:r>
              <a:rPr lang="en-US" dirty="0">
                <a:hlinkClick r:id="rId2"/>
              </a:rPr>
              <a:t>fuzzy logic</a:t>
            </a:r>
            <a:r>
              <a:rPr lang="en-US" dirty="0"/>
              <a:t> gives relevant flexibility for reasoning that leads to inaccuracies and uncertainties of any condition</a:t>
            </a:r>
            <a:r>
              <a:rPr lang="en-US" dirty="0" smtClean="0"/>
              <a:t>.</a:t>
            </a:r>
          </a:p>
          <a:p>
            <a:pPr algn="just"/>
            <a:r>
              <a:rPr lang="en-US" dirty="0"/>
              <a:t>It is simply the generalization of the standard logic where a concept exhibits a degree of truth between 0.0 to 1.0.  If the concept is completely true, standard logic is 1.0 and 0.0 for the completely false concept. But in fuzzy logic, there is also an intermediate value too which is partially true and partially false.</a:t>
            </a:r>
          </a:p>
          <a:p>
            <a:pPr algn="just"/>
            <a:endParaRPr lang="en-US" dirty="0"/>
          </a:p>
        </p:txBody>
      </p:sp>
    </p:spTree>
    <p:extLst>
      <p:ext uri="{BB962C8B-B14F-4D97-AF65-F5344CB8AC3E}">
        <p14:creationId xmlns:p14="http://schemas.microsoft.com/office/powerpoint/2010/main" val="733205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Natural Language Processing</a:t>
            </a:r>
            <a:r>
              <a:rPr lang="en-US" b="1" dirty="0"/>
              <a:t>  </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t>NLP is the part of computer science and AI that can help in communicating between computer and human by natural language. It is a technique of computational processing of human languages. It enables a computer to read and understand data by mimicking human natural </a:t>
            </a:r>
            <a:r>
              <a:rPr lang="en-US" dirty="0" smtClean="0"/>
              <a:t>language</a:t>
            </a:r>
          </a:p>
          <a:p>
            <a:pPr algn="just"/>
            <a:r>
              <a:rPr lang="en-US" dirty="0"/>
              <a:t>NLP is a method that deals in searching, analyzing, understanding and deriving information from the text form of data. In order to teach computers how to extract meaningful information from the text data, </a:t>
            </a:r>
            <a:r>
              <a:rPr lang="en-US" dirty="0">
                <a:hlinkClick r:id="rId2"/>
              </a:rPr>
              <a:t>NLP libraries</a:t>
            </a:r>
            <a:r>
              <a:rPr lang="en-US" dirty="0"/>
              <a:t> are used by programmers. A common example of NLP is spam detection, computer algorithms can check whether an email is a junk or not by looking at the subject of a line, or text of an email.</a:t>
            </a:r>
          </a:p>
          <a:p>
            <a:pPr algn="just"/>
            <a:endParaRPr lang="en-US" dirty="0"/>
          </a:p>
        </p:txBody>
      </p:sp>
    </p:spTree>
    <p:extLst>
      <p:ext uri="{BB962C8B-B14F-4D97-AF65-F5344CB8AC3E}">
        <p14:creationId xmlns:p14="http://schemas.microsoft.com/office/powerpoint/2010/main" val="4091433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Artificial Intelligence </a:t>
            </a:r>
            <a:endParaRPr lang="en-US" dirty="0"/>
          </a:p>
        </p:txBody>
      </p:sp>
      <p:sp>
        <p:nvSpPr>
          <p:cNvPr id="3" name="Content Placeholder 2"/>
          <p:cNvSpPr>
            <a:spLocks noGrp="1"/>
          </p:cNvSpPr>
          <p:nvPr>
            <p:ph idx="1"/>
          </p:nvPr>
        </p:nvSpPr>
        <p:spPr/>
        <p:txBody>
          <a:bodyPr/>
          <a:lstStyle/>
          <a:p>
            <a:r>
              <a:rPr lang="en-US" dirty="0"/>
              <a:t>Artificial Intelligence has various applications in today's society. It is becoming essential for today's time because it can solve complex problems with an efficient way in multiple industries, such as Healthcare, entertainment, finance, education, etc. AI is making our daily life more comfortable and fast.</a:t>
            </a:r>
          </a:p>
          <a:p>
            <a:endParaRPr lang="en-US" dirty="0"/>
          </a:p>
        </p:txBody>
      </p:sp>
      <p:pic>
        <p:nvPicPr>
          <p:cNvPr id="4" name="Picture 3" descr="Application of AI"/>
          <p:cNvPicPr/>
          <p:nvPr/>
        </p:nvPicPr>
        <p:blipFill>
          <a:blip r:embed="rId2">
            <a:extLst>
              <a:ext uri="{28A0092B-C50C-407E-A947-70E740481C1C}">
                <a14:useLocalDpi xmlns:a14="http://schemas.microsoft.com/office/drawing/2010/main" val="0"/>
              </a:ext>
            </a:extLst>
          </a:blip>
          <a:srcRect/>
          <a:stretch>
            <a:fillRect/>
          </a:stretch>
        </p:blipFill>
        <p:spPr bwMode="auto">
          <a:xfrm>
            <a:off x="4981433" y="3766782"/>
            <a:ext cx="4108473" cy="2857500"/>
          </a:xfrm>
          <a:prstGeom prst="rect">
            <a:avLst/>
          </a:prstGeom>
          <a:noFill/>
          <a:ln>
            <a:noFill/>
          </a:ln>
        </p:spPr>
      </p:pic>
    </p:spTree>
    <p:extLst>
      <p:ext uri="{BB962C8B-B14F-4D97-AF65-F5344CB8AC3E}">
        <p14:creationId xmlns:p14="http://schemas.microsoft.com/office/powerpoint/2010/main" val="5948757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 in Healthcare</a:t>
            </a:r>
            <a:endParaRPr lang="en-US" dirty="0"/>
          </a:p>
        </p:txBody>
      </p:sp>
      <p:sp>
        <p:nvSpPr>
          <p:cNvPr id="3" name="Content Placeholder 2"/>
          <p:cNvSpPr>
            <a:spLocks noGrp="1"/>
          </p:cNvSpPr>
          <p:nvPr>
            <p:ph idx="1"/>
          </p:nvPr>
        </p:nvSpPr>
        <p:spPr>
          <a:xfrm>
            <a:off x="824552" y="1470783"/>
            <a:ext cx="10515600" cy="3251342"/>
          </a:xfrm>
        </p:spPr>
        <p:txBody>
          <a:bodyPr/>
          <a:lstStyle/>
          <a:p>
            <a:pPr lvl="0"/>
            <a:r>
              <a:rPr lang="en-US" dirty="0"/>
              <a:t>In the last, five to ten years, AI becoming more advantageous for the healthcare industry and going to have a significant impact on this industry.</a:t>
            </a:r>
          </a:p>
          <a:p>
            <a:pPr lvl="0"/>
            <a:r>
              <a:rPr lang="en-US" dirty="0"/>
              <a:t>Healthcare Industries are applying AI to make a better and faster diagnosis than humans. AI can help doctors with diagnoses and can inform when patients are worsening so that medical help can reach to the patient before hospitalization.</a:t>
            </a:r>
          </a:p>
          <a:p>
            <a:endParaRPr lang="en-US" dirty="0"/>
          </a:p>
        </p:txBody>
      </p:sp>
      <p:sp>
        <p:nvSpPr>
          <p:cNvPr id="4" name="Rectangle 3"/>
          <p:cNvSpPr/>
          <p:nvPr/>
        </p:nvSpPr>
        <p:spPr>
          <a:xfrm>
            <a:off x="1601335" y="4616398"/>
            <a:ext cx="7665493" cy="1477328"/>
          </a:xfrm>
          <a:prstGeom prst="rect">
            <a:avLst/>
          </a:prstGeom>
        </p:spPr>
        <p:txBody>
          <a:bodyPr wrap="square">
            <a:spAutoFit/>
          </a:bodyPr>
          <a:lstStyle/>
          <a:p>
            <a:pPr marL="285750" lvl="0" indent="-285750">
              <a:buFont typeface="Arial" pitchFamily="34" charset="0"/>
              <a:buChar char="•"/>
            </a:pPr>
            <a:r>
              <a:rPr lang="en-US" dirty="0"/>
              <a:t>Faster diagnosis using patient’s health data and other related data (IBM’s Watson)</a:t>
            </a:r>
          </a:p>
          <a:p>
            <a:pPr marL="285750" lvl="0" indent="-285750">
              <a:buFont typeface="Arial" pitchFamily="34" charset="0"/>
              <a:buChar char="•"/>
            </a:pPr>
            <a:r>
              <a:rPr lang="en-US" dirty="0"/>
              <a:t>Medical images scanning for the detection of diseases.</a:t>
            </a:r>
          </a:p>
          <a:p>
            <a:pPr marL="285750" lvl="0" indent="-285750">
              <a:buFont typeface="Arial" pitchFamily="34" charset="0"/>
              <a:buChar char="•"/>
            </a:pPr>
            <a:r>
              <a:rPr lang="en-US" dirty="0"/>
              <a:t>Clinical Decision support system using data mining</a:t>
            </a:r>
          </a:p>
          <a:p>
            <a:pPr marL="285750" lvl="0" indent="-285750">
              <a:buFont typeface="Arial" pitchFamily="34" charset="0"/>
              <a:buChar char="•"/>
            </a:pPr>
            <a:r>
              <a:rPr lang="en-US" dirty="0"/>
              <a:t>Robot to do repetitive jobs in surgery and patient care</a:t>
            </a:r>
          </a:p>
        </p:txBody>
      </p:sp>
    </p:spTree>
    <p:extLst>
      <p:ext uri="{BB962C8B-B14F-4D97-AF65-F5344CB8AC3E}">
        <p14:creationId xmlns:p14="http://schemas.microsoft.com/office/powerpoint/2010/main" val="300310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Turing Test in Artificial Intelligence?</a:t>
            </a:r>
          </a:p>
        </p:txBody>
      </p:sp>
      <p:sp>
        <p:nvSpPr>
          <p:cNvPr id="3" name="Content Placeholder 2"/>
          <p:cNvSpPr>
            <a:spLocks noGrp="1"/>
          </p:cNvSpPr>
          <p:nvPr>
            <p:ph idx="1"/>
          </p:nvPr>
        </p:nvSpPr>
        <p:spPr>
          <a:xfrm>
            <a:off x="838200" y="2700020"/>
            <a:ext cx="10515600" cy="3477260"/>
          </a:xfrm>
        </p:spPr>
        <p:txBody>
          <a:bodyPr/>
          <a:lstStyle/>
          <a:p>
            <a:r>
              <a:rPr lang="en-US"/>
              <a:t>The basis of the Turing Test is that the Artificial Intelligence entity should be able to hold a conversation with a human agent. The human agent ideally should not able to conclude that they are talking to an Artificial Intelligence. </a:t>
            </a:r>
          </a:p>
          <a:p>
            <a:pPr marL="0" indent="0">
              <a:buNone/>
            </a:pP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 in Astronomy</a:t>
            </a:r>
            <a:endParaRPr lang="en-US" dirty="0"/>
          </a:p>
        </p:txBody>
      </p:sp>
      <p:sp>
        <p:nvSpPr>
          <p:cNvPr id="3" name="Content Placeholder 2"/>
          <p:cNvSpPr>
            <a:spLocks noGrp="1"/>
          </p:cNvSpPr>
          <p:nvPr>
            <p:ph idx="1"/>
          </p:nvPr>
        </p:nvSpPr>
        <p:spPr/>
        <p:txBody>
          <a:bodyPr/>
          <a:lstStyle/>
          <a:p>
            <a:pPr lvl="0"/>
            <a:r>
              <a:rPr lang="en-US" dirty="0"/>
              <a:t>Artificial Intelligence can be very useful to solve complex universe problems. AI technology can be helpful for understanding the universe such as how it works, origin, etc.</a:t>
            </a:r>
          </a:p>
          <a:p>
            <a:pPr marL="0" indent="0">
              <a:buNone/>
            </a:pPr>
            <a:endParaRPr lang="en-US" dirty="0"/>
          </a:p>
        </p:txBody>
      </p:sp>
      <p:sp>
        <p:nvSpPr>
          <p:cNvPr id="4" name="Title 1"/>
          <p:cNvSpPr txBox="1">
            <a:spLocks/>
          </p:cNvSpPr>
          <p:nvPr/>
        </p:nvSpPr>
        <p:spPr>
          <a:xfrm>
            <a:off x="703997" y="32607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AI in Gaming</a:t>
            </a:r>
            <a:endParaRPr lang="en-US" dirty="0"/>
          </a:p>
        </p:txBody>
      </p:sp>
      <p:sp>
        <p:nvSpPr>
          <p:cNvPr id="5" name="Content Placeholder 2"/>
          <p:cNvSpPr txBox="1">
            <a:spLocks/>
          </p:cNvSpPr>
          <p:nvPr/>
        </p:nvSpPr>
        <p:spPr>
          <a:xfrm>
            <a:off x="990600" y="4339088"/>
            <a:ext cx="10515600" cy="1945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AI can be used for gaming purpose. The AI machines can play strategic games like chess, where the machine needs to think of a large number of possible places.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211848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 in Finance</a:t>
            </a:r>
            <a:br>
              <a:rPr lang="en-US" b="1" dirty="0"/>
            </a:br>
            <a:endParaRPr lang="en-US" dirty="0"/>
          </a:p>
        </p:txBody>
      </p:sp>
      <p:sp>
        <p:nvSpPr>
          <p:cNvPr id="3" name="Content Placeholder 2"/>
          <p:cNvSpPr>
            <a:spLocks noGrp="1"/>
          </p:cNvSpPr>
          <p:nvPr>
            <p:ph idx="1"/>
          </p:nvPr>
        </p:nvSpPr>
        <p:spPr>
          <a:xfrm>
            <a:off x="838200" y="1375249"/>
            <a:ext cx="10515600" cy="1804679"/>
          </a:xfrm>
        </p:spPr>
        <p:txBody>
          <a:bodyPr/>
          <a:lstStyle/>
          <a:p>
            <a:pPr lvl="0"/>
            <a:r>
              <a:rPr lang="en-US" dirty="0"/>
              <a:t>AI and finance industries are the best matches for each other. The finance industry is implementing automation, </a:t>
            </a:r>
            <a:r>
              <a:rPr lang="en-US" dirty="0" err="1"/>
              <a:t>chatbot</a:t>
            </a:r>
            <a:r>
              <a:rPr lang="en-US" dirty="0"/>
              <a:t>, adaptive intelligence, algorithm trading, and machine learning into financial processes.</a:t>
            </a:r>
          </a:p>
          <a:p>
            <a:endParaRPr lang="en-US" dirty="0"/>
          </a:p>
        </p:txBody>
      </p:sp>
      <p:sp>
        <p:nvSpPr>
          <p:cNvPr id="4" name="Title 1"/>
          <p:cNvSpPr txBox="1">
            <a:spLocks/>
          </p:cNvSpPr>
          <p:nvPr/>
        </p:nvSpPr>
        <p:spPr>
          <a:xfrm>
            <a:off x="867770" y="29604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AI in Data Security</a:t>
            </a:r>
            <a:r>
              <a:rPr lang="en-US" b="1" dirty="0" smtClean="0"/>
              <a:t/>
            </a:r>
            <a:br>
              <a:rPr lang="en-US" b="1" dirty="0" smtClean="0"/>
            </a:br>
            <a:endParaRPr lang="en-US" dirty="0"/>
          </a:p>
        </p:txBody>
      </p:sp>
      <p:sp>
        <p:nvSpPr>
          <p:cNvPr id="5" name="Content Placeholder 2"/>
          <p:cNvSpPr txBox="1">
            <a:spLocks/>
          </p:cNvSpPr>
          <p:nvPr/>
        </p:nvSpPr>
        <p:spPr>
          <a:xfrm>
            <a:off x="990600" y="3943303"/>
            <a:ext cx="10515600" cy="18046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The security of data is crucial for every company and cyber-attacks are growing very rapidly in the digital world. AI can be used to make your data more safe and secure. Some examples such as AEG bot, AI2 Platform</a:t>
            </a:r>
            <a:r>
              <a:rPr lang="en-US" dirty="0" smtClean="0"/>
              <a:t>, are </a:t>
            </a:r>
            <a:r>
              <a:rPr lang="en-US" dirty="0"/>
              <a:t>used to determine software bug and cyber-attacks in a better way.</a:t>
            </a:r>
          </a:p>
          <a:p>
            <a:endParaRPr lang="en-US" dirty="0"/>
          </a:p>
        </p:txBody>
      </p:sp>
    </p:spTree>
    <p:extLst>
      <p:ext uri="{BB962C8B-B14F-4D97-AF65-F5344CB8AC3E}">
        <p14:creationId xmlns:p14="http://schemas.microsoft.com/office/powerpoint/2010/main" val="24651735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47" y="228647"/>
            <a:ext cx="10515600" cy="1325563"/>
          </a:xfrm>
        </p:spPr>
        <p:txBody>
          <a:bodyPr/>
          <a:lstStyle/>
          <a:p>
            <a:r>
              <a:rPr lang="en-US" b="1" dirty="0"/>
              <a:t>AI in Social Media</a:t>
            </a:r>
            <a:endParaRPr lang="en-US" dirty="0"/>
          </a:p>
        </p:txBody>
      </p:sp>
      <p:sp>
        <p:nvSpPr>
          <p:cNvPr id="3" name="Content Placeholder 2"/>
          <p:cNvSpPr>
            <a:spLocks noGrp="1"/>
          </p:cNvSpPr>
          <p:nvPr>
            <p:ph idx="1"/>
          </p:nvPr>
        </p:nvSpPr>
        <p:spPr>
          <a:xfrm>
            <a:off x="851848" y="1429840"/>
            <a:ext cx="10515600" cy="2664488"/>
          </a:xfrm>
        </p:spPr>
        <p:txBody>
          <a:bodyPr/>
          <a:lstStyle/>
          <a:p>
            <a:pPr lvl="0" algn="just"/>
            <a:r>
              <a:rPr lang="en-US" dirty="0"/>
              <a:t>Social Media sites such as Facebook, Twitter, and </a:t>
            </a:r>
            <a:r>
              <a:rPr lang="en-US" dirty="0" err="1"/>
              <a:t>Snapchat</a:t>
            </a:r>
            <a:r>
              <a:rPr lang="en-US" dirty="0"/>
              <a:t> contain billions of user profiles, which need to be stored and managed in a very efficient way. AI can organize and manage massive amounts of data. AI can analyze lots of data to identify the latest trends, </a:t>
            </a:r>
            <a:r>
              <a:rPr lang="en-US" dirty="0" err="1"/>
              <a:t>hashtag</a:t>
            </a:r>
            <a:r>
              <a:rPr lang="en-US" dirty="0"/>
              <a:t>, and requirement of different users.</a:t>
            </a:r>
          </a:p>
          <a:p>
            <a:pPr algn="just"/>
            <a:endParaRPr lang="en-US" dirty="0"/>
          </a:p>
        </p:txBody>
      </p:sp>
      <p:sp>
        <p:nvSpPr>
          <p:cNvPr id="4" name="Title 1"/>
          <p:cNvSpPr txBox="1">
            <a:spLocks/>
          </p:cNvSpPr>
          <p:nvPr/>
        </p:nvSpPr>
        <p:spPr>
          <a:xfrm>
            <a:off x="660779" y="31902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AI in Travel &amp; Transport</a:t>
            </a:r>
            <a:endParaRPr lang="en-US" dirty="0"/>
          </a:p>
        </p:txBody>
      </p:sp>
      <p:sp>
        <p:nvSpPr>
          <p:cNvPr id="5" name="Content Placeholder 2"/>
          <p:cNvSpPr txBox="1">
            <a:spLocks/>
          </p:cNvSpPr>
          <p:nvPr/>
        </p:nvSpPr>
        <p:spPr>
          <a:xfrm>
            <a:off x="838200" y="4176215"/>
            <a:ext cx="10515600" cy="20007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AI is becoming highly demanding for travel industries. AI is capable of doing various travel related works such as from making travel arrangement to suggesting the hotels, flights, and best routes to the customers. Travel industries are using AI-powered </a:t>
            </a:r>
            <a:r>
              <a:rPr lang="en-US" dirty="0" err="1" smtClean="0"/>
              <a:t>chatbots</a:t>
            </a:r>
            <a:r>
              <a:rPr lang="en-US" dirty="0" smtClean="0"/>
              <a:t> which can make human-like interaction with customers for better and fast response.</a:t>
            </a:r>
          </a:p>
          <a:p>
            <a:pPr algn="just"/>
            <a:endParaRPr lang="en-US" dirty="0"/>
          </a:p>
        </p:txBody>
      </p:sp>
    </p:spTree>
    <p:extLst>
      <p:ext uri="{BB962C8B-B14F-4D97-AF65-F5344CB8AC3E}">
        <p14:creationId xmlns:p14="http://schemas.microsoft.com/office/powerpoint/2010/main" val="13489725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8" y="297075"/>
            <a:ext cx="10515600" cy="3524298"/>
          </a:xfrm>
        </p:spPr>
        <p:txBody>
          <a:bodyPr/>
          <a:lstStyle/>
          <a:p>
            <a:pPr marL="0" indent="0">
              <a:buNone/>
            </a:pPr>
            <a:r>
              <a:rPr lang="en-US" dirty="0"/>
              <a:t>Transportation</a:t>
            </a:r>
          </a:p>
          <a:p>
            <a:pPr lvl="0"/>
            <a:r>
              <a:rPr lang="en-US" dirty="0"/>
              <a:t>Drivers are facilitated with AI features like self-parking, advanced cruise controls to assist them.</a:t>
            </a:r>
          </a:p>
          <a:p>
            <a:pPr lvl="0"/>
            <a:r>
              <a:rPr lang="en-US" dirty="0"/>
              <a:t>AI techniques are used in improving traffic management system that reduces wait times, fuel consumption and emissions by 25%</a:t>
            </a:r>
          </a:p>
          <a:p>
            <a:pPr lvl="0"/>
            <a:r>
              <a:rPr lang="en-US" dirty="0"/>
              <a:t>Automatic transmission system</a:t>
            </a:r>
          </a:p>
          <a:p>
            <a:pPr lvl="0"/>
            <a:r>
              <a:rPr lang="en-US" dirty="0"/>
              <a:t>A driverless (Autonomous) car is in a pilot stage.</a:t>
            </a:r>
          </a:p>
          <a:p>
            <a:endParaRPr lang="en-US" dirty="0"/>
          </a:p>
        </p:txBody>
      </p:sp>
      <p:sp>
        <p:nvSpPr>
          <p:cNvPr id="4" name="Rectangle 3"/>
          <p:cNvSpPr/>
          <p:nvPr/>
        </p:nvSpPr>
        <p:spPr>
          <a:xfrm>
            <a:off x="768822" y="3795805"/>
            <a:ext cx="9180395" cy="2416046"/>
          </a:xfrm>
          <a:prstGeom prst="rect">
            <a:avLst/>
          </a:prstGeom>
        </p:spPr>
        <p:txBody>
          <a:bodyPr wrap="square">
            <a:spAutoFit/>
          </a:bodyPr>
          <a:lstStyle/>
          <a:p>
            <a:pPr>
              <a:lnSpc>
                <a:spcPct val="90000"/>
              </a:lnSpc>
              <a:spcBef>
                <a:spcPts val="1000"/>
              </a:spcBef>
            </a:pPr>
            <a:r>
              <a:rPr lang="en-US" sz="2800" dirty="0"/>
              <a:t>Manufacturing</a:t>
            </a:r>
          </a:p>
          <a:p>
            <a:pPr marL="228600" indent="-228600">
              <a:lnSpc>
                <a:spcPct val="90000"/>
              </a:lnSpc>
              <a:spcBef>
                <a:spcPts val="1000"/>
              </a:spcBef>
              <a:buFont typeface="Arial" panose="020B0604020202020204" pitchFamily="34" charset="0"/>
              <a:buChar char="•"/>
            </a:pPr>
            <a:r>
              <a:rPr lang="en-US" sz="2800" dirty="0"/>
              <a:t>Robot in manufacturing in non-ergonomic conditions.</a:t>
            </a:r>
          </a:p>
          <a:p>
            <a:pPr marL="228600" indent="-228600">
              <a:lnSpc>
                <a:spcPct val="90000"/>
              </a:lnSpc>
              <a:spcBef>
                <a:spcPts val="1000"/>
              </a:spcBef>
              <a:buFont typeface="Arial" panose="020B0604020202020204" pitchFamily="34" charset="0"/>
              <a:buChar char="•"/>
            </a:pPr>
            <a:r>
              <a:rPr lang="en-US" sz="2800" dirty="0"/>
              <a:t>Predictive smart maintenance to avoid production loss</a:t>
            </a:r>
          </a:p>
          <a:p>
            <a:pPr marL="228600" indent="-228600">
              <a:lnSpc>
                <a:spcPct val="90000"/>
              </a:lnSpc>
              <a:spcBef>
                <a:spcPts val="1000"/>
              </a:spcBef>
              <a:buFont typeface="Arial" panose="020B0604020202020204" pitchFamily="34" charset="0"/>
              <a:buChar char="•"/>
            </a:pPr>
            <a:r>
              <a:rPr lang="en-US" sz="2800" dirty="0"/>
              <a:t>Early alert on probable quality issues in manufacturing line due to machine behavior or raw material quality etc.,</a:t>
            </a:r>
          </a:p>
        </p:txBody>
      </p:sp>
    </p:spTree>
    <p:extLst>
      <p:ext uri="{BB962C8B-B14F-4D97-AF65-F5344CB8AC3E}">
        <p14:creationId xmlns:p14="http://schemas.microsoft.com/office/powerpoint/2010/main" val="34087296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 in Automotive Industry</a:t>
            </a:r>
            <a:endParaRPr lang="en-US" dirty="0"/>
          </a:p>
        </p:txBody>
      </p:sp>
      <p:sp>
        <p:nvSpPr>
          <p:cNvPr id="3" name="Content Placeholder 2"/>
          <p:cNvSpPr>
            <a:spLocks noGrp="1"/>
          </p:cNvSpPr>
          <p:nvPr>
            <p:ph idx="1"/>
          </p:nvPr>
        </p:nvSpPr>
        <p:spPr>
          <a:xfrm>
            <a:off x="854123" y="1347953"/>
            <a:ext cx="10515600" cy="2405181"/>
          </a:xfrm>
        </p:spPr>
        <p:txBody>
          <a:bodyPr/>
          <a:lstStyle/>
          <a:p>
            <a:pPr lvl="0"/>
            <a:r>
              <a:rPr lang="en-US" dirty="0"/>
              <a:t>Some Automotive industries are using AI to provide virtual assistant to their user for better performance. Such as Tesla has introduced </a:t>
            </a:r>
            <a:r>
              <a:rPr lang="en-US" dirty="0" err="1"/>
              <a:t>TeslaBot</a:t>
            </a:r>
            <a:r>
              <a:rPr lang="en-US" dirty="0"/>
              <a:t>, an intelligent virtual assistant.</a:t>
            </a:r>
          </a:p>
          <a:p>
            <a:pPr lvl="0"/>
            <a:r>
              <a:rPr lang="en-US" dirty="0"/>
              <a:t>Various Industries are currently working for developing self-driven cars which can make your journey more safe and secure.</a:t>
            </a:r>
          </a:p>
          <a:p>
            <a:endParaRPr lang="en-US" dirty="0"/>
          </a:p>
        </p:txBody>
      </p:sp>
      <p:sp>
        <p:nvSpPr>
          <p:cNvPr id="4" name="Title 1"/>
          <p:cNvSpPr txBox="1">
            <a:spLocks/>
          </p:cNvSpPr>
          <p:nvPr/>
        </p:nvSpPr>
        <p:spPr>
          <a:xfrm>
            <a:off x="854123" y="3574624"/>
            <a:ext cx="10515600" cy="10383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AI in Entertainment</a:t>
            </a:r>
            <a:endParaRPr lang="en-US" dirty="0"/>
          </a:p>
        </p:txBody>
      </p:sp>
      <p:sp>
        <p:nvSpPr>
          <p:cNvPr id="5" name="Content Placeholder 2"/>
          <p:cNvSpPr txBox="1">
            <a:spLocks/>
          </p:cNvSpPr>
          <p:nvPr/>
        </p:nvSpPr>
        <p:spPr>
          <a:xfrm>
            <a:off x="854123" y="4612943"/>
            <a:ext cx="10515600" cy="172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We are currently using some AI based applications in our daily life with some entertainment services such as Netflix or Amazon. With the help of ML/AI algorithms, these services show the recommendations for programs or shows.</a:t>
            </a:r>
          </a:p>
          <a:p>
            <a:endParaRPr lang="en-US" dirty="0"/>
          </a:p>
        </p:txBody>
      </p:sp>
    </p:spTree>
    <p:extLst>
      <p:ext uri="{BB962C8B-B14F-4D97-AF65-F5344CB8AC3E}">
        <p14:creationId xmlns:p14="http://schemas.microsoft.com/office/powerpoint/2010/main" val="635900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Assistant</a:t>
            </a:r>
          </a:p>
        </p:txBody>
      </p:sp>
      <p:sp>
        <p:nvSpPr>
          <p:cNvPr id="3" name="Content Placeholder 2"/>
          <p:cNvSpPr>
            <a:spLocks noGrp="1"/>
          </p:cNvSpPr>
          <p:nvPr>
            <p:ph idx="1"/>
          </p:nvPr>
        </p:nvSpPr>
        <p:spPr/>
        <p:txBody>
          <a:bodyPr/>
          <a:lstStyle/>
          <a:p>
            <a:r>
              <a:rPr lang="en-US" dirty="0"/>
              <a:t>Voice recognition applications are popular in the public domain, and there are many digital assistant platforms in the market that interacts with people and provide information contents as per their need on anything on earth. </a:t>
            </a:r>
            <a:r>
              <a:rPr lang="en-US" dirty="0" err="1"/>
              <a:t>Siri</a:t>
            </a:r>
            <a:r>
              <a:rPr lang="en-US" dirty="0"/>
              <a:t> (Apple), </a:t>
            </a:r>
            <a:r>
              <a:rPr lang="en-US" dirty="0" err="1"/>
              <a:t>Alexa</a:t>
            </a:r>
            <a:r>
              <a:rPr lang="en-US" dirty="0"/>
              <a:t> (Amazon), Google Now, </a:t>
            </a:r>
            <a:r>
              <a:rPr lang="en-US" dirty="0" err="1"/>
              <a:t>Cortana</a:t>
            </a:r>
            <a:r>
              <a:rPr lang="en-US" dirty="0"/>
              <a:t> (Microsoft), Facebook messenger, Blackberry Assistant, </a:t>
            </a:r>
            <a:r>
              <a:rPr lang="en-US" dirty="0" err="1"/>
              <a:t>Teneo</a:t>
            </a:r>
            <a:r>
              <a:rPr lang="en-US" dirty="0"/>
              <a:t>,  </a:t>
            </a:r>
            <a:r>
              <a:rPr lang="en-US" dirty="0" err="1"/>
              <a:t>Speaktoit</a:t>
            </a:r>
            <a:r>
              <a:rPr lang="en-US" dirty="0"/>
              <a:t> Assistant, Hound and </a:t>
            </a:r>
            <a:r>
              <a:rPr lang="en-US" dirty="0" err="1"/>
              <a:t>Braina</a:t>
            </a:r>
            <a:r>
              <a:rPr lang="en-US" dirty="0"/>
              <a:t> are the most popular digital assistant </a:t>
            </a:r>
            <a:r>
              <a:rPr lang="en-US" dirty="0">
                <a:hlinkClick r:id="rId2"/>
              </a:rPr>
              <a:t>software platforms</a:t>
            </a:r>
            <a:r>
              <a:rPr lang="en-US" dirty="0"/>
              <a:t>.  This software is either built into end-user devices like phone and tablet or marketed as separate gadgets like Amazon Echo, Google Home, etc.</a:t>
            </a:r>
          </a:p>
          <a:p>
            <a:pPr marL="0" indent="0">
              <a:buNone/>
            </a:pPr>
            <a:endParaRPr lang="en-US" dirty="0"/>
          </a:p>
        </p:txBody>
      </p:sp>
    </p:spTree>
    <p:extLst>
      <p:ext uri="{BB962C8B-B14F-4D97-AF65-F5344CB8AC3E}">
        <p14:creationId xmlns:p14="http://schemas.microsoft.com/office/powerpoint/2010/main" val="1044365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 in Robotics</a:t>
            </a:r>
            <a:endParaRPr lang="en-US" dirty="0"/>
          </a:p>
        </p:txBody>
      </p:sp>
      <p:sp>
        <p:nvSpPr>
          <p:cNvPr id="3" name="Content Placeholder 2"/>
          <p:cNvSpPr>
            <a:spLocks noGrp="1"/>
          </p:cNvSpPr>
          <p:nvPr>
            <p:ph idx="1"/>
          </p:nvPr>
        </p:nvSpPr>
        <p:spPr/>
        <p:txBody>
          <a:bodyPr/>
          <a:lstStyle/>
          <a:p>
            <a:pPr lvl="0"/>
            <a:r>
              <a:rPr lang="en-US" dirty="0"/>
              <a:t>Artificial Intelligence has a remarkable role in Robotics. Usually, general robots are programmed such that they can perform some repetitive task, but with the help of AI, we can create intelligent robots which can perform tasks with their own experiences without pre-programmed.</a:t>
            </a:r>
          </a:p>
          <a:p>
            <a:pPr lvl="0"/>
            <a:r>
              <a:rPr lang="en-US" dirty="0"/>
              <a:t>Humanoid Robots are best examples for AI in robotics, recently the intelligent Humanoid robot named as Erica and Sophia has been developed which can talk and behave like humans.</a:t>
            </a:r>
          </a:p>
          <a:p>
            <a:endParaRPr lang="en-US" dirty="0"/>
          </a:p>
        </p:txBody>
      </p:sp>
    </p:spTree>
    <p:extLst>
      <p:ext uri="{BB962C8B-B14F-4D97-AF65-F5344CB8AC3E}">
        <p14:creationId xmlns:p14="http://schemas.microsoft.com/office/powerpoint/2010/main" val="5060485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 in Agriculture</a:t>
            </a:r>
            <a:endParaRPr lang="en-US" dirty="0"/>
          </a:p>
        </p:txBody>
      </p:sp>
      <p:sp>
        <p:nvSpPr>
          <p:cNvPr id="3" name="Content Placeholder 2"/>
          <p:cNvSpPr>
            <a:spLocks noGrp="1"/>
          </p:cNvSpPr>
          <p:nvPr>
            <p:ph idx="1"/>
          </p:nvPr>
        </p:nvSpPr>
        <p:spPr>
          <a:xfrm>
            <a:off x="838200" y="1565228"/>
            <a:ext cx="10515600" cy="2173169"/>
          </a:xfrm>
        </p:spPr>
        <p:txBody>
          <a:bodyPr/>
          <a:lstStyle/>
          <a:p>
            <a:pPr lvl="0"/>
            <a:r>
              <a:rPr lang="en-US" dirty="0"/>
              <a:t>Agriculture is an area which requires various resources, labor, money, and time for best result. Now a day's agriculture is becoming digital, and AI is emerging in this field. Agriculture is applying AI as agriculture robotics, solid and crop monitoring, predictive analysis. AI in agriculture can be very helpful for farmers.</a:t>
            </a:r>
          </a:p>
          <a:p>
            <a:endParaRPr lang="en-US" dirty="0"/>
          </a:p>
        </p:txBody>
      </p:sp>
      <p:sp>
        <p:nvSpPr>
          <p:cNvPr id="4" name="Title 1"/>
          <p:cNvSpPr txBox="1">
            <a:spLocks/>
          </p:cNvSpPr>
          <p:nvPr/>
        </p:nvSpPr>
        <p:spPr>
          <a:xfrm>
            <a:off x="881418" y="3738397"/>
            <a:ext cx="10515600" cy="956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AI in E-commerce</a:t>
            </a:r>
            <a:endParaRPr lang="en-US" dirty="0"/>
          </a:p>
        </p:txBody>
      </p:sp>
      <p:sp>
        <p:nvSpPr>
          <p:cNvPr id="5" name="Content Placeholder 2"/>
          <p:cNvSpPr txBox="1">
            <a:spLocks/>
          </p:cNvSpPr>
          <p:nvPr/>
        </p:nvSpPr>
        <p:spPr>
          <a:xfrm>
            <a:off x="838200" y="4555177"/>
            <a:ext cx="10515600" cy="14907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AI is providing a competitive edge to the e-commerce industry, and it is becoming more demanding in the e-commerce business. AI is helping shoppers to discover associated products with recommended size, color, or even brand</a:t>
            </a:r>
            <a:endParaRPr lang="en-US" dirty="0"/>
          </a:p>
        </p:txBody>
      </p:sp>
    </p:spTree>
    <p:extLst>
      <p:ext uri="{BB962C8B-B14F-4D97-AF65-F5344CB8AC3E}">
        <p14:creationId xmlns:p14="http://schemas.microsoft.com/office/powerpoint/2010/main" val="28681097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 in education</a:t>
            </a:r>
            <a:endParaRPr lang="en-US" dirty="0"/>
          </a:p>
        </p:txBody>
      </p:sp>
      <p:sp>
        <p:nvSpPr>
          <p:cNvPr id="3" name="Content Placeholder 2"/>
          <p:cNvSpPr>
            <a:spLocks noGrp="1"/>
          </p:cNvSpPr>
          <p:nvPr>
            <p:ph idx="1"/>
          </p:nvPr>
        </p:nvSpPr>
        <p:spPr/>
        <p:txBody>
          <a:bodyPr/>
          <a:lstStyle/>
          <a:p>
            <a:pPr lvl="0"/>
            <a:r>
              <a:rPr lang="en-US" dirty="0"/>
              <a:t>AI can automate grading so that the tutor can have more time to teach. AI </a:t>
            </a:r>
            <a:r>
              <a:rPr lang="en-US" dirty="0" err="1"/>
              <a:t>chatbot</a:t>
            </a:r>
            <a:r>
              <a:rPr lang="en-US" dirty="0"/>
              <a:t> can communicate with students as a teaching assistant.</a:t>
            </a:r>
          </a:p>
          <a:p>
            <a:pPr lvl="0"/>
            <a:r>
              <a:rPr lang="en-US" dirty="0"/>
              <a:t>AI in the future can be work as a personal virtual tutor for students, which will be accessible easily at any time and any place.</a:t>
            </a:r>
          </a:p>
          <a:p>
            <a:endParaRPr lang="en-US" dirty="0"/>
          </a:p>
        </p:txBody>
      </p:sp>
    </p:spTree>
    <p:extLst>
      <p:ext uri="{BB962C8B-B14F-4D97-AF65-F5344CB8AC3E}">
        <p14:creationId xmlns:p14="http://schemas.microsoft.com/office/powerpoint/2010/main" val="2086164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05" y="378092"/>
            <a:ext cx="10515600" cy="1325563"/>
          </a:xfrm>
        </p:spPr>
        <p:txBody>
          <a:bodyPr/>
          <a:lstStyle/>
          <a:p>
            <a:r>
              <a:rPr lang="en-US" b="1" dirty="0"/>
              <a:t>Applications of Artificial Intelligence</a:t>
            </a:r>
            <a:br>
              <a:rPr lang="en-US" b="1" dirty="0"/>
            </a:br>
            <a:endParaRPr lang="en-US" dirty="0"/>
          </a:p>
        </p:txBody>
      </p:sp>
      <p:sp>
        <p:nvSpPr>
          <p:cNvPr id="3" name="Content Placeholder 2"/>
          <p:cNvSpPr>
            <a:spLocks noGrp="1"/>
          </p:cNvSpPr>
          <p:nvPr>
            <p:ph idx="1"/>
          </p:nvPr>
        </p:nvSpPr>
        <p:spPr>
          <a:xfrm>
            <a:off x="1138449" y="1690007"/>
            <a:ext cx="4948451" cy="4351338"/>
          </a:xfrm>
        </p:spPr>
        <p:txBody>
          <a:bodyPr>
            <a:normAutofit/>
          </a:bodyPr>
          <a:lstStyle/>
          <a:p>
            <a:pPr lvl="0"/>
            <a:r>
              <a:rPr lang="en-US" b="1" dirty="0" smtClean="0">
                <a:hlinkClick r:id="rId2"/>
              </a:rPr>
              <a:t>Personalized </a:t>
            </a:r>
            <a:r>
              <a:rPr lang="en-US" b="1" dirty="0">
                <a:hlinkClick r:id="rId2"/>
              </a:rPr>
              <a:t>Online Shopping</a:t>
            </a:r>
            <a:endParaRPr lang="en-US" dirty="0"/>
          </a:p>
          <a:p>
            <a:pPr lvl="0"/>
            <a:r>
              <a:rPr lang="en-US" b="1" dirty="0">
                <a:hlinkClick r:id="rId3"/>
              </a:rPr>
              <a:t>Smart Cars</a:t>
            </a:r>
            <a:endParaRPr lang="en-US" dirty="0"/>
          </a:p>
          <a:p>
            <a:pPr lvl="0"/>
            <a:r>
              <a:rPr lang="en-US" b="1" dirty="0">
                <a:hlinkClick r:id="rId4"/>
              </a:rPr>
              <a:t>Marketing</a:t>
            </a:r>
            <a:endParaRPr lang="en-US" dirty="0"/>
          </a:p>
          <a:p>
            <a:pPr lvl="0"/>
            <a:r>
              <a:rPr lang="en-US" b="1" dirty="0">
                <a:hlinkClick r:id="rId5"/>
              </a:rPr>
              <a:t>Enhanced Images</a:t>
            </a:r>
            <a:endParaRPr lang="en-US" dirty="0"/>
          </a:p>
          <a:p>
            <a:pPr lvl="0"/>
            <a:r>
              <a:rPr lang="en-US" b="1" dirty="0">
                <a:hlinkClick r:id="rId6"/>
              </a:rPr>
              <a:t>Social Media</a:t>
            </a:r>
            <a:endParaRPr lang="en-US" dirty="0"/>
          </a:p>
          <a:p>
            <a:pPr lvl="0"/>
            <a:r>
              <a:rPr lang="en-US" b="1" dirty="0">
                <a:hlinkClick r:id="rId7"/>
              </a:rPr>
              <a:t>Surveillance</a:t>
            </a:r>
            <a:endParaRPr lang="en-US" dirty="0"/>
          </a:p>
          <a:p>
            <a:pPr lvl="0"/>
            <a:r>
              <a:rPr lang="en-US" b="1" dirty="0">
                <a:hlinkClick r:id="rId8"/>
              </a:rPr>
              <a:t>Agriculture</a:t>
            </a:r>
            <a:endParaRPr lang="en-US" dirty="0"/>
          </a:p>
          <a:p>
            <a:endParaRPr lang="en-US" dirty="0"/>
          </a:p>
        </p:txBody>
      </p:sp>
      <p:sp>
        <p:nvSpPr>
          <p:cNvPr id="4" name="Rectangle 3"/>
          <p:cNvSpPr/>
          <p:nvPr/>
        </p:nvSpPr>
        <p:spPr>
          <a:xfrm>
            <a:off x="6418997" y="1703655"/>
            <a:ext cx="4308143" cy="3970318"/>
          </a:xfrm>
          <a:prstGeom prst="rect">
            <a:avLst/>
          </a:prstGeom>
        </p:spPr>
        <p:txBody>
          <a:bodyPr wrap="square">
            <a:spAutoFit/>
          </a:bodyPr>
          <a:lstStyle/>
          <a:p>
            <a:pPr lvl="0"/>
            <a:r>
              <a:rPr lang="en-US" sz="2800" b="1" dirty="0">
                <a:hlinkClick r:id="rId9"/>
              </a:rPr>
              <a:t>Video Games</a:t>
            </a:r>
            <a:endParaRPr lang="en-US" sz="2800" b="1" dirty="0"/>
          </a:p>
          <a:p>
            <a:pPr lvl="0"/>
            <a:r>
              <a:rPr lang="en-US" sz="2800" b="1" dirty="0">
                <a:hlinkClick r:id="rId10"/>
              </a:rPr>
              <a:t>Healthcare</a:t>
            </a:r>
            <a:endParaRPr lang="en-US" sz="2800" b="1" dirty="0"/>
          </a:p>
          <a:p>
            <a:pPr lvl="0"/>
            <a:r>
              <a:rPr lang="en-US" sz="2800" b="1" dirty="0">
                <a:hlinkClick r:id="rId11"/>
              </a:rPr>
              <a:t>Banks</a:t>
            </a:r>
            <a:endParaRPr lang="en-US" sz="2800" b="1" dirty="0"/>
          </a:p>
          <a:p>
            <a:pPr lvl="0"/>
            <a:r>
              <a:rPr lang="en-US" sz="2800" b="1" dirty="0">
                <a:hlinkClick r:id="rId12"/>
              </a:rPr>
              <a:t>Smart Homes</a:t>
            </a:r>
            <a:endParaRPr lang="en-US" sz="2800" b="1" dirty="0"/>
          </a:p>
          <a:p>
            <a:pPr lvl="0"/>
            <a:r>
              <a:rPr lang="en-US" sz="2800" b="1" dirty="0">
                <a:hlinkClick r:id="rId13"/>
              </a:rPr>
              <a:t>Virtual Assistance</a:t>
            </a:r>
            <a:endParaRPr lang="en-US" sz="2800" b="1" dirty="0"/>
          </a:p>
          <a:p>
            <a:pPr lvl="0"/>
            <a:r>
              <a:rPr lang="en-US" sz="2800" b="1" dirty="0">
                <a:hlinkClick r:id="rId14"/>
              </a:rPr>
              <a:t>Space Exploration</a:t>
            </a:r>
            <a:endParaRPr lang="en-US" sz="2800" b="1" dirty="0"/>
          </a:p>
          <a:p>
            <a:pPr lvl="0"/>
            <a:r>
              <a:rPr lang="en-US" sz="2800" b="1" dirty="0" err="1" smtClean="0">
                <a:hlinkClick r:id="rId15"/>
              </a:rPr>
              <a:t>Chatbots</a:t>
            </a:r>
            <a:endParaRPr lang="en-US" sz="2800" b="1" dirty="0" smtClean="0"/>
          </a:p>
          <a:p>
            <a:r>
              <a:rPr lang="en-US" sz="2800" b="1" dirty="0">
                <a:hlinkClick r:id="rId16"/>
              </a:rPr>
              <a:t>Customer Service</a:t>
            </a:r>
            <a:endParaRPr lang="en-US" sz="2800" dirty="0"/>
          </a:p>
          <a:p>
            <a:pPr lvl="0"/>
            <a:endParaRPr lang="en-US" sz="2800" b="1" dirty="0"/>
          </a:p>
        </p:txBody>
      </p:sp>
    </p:spTree>
    <p:extLst>
      <p:ext uri="{BB962C8B-B14F-4D97-AF65-F5344CB8AC3E}">
        <p14:creationId xmlns:p14="http://schemas.microsoft.com/office/powerpoint/2010/main" val="285032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Types of Artificial Intelligence?</a:t>
            </a:r>
          </a:p>
        </p:txBody>
      </p:sp>
      <p:sp>
        <p:nvSpPr>
          <p:cNvPr id="3" name="Content Placeholder 2"/>
          <p:cNvSpPr>
            <a:spLocks noGrp="1"/>
          </p:cNvSpPr>
          <p:nvPr>
            <p:ph sz="half" idx="1"/>
          </p:nvPr>
        </p:nvSpPr>
        <p:spPr/>
        <p:txBody>
          <a:bodyPr/>
          <a:lstStyle/>
          <a:p>
            <a:pPr marL="0" indent="0">
              <a:buNone/>
            </a:pPr>
            <a:r>
              <a:rPr lang="en-US" u="sng"/>
              <a:t>3 Types of Artificial Intelligence</a:t>
            </a:r>
          </a:p>
          <a:p>
            <a:r>
              <a:rPr lang="en-US"/>
              <a:t>Artificial Narrow Intelligence (ANI)</a:t>
            </a:r>
          </a:p>
          <a:p>
            <a:r>
              <a:rPr lang="en-US"/>
              <a:t>Artificial General Intelligence (AGI)</a:t>
            </a:r>
          </a:p>
          <a:p>
            <a:r>
              <a:rPr lang="en-US"/>
              <a:t>Artificial Super Intelligence (ASI)</a:t>
            </a:r>
          </a:p>
          <a:p>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6434455" y="1825625"/>
            <a:ext cx="5177155" cy="43516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AI in Everyday life</a:t>
            </a:r>
          </a:p>
        </p:txBody>
      </p:sp>
      <p:sp>
        <p:nvSpPr>
          <p:cNvPr id="3" name="Content Placeholder 2"/>
          <p:cNvSpPr>
            <a:spLocks noGrp="1"/>
          </p:cNvSpPr>
          <p:nvPr>
            <p:ph sz="half" idx="1"/>
          </p:nvPr>
        </p:nvSpPr>
        <p:spPr/>
        <p:txBody>
          <a:bodyPr/>
          <a:lstStyle/>
          <a:p>
            <a:r>
              <a:rPr lang="en-US"/>
              <a:t>Online shopping</a:t>
            </a:r>
          </a:p>
          <a:p>
            <a:r>
              <a:rPr lang="en-US"/>
              <a:t>Digital personal assistants</a:t>
            </a:r>
          </a:p>
          <a:p>
            <a:r>
              <a:rPr lang="en-US"/>
              <a:t>Machine translations</a:t>
            </a:r>
          </a:p>
          <a:p>
            <a:r>
              <a:rPr lang="en-US"/>
              <a:t>Cybersecurity</a:t>
            </a:r>
          </a:p>
          <a:p>
            <a:r>
              <a:rPr lang="en-US"/>
              <a:t>Artificial intelligence against Covid-19</a:t>
            </a:r>
          </a:p>
        </p:txBody>
      </p:sp>
      <p:sp>
        <p:nvSpPr>
          <p:cNvPr id="4" name="Content Placeholder 3"/>
          <p:cNvSpPr>
            <a:spLocks noGrp="1"/>
          </p:cNvSpPr>
          <p:nvPr>
            <p:ph sz="half" idx="2"/>
          </p:nvPr>
        </p:nvSpPr>
        <p:spPr>
          <a:xfrm>
            <a:off x="6172835" y="365125"/>
            <a:ext cx="5181600" cy="4351338"/>
          </a:xfrm>
        </p:spPr>
        <p:txBody>
          <a:bodyPr/>
          <a:lstStyle/>
          <a:p>
            <a:r>
              <a:rPr lang="en-US"/>
              <a:t>Applications of Artificial Intelligence in business?</a:t>
            </a:r>
          </a:p>
          <a:p>
            <a:endParaRPr lang="en-US"/>
          </a:p>
        </p:txBody>
      </p:sp>
      <p:pic>
        <p:nvPicPr>
          <p:cNvPr id="5" name="Picture 4"/>
          <p:cNvPicPr>
            <a:picLocks noChangeAspect="1"/>
          </p:cNvPicPr>
          <p:nvPr/>
        </p:nvPicPr>
        <p:blipFill>
          <a:blip r:embed="rId2"/>
          <a:stretch>
            <a:fillRect/>
          </a:stretch>
        </p:blipFill>
        <p:spPr>
          <a:xfrm>
            <a:off x="6172835" y="1691005"/>
            <a:ext cx="5181600" cy="433260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4636</Words>
  <Application>Microsoft Office PowerPoint</Application>
  <PresentationFormat>Custom</PresentationFormat>
  <Paragraphs>374</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PowerPoint Presentation</vt:lpstr>
      <vt:lpstr>So, we can define AI as:</vt:lpstr>
      <vt:lpstr>Introduction to Artificial Intelligence</vt:lpstr>
      <vt:lpstr>Why Artificial Intelligence? </vt:lpstr>
      <vt:lpstr>What Comprises to Artificial Intelligence? </vt:lpstr>
      <vt:lpstr>PowerPoint Presentation</vt:lpstr>
      <vt:lpstr>What is the Turing Test in Artificial Intelligence?</vt:lpstr>
      <vt:lpstr>What are the Types of Artificial Intelligence?</vt:lpstr>
      <vt:lpstr>AI in Everyday life</vt:lpstr>
      <vt:lpstr>PowerPoint Presentation</vt:lpstr>
      <vt:lpstr>Top Used Applications in Artificial Intelligence</vt:lpstr>
      <vt:lpstr>PowerPoint Presentation</vt:lpstr>
      <vt:lpstr>PowerPoint Presentation</vt:lpstr>
      <vt:lpstr>ARTIFICIAL INTELLIGENCE PROBLEMS</vt:lpstr>
      <vt:lpstr>The Study area of AI</vt:lpstr>
      <vt:lpstr>AI- Problems and how it is differ from other</vt:lpstr>
      <vt:lpstr>Characteristics of AI – How the Problem is analyzed</vt:lpstr>
      <vt:lpstr>Topics of AI</vt:lpstr>
      <vt:lpstr>PowerPoint Presentation</vt:lpstr>
      <vt:lpstr>PowerPoint Presentation</vt:lpstr>
      <vt:lpstr>Time Lines of Artificial Intelligence</vt:lpstr>
      <vt:lpstr>From numbers to poetry (1842) </vt:lpstr>
      <vt:lpstr>“Robot” enters vernacular (1921) </vt:lpstr>
      <vt:lpstr>Neurons go artificial (1943) </vt:lpstr>
      <vt:lpstr>Science fiction steers the conversation (1950)</vt:lpstr>
      <vt:lpstr>Tough problems to crack (1969)</vt:lpstr>
      <vt:lpstr>PowerPoint Presentation</vt:lpstr>
      <vt:lpstr>Production Systems</vt:lpstr>
      <vt:lpstr>Components of Production System</vt:lpstr>
      <vt:lpstr>Components of Production System </vt:lpstr>
      <vt:lpstr>Features of Production Systems </vt:lpstr>
      <vt:lpstr>Control/Search Strategies</vt:lpstr>
      <vt:lpstr>Classes of a Production System </vt:lpstr>
      <vt:lpstr>PowerPoint Presentation</vt:lpstr>
      <vt:lpstr>Production System Rules </vt:lpstr>
      <vt:lpstr>Production System in Artificial Intelligence: Example </vt:lpstr>
      <vt:lpstr>PowerPoint Presentation</vt:lpstr>
      <vt:lpstr>The Knight’s Tour Problem</vt:lpstr>
      <vt:lpstr>Travelling Sales Man Problem</vt:lpstr>
      <vt:lpstr>Advantages </vt:lpstr>
      <vt:lpstr>Disadvantages</vt:lpstr>
      <vt:lpstr>State Space Representation </vt:lpstr>
      <vt:lpstr>State Space search </vt:lpstr>
      <vt:lpstr>PowerPoint Presentation</vt:lpstr>
      <vt:lpstr>Defining State &amp; Search Space </vt:lpstr>
      <vt:lpstr>Problem </vt:lpstr>
      <vt:lpstr>For Example: </vt:lpstr>
      <vt:lpstr>PowerPoint Presentation</vt:lpstr>
      <vt:lpstr>The states of 8 tile puzzle </vt:lpstr>
      <vt:lpstr>Concepts for defining a Game Tree: </vt:lpstr>
      <vt:lpstr>PowerPoint Presentation</vt:lpstr>
      <vt:lpstr>TIC TAC TOE </vt:lpstr>
      <vt:lpstr>The following states are used to represent a game tree</vt:lpstr>
      <vt:lpstr>Missionaries and Cannibals </vt:lpstr>
      <vt:lpstr>PowerPoint Presentation</vt:lpstr>
      <vt:lpstr>PowerPoint Presentation</vt:lpstr>
      <vt:lpstr>THE TOWER OF HANOI PROBLEM </vt:lpstr>
      <vt:lpstr>Prefacing Artificial intelligence </vt:lpstr>
      <vt:lpstr>Branches of Artificial Intelligence </vt:lpstr>
      <vt:lpstr>PowerPoint Presentation</vt:lpstr>
      <vt:lpstr>Machine learning </vt:lpstr>
      <vt:lpstr>Types of machine learning </vt:lpstr>
      <vt:lpstr>Neural Network </vt:lpstr>
      <vt:lpstr>Robotics </vt:lpstr>
      <vt:lpstr>Expert Systems </vt:lpstr>
      <vt:lpstr>Fuzzy Logic </vt:lpstr>
      <vt:lpstr>Natural Language Processing   </vt:lpstr>
      <vt:lpstr>Applications of Artificial Intelligence </vt:lpstr>
      <vt:lpstr>AI in Healthcare</vt:lpstr>
      <vt:lpstr>AI in Astronomy</vt:lpstr>
      <vt:lpstr>AI in Finance </vt:lpstr>
      <vt:lpstr>AI in Social Media</vt:lpstr>
      <vt:lpstr>PowerPoint Presentation</vt:lpstr>
      <vt:lpstr>AI in Automotive Industry</vt:lpstr>
      <vt:lpstr>Digital Assistant</vt:lpstr>
      <vt:lpstr>AI in Robotics</vt:lpstr>
      <vt:lpstr>AI in Agriculture</vt:lpstr>
      <vt:lpstr>AI in education</vt:lpstr>
      <vt:lpstr>Applications of Artificial Intelligence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Admin-5</dc:creator>
  <cp:lastModifiedBy>user</cp:lastModifiedBy>
  <cp:revision>121</cp:revision>
  <dcterms:created xsi:type="dcterms:W3CDTF">2022-01-24T03:23:32Z</dcterms:created>
  <dcterms:modified xsi:type="dcterms:W3CDTF">2022-11-15T09:11:34Z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B5597B01567A46CFB316DCA09480C8E2</vt:lpwstr>
  </property>
  <property fmtid="{D5CDD505-2E9C-101B-9397-08002B2CF9AE}" pid="3" name="KSOProductBuildVer">
    <vt:lpwstr>1033-11.2.0.10463</vt:lpwstr>
  </property>
</Properties>
</file>