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56" r:id="rId24"/>
    <p:sldId id="268" r:id="rId25"/>
    <p:sldId id="257" r:id="rId26"/>
    <p:sldId id="260" r:id="rId27"/>
    <p:sldId id="259" r:id="rId28"/>
    <p:sldId id="269" r:id="rId29"/>
    <p:sldId id="261" r:id="rId30"/>
    <p:sldId id="262" r:id="rId31"/>
    <p:sldId id="263" r:id="rId32"/>
    <p:sldId id="264" r:id="rId33"/>
    <p:sldId id="265" r:id="rId34"/>
    <p:sldId id="266" r:id="rId35"/>
    <p:sldId id="267" r:id="rId36"/>
    <p:sldId id="270" r:id="rId37"/>
    <p:sldId id="271" r:id="rId38"/>
    <p:sldId id="272" r:id="rId39"/>
    <p:sldId id="273" r:id="rId40"/>
    <p:sldId id="274" r:id="rId41"/>
    <p:sldId id="275" r:id="rId42"/>
    <p:sldId id="276"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34" y="18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a:r>
            <a:br>
              <a:rPr lang="en-US" dirty="0" smtClean="0">
                <a:solidFill>
                  <a:srgbClr val="FF0000"/>
                </a:solidFill>
              </a:rPr>
            </a:br>
            <a:r>
              <a:rPr lang="en-US" dirty="0" smtClean="0">
                <a:solidFill>
                  <a:srgbClr val="FF0000"/>
                </a:solidFill>
              </a:rPr>
              <a:t>Techniques </a:t>
            </a:r>
            <a:r>
              <a:rPr lang="en-US" dirty="0">
                <a:solidFill>
                  <a:srgbClr val="FF0000"/>
                </a:solidFill>
              </a:rPr>
              <a:t>of knowledge representation</a:t>
            </a:r>
            <a:br>
              <a:rPr lang="en-US" dirty="0">
                <a:solidFill>
                  <a:srgbClr val="FF0000"/>
                </a:solidFill>
              </a:rPr>
            </a:br>
            <a:endParaRPr lang="en-US" dirty="0"/>
          </a:p>
        </p:txBody>
      </p:sp>
      <p:sp>
        <p:nvSpPr>
          <p:cNvPr id="3" name="Content Placeholder 2"/>
          <p:cNvSpPr>
            <a:spLocks noGrp="1"/>
          </p:cNvSpPr>
          <p:nvPr>
            <p:ph idx="1"/>
          </p:nvPr>
        </p:nvSpPr>
        <p:spPr/>
        <p:txBody>
          <a:bodyPr/>
          <a:lstStyle/>
          <a:p>
            <a:r>
              <a:rPr lang="en-US" dirty="0"/>
              <a:t>There are mainly four ways of knowledge representation which are given as follows:</a:t>
            </a:r>
          </a:p>
          <a:p>
            <a:endParaRPr lang="en-US" dirty="0"/>
          </a:p>
          <a:p>
            <a:pPr marL="514350" lvl="0" indent="-514350">
              <a:buFont typeface="+mj-lt"/>
              <a:buAutoNum type="arabicPeriod"/>
            </a:pPr>
            <a:r>
              <a:rPr lang="en-US" dirty="0"/>
              <a:t>Logical Representation</a:t>
            </a:r>
          </a:p>
          <a:p>
            <a:pPr marL="514350" lvl="0" indent="-514350">
              <a:buFont typeface="+mj-lt"/>
              <a:buAutoNum type="arabicPeriod"/>
            </a:pPr>
            <a:r>
              <a:rPr lang="en-US" dirty="0"/>
              <a:t>Semantic Network Representation</a:t>
            </a:r>
          </a:p>
          <a:p>
            <a:pPr marL="514350" lvl="0" indent="-514350">
              <a:buFont typeface="+mj-lt"/>
              <a:buAutoNum type="arabicPeriod"/>
            </a:pPr>
            <a:r>
              <a:rPr lang="en-US" dirty="0"/>
              <a:t>Frame Representation</a:t>
            </a:r>
          </a:p>
          <a:p>
            <a:pPr marL="514350" lvl="0" indent="-514350">
              <a:buFont typeface="+mj-lt"/>
              <a:buAutoNum type="arabicPeriod"/>
            </a:pPr>
            <a:r>
              <a:rPr lang="en-US" dirty="0"/>
              <a:t>Production Rules</a:t>
            </a:r>
          </a:p>
          <a:p>
            <a:pPr marL="0" indent="0">
              <a:buNone/>
            </a:pPr>
            <a:endParaRPr lang="en-US" dirty="0"/>
          </a:p>
        </p:txBody>
      </p:sp>
    </p:spTree>
    <p:extLst>
      <p:ext uri="{BB962C8B-B14F-4D97-AF65-F5344CB8AC3E}">
        <p14:creationId xmlns:p14="http://schemas.microsoft.com/office/powerpoint/2010/main" val="4027906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Drawbacks in Semantic representation</a:t>
            </a:r>
          </a:p>
        </p:txBody>
      </p:sp>
      <p:sp>
        <p:nvSpPr>
          <p:cNvPr id="3" name="Content Placeholder 2"/>
          <p:cNvSpPr>
            <a:spLocks noGrp="1"/>
          </p:cNvSpPr>
          <p:nvPr>
            <p:ph idx="1"/>
          </p:nvPr>
        </p:nvSpPr>
        <p:spPr/>
        <p:txBody>
          <a:bodyPr/>
          <a:lstStyle/>
          <a:p>
            <a:pPr>
              <a:lnSpc>
                <a:spcPct val="90000"/>
              </a:lnSpc>
            </a:pPr>
            <a:r>
              <a:rPr lang="en-US" dirty="0"/>
              <a:t>Semantic networks do not have any standard definition for the link names.</a:t>
            </a:r>
          </a:p>
          <a:p>
            <a:pPr>
              <a:lnSpc>
                <a:spcPct val="90000"/>
              </a:lnSpc>
            </a:pPr>
            <a:r>
              <a:rPr lang="en-US" dirty="0"/>
              <a:t>These networks are not intelligent and depend on the creator of the system</a:t>
            </a:r>
          </a:p>
          <a:p>
            <a:pPr marL="0" indent="0">
              <a:buNone/>
            </a:pPr>
            <a:endParaRPr lang="en-US" dirty="0"/>
          </a:p>
        </p:txBody>
      </p:sp>
    </p:spTree>
    <p:extLst>
      <p:ext uri="{BB962C8B-B14F-4D97-AF65-F5344CB8AC3E}">
        <p14:creationId xmlns:p14="http://schemas.microsoft.com/office/powerpoint/2010/main" val="279971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Frame Representation</a:t>
            </a:r>
          </a:p>
        </p:txBody>
      </p:sp>
      <p:sp>
        <p:nvSpPr>
          <p:cNvPr id="3" name="Content Placeholder 2"/>
          <p:cNvSpPr>
            <a:spLocks noGrp="1"/>
          </p:cNvSpPr>
          <p:nvPr>
            <p:ph idx="1"/>
          </p:nvPr>
        </p:nvSpPr>
        <p:spPr/>
        <p:txBody>
          <a:bodyPr>
            <a:normAutofit fontScale="92500"/>
          </a:bodyPr>
          <a:lstStyle/>
          <a:p>
            <a:pPr algn="just"/>
            <a:r>
              <a:rPr lang="en-US" dirty="0"/>
              <a:t>A frame is a record like structure which consists of a collection of attributes and its values to describe an entity in the world.</a:t>
            </a:r>
          </a:p>
          <a:p>
            <a:pPr algn="just"/>
            <a:r>
              <a:rPr lang="en-US" dirty="0"/>
              <a:t> Frames are the AI data structure which divides knowledge into substructures by representing stereotypes situations.</a:t>
            </a:r>
          </a:p>
          <a:p>
            <a:pPr algn="just"/>
            <a:r>
              <a:rPr lang="en-US" dirty="0"/>
              <a:t> It consists of a collection of slots and slot values. These slots may be of any type and sizes. Slots have names and values which are called </a:t>
            </a:r>
            <a:r>
              <a:rPr lang="en-US" dirty="0" smtClean="0"/>
              <a:t>facets.</a:t>
            </a:r>
            <a:endParaRPr lang="en-US" dirty="0"/>
          </a:p>
        </p:txBody>
      </p:sp>
    </p:spTree>
    <p:extLst>
      <p:ext uri="{BB962C8B-B14F-4D97-AF65-F5344CB8AC3E}">
        <p14:creationId xmlns:p14="http://schemas.microsoft.com/office/powerpoint/2010/main" val="95092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table"/>
          <p:cNvPicPr>
            <a:picLocks noGrp="1" noChangeAspect="1"/>
          </p:cNvPicPr>
          <p:nvPr>
            <p:ph idx="1"/>
          </p:nvPr>
        </p:nvPicPr>
        <p:blipFill>
          <a:blip r:embed="rId2"/>
          <a:stretch>
            <a:fillRect/>
          </a:stretch>
        </p:blipFill>
        <p:spPr>
          <a:xfrm>
            <a:off x="874455" y="1613562"/>
            <a:ext cx="7395089" cy="4499238"/>
          </a:xfrm>
          <a:prstGeom prst="rect">
            <a:avLst/>
          </a:prstGeom>
        </p:spPr>
      </p:pic>
    </p:spTree>
    <p:extLst>
      <p:ext uri="{BB962C8B-B14F-4D97-AF65-F5344CB8AC3E}">
        <p14:creationId xmlns:p14="http://schemas.microsoft.com/office/powerpoint/2010/main" val="46923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 Production Rules</a:t>
            </a:r>
            <a:br>
              <a:rPr lang="en-US" dirty="0"/>
            </a:br>
            <a:endParaRPr lang="en-US" dirty="0"/>
          </a:p>
        </p:txBody>
      </p:sp>
      <p:sp>
        <p:nvSpPr>
          <p:cNvPr id="3" name="Content Placeholder 2"/>
          <p:cNvSpPr>
            <a:spLocks noGrp="1"/>
          </p:cNvSpPr>
          <p:nvPr>
            <p:ph idx="1"/>
          </p:nvPr>
        </p:nvSpPr>
        <p:spPr/>
        <p:txBody>
          <a:bodyPr/>
          <a:lstStyle/>
          <a:p>
            <a:r>
              <a:rPr lang="en-US" dirty="0"/>
              <a:t>Production rules system consist of (</a:t>
            </a:r>
            <a:r>
              <a:rPr lang="en-US" b="1" dirty="0"/>
              <a:t>condition, action</a:t>
            </a:r>
            <a:r>
              <a:rPr lang="en-US" dirty="0"/>
              <a:t>) pairs which mean, "If condition then action". It has mainly three parts:</a:t>
            </a:r>
          </a:p>
          <a:p>
            <a:pPr lvl="0"/>
            <a:r>
              <a:rPr lang="en-US" dirty="0"/>
              <a:t>The set of production rules</a:t>
            </a:r>
          </a:p>
          <a:p>
            <a:pPr lvl="0"/>
            <a:r>
              <a:rPr lang="en-US" dirty="0"/>
              <a:t>Working Memory</a:t>
            </a:r>
          </a:p>
          <a:p>
            <a:pPr lvl="0"/>
            <a:r>
              <a:rPr lang="en-US" dirty="0"/>
              <a:t>The recognize-act-cycle</a:t>
            </a:r>
          </a:p>
          <a:p>
            <a:pPr marL="0" indent="0">
              <a:buNone/>
            </a:pPr>
            <a:endParaRPr lang="en-US" dirty="0"/>
          </a:p>
        </p:txBody>
      </p:sp>
    </p:spTree>
    <p:extLst>
      <p:ext uri="{BB962C8B-B14F-4D97-AF65-F5344CB8AC3E}">
        <p14:creationId xmlns:p14="http://schemas.microsoft.com/office/powerpoint/2010/main" val="145500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lstStyle/>
          <a:p>
            <a:pPr lvl="0"/>
            <a:r>
              <a:rPr lang="en-US" b="1" dirty="0"/>
              <a:t>IF (at bus stop AND bus arrives) THEN action (get into the bus)</a:t>
            </a:r>
            <a:endParaRPr lang="en-US" dirty="0"/>
          </a:p>
          <a:p>
            <a:pPr lvl="0"/>
            <a:r>
              <a:rPr lang="en-US" b="1" dirty="0"/>
              <a:t>IF (on the bus AND paid AND empty seat) THEN action (sit down).</a:t>
            </a:r>
            <a:endParaRPr lang="en-US" dirty="0"/>
          </a:p>
          <a:p>
            <a:pPr lvl="0"/>
            <a:r>
              <a:rPr lang="en-US" b="1" dirty="0"/>
              <a:t>IF (on bus AND unpaid) THEN action (pay charges).</a:t>
            </a:r>
            <a:endParaRPr lang="en-US" dirty="0"/>
          </a:p>
          <a:p>
            <a:pPr lvl="0"/>
            <a:r>
              <a:rPr lang="en-US" b="1" dirty="0"/>
              <a:t>IF (bus arrives at destination) THEN action (get down from the bus).</a:t>
            </a:r>
            <a:endParaRPr lang="en-US" dirty="0"/>
          </a:p>
          <a:p>
            <a:pPr marL="0" indent="0">
              <a:buNone/>
            </a:pPr>
            <a:endParaRPr lang="en-US" dirty="0"/>
          </a:p>
        </p:txBody>
      </p:sp>
    </p:spTree>
    <p:extLst>
      <p:ext uri="{BB962C8B-B14F-4D97-AF65-F5344CB8AC3E}">
        <p14:creationId xmlns:p14="http://schemas.microsoft.com/office/powerpoint/2010/main" val="409508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knowledge</a:t>
            </a:r>
            <a:br>
              <a:rPr lang="en-US" dirty="0"/>
            </a:br>
            <a:endParaRPr lang="en-US" dirty="0"/>
          </a:p>
        </p:txBody>
      </p:sp>
      <p:pic>
        <p:nvPicPr>
          <p:cNvPr id="4" name="Content Placeholder 3" descr="Knowledge Representation in Artificial intelligence"/>
          <p:cNvPicPr>
            <a:picLocks noGrp="1"/>
          </p:cNvPicPr>
          <p:nvPr>
            <p:ph idx="1"/>
          </p:nvPr>
        </p:nvPicPr>
        <p:blipFill>
          <a:blip r:embed="rId2"/>
          <a:srcRect/>
          <a:stretch>
            <a:fillRect/>
          </a:stretch>
        </p:blipFill>
        <p:spPr bwMode="auto">
          <a:xfrm>
            <a:off x="1905000" y="1371600"/>
            <a:ext cx="5486400" cy="3985101"/>
          </a:xfrm>
          <a:prstGeom prst="rect">
            <a:avLst/>
          </a:prstGeom>
          <a:noFill/>
          <a:ln w="9525">
            <a:noFill/>
            <a:miter lim="800000"/>
            <a:headEnd/>
            <a:tailEnd/>
          </a:ln>
        </p:spPr>
      </p:pic>
    </p:spTree>
    <p:extLst>
      <p:ext uri="{BB962C8B-B14F-4D97-AF65-F5344CB8AC3E}">
        <p14:creationId xmlns:p14="http://schemas.microsoft.com/office/powerpoint/2010/main" val="1346812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Declarative Knowledge</a:t>
            </a:r>
            <a:endParaRPr lang="en-US" dirty="0"/>
          </a:p>
          <a:p>
            <a:r>
              <a:rPr lang="en-US" b="1" dirty="0"/>
              <a:t>Procedural Knowledge</a:t>
            </a:r>
            <a:endParaRPr lang="en-US" dirty="0"/>
          </a:p>
          <a:p>
            <a:r>
              <a:rPr lang="en-US" b="1" dirty="0"/>
              <a:t>Meta-knowledge</a:t>
            </a:r>
          </a:p>
          <a:p>
            <a:r>
              <a:rPr lang="en-US" b="1" dirty="0"/>
              <a:t>Heuristic knowledge</a:t>
            </a:r>
          </a:p>
          <a:p>
            <a:r>
              <a:rPr lang="en-US" b="1" dirty="0"/>
              <a:t>Structural knowledge</a:t>
            </a:r>
            <a:endParaRPr lang="en-US" dirty="0"/>
          </a:p>
          <a:p>
            <a:pPr marL="0" indent="0">
              <a:buNone/>
            </a:pPr>
            <a:endParaRPr lang="en-US" dirty="0"/>
          </a:p>
        </p:txBody>
      </p:sp>
    </p:spTree>
    <p:extLst>
      <p:ext uri="{BB962C8B-B14F-4D97-AF65-F5344CB8AC3E}">
        <p14:creationId xmlns:p14="http://schemas.microsoft.com/office/powerpoint/2010/main" val="406604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Approaches to knowledge representation</a:t>
            </a:r>
          </a:p>
        </p:txBody>
      </p:sp>
      <p:sp>
        <p:nvSpPr>
          <p:cNvPr id="3" name="Content Placeholder 2"/>
          <p:cNvSpPr>
            <a:spLocks noGrp="1"/>
          </p:cNvSpPr>
          <p:nvPr>
            <p:ph idx="1"/>
          </p:nvPr>
        </p:nvSpPr>
        <p:spPr/>
        <p:txBody>
          <a:bodyPr/>
          <a:lstStyle/>
          <a:p>
            <a:r>
              <a:rPr lang="en-US" dirty="0"/>
              <a:t>1. Simple relational knowledge:</a:t>
            </a:r>
          </a:p>
          <a:p>
            <a:r>
              <a:rPr lang="en-US" dirty="0"/>
              <a:t>2. Inheritable knowledge</a:t>
            </a:r>
          </a:p>
          <a:p>
            <a:r>
              <a:rPr lang="en-US" dirty="0"/>
              <a:t>3. Inferential knowledge</a:t>
            </a:r>
          </a:p>
          <a:p>
            <a:r>
              <a:rPr lang="en-US" dirty="0"/>
              <a:t>4. Procedural knowledge</a:t>
            </a:r>
          </a:p>
          <a:p>
            <a:pPr marL="0" indent="0">
              <a:buNone/>
            </a:pPr>
            <a:endParaRPr lang="en-US" dirty="0"/>
          </a:p>
        </p:txBody>
      </p:sp>
    </p:spTree>
    <p:extLst>
      <p:ext uri="{BB962C8B-B14F-4D97-AF65-F5344CB8AC3E}">
        <p14:creationId xmlns:p14="http://schemas.microsoft.com/office/powerpoint/2010/main" val="345806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b="1" dirty="0"/>
              <a:t>Simple relational knowledge:</a:t>
            </a:r>
          </a:p>
          <a:p>
            <a:pPr lvl="0"/>
            <a:r>
              <a:rPr lang="en-US" dirty="0"/>
              <a:t>It is the simplest way of storing facts which uses the relational method, and each fact about a set of the object is set out systematically in columns.</a:t>
            </a:r>
          </a:p>
          <a:p>
            <a:pPr lvl="0"/>
            <a:r>
              <a:rPr lang="en-US" dirty="0"/>
              <a:t>This approach of knowledge representation is famous in database systems where the relationship between different entities is represented.</a:t>
            </a:r>
          </a:p>
          <a:p>
            <a:pPr lvl="0"/>
            <a:r>
              <a:rPr lang="en-US" dirty="0"/>
              <a:t>This approach has little opportunity for inference.</a:t>
            </a:r>
          </a:p>
          <a:p>
            <a:endParaRPr lang="en-US" dirty="0"/>
          </a:p>
          <a:p>
            <a:endParaRPr lang="en-US" dirty="0"/>
          </a:p>
        </p:txBody>
      </p:sp>
    </p:spTree>
    <p:extLst>
      <p:ext uri="{BB962C8B-B14F-4D97-AF65-F5344CB8AC3E}">
        <p14:creationId xmlns:p14="http://schemas.microsoft.com/office/powerpoint/2010/main" val="106112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Inheritable knowledge:</a:t>
            </a:r>
            <a:br>
              <a:rPr lang="en-US" dirty="0"/>
            </a:br>
            <a:endParaRPr lang="en-US" dirty="0"/>
          </a:p>
        </p:txBody>
      </p:sp>
      <p:pic>
        <p:nvPicPr>
          <p:cNvPr id="4" name="Content Placeholder 3" descr="Knowledge Representation in Artificial intelligence"/>
          <p:cNvPicPr>
            <a:picLocks noGrp="1"/>
          </p:cNvPicPr>
          <p:nvPr>
            <p:ph idx="1"/>
          </p:nvPr>
        </p:nvPicPr>
        <p:blipFill>
          <a:blip r:embed="rId2"/>
          <a:srcRect/>
          <a:stretch>
            <a:fillRect/>
          </a:stretch>
        </p:blipFill>
        <p:spPr bwMode="auto">
          <a:xfrm>
            <a:off x="1066800" y="1828800"/>
            <a:ext cx="7391400" cy="3440271"/>
          </a:xfrm>
          <a:prstGeom prst="rect">
            <a:avLst/>
          </a:prstGeom>
          <a:noFill/>
          <a:ln w="9525">
            <a:noFill/>
            <a:miter lim="800000"/>
            <a:headEnd/>
            <a:tailEnd/>
          </a:ln>
        </p:spPr>
      </p:pic>
    </p:spTree>
    <p:extLst>
      <p:ext uri="{BB962C8B-B14F-4D97-AF65-F5344CB8AC3E}">
        <p14:creationId xmlns:p14="http://schemas.microsoft.com/office/powerpoint/2010/main" val="108953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echniques of knowledge representation"/>
          <p:cNvPicPr>
            <a:picLocks noGrp="1"/>
          </p:cNvPicPr>
          <p:nvPr>
            <p:ph idx="1"/>
          </p:nvPr>
        </p:nvPicPr>
        <p:blipFill>
          <a:blip r:embed="rId2"/>
          <a:srcRect/>
          <a:stretch>
            <a:fillRect/>
          </a:stretch>
        </p:blipFill>
        <p:spPr bwMode="auto">
          <a:xfrm>
            <a:off x="1219200" y="1752600"/>
            <a:ext cx="6400800" cy="3444081"/>
          </a:xfrm>
          <a:prstGeom prst="rect">
            <a:avLst/>
          </a:prstGeom>
          <a:noFill/>
          <a:ln w="9525">
            <a:noFill/>
            <a:miter lim="800000"/>
            <a:headEnd/>
            <a:tailEnd/>
          </a:ln>
        </p:spPr>
      </p:pic>
    </p:spTree>
    <p:extLst>
      <p:ext uri="{BB962C8B-B14F-4D97-AF65-F5344CB8AC3E}">
        <p14:creationId xmlns:p14="http://schemas.microsoft.com/office/powerpoint/2010/main" val="1635971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Inferential knowledge</a:t>
            </a:r>
          </a:p>
        </p:txBody>
      </p:sp>
      <p:sp>
        <p:nvSpPr>
          <p:cNvPr id="3" name="Content Placeholder 2"/>
          <p:cNvSpPr>
            <a:spLocks noGrp="1"/>
          </p:cNvSpPr>
          <p:nvPr>
            <p:ph idx="1"/>
          </p:nvPr>
        </p:nvSpPr>
        <p:spPr/>
        <p:txBody>
          <a:bodyPr>
            <a:normAutofit fontScale="85000" lnSpcReduction="10000"/>
          </a:bodyPr>
          <a:lstStyle/>
          <a:p>
            <a:pPr lvl="0"/>
            <a:r>
              <a:rPr lang="en-US" dirty="0"/>
              <a:t>Inferential knowledge approach represents knowledge in the form of formal logics.</a:t>
            </a:r>
            <a:endParaRPr lang="en-US" sz="2800" dirty="0"/>
          </a:p>
          <a:p>
            <a:pPr lvl="0"/>
            <a:r>
              <a:rPr lang="en-US" dirty="0"/>
              <a:t>This approach can be used to derive more facts.</a:t>
            </a:r>
            <a:endParaRPr lang="en-US" sz="2800" dirty="0"/>
          </a:p>
          <a:p>
            <a:pPr lvl="0"/>
            <a:r>
              <a:rPr lang="en-US" dirty="0"/>
              <a:t>It guaranteed correctness.</a:t>
            </a:r>
            <a:endParaRPr lang="en-US" sz="2800" dirty="0"/>
          </a:p>
          <a:p>
            <a:pPr lvl="0"/>
            <a:r>
              <a:rPr lang="en-US" b="1" dirty="0"/>
              <a:t>Example:</a:t>
            </a:r>
            <a:r>
              <a:rPr lang="en-US" dirty="0"/>
              <a:t> Let's suppose there are two statements:</a:t>
            </a:r>
            <a:endParaRPr lang="en-US" sz="2800" dirty="0"/>
          </a:p>
          <a:p>
            <a:pPr lvl="1"/>
            <a:r>
              <a:rPr lang="en-US" dirty="0"/>
              <a:t>Marcus is a man</a:t>
            </a:r>
            <a:endParaRPr lang="en-US" sz="2400" dirty="0"/>
          </a:p>
          <a:p>
            <a:pPr lvl="1"/>
            <a:r>
              <a:rPr lang="en-US" dirty="0"/>
              <a:t>All men are mortal</a:t>
            </a:r>
            <a:br>
              <a:rPr lang="en-US" dirty="0"/>
            </a:br>
            <a:r>
              <a:rPr lang="en-US" dirty="0"/>
              <a:t>Then it can represent as;</a:t>
            </a:r>
            <a:br>
              <a:rPr lang="en-US" dirty="0"/>
            </a:br>
            <a:r>
              <a:rPr lang="en-US" dirty="0"/>
              <a:t/>
            </a:r>
            <a:br>
              <a:rPr lang="en-US" dirty="0"/>
            </a:br>
            <a:r>
              <a:rPr lang="en-US" b="1" dirty="0"/>
              <a:t>man(Marcus)</a:t>
            </a:r>
            <a:br>
              <a:rPr lang="en-US" b="1" dirty="0"/>
            </a:br>
            <a:r>
              <a:rPr lang="en-US" b="1" dirty="0"/>
              <a:t>∀x = man (x) ----------&gt; mortal (x)s</a:t>
            </a:r>
            <a:endParaRPr lang="en-US" sz="2400" dirty="0"/>
          </a:p>
          <a:p>
            <a:endParaRPr lang="en-US" dirty="0"/>
          </a:p>
        </p:txBody>
      </p:sp>
    </p:spTree>
    <p:extLst>
      <p:ext uri="{BB962C8B-B14F-4D97-AF65-F5344CB8AC3E}">
        <p14:creationId xmlns:p14="http://schemas.microsoft.com/office/powerpoint/2010/main" val="3667835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Procedural knowledge:</a:t>
            </a:r>
          </a:p>
        </p:txBody>
      </p:sp>
      <p:sp>
        <p:nvSpPr>
          <p:cNvPr id="3" name="Content Placeholder 2"/>
          <p:cNvSpPr>
            <a:spLocks noGrp="1"/>
          </p:cNvSpPr>
          <p:nvPr>
            <p:ph idx="1"/>
          </p:nvPr>
        </p:nvSpPr>
        <p:spPr/>
        <p:txBody>
          <a:bodyPr/>
          <a:lstStyle/>
          <a:p>
            <a:pPr lvl="0"/>
            <a:r>
              <a:rPr lang="en-US" dirty="0"/>
              <a:t>Procedural knowledge approach uses small programs and codes which describes how to do specific things, and how to proceed.</a:t>
            </a:r>
          </a:p>
          <a:p>
            <a:pPr lvl="0"/>
            <a:r>
              <a:rPr lang="en-US" dirty="0"/>
              <a:t>In this approach, one important rule is used which is </a:t>
            </a:r>
            <a:r>
              <a:rPr lang="en-US" b="1" dirty="0"/>
              <a:t>If-Then rule</a:t>
            </a:r>
            <a:r>
              <a:rPr lang="en-US" dirty="0"/>
              <a:t>.</a:t>
            </a:r>
          </a:p>
          <a:p>
            <a:pPr lvl="0"/>
            <a:r>
              <a:rPr lang="en-US" dirty="0"/>
              <a:t>In this knowledge, we can use various coding languages such as </a:t>
            </a:r>
            <a:r>
              <a:rPr lang="en-US" b="1" dirty="0"/>
              <a:t>Prolog language</a:t>
            </a:r>
            <a:r>
              <a:rPr lang="en-US" dirty="0"/>
              <a:t>.</a:t>
            </a:r>
          </a:p>
          <a:p>
            <a:pPr marL="0" indent="0">
              <a:buNone/>
            </a:pPr>
            <a:endParaRPr lang="en-US" dirty="0"/>
          </a:p>
        </p:txBody>
      </p:sp>
    </p:spTree>
    <p:extLst>
      <p:ext uri="{BB962C8B-B14F-4D97-AF65-F5344CB8AC3E}">
        <p14:creationId xmlns:p14="http://schemas.microsoft.com/office/powerpoint/2010/main" val="2060448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Requirements for knowledge Representation system</a:t>
            </a:r>
          </a:p>
        </p:txBody>
      </p:sp>
      <p:sp>
        <p:nvSpPr>
          <p:cNvPr id="3" name="Content Placeholder 2"/>
          <p:cNvSpPr>
            <a:spLocks noGrp="1"/>
          </p:cNvSpPr>
          <p:nvPr>
            <p:ph idx="1"/>
          </p:nvPr>
        </p:nvSpPr>
        <p:spPr/>
        <p:txBody>
          <a:bodyPr>
            <a:normAutofit fontScale="70000" lnSpcReduction="20000"/>
          </a:bodyPr>
          <a:lstStyle/>
          <a:p>
            <a:r>
              <a:rPr lang="en-US" dirty="0">
                <a:latin typeface="Times New Roman" pitchFamily="18" charset="0"/>
                <a:cs typeface="Times New Roman" pitchFamily="18" charset="0"/>
              </a:rPr>
              <a:t>A good knowledge representation system must possess the following properties.</a:t>
            </a:r>
          </a:p>
          <a:p>
            <a:pPr lvl="0">
              <a:buNone/>
            </a:pPr>
            <a:r>
              <a:rPr lang="en-US" b="1" dirty="0">
                <a:latin typeface="Times New Roman" pitchFamily="18" charset="0"/>
                <a:cs typeface="Times New Roman" pitchFamily="18" charset="0"/>
              </a:rPr>
              <a:t>1. Representational Accuracy: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KR system should have the ability to represent all kind of required knowledge.</a:t>
            </a:r>
          </a:p>
          <a:p>
            <a:pPr lvl="0">
              <a:buNone/>
            </a:pPr>
            <a:r>
              <a:rPr lang="en-US" b="1" dirty="0">
                <a:latin typeface="Times New Roman" pitchFamily="18" charset="0"/>
                <a:cs typeface="Times New Roman" pitchFamily="18" charset="0"/>
              </a:rPr>
              <a:t>2. Inferential Adequacy: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KR system should have ability to manipulate the representational structures to produce new knowledge corresponding to existing structure.</a:t>
            </a:r>
          </a:p>
          <a:p>
            <a:pPr lvl="0">
              <a:buNone/>
            </a:pPr>
            <a:r>
              <a:rPr lang="en-US" b="1" dirty="0">
                <a:latin typeface="Times New Roman" pitchFamily="18" charset="0"/>
                <a:cs typeface="Times New Roman" pitchFamily="18" charset="0"/>
              </a:rPr>
              <a:t>3. Inferential Efficiency:</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The ability to direct the inferential knowledge mechanism into the most productive directions by storing appropriate guides.</a:t>
            </a:r>
          </a:p>
          <a:p>
            <a:pPr lvl="0">
              <a:buNone/>
            </a:pPr>
            <a:r>
              <a:rPr lang="en-US" b="1" dirty="0">
                <a:latin typeface="Times New Roman" pitchFamily="18" charset="0"/>
                <a:cs typeface="Times New Roman" pitchFamily="18" charset="0"/>
              </a:rPr>
              <a:t>4. </a:t>
            </a:r>
            <a:r>
              <a:rPr lang="en-US" b="1" dirty="0" err="1">
                <a:latin typeface="Times New Roman" pitchFamily="18" charset="0"/>
                <a:cs typeface="Times New Roman" pitchFamily="18" charset="0"/>
              </a:rPr>
              <a:t>Acquisitional</a:t>
            </a:r>
            <a:r>
              <a:rPr lang="en-US" b="1" dirty="0">
                <a:latin typeface="Times New Roman" pitchFamily="18" charset="0"/>
                <a:cs typeface="Times New Roman" pitchFamily="18" charset="0"/>
              </a:rPr>
              <a:t> efficiency-</a:t>
            </a:r>
            <a:r>
              <a:rPr lang="en-US" dirty="0">
                <a:latin typeface="Times New Roman" pitchFamily="18" charset="0"/>
                <a:cs typeface="Times New Roman" pitchFamily="18" charset="0"/>
              </a:rPr>
              <a:t> The ability to acquire the new knowledge easily using automatic methods.</a:t>
            </a:r>
          </a:p>
          <a:p>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val="1925611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838200"/>
            <a:ext cx="7772400" cy="1470025"/>
          </a:xfrm>
        </p:spPr>
        <p:txBody>
          <a:bodyPr>
            <a:normAutofit fontScale="90000"/>
          </a:bodyPr>
          <a:lstStyle/>
          <a:p>
            <a:r>
              <a:rPr lang="en-US" b="1" dirty="0"/>
              <a:t>Issues in Knowledge Representation</a:t>
            </a:r>
            <a:r>
              <a:rPr lang="en-US" dirty="0"/>
              <a:t/>
            </a:r>
            <a:br>
              <a:rPr lang="en-US" dirty="0"/>
            </a:br>
            <a:endParaRPr lang="en-US" dirty="0"/>
          </a:p>
        </p:txBody>
      </p:sp>
      <p:sp>
        <p:nvSpPr>
          <p:cNvPr id="3" name="Subtitle 2"/>
          <p:cNvSpPr>
            <a:spLocks noGrp="1"/>
          </p:cNvSpPr>
          <p:nvPr>
            <p:ph type="subTitle" idx="1"/>
          </p:nvPr>
        </p:nvSpPr>
        <p:spPr>
          <a:xfrm>
            <a:off x="1219200" y="2514600"/>
            <a:ext cx="6400800" cy="1752600"/>
          </a:xfrm>
        </p:spPr>
        <p:txBody>
          <a:bodyPr>
            <a:normAutofit fontScale="92500" lnSpcReduction="10000"/>
          </a:bodyPr>
          <a:lstStyle/>
          <a:p>
            <a:r>
              <a:rPr lang="en-US" dirty="0">
                <a:solidFill>
                  <a:srgbClr val="002060"/>
                </a:solidFill>
              </a:rPr>
              <a:t>The fundamental goal of Knowledge Representation is to facilitate </a:t>
            </a:r>
            <a:r>
              <a:rPr lang="en-US" dirty="0" err="1">
                <a:solidFill>
                  <a:srgbClr val="002060"/>
                </a:solidFill>
              </a:rPr>
              <a:t>inferencing</a:t>
            </a:r>
            <a:r>
              <a:rPr lang="en-US" dirty="0">
                <a:solidFill>
                  <a:srgbClr val="002060"/>
                </a:solidFill>
              </a:rPr>
              <a:t> (conclusions) from knowledge</a:t>
            </a:r>
          </a:p>
        </p:txBody>
      </p:sp>
    </p:spTree>
    <p:extLst>
      <p:ext uri="{BB962C8B-B14F-4D97-AF65-F5344CB8AC3E}">
        <p14:creationId xmlns:p14="http://schemas.microsoft.com/office/powerpoint/2010/main" val="3957828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610600" cy="1143000"/>
          </a:xfrm>
        </p:spPr>
        <p:txBody>
          <a:bodyPr>
            <a:normAutofit fontScale="90000"/>
          </a:bodyPr>
          <a:lstStyle/>
          <a:p>
            <a:r>
              <a:rPr lang="en-US" dirty="0" smtClean="0"/>
              <a:t>Issues </a:t>
            </a:r>
            <a:r>
              <a:rPr lang="en-US" dirty="0"/>
              <a:t>that should be raised when using a knowledge representation technique:</a:t>
            </a:r>
            <a:br>
              <a:rPr lang="en-US" dirty="0"/>
            </a:br>
            <a:endParaRPr lang="en-US" dirty="0"/>
          </a:p>
        </p:txBody>
      </p:sp>
      <p:sp>
        <p:nvSpPr>
          <p:cNvPr id="3" name="Content Placeholder 2"/>
          <p:cNvSpPr>
            <a:spLocks noGrp="1"/>
          </p:cNvSpPr>
          <p:nvPr>
            <p:ph idx="1"/>
          </p:nvPr>
        </p:nvSpPr>
        <p:spPr>
          <a:xfrm>
            <a:off x="457200" y="2209800"/>
            <a:ext cx="8229600" cy="4525963"/>
          </a:xfrm>
        </p:spPr>
        <p:txBody>
          <a:bodyPr>
            <a:normAutofit fontScale="92500" lnSpcReduction="10000"/>
          </a:bodyPr>
          <a:lstStyle/>
          <a:p>
            <a:pPr lvl="1"/>
            <a:r>
              <a:rPr lang="en-US" dirty="0" smtClean="0"/>
              <a:t>Are </a:t>
            </a:r>
            <a:r>
              <a:rPr lang="en-US" dirty="0"/>
              <a:t>any attributes of objects so basic that they occur in almost every problem domain?</a:t>
            </a:r>
            <a:endParaRPr lang="en-US" sz="2400" dirty="0"/>
          </a:p>
          <a:p>
            <a:pPr lvl="1"/>
            <a:r>
              <a:rPr lang="en-US" dirty="0"/>
              <a:t>Are there any important relationships that exist among </a:t>
            </a:r>
            <a:r>
              <a:rPr lang="en-US" b="1" u="sng" dirty="0"/>
              <a:t>attributes</a:t>
            </a:r>
            <a:r>
              <a:rPr lang="en-US" dirty="0"/>
              <a:t> of objects?</a:t>
            </a:r>
            <a:endParaRPr lang="en-US" sz="2400" dirty="0"/>
          </a:p>
          <a:p>
            <a:pPr lvl="1"/>
            <a:r>
              <a:rPr lang="en-US" dirty="0"/>
              <a:t>At what level should knowledge be represented? Is there a good set of primitives into which all knowledge can be broken down?</a:t>
            </a:r>
            <a:endParaRPr lang="en-US" sz="2400" dirty="0"/>
          </a:p>
          <a:p>
            <a:pPr lvl="1"/>
            <a:r>
              <a:rPr lang="en-US" dirty="0"/>
              <a:t>How should sets of objects be represented?</a:t>
            </a:r>
            <a:endParaRPr lang="en-US" sz="2400" dirty="0"/>
          </a:p>
          <a:p>
            <a:pPr lvl="1"/>
            <a:r>
              <a:rPr lang="en-US" dirty="0"/>
              <a:t>Given a large amount of knowledge stored in a database, how can relevant parts be accessed when they are needed?</a:t>
            </a:r>
            <a:endParaRPr lang="en-US" sz="2400" dirty="0"/>
          </a:p>
          <a:p>
            <a:endParaRPr lang="en-US" dirty="0"/>
          </a:p>
        </p:txBody>
      </p:sp>
    </p:spTree>
    <p:extLst>
      <p:ext uri="{BB962C8B-B14F-4D97-AF65-F5344CB8AC3E}">
        <p14:creationId xmlns:p14="http://schemas.microsoft.com/office/powerpoint/2010/main" val="2233730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Attributes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Any attribute of objects so basic that they occur in almost every problem domain </a:t>
            </a:r>
            <a:r>
              <a:rPr lang="en-US" dirty="0" smtClean="0"/>
              <a:t>?</a:t>
            </a:r>
            <a:endParaRPr lang="en-US" dirty="0"/>
          </a:p>
          <a:p>
            <a:pPr lvl="1"/>
            <a:r>
              <a:rPr lang="en-US" dirty="0"/>
              <a:t>Relationship among attributes</a:t>
            </a:r>
            <a:r>
              <a:rPr lang="en-US" dirty="0" smtClean="0"/>
              <a:t>:</a:t>
            </a:r>
            <a:endParaRPr lang="en-US" dirty="0"/>
          </a:p>
          <a:p>
            <a:r>
              <a:rPr lang="en-US" dirty="0"/>
              <a:t>Any important relationship that exists among object attributes </a:t>
            </a:r>
            <a:r>
              <a:rPr lang="en-US" dirty="0" smtClean="0"/>
              <a:t>?</a:t>
            </a:r>
            <a:endParaRPr lang="en-US" dirty="0"/>
          </a:p>
          <a:p>
            <a:pPr lvl="1"/>
            <a:r>
              <a:rPr lang="en-US" dirty="0"/>
              <a:t>Choosing Granularity </a:t>
            </a:r>
            <a:r>
              <a:rPr lang="en-US" dirty="0" smtClean="0"/>
              <a:t>:</a:t>
            </a:r>
            <a:endParaRPr lang="en-US" dirty="0"/>
          </a:p>
          <a:p>
            <a:r>
              <a:rPr lang="en-US" dirty="0"/>
              <a:t>At what level of detail should the knowledge be represented </a:t>
            </a:r>
            <a:r>
              <a:rPr lang="en-US" dirty="0" smtClean="0"/>
              <a:t>?</a:t>
            </a:r>
            <a:endParaRPr lang="en-US" dirty="0"/>
          </a:p>
          <a:p>
            <a:pPr lvl="1"/>
            <a:r>
              <a:rPr lang="en-US" dirty="0"/>
              <a:t>Set of objects </a:t>
            </a:r>
            <a:r>
              <a:rPr lang="en-US" dirty="0" smtClean="0"/>
              <a:t>:</a:t>
            </a:r>
            <a:endParaRPr lang="en-US" dirty="0"/>
          </a:p>
          <a:p>
            <a:r>
              <a:rPr lang="en-US" dirty="0"/>
              <a:t>How sets of objects be represented </a:t>
            </a:r>
            <a:r>
              <a:rPr lang="en-US" dirty="0" smtClean="0"/>
              <a:t>?</a:t>
            </a:r>
            <a:endParaRPr lang="en-US" dirty="0"/>
          </a:p>
          <a:p>
            <a:pPr lvl="1"/>
            <a:r>
              <a:rPr lang="en-US" dirty="0"/>
              <a:t>Finding Right structure :</a:t>
            </a:r>
          </a:p>
          <a:p>
            <a:endParaRPr lang="en-US" dirty="0"/>
          </a:p>
        </p:txBody>
      </p:sp>
    </p:spTree>
    <p:extLst>
      <p:ext uri="{BB962C8B-B14F-4D97-AF65-F5344CB8AC3E}">
        <p14:creationId xmlns:p14="http://schemas.microsoft.com/office/powerpoint/2010/main" val="55412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Important </a:t>
            </a:r>
            <a:r>
              <a:rPr lang="en-US" b="1" dirty="0"/>
              <a:t>Attributed:</a:t>
            </a:r>
            <a:br>
              <a:rPr lang="en-US" b="1" dirty="0"/>
            </a:br>
            <a:endParaRPr lang="en-US" dirty="0"/>
          </a:p>
        </p:txBody>
      </p:sp>
      <p:sp>
        <p:nvSpPr>
          <p:cNvPr id="3" name="Content Placeholder 2"/>
          <p:cNvSpPr>
            <a:spLocks noGrp="1"/>
          </p:cNvSpPr>
          <p:nvPr>
            <p:ph idx="1"/>
          </p:nvPr>
        </p:nvSpPr>
        <p:spPr/>
        <p:txBody>
          <a:bodyPr/>
          <a:lstStyle/>
          <a:p>
            <a:r>
              <a:rPr lang="en-US" dirty="0"/>
              <a:t>Any attribute of objects so basic that they occur in almost every problem domain?</a:t>
            </a:r>
          </a:p>
          <a:p>
            <a:r>
              <a:rPr lang="en-US" dirty="0"/>
              <a:t>There are two attributed “instance” and “</a:t>
            </a:r>
            <a:r>
              <a:rPr lang="en-US" dirty="0" err="1"/>
              <a:t>isa</a:t>
            </a:r>
            <a:r>
              <a:rPr lang="en-US" dirty="0"/>
              <a:t>”, that are general significance. These attributes are important because they support property inheritance</a:t>
            </a:r>
          </a:p>
          <a:p>
            <a:endParaRPr lang="en-US" dirty="0"/>
          </a:p>
        </p:txBody>
      </p:sp>
    </p:spTree>
    <p:extLst>
      <p:ext uri="{BB962C8B-B14F-4D97-AF65-F5344CB8AC3E}">
        <p14:creationId xmlns:p14="http://schemas.microsoft.com/office/powerpoint/2010/main" val="1440250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Relationship among attributes:</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lgn="just">
              <a:buNone/>
            </a:pPr>
            <a:r>
              <a:rPr lang="en-US" dirty="0"/>
              <a:t>Any important relationship that exists among object attributed?</a:t>
            </a:r>
          </a:p>
          <a:p>
            <a:pPr algn="just"/>
            <a:r>
              <a:rPr lang="en-US" dirty="0"/>
              <a:t>The attributes we use to describe objects are themselves entities that we represent</a:t>
            </a:r>
            <a:r>
              <a:rPr lang="en-US" dirty="0" smtClean="0"/>
              <a:t>.</a:t>
            </a:r>
          </a:p>
          <a:p>
            <a:pPr algn="just"/>
            <a:endParaRPr lang="en-US" dirty="0"/>
          </a:p>
          <a:p>
            <a:pPr algn="just"/>
            <a:r>
              <a:rPr lang="en-US" dirty="0"/>
              <a:t>The relationship between the attributes of an object, independent of specific knowledge they encode, may hold properties like:</a:t>
            </a:r>
          </a:p>
          <a:p>
            <a:pPr marL="0" indent="0" algn="just">
              <a:buNone/>
            </a:pPr>
            <a:r>
              <a:rPr lang="en-US" dirty="0" smtClean="0"/>
              <a:t>.</a:t>
            </a:r>
            <a:endParaRPr lang="en-US" dirty="0"/>
          </a:p>
          <a:p>
            <a:pPr algn="just"/>
            <a:endParaRPr lang="en-US" dirty="0"/>
          </a:p>
        </p:txBody>
      </p:sp>
    </p:spTree>
    <p:extLst>
      <p:ext uri="{BB962C8B-B14F-4D97-AF65-F5344CB8AC3E}">
        <p14:creationId xmlns:p14="http://schemas.microsoft.com/office/powerpoint/2010/main" val="3021772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Attributes</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1. </a:t>
            </a:r>
            <a:r>
              <a:rPr lang="en-US" b="1" dirty="0"/>
              <a:t>Inverse</a:t>
            </a:r>
            <a:r>
              <a:rPr lang="en-US" dirty="0"/>
              <a:t> — This is about consistency check, while a value is added to one attribute. The entities are related to each other in many different ways.</a:t>
            </a:r>
          </a:p>
          <a:p>
            <a:pPr marL="0" indent="0" algn="just">
              <a:buNone/>
            </a:pPr>
            <a:r>
              <a:rPr lang="en-US" dirty="0"/>
              <a:t>2. </a:t>
            </a:r>
            <a:r>
              <a:rPr lang="en-US" b="1" dirty="0"/>
              <a:t>Existence </a:t>
            </a:r>
            <a:r>
              <a:rPr lang="en-US" b="1" u="sng" dirty="0"/>
              <a:t>in an </a:t>
            </a:r>
            <a:r>
              <a:rPr lang="en-US" b="1" u="sng" dirty="0" err="1"/>
              <a:t>isa</a:t>
            </a:r>
            <a:r>
              <a:rPr lang="en-US" b="1" u="sng" dirty="0"/>
              <a:t> </a:t>
            </a:r>
            <a:r>
              <a:rPr lang="en-US" b="1" dirty="0"/>
              <a:t>hierarchy </a:t>
            </a:r>
            <a:r>
              <a:rPr lang="en-US" dirty="0"/>
              <a:t>— This is about generalization-specification, like, classes of objects and specialized subsets of those classes, For example, the attribute height is a specialization of general attribute physical-size which is, in turn, a specialization of physical-attribute. </a:t>
            </a:r>
            <a:r>
              <a:rPr lang="en-US" dirty="0" smtClean="0"/>
              <a:t>they </a:t>
            </a:r>
            <a:r>
              <a:rPr lang="en-US" dirty="0"/>
              <a:t>support inheritance</a:t>
            </a:r>
          </a:p>
        </p:txBody>
      </p:sp>
    </p:spTree>
    <p:extLst>
      <p:ext uri="{BB962C8B-B14F-4D97-AF65-F5344CB8AC3E}">
        <p14:creationId xmlns:p14="http://schemas.microsoft.com/office/powerpoint/2010/main" val="796243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077200" cy="5440363"/>
          </a:xfrm>
        </p:spPr>
        <p:txBody>
          <a:bodyPr>
            <a:normAutofit fontScale="92500" lnSpcReduction="10000"/>
          </a:bodyPr>
          <a:lstStyle/>
          <a:p>
            <a:pPr marL="0" indent="0" algn="just">
              <a:buNone/>
            </a:pPr>
            <a:r>
              <a:rPr lang="en-US" dirty="0" smtClean="0"/>
              <a:t>3. </a:t>
            </a:r>
            <a:r>
              <a:rPr lang="en-US" b="1" dirty="0" smtClean="0"/>
              <a:t>Technique </a:t>
            </a:r>
            <a:r>
              <a:rPr lang="en-US" b="1" dirty="0"/>
              <a:t>for reasoning about values </a:t>
            </a:r>
            <a:r>
              <a:rPr lang="en-US" dirty="0"/>
              <a:t>— This is about reasoning values of attributes not given explicitly. Several kinds of information are used in reasoning, like, height: must be in a unit of length, Age: of a person cannot be greater than the age of person’s parents. </a:t>
            </a:r>
            <a:endParaRPr lang="en-US" dirty="0" smtClean="0"/>
          </a:p>
          <a:p>
            <a:pPr marL="0" indent="0">
              <a:buNone/>
            </a:pPr>
            <a:endParaRPr lang="en-US" dirty="0"/>
          </a:p>
          <a:p>
            <a:pPr marL="0" indent="0" algn="just">
              <a:buNone/>
            </a:pPr>
            <a:r>
              <a:rPr lang="en-US" dirty="0" smtClean="0"/>
              <a:t>4. </a:t>
            </a:r>
            <a:r>
              <a:rPr lang="en-US" b="1" dirty="0" smtClean="0"/>
              <a:t>Single </a:t>
            </a:r>
            <a:r>
              <a:rPr lang="en-US" b="1" dirty="0"/>
              <a:t>valued attributes </a:t>
            </a:r>
            <a:r>
              <a:rPr lang="en-US" dirty="0"/>
              <a:t>— This is about a specific attribute that is guaranteed to take a unique value. For example, a baseball player can at time have only a single height and be a member of only one team. </a:t>
            </a:r>
          </a:p>
        </p:txBody>
      </p:sp>
    </p:spTree>
    <p:extLst>
      <p:ext uri="{BB962C8B-B14F-4D97-AF65-F5344CB8AC3E}">
        <p14:creationId xmlns:p14="http://schemas.microsoft.com/office/powerpoint/2010/main" val="325626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Logical Representation</a:t>
            </a:r>
          </a:p>
        </p:txBody>
      </p:sp>
      <p:sp>
        <p:nvSpPr>
          <p:cNvPr id="3" name="Content Placeholder 2"/>
          <p:cNvSpPr>
            <a:spLocks noGrp="1"/>
          </p:cNvSpPr>
          <p:nvPr>
            <p:ph idx="1"/>
          </p:nvPr>
        </p:nvSpPr>
        <p:spPr/>
        <p:txBody>
          <a:bodyPr>
            <a:normAutofit fontScale="92500" lnSpcReduction="20000"/>
          </a:bodyPr>
          <a:lstStyle/>
          <a:p>
            <a:r>
              <a:rPr lang="en-US" dirty="0"/>
              <a:t>Logical representation is a language with some concrete rules which deals with propositions and has no ambiguity in representation. </a:t>
            </a:r>
          </a:p>
          <a:p>
            <a:r>
              <a:rPr lang="en-US" dirty="0"/>
              <a:t>Logical representation means drawing a conclusion based on various conditions. This representation lays down some important communication rules.</a:t>
            </a:r>
          </a:p>
          <a:p>
            <a:r>
              <a:rPr lang="en-US" dirty="0"/>
              <a:t> It consists of precisely defined </a:t>
            </a:r>
            <a:r>
              <a:rPr lang="en-US" b="1" dirty="0"/>
              <a:t>syntax and semantics</a:t>
            </a:r>
            <a:r>
              <a:rPr lang="en-US" dirty="0"/>
              <a:t> which supports the sound inference. Each sentence can be translated into logics using syntax and semantics.</a:t>
            </a:r>
          </a:p>
          <a:p>
            <a:endParaRPr lang="en-US" dirty="0"/>
          </a:p>
          <a:p>
            <a:endParaRPr lang="en-US" dirty="0"/>
          </a:p>
        </p:txBody>
      </p:sp>
    </p:spTree>
    <p:extLst>
      <p:ext uri="{BB962C8B-B14F-4D97-AF65-F5344CB8AC3E}">
        <p14:creationId xmlns:p14="http://schemas.microsoft.com/office/powerpoint/2010/main" val="1426360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2.Choosing </a:t>
            </a:r>
            <a:r>
              <a:rPr lang="en-US" b="1" dirty="0"/>
              <a:t>Granularity</a:t>
            </a:r>
            <a:endParaRPr lang="en-US" dirty="0"/>
          </a:p>
        </p:txBody>
      </p:sp>
      <p:sp>
        <p:nvSpPr>
          <p:cNvPr id="3" name="Content Placeholder 2"/>
          <p:cNvSpPr>
            <a:spLocks noGrp="1"/>
          </p:cNvSpPr>
          <p:nvPr>
            <p:ph idx="1"/>
          </p:nvPr>
        </p:nvSpPr>
        <p:spPr/>
        <p:txBody>
          <a:bodyPr>
            <a:normAutofit fontScale="85000" lnSpcReduction="10000"/>
          </a:bodyPr>
          <a:lstStyle/>
          <a:p>
            <a:r>
              <a:rPr lang="en-US" dirty="0"/>
              <a:t>At what level of detail should the knowledge be represented?</a:t>
            </a:r>
          </a:p>
          <a:p>
            <a:r>
              <a:rPr lang="en-US" dirty="0"/>
              <a:t>Regardless of the KR formalism, it is necessary to know:</a:t>
            </a:r>
          </a:p>
          <a:p>
            <a:r>
              <a:rPr lang="en-US" dirty="0"/>
              <a:t>At what level should the knowledge be represented and what are the primitives?</a:t>
            </a:r>
          </a:p>
          <a:p>
            <a:r>
              <a:rPr lang="en-US" dirty="0"/>
              <a:t>Should there be a small number or should there be a large number of low-level primitives or High-level facts.</a:t>
            </a:r>
          </a:p>
          <a:p>
            <a:r>
              <a:rPr lang="en-US" dirty="0"/>
              <a:t>High-level facts may not be adequate for inference while Low-level primitives may require a lot of storage.</a:t>
            </a:r>
          </a:p>
          <a:p>
            <a:endParaRPr lang="en-US" dirty="0"/>
          </a:p>
        </p:txBody>
      </p:sp>
    </p:spTree>
    <p:extLst>
      <p:ext uri="{BB962C8B-B14F-4D97-AF65-F5344CB8AC3E}">
        <p14:creationId xmlns:p14="http://schemas.microsoft.com/office/powerpoint/2010/main" val="1971444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Granularity:</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Suppose we are interested in following facts:</a:t>
            </a:r>
          </a:p>
          <a:p>
            <a:pPr lvl="1"/>
            <a:r>
              <a:rPr lang="en-US" dirty="0"/>
              <a:t>John spotted Sue.</a:t>
            </a:r>
          </a:p>
          <a:p>
            <a:pPr lvl="1"/>
            <a:r>
              <a:rPr lang="en-US" dirty="0"/>
              <a:t>This could be represented as</a:t>
            </a:r>
          </a:p>
          <a:p>
            <a:pPr lvl="1"/>
            <a:r>
              <a:rPr lang="en-US" b="1" dirty="0"/>
              <a:t>Spotted (agent(John),object (Sue))</a:t>
            </a:r>
            <a:endParaRPr lang="en-US" dirty="0"/>
          </a:p>
          <a:p>
            <a:pPr lvl="1"/>
            <a:r>
              <a:rPr lang="en-US" dirty="0"/>
              <a:t>Such a representation would make it easy to answer questions such are:</a:t>
            </a:r>
          </a:p>
          <a:p>
            <a:pPr lvl="1"/>
            <a:r>
              <a:rPr lang="en-US" dirty="0"/>
              <a:t>Who spotted Sue?</a:t>
            </a:r>
          </a:p>
          <a:p>
            <a:pPr lvl="1"/>
            <a:r>
              <a:rPr lang="en-US" dirty="0"/>
              <a:t>Suppose we want to know:</a:t>
            </a:r>
          </a:p>
          <a:p>
            <a:pPr lvl="1"/>
            <a:r>
              <a:rPr lang="en-US" dirty="0"/>
              <a:t>Did John see Sue?</a:t>
            </a:r>
          </a:p>
          <a:p>
            <a:pPr lvl="1"/>
            <a:r>
              <a:rPr lang="en-US" dirty="0"/>
              <a:t>Given only one fact, we cannot discover that answer.</a:t>
            </a:r>
          </a:p>
          <a:p>
            <a:pPr lvl="1"/>
            <a:r>
              <a:rPr lang="en-US" dirty="0"/>
              <a:t>We can add other facts, such as</a:t>
            </a:r>
          </a:p>
          <a:p>
            <a:pPr lvl="1"/>
            <a:r>
              <a:rPr lang="en-US" b="1" dirty="0"/>
              <a:t>Spotted(x, y) -&gt; saw(x, y)</a:t>
            </a:r>
            <a:endParaRPr lang="en-US" dirty="0"/>
          </a:p>
          <a:p>
            <a:endParaRPr lang="en-US" dirty="0"/>
          </a:p>
        </p:txBody>
      </p:sp>
    </p:spTree>
    <p:extLst>
      <p:ext uri="{BB962C8B-B14F-4D97-AF65-F5344CB8AC3E}">
        <p14:creationId xmlns:p14="http://schemas.microsoft.com/office/powerpoint/2010/main" val="1675846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3.Set </a:t>
            </a:r>
            <a:r>
              <a:rPr lang="en-US" b="1" dirty="0"/>
              <a:t>of objects</a:t>
            </a:r>
            <a:endParaRPr lang="en-US" dirty="0"/>
          </a:p>
        </p:txBody>
      </p:sp>
      <p:sp>
        <p:nvSpPr>
          <p:cNvPr id="3" name="Content Placeholder 2"/>
          <p:cNvSpPr>
            <a:spLocks noGrp="1"/>
          </p:cNvSpPr>
          <p:nvPr>
            <p:ph idx="1"/>
          </p:nvPr>
        </p:nvSpPr>
        <p:spPr/>
        <p:txBody>
          <a:bodyPr>
            <a:normAutofit fontScale="85000" lnSpcReduction="10000"/>
          </a:bodyPr>
          <a:lstStyle/>
          <a:p>
            <a:r>
              <a:rPr lang="en-US" dirty="0"/>
              <a:t>How should sets of objects be represented?</a:t>
            </a:r>
          </a:p>
          <a:p>
            <a:r>
              <a:rPr lang="en-US" dirty="0"/>
              <a:t>There are certain properties of objects that are true as member of a set but not as individual;</a:t>
            </a:r>
          </a:p>
          <a:p>
            <a:r>
              <a:rPr lang="en-US" dirty="0"/>
              <a:t>Example: Consider the assertion made in the sentences:</a:t>
            </a:r>
          </a:p>
          <a:p>
            <a:r>
              <a:rPr lang="en-US" dirty="0"/>
              <a:t>“there are more sheep than people in Australia”, and</a:t>
            </a:r>
          </a:p>
          <a:p>
            <a:r>
              <a:rPr lang="en-US" dirty="0"/>
              <a:t>“English speakers can be found all over the world.”</a:t>
            </a:r>
          </a:p>
          <a:p>
            <a:r>
              <a:rPr lang="en-US" dirty="0"/>
              <a:t>To describe these facts, the only way is to attach assertion to the sets representing people, sheep, and English.</a:t>
            </a:r>
          </a:p>
          <a:p>
            <a:endParaRPr lang="en-US" dirty="0"/>
          </a:p>
        </p:txBody>
      </p:sp>
    </p:spTree>
    <p:extLst>
      <p:ext uri="{BB962C8B-B14F-4D97-AF65-F5344CB8AC3E}">
        <p14:creationId xmlns:p14="http://schemas.microsoft.com/office/powerpoint/2010/main" val="43759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reason to represent sets of objects is: if a property is true for all or most elements of a set, then it is more efficient to associate it once with the set rather than to associate it explicitly with every elements of the set.</a:t>
            </a:r>
          </a:p>
          <a:p>
            <a:r>
              <a:rPr lang="en-US" dirty="0"/>
              <a:t>This is </a:t>
            </a:r>
            <a:r>
              <a:rPr lang="en-US" dirty="0" err="1" smtClean="0"/>
              <a:t>done,in</a:t>
            </a:r>
            <a:r>
              <a:rPr lang="en-US" dirty="0" smtClean="0"/>
              <a:t> </a:t>
            </a:r>
            <a:r>
              <a:rPr lang="en-US" dirty="0"/>
              <a:t>logical representation through the use of universal quantifier, and</a:t>
            </a:r>
          </a:p>
          <a:p>
            <a:r>
              <a:rPr lang="en-US" dirty="0"/>
              <a:t>in hierarchical structure where node represent sets and inheritance propagate set level assertion down to individual.</a:t>
            </a:r>
          </a:p>
          <a:p>
            <a:endParaRPr lang="en-US" dirty="0"/>
          </a:p>
        </p:txBody>
      </p:sp>
    </p:spTree>
    <p:extLst>
      <p:ext uri="{BB962C8B-B14F-4D97-AF65-F5344CB8AC3E}">
        <p14:creationId xmlns:p14="http://schemas.microsoft.com/office/powerpoint/2010/main" val="1206075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4.Finding </a:t>
            </a:r>
            <a:r>
              <a:rPr lang="en-US" b="1" dirty="0"/>
              <a:t>Right structure</a:t>
            </a:r>
            <a:endParaRPr lang="en-US" dirty="0"/>
          </a:p>
        </p:txBody>
      </p:sp>
      <p:sp>
        <p:nvSpPr>
          <p:cNvPr id="3" name="Content Placeholder 2"/>
          <p:cNvSpPr>
            <a:spLocks noGrp="1"/>
          </p:cNvSpPr>
          <p:nvPr>
            <p:ph idx="1"/>
          </p:nvPr>
        </p:nvSpPr>
        <p:spPr/>
        <p:txBody>
          <a:bodyPr/>
          <a:lstStyle/>
          <a:p>
            <a:r>
              <a:rPr lang="en-US" dirty="0"/>
              <a:t>Given a large amount of knowledge stored in a database, how can relevant parts are accessed when they are needed?</a:t>
            </a:r>
          </a:p>
          <a:p>
            <a:r>
              <a:rPr lang="en-US" dirty="0"/>
              <a:t>This is about access to right structure for describing a particular situation.</a:t>
            </a:r>
          </a:p>
          <a:p>
            <a:r>
              <a:rPr lang="en-US" dirty="0"/>
              <a:t>This requires, selecting an initial structure and then revising the choice</a:t>
            </a:r>
          </a:p>
          <a:p>
            <a:endParaRPr lang="en-US" dirty="0"/>
          </a:p>
        </p:txBody>
      </p:sp>
    </p:spTree>
    <p:extLst>
      <p:ext uri="{BB962C8B-B14F-4D97-AF65-F5344CB8AC3E}">
        <p14:creationId xmlns:p14="http://schemas.microsoft.com/office/powerpoint/2010/main" val="3720085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While doing so, it is necessary to solve following problems</a:t>
            </a:r>
          </a:p>
        </p:txBody>
      </p:sp>
      <p:sp>
        <p:nvSpPr>
          <p:cNvPr id="3" name="Content Placeholder 2"/>
          <p:cNvSpPr>
            <a:spLocks noGrp="1"/>
          </p:cNvSpPr>
          <p:nvPr>
            <p:ph idx="1"/>
          </p:nvPr>
        </p:nvSpPr>
        <p:spPr/>
        <p:txBody>
          <a:bodyPr>
            <a:normAutofit fontScale="92500" lnSpcReduction="10000"/>
          </a:bodyPr>
          <a:lstStyle/>
          <a:p>
            <a:r>
              <a:rPr lang="en-US" dirty="0"/>
              <a:t>How to perform an initial selection of the most appropriate structure.</a:t>
            </a:r>
          </a:p>
          <a:p>
            <a:r>
              <a:rPr lang="en-US" dirty="0"/>
              <a:t>How to fill in appropriate details from the current situations.</a:t>
            </a:r>
          </a:p>
          <a:p>
            <a:r>
              <a:rPr lang="en-US" dirty="0"/>
              <a:t>How to find a better structure if the one chosen initially turns out not to be appropriate.</a:t>
            </a:r>
          </a:p>
          <a:p>
            <a:r>
              <a:rPr lang="en-US" dirty="0"/>
              <a:t>What to do if none of the available structures is appropriate.</a:t>
            </a:r>
          </a:p>
          <a:p>
            <a:r>
              <a:rPr lang="en-US" dirty="0"/>
              <a:t>When to create and remember a new structure.</a:t>
            </a:r>
          </a:p>
          <a:p>
            <a:endParaRPr lang="en-US" dirty="0"/>
          </a:p>
        </p:txBody>
      </p:sp>
    </p:spTree>
    <p:extLst>
      <p:ext uri="{BB962C8B-B14F-4D97-AF65-F5344CB8AC3E}">
        <p14:creationId xmlns:p14="http://schemas.microsoft.com/office/powerpoint/2010/main" val="1758444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a:t>Knowledge-Based Agent in Artificial intelligence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An intelligent agent needs </a:t>
            </a:r>
            <a:r>
              <a:rPr lang="en-US" b="1" dirty="0"/>
              <a:t>knowledge</a:t>
            </a:r>
            <a:r>
              <a:rPr lang="en-US" dirty="0"/>
              <a:t> about the real world for taking decisions and </a:t>
            </a:r>
            <a:r>
              <a:rPr lang="en-US" b="1" dirty="0"/>
              <a:t>reasoning</a:t>
            </a:r>
            <a:r>
              <a:rPr lang="en-US" dirty="0"/>
              <a:t> to act efficiently. </a:t>
            </a:r>
          </a:p>
          <a:p>
            <a:r>
              <a:rPr lang="en-US" dirty="0"/>
              <a:t>Knowledge-based agents are those agents who have the capability of </a:t>
            </a:r>
            <a:r>
              <a:rPr lang="en-US" b="1" dirty="0"/>
              <a:t>maintaining an internal state of knowledge, reason over that knowledge, update their knowledge after observations and take actions. These agents can represent the world with some formal representation and act intelligently</a:t>
            </a:r>
            <a:endParaRPr lang="en-US" dirty="0"/>
          </a:p>
          <a:p>
            <a:endParaRPr lang="en-US" dirty="0"/>
          </a:p>
        </p:txBody>
      </p:sp>
    </p:spTree>
    <p:extLst>
      <p:ext uri="{BB962C8B-B14F-4D97-AF65-F5344CB8AC3E}">
        <p14:creationId xmlns:p14="http://schemas.microsoft.com/office/powerpoint/2010/main" val="950602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Knowledge-based agents are composed of two main parts: </a:t>
            </a:r>
          </a:p>
          <a:p>
            <a:pPr lvl="1"/>
            <a:r>
              <a:rPr lang="en-US" b="1" dirty="0"/>
              <a:t>Knowledge-base and</a:t>
            </a:r>
            <a:endParaRPr lang="en-US" dirty="0"/>
          </a:p>
          <a:p>
            <a:pPr lvl="1"/>
            <a:r>
              <a:rPr lang="en-US" b="1" dirty="0"/>
              <a:t>Inference system</a:t>
            </a:r>
            <a:r>
              <a:rPr lang="en-US" dirty="0"/>
              <a:t>.</a:t>
            </a:r>
          </a:p>
          <a:p>
            <a:endParaRPr lang="en-US" dirty="0"/>
          </a:p>
        </p:txBody>
      </p:sp>
    </p:spTree>
    <p:extLst>
      <p:ext uri="{BB962C8B-B14F-4D97-AF65-F5344CB8AC3E}">
        <p14:creationId xmlns:p14="http://schemas.microsoft.com/office/powerpoint/2010/main" val="179341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t>A knowledge-based agent must able to do the following:</a:t>
            </a:r>
          </a:p>
          <a:p>
            <a:r>
              <a:rPr lang="en-US" dirty="0"/>
              <a:t>An agent should be able to represent states, actions, etc.</a:t>
            </a:r>
          </a:p>
          <a:p>
            <a:r>
              <a:rPr lang="en-US" dirty="0"/>
              <a:t>An agent Should be able to incorporate new percepts</a:t>
            </a:r>
          </a:p>
          <a:p>
            <a:r>
              <a:rPr lang="en-US" dirty="0"/>
              <a:t>An agent can update the internal representation of the world</a:t>
            </a:r>
          </a:p>
          <a:p>
            <a:r>
              <a:rPr lang="en-US" dirty="0"/>
              <a:t>An agent can deduce the internal representation of the world</a:t>
            </a:r>
          </a:p>
          <a:p>
            <a:r>
              <a:rPr lang="en-US" dirty="0"/>
              <a:t>An agent can deduce appropriate actions</a:t>
            </a:r>
          </a:p>
          <a:p>
            <a:endParaRPr lang="en-US" dirty="0"/>
          </a:p>
        </p:txBody>
      </p:sp>
    </p:spTree>
    <p:extLst>
      <p:ext uri="{BB962C8B-B14F-4D97-AF65-F5344CB8AC3E}">
        <p14:creationId xmlns:p14="http://schemas.microsoft.com/office/powerpoint/2010/main" val="690380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architecture of knowledge-based agent</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562417" cy="4279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79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fontScale="70000" lnSpcReduction="20000"/>
          </a:bodyPr>
          <a:lstStyle/>
          <a:p>
            <a:pPr>
              <a:buNone/>
            </a:pPr>
            <a:r>
              <a:rPr lang="en-US" u="sng" dirty="0"/>
              <a:t>Syntax:</a:t>
            </a:r>
          </a:p>
          <a:p>
            <a:pPr lvl="0"/>
            <a:r>
              <a:rPr lang="en-US" dirty="0"/>
              <a:t>Syntaxes are the rules which decide how we can construct legal sentences in the logic.</a:t>
            </a:r>
          </a:p>
          <a:p>
            <a:pPr lvl="0"/>
            <a:r>
              <a:rPr lang="en-US" dirty="0"/>
              <a:t>It determines which symbol we can use in knowledge representation.</a:t>
            </a:r>
          </a:p>
          <a:p>
            <a:r>
              <a:rPr lang="en-US" dirty="0"/>
              <a:t>How to write those symbols</a:t>
            </a:r>
          </a:p>
          <a:p>
            <a:pPr lvl="0" fontAlgn="base">
              <a:spcAft>
                <a:spcPct val="0"/>
              </a:spcAft>
            </a:pPr>
            <a:r>
              <a:rPr lang="en-US" u="sng" dirty="0"/>
              <a:t>Semantics:</a:t>
            </a:r>
          </a:p>
          <a:p>
            <a:pPr lvl="0" fontAlgn="base">
              <a:spcAft>
                <a:spcPct val="0"/>
              </a:spcAft>
            </a:pPr>
            <a:r>
              <a:rPr lang="en-US" dirty="0"/>
              <a:t>Semantics are the rules by which we can interpret the sentence in the logic.</a:t>
            </a:r>
          </a:p>
          <a:p>
            <a:pPr lvl="0" fontAlgn="base">
              <a:spcAft>
                <a:spcPct val="0"/>
              </a:spcAft>
            </a:pPr>
            <a:r>
              <a:rPr lang="en-US" dirty="0"/>
              <a:t>Semantic also involves assigning a meaning to each sentence.</a:t>
            </a:r>
          </a:p>
          <a:p>
            <a:pPr lvl="0" fontAlgn="base">
              <a:spcAft>
                <a:spcPct val="0"/>
              </a:spcAft>
            </a:pPr>
            <a:r>
              <a:rPr lang="en-US" dirty="0"/>
              <a:t>Logical representation can be </a:t>
            </a:r>
            <a:r>
              <a:rPr lang="en-US" dirty="0" err="1"/>
              <a:t>categorised</a:t>
            </a:r>
            <a:r>
              <a:rPr lang="en-US" dirty="0"/>
              <a:t> into mainly two logics:</a:t>
            </a:r>
          </a:p>
          <a:p>
            <a:pPr lvl="0" fontAlgn="base">
              <a:spcAft>
                <a:spcPct val="0"/>
              </a:spcAft>
            </a:pPr>
            <a:r>
              <a:rPr lang="en-US" dirty="0"/>
              <a:t>Propositional Logics</a:t>
            </a:r>
          </a:p>
          <a:p>
            <a:pPr lvl="0" fontAlgn="base">
              <a:spcAft>
                <a:spcPct val="0"/>
              </a:spcAft>
            </a:pPr>
            <a:r>
              <a:rPr lang="en-US" dirty="0"/>
              <a:t>Predicate logics</a:t>
            </a:r>
          </a:p>
          <a:p>
            <a:pPr marL="0" indent="0">
              <a:buNone/>
            </a:pPr>
            <a:endParaRPr lang="en-US" dirty="0"/>
          </a:p>
        </p:txBody>
      </p:sp>
    </p:spTree>
    <p:extLst>
      <p:ext uri="{BB962C8B-B14F-4D97-AF65-F5344CB8AC3E}">
        <p14:creationId xmlns:p14="http://schemas.microsoft.com/office/powerpoint/2010/main" val="2175294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Inference system</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Inference means deriving new sentences from old. Inference system allows us to add a new sentence to the knowledge base. A sentence is a proposition about the world. Inference system applies logical rules to the KB to deduce new information.</a:t>
            </a:r>
          </a:p>
          <a:p>
            <a:r>
              <a:rPr lang="en-US" dirty="0"/>
              <a:t>Inference system generates new facts so that an agent can update the KB. An inference system works mainly in two rules which are given as:</a:t>
            </a:r>
          </a:p>
          <a:p>
            <a:r>
              <a:rPr lang="en-US" b="1" dirty="0"/>
              <a:t>Forward chaining </a:t>
            </a:r>
            <a:endParaRPr lang="en-US" dirty="0"/>
          </a:p>
          <a:p>
            <a:r>
              <a:rPr lang="en-US" b="1" dirty="0"/>
              <a:t>Backward chaining</a:t>
            </a:r>
            <a:endParaRPr lang="en-US" dirty="0"/>
          </a:p>
          <a:p>
            <a:endParaRPr lang="en-US" dirty="0"/>
          </a:p>
        </p:txBody>
      </p:sp>
    </p:spTree>
    <p:extLst>
      <p:ext uri="{BB962C8B-B14F-4D97-AF65-F5344CB8AC3E}">
        <p14:creationId xmlns:p14="http://schemas.microsoft.com/office/powerpoint/2010/main" val="1148167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Operations Performed by KBA</a:t>
            </a:r>
            <a:br>
              <a:rPr lang="en-US" b="1" dirty="0"/>
            </a:br>
            <a:endParaRPr lang="en-US" dirty="0"/>
          </a:p>
        </p:txBody>
      </p:sp>
      <p:sp>
        <p:nvSpPr>
          <p:cNvPr id="3" name="Content Placeholder 2"/>
          <p:cNvSpPr>
            <a:spLocks noGrp="1"/>
          </p:cNvSpPr>
          <p:nvPr>
            <p:ph idx="1"/>
          </p:nvPr>
        </p:nvSpPr>
        <p:spPr/>
        <p:txBody>
          <a:bodyPr/>
          <a:lstStyle/>
          <a:p>
            <a:r>
              <a:rPr lang="en-US" b="1" dirty="0"/>
              <a:t>Following are three operations which are performed by KBA in order to show the intelligent behavior:</a:t>
            </a:r>
            <a:endParaRPr lang="en-US" dirty="0"/>
          </a:p>
          <a:p>
            <a:r>
              <a:rPr lang="en-US" b="1" dirty="0"/>
              <a:t>TELL:</a:t>
            </a:r>
            <a:r>
              <a:rPr lang="en-US" dirty="0"/>
              <a:t> This operation tells the knowledge base what it perceives from the environment.</a:t>
            </a:r>
          </a:p>
          <a:p>
            <a:r>
              <a:rPr lang="en-US" b="1" dirty="0"/>
              <a:t>ASK:</a:t>
            </a:r>
            <a:r>
              <a:rPr lang="en-US" dirty="0"/>
              <a:t> This operation asks the knowledge base what action it should perform.</a:t>
            </a:r>
          </a:p>
          <a:p>
            <a:r>
              <a:rPr lang="en-US" b="1" dirty="0"/>
              <a:t>Perform:</a:t>
            </a:r>
            <a:r>
              <a:rPr lang="en-US" dirty="0"/>
              <a:t> It performs the selected action</a:t>
            </a:r>
          </a:p>
          <a:p>
            <a:endParaRPr lang="en-US" dirty="0"/>
          </a:p>
        </p:txBody>
      </p:sp>
    </p:spTree>
    <p:extLst>
      <p:ext uri="{BB962C8B-B14F-4D97-AF65-F5344CB8AC3E}">
        <p14:creationId xmlns:p14="http://schemas.microsoft.com/office/powerpoint/2010/main" val="2703737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Various levels of knowledge-based agent</a:t>
            </a:r>
            <a:endParaRPr lang="en-US" dirty="0"/>
          </a:p>
        </p:txBody>
      </p:sp>
      <p:sp>
        <p:nvSpPr>
          <p:cNvPr id="3" name="Content Placeholder 2"/>
          <p:cNvSpPr>
            <a:spLocks noGrp="1"/>
          </p:cNvSpPr>
          <p:nvPr>
            <p:ph idx="1"/>
          </p:nvPr>
        </p:nvSpPr>
        <p:spPr/>
        <p:txBody>
          <a:bodyPr/>
          <a:lstStyle/>
          <a:p>
            <a:r>
              <a:rPr lang="en-US" b="1" dirty="0"/>
              <a:t>1. Knowledge level</a:t>
            </a:r>
          </a:p>
          <a:p>
            <a:r>
              <a:rPr lang="en-US" b="1" dirty="0"/>
              <a:t>2. Logical </a:t>
            </a:r>
            <a:r>
              <a:rPr lang="en-US" b="1" dirty="0" smtClean="0"/>
              <a:t>level</a:t>
            </a:r>
          </a:p>
          <a:p>
            <a:r>
              <a:rPr lang="en-US" b="1" dirty="0"/>
              <a:t>3. Implementation level</a:t>
            </a:r>
            <a:endParaRPr lang="en-US" dirty="0"/>
          </a:p>
        </p:txBody>
      </p:sp>
    </p:spTree>
    <p:extLst>
      <p:ext uri="{BB962C8B-B14F-4D97-AF65-F5344CB8AC3E}">
        <p14:creationId xmlns:p14="http://schemas.microsoft.com/office/powerpoint/2010/main" val="3230105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First-Order Logic</a:t>
            </a:r>
            <a:br>
              <a:rPr lang="en-US" dirty="0"/>
            </a:br>
            <a:endParaRPr lang="en-US" dirty="0"/>
          </a:p>
        </p:txBody>
      </p:sp>
      <p:sp>
        <p:nvSpPr>
          <p:cNvPr id="3" name="Content Placeholder 2"/>
          <p:cNvSpPr>
            <a:spLocks noGrp="1"/>
          </p:cNvSpPr>
          <p:nvPr>
            <p:ph idx="1"/>
          </p:nvPr>
        </p:nvSpPr>
        <p:spPr/>
        <p:txBody>
          <a:bodyPr>
            <a:normAutofit fontScale="92500"/>
          </a:bodyPr>
          <a:lstStyle/>
          <a:p>
            <a:pPr algn="just"/>
            <a:r>
              <a:rPr lang="en-US" dirty="0"/>
              <a:t>In Propositional logic, we represent statements using propositional logic. But unfortunately, in propositional logic, we can only represent the facts, which are either true or false. </a:t>
            </a:r>
          </a:p>
          <a:p>
            <a:pPr algn="just"/>
            <a:r>
              <a:rPr lang="en-US" dirty="0"/>
              <a:t>PL is not sufficient to represent the complex sentences or natural language statements. The propositional logic has very limited expressive power. Consider the following sentence, which we cannot represent using PL logic.</a:t>
            </a:r>
          </a:p>
          <a:p>
            <a:endParaRPr lang="en-US" dirty="0"/>
          </a:p>
        </p:txBody>
      </p:sp>
    </p:spTree>
    <p:extLst>
      <p:ext uri="{BB962C8B-B14F-4D97-AF65-F5344CB8AC3E}">
        <p14:creationId xmlns:p14="http://schemas.microsoft.com/office/powerpoint/2010/main" val="3170555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"Some humans are intelligent", or</a:t>
            </a:r>
            <a:endParaRPr lang="en-US" dirty="0"/>
          </a:p>
          <a:p>
            <a:r>
              <a:rPr lang="en-US" b="1" dirty="0"/>
              <a:t>"</a:t>
            </a:r>
            <a:r>
              <a:rPr lang="en-US" b="1" dirty="0" err="1"/>
              <a:t>Sachin</a:t>
            </a:r>
            <a:r>
              <a:rPr lang="en-US" b="1" dirty="0"/>
              <a:t> likes cricket."</a:t>
            </a:r>
            <a:endParaRPr lang="en-US" dirty="0"/>
          </a:p>
          <a:p>
            <a:r>
              <a:rPr lang="en-US" dirty="0"/>
              <a:t>To represent the above statements, PL logic is not sufficient, so we required some more powerful logic, such as first-order logic.</a:t>
            </a:r>
          </a:p>
          <a:p>
            <a:pPr marL="0" indent="0">
              <a:buNone/>
            </a:pPr>
            <a:endParaRPr lang="en-US" dirty="0"/>
          </a:p>
        </p:txBody>
      </p:sp>
    </p:spTree>
    <p:extLst>
      <p:ext uri="{BB962C8B-B14F-4D97-AF65-F5344CB8AC3E}">
        <p14:creationId xmlns:p14="http://schemas.microsoft.com/office/powerpoint/2010/main" val="16895748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First-Order logic</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algn="just"/>
            <a:r>
              <a:rPr lang="en-US" dirty="0"/>
              <a:t>First-order logic is another way of knowledge representation in artificial intelligence. It is an extension to propositional logic.</a:t>
            </a:r>
          </a:p>
          <a:p>
            <a:pPr algn="just"/>
            <a:r>
              <a:rPr lang="en-US" dirty="0"/>
              <a:t>FOL is sufficiently expressive to represent the natural language statements in a concise way.</a:t>
            </a:r>
          </a:p>
          <a:p>
            <a:pPr algn="just"/>
            <a:r>
              <a:rPr lang="en-US" dirty="0"/>
              <a:t>First-order logic is also known as </a:t>
            </a:r>
            <a:r>
              <a:rPr lang="en-US" b="1" dirty="0"/>
              <a:t>Predicate logic or First-order predicate logic</a:t>
            </a:r>
            <a:r>
              <a:rPr lang="en-US" dirty="0"/>
              <a:t>. First-order logic is a powerful language that develops information about the objects in a more easy way and can also express the relationship between those objects.</a:t>
            </a:r>
          </a:p>
          <a:p>
            <a:pPr algn="just"/>
            <a:r>
              <a:rPr lang="en-US" dirty="0"/>
              <a:t>First-order logic (like natural language) does not only assume that the world contains facts like propositional logic but also assumes the following things in the world:</a:t>
            </a:r>
          </a:p>
          <a:p>
            <a:pPr lvl="1" algn="just"/>
            <a:r>
              <a:rPr lang="en-US" b="1" dirty="0"/>
              <a:t>Objects:</a:t>
            </a:r>
            <a:r>
              <a:rPr lang="en-US" dirty="0"/>
              <a:t> A, B, people, numbers, colors, wars, theories, squares, pits, </a:t>
            </a:r>
            <a:r>
              <a:rPr lang="en-US" dirty="0" err="1"/>
              <a:t>wumpus</a:t>
            </a:r>
            <a:r>
              <a:rPr lang="en-US" dirty="0"/>
              <a:t>, ......</a:t>
            </a:r>
          </a:p>
          <a:p>
            <a:pPr lvl="1" algn="just"/>
            <a:r>
              <a:rPr lang="en-US" b="1" dirty="0"/>
              <a:t>Relations:</a:t>
            </a:r>
            <a:r>
              <a:rPr lang="en-US" dirty="0"/>
              <a:t> </a:t>
            </a:r>
            <a:r>
              <a:rPr lang="en-US" b="1" dirty="0"/>
              <a:t>It can be unary relation such as:</a:t>
            </a:r>
            <a:r>
              <a:rPr lang="en-US" dirty="0"/>
              <a:t> red, round, is adjacent, </a:t>
            </a:r>
            <a:r>
              <a:rPr lang="en-US" b="1" dirty="0"/>
              <a:t>or n-any relation such as:</a:t>
            </a:r>
            <a:r>
              <a:rPr lang="en-US" dirty="0"/>
              <a:t> the sister of, brother of, has color, comes between</a:t>
            </a:r>
          </a:p>
          <a:p>
            <a:pPr lvl="1" algn="just"/>
            <a:r>
              <a:rPr lang="en-US" b="1" dirty="0"/>
              <a:t>Function:</a:t>
            </a:r>
            <a:r>
              <a:rPr lang="en-US" dirty="0"/>
              <a:t> Father of, best friend, third inning of, end of,</a:t>
            </a:r>
          </a:p>
          <a:p>
            <a:pPr algn="just"/>
            <a:endParaRPr lang="en-US" dirty="0"/>
          </a:p>
          <a:p>
            <a:pPr marL="0" indent="0">
              <a:buNone/>
            </a:pPr>
            <a:endParaRPr lang="en-US" dirty="0"/>
          </a:p>
        </p:txBody>
      </p:sp>
    </p:spTree>
    <p:extLst>
      <p:ext uri="{BB962C8B-B14F-4D97-AF65-F5344CB8AC3E}">
        <p14:creationId xmlns:p14="http://schemas.microsoft.com/office/powerpoint/2010/main" val="487480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As a natural language, first-order logic also has two main parts:</a:t>
            </a:r>
          </a:p>
          <a:p>
            <a:pPr lvl="1" algn="just"/>
            <a:r>
              <a:rPr lang="en-US" b="1" dirty="0"/>
              <a:t>Syntax</a:t>
            </a:r>
            <a:endParaRPr lang="en-US" dirty="0"/>
          </a:p>
          <a:p>
            <a:pPr lvl="1" algn="just"/>
            <a:r>
              <a:rPr lang="en-US" b="1" dirty="0"/>
              <a:t>Semantics</a:t>
            </a:r>
            <a:endParaRPr lang="en-US" dirty="0"/>
          </a:p>
          <a:p>
            <a:pPr algn="just"/>
            <a:r>
              <a:rPr lang="en-US" u="sng" dirty="0"/>
              <a:t>Syntax of First-Order logic</a:t>
            </a:r>
            <a:r>
              <a:rPr lang="en-US" dirty="0"/>
              <a:t>:</a:t>
            </a:r>
          </a:p>
          <a:p>
            <a:pPr algn="just"/>
            <a:r>
              <a:rPr lang="en-US" dirty="0"/>
              <a:t>The syntax of FOL determines which collection of symbols is a logical expression in first-order logic. The basic elements of first-order logic are symbols. We write statements in short-hand notation in FOL.</a:t>
            </a:r>
          </a:p>
          <a:p>
            <a:pPr marL="0" indent="0">
              <a:buNone/>
            </a:pPr>
            <a:endParaRPr lang="en-US" dirty="0"/>
          </a:p>
        </p:txBody>
      </p:sp>
    </p:spTree>
    <p:extLst>
      <p:ext uri="{BB962C8B-B14F-4D97-AF65-F5344CB8AC3E}">
        <p14:creationId xmlns:p14="http://schemas.microsoft.com/office/powerpoint/2010/main" val="3728421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Elements of First-order logic</a:t>
            </a:r>
            <a:br>
              <a:rPr lang="en-US" dirty="0"/>
            </a:br>
            <a:endParaRPr lang="en-US" dirty="0"/>
          </a:p>
        </p:txBody>
      </p:sp>
      <p:sp>
        <p:nvSpPr>
          <p:cNvPr id="3" name="Content Placeholder 2"/>
          <p:cNvSpPr>
            <a:spLocks noGrp="1"/>
          </p:cNvSpPr>
          <p:nvPr>
            <p:ph idx="1"/>
          </p:nvPr>
        </p:nvSpPr>
        <p:spPr/>
        <p:txBody>
          <a:bodyPr/>
          <a:lstStyle/>
          <a:p>
            <a:r>
              <a:rPr lang="en-US" b="1" dirty="0"/>
              <a:t>Constant     </a:t>
            </a:r>
            <a:r>
              <a:rPr lang="en-US" dirty="0"/>
              <a:t>1, 2, A, John, Mumbai, cat,....</a:t>
            </a:r>
          </a:p>
          <a:p>
            <a:r>
              <a:rPr lang="en-US" b="1" dirty="0"/>
              <a:t>Variables     </a:t>
            </a:r>
            <a:r>
              <a:rPr lang="en-US" dirty="0"/>
              <a:t>x, y, z, a, b,....</a:t>
            </a:r>
          </a:p>
          <a:p>
            <a:r>
              <a:rPr lang="en-US" b="1" dirty="0"/>
              <a:t>Predicates   </a:t>
            </a:r>
            <a:r>
              <a:rPr lang="en-US" dirty="0"/>
              <a:t>Brother, Father, &gt;,....</a:t>
            </a:r>
          </a:p>
          <a:p>
            <a:r>
              <a:rPr lang="en-US" b="1" dirty="0"/>
              <a:t>Function      </a:t>
            </a:r>
            <a:r>
              <a:rPr lang="en-US" dirty="0" err="1"/>
              <a:t>sqrt</a:t>
            </a:r>
            <a:r>
              <a:rPr lang="en-US" dirty="0"/>
              <a:t>, </a:t>
            </a:r>
            <a:r>
              <a:rPr lang="en-US" dirty="0" err="1"/>
              <a:t>LeftLegOf</a:t>
            </a:r>
            <a:r>
              <a:rPr lang="en-US" dirty="0"/>
              <a:t>, ....</a:t>
            </a:r>
          </a:p>
          <a:p>
            <a:r>
              <a:rPr lang="en-US" b="1" dirty="0"/>
              <a:t>Connectives    </a:t>
            </a:r>
            <a:r>
              <a:rPr lang="en-US" dirty="0"/>
              <a:t>∧, ∨, ¬, ⇒, ⇔</a:t>
            </a:r>
          </a:p>
          <a:p>
            <a:r>
              <a:rPr lang="en-US" b="1" dirty="0"/>
              <a:t>Equality         </a:t>
            </a:r>
            <a:r>
              <a:rPr lang="en-US" dirty="0"/>
              <a:t>==</a:t>
            </a:r>
          </a:p>
          <a:p>
            <a:r>
              <a:rPr lang="en-US" b="1" dirty="0"/>
              <a:t>Quantifier     </a:t>
            </a: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156257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sentences</a:t>
            </a:r>
          </a:p>
        </p:txBody>
      </p:sp>
      <p:sp>
        <p:nvSpPr>
          <p:cNvPr id="3" name="Content Placeholder 2"/>
          <p:cNvSpPr>
            <a:spLocks noGrp="1"/>
          </p:cNvSpPr>
          <p:nvPr>
            <p:ph idx="1"/>
          </p:nvPr>
        </p:nvSpPr>
        <p:spPr/>
        <p:txBody>
          <a:bodyPr>
            <a:normAutofit lnSpcReduction="10000"/>
          </a:bodyPr>
          <a:lstStyle/>
          <a:p>
            <a:pPr algn="just"/>
            <a:r>
              <a:rPr lang="en-US" dirty="0"/>
              <a:t>Atomic sentences are the most basic sentences of first-order logic. These sentences are formed from a predicate symbol followed by a parenthesis with a sequence of terms.</a:t>
            </a:r>
          </a:p>
          <a:p>
            <a:pPr algn="just"/>
            <a:r>
              <a:rPr lang="en-US" dirty="0"/>
              <a:t>We can represent atomic sentences as </a:t>
            </a:r>
            <a:r>
              <a:rPr lang="en-US" b="1" dirty="0"/>
              <a:t>Predicate (term1, term2, ......, term n)</a:t>
            </a:r>
            <a:r>
              <a:rPr lang="en-US" dirty="0"/>
              <a:t>.</a:t>
            </a:r>
          </a:p>
          <a:p>
            <a:pPr algn="just"/>
            <a:r>
              <a:rPr lang="en-US" b="1" dirty="0"/>
              <a:t>Example: Ravi and Ajay are brothers: </a:t>
            </a:r>
          </a:p>
          <a:p>
            <a:pPr algn="just"/>
            <a:r>
              <a:rPr lang="en-US" b="1" dirty="0"/>
              <a:t>=&gt; Brothers(Ravi, Ajay).</a:t>
            </a:r>
            <a:br>
              <a:rPr lang="en-US" b="1" dirty="0"/>
            </a:br>
            <a:r>
              <a:rPr lang="en-US" b="1" dirty="0"/>
              <a:t>                </a:t>
            </a:r>
            <a:r>
              <a:rPr lang="en-US" b="1" dirty="0" err="1"/>
              <a:t>Chinky</a:t>
            </a:r>
            <a:r>
              <a:rPr lang="en-US" b="1" dirty="0"/>
              <a:t> is a cat: =&gt; cat (</a:t>
            </a:r>
            <a:r>
              <a:rPr lang="en-US" b="1" dirty="0" err="1"/>
              <a:t>Chinky</a:t>
            </a:r>
            <a:r>
              <a:rPr lang="en-US" b="1" dirty="0"/>
              <a:t>)</a:t>
            </a:r>
            <a:r>
              <a:rPr lang="en-US" dirty="0"/>
              <a:t>.</a:t>
            </a:r>
          </a:p>
          <a:p>
            <a:endParaRPr lang="en-US" dirty="0"/>
          </a:p>
        </p:txBody>
      </p:sp>
    </p:spTree>
    <p:extLst>
      <p:ext uri="{BB962C8B-B14F-4D97-AF65-F5344CB8AC3E}">
        <p14:creationId xmlns:p14="http://schemas.microsoft.com/office/powerpoint/2010/main" val="15721978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Sentences</a:t>
            </a:r>
          </a:p>
        </p:txBody>
      </p:sp>
      <p:sp>
        <p:nvSpPr>
          <p:cNvPr id="3" name="Content Placeholder 2"/>
          <p:cNvSpPr>
            <a:spLocks noGrp="1"/>
          </p:cNvSpPr>
          <p:nvPr>
            <p:ph idx="1"/>
          </p:nvPr>
        </p:nvSpPr>
        <p:spPr/>
        <p:txBody>
          <a:bodyPr>
            <a:normAutofit fontScale="92500" lnSpcReduction="20000"/>
          </a:bodyPr>
          <a:lstStyle/>
          <a:p>
            <a:pPr algn="just"/>
            <a:r>
              <a:rPr lang="en-US" dirty="0"/>
              <a:t>Complex sentences are made by combining atomic sentences using connectives.</a:t>
            </a:r>
          </a:p>
          <a:p>
            <a:pPr algn="just"/>
            <a:r>
              <a:rPr lang="en-US" b="1" dirty="0"/>
              <a:t>First-order logic statements can be divided into two parts:</a:t>
            </a:r>
            <a:endParaRPr lang="en-US" dirty="0"/>
          </a:p>
          <a:p>
            <a:pPr lvl="1" algn="just"/>
            <a:r>
              <a:rPr lang="en-US" b="1" dirty="0"/>
              <a:t>Subject:</a:t>
            </a:r>
            <a:r>
              <a:rPr lang="en-US" dirty="0"/>
              <a:t> Subject is the main part of the statement.</a:t>
            </a:r>
          </a:p>
          <a:p>
            <a:pPr lvl="1" algn="just"/>
            <a:r>
              <a:rPr lang="en-US" b="1" dirty="0"/>
              <a:t>Predicate:</a:t>
            </a:r>
            <a:r>
              <a:rPr lang="en-US" dirty="0"/>
              <a:t> A predicate can be defined as a relation, which binds two atoms together in a statement.</a:t>
            </a:r>
          </a:p>
          <a:p>
            <a:pPr algn="just"/>
            <a:r>
              <a:rPr lang="en-US" b="1" dirty="0"/>
              <a:t>Consider the statement: "x is an integer."</a:t>
            </a:r>
            <a:r>
              <a:rPr lang="en-US" dirty="0"/>
              <a:t>, it consists of two parts, the first part x is the subject of the statement and second part "is an integer," is known as a predicate.</a:t>
            </a:r>
          </a:p>
          <a:p>
            <a:pPr marL="0" indent="0">
              <a:buNone/>
            </a:pPr>
            <a:endParaRPr lang="en-US" dirty="0"/>
          </a:p>
        </p:txBody>
      </p:sp>
    </p:spTree>
    <p:extLst>
      <p:ext uri="{BB962C8B-B14F-4D97-AF65-F5344CB8AC3E}">
        <p14:creationId xmlns:p14="http://schemas.microsoft.com/office/powerpoint/2010/main" val="335992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92500" lnSpcReduction="20000"/>
          </a:bodyPr>
          <a:lstStyle/>
          <a:p>
            <a:pPr>
              <a:buNone/>
            </a:pPr>
            <a:r>
              <a:rPr lang="en-US" u="sng" dirty="0"/>
              <a:t>Advantages of logical representation</a:t>
            </a:r>
            <a:r>
              <a:rPr lang="en-US" dirty="0"/>
              <a:t>:</a:t>
            </a:r>
          </a:p>
          <a:p>
            <a:pPr lvl="0">
              <a:buNone/>
            </a:pPr>
            <a:r>
              <a:rPr lang="en-US" dirty="0"/>
              <a:t>Logical representation enables us to do logical reasoning.</a:t>
            </a:r>
          </a:p>
          <a:p>
            <a:pPr lvl="0">
              <a:buNone/>
            </a:pPr>
            <a:r>
              <a:rPr lang="en-US" dirty="0"/>
              <a:t>Logical representation is the basis for the programming languages.</a:t>
            </a:r>
          </a:p>
          <a:p>
            <a:pPr>
              <a:buNone/>
            </a:pPr>
            <a:r>
              <a:rPr lang="en-US" u="sng" dirty="0"/>
              <a:t>Disadvantages of logical Representation</a:t>
            </a:r>
            <a:r>
              <a:rPr lang="en-US" dirty="0"/>
              <a:t>:</a:t>
            </a:r>
          </a:p>
          <a:p>
            <a:pPr lvl="0">
              <a:buNone/>
            </a:pPr>
            <a:r>
              <a:rPr lang="en-US" dirty="0"/>
              <a:t>Logical representations have some restrictions and are challenging to work with.</a:t>
            </a:r>
          </a:p>
          <a:p>
            <a:pPr>
              <a:buNone/>
            </a:pPr>
            <a:r>
              <a:rPr lang="en-US" dirty="0"/>
              <a:t>Logical representation technique may not be very natural, and inference may not be so efficient</a:t>
            </a:r>
          </a:p>
          <a:p>
            <a:endParaRPr lang="en-US" dirty="0"/>
          </a:p>
        </p:txBody>
      </p:sp>
    </p:spTree>
    <p:extLst>
      <p:ext uri="{BB962C8B-B14F-4D97-AF65-F5344CB8AC3E}">
        <p14:creationId xmlns:p14="http://schemas.microsoft.com/office/powerpoint/2010/main" val="2790120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Quantifiers in First-order logic</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quantifier is a language element which generates quantification, and quantification specifies the quantity of specimen in the universe of discourse.</a:t>
            </a:r>
          </a:p>
          <a:p>
            <a:pPr algn="just"/>
            <a:r>
              <a:rPr lang="en-US" dirty="0"/>
              <a:t>These are the symbols that permit to determine or identify the range and scope of the variable in the logical expression. There are two types of quantifier:</a:t>
            </a:r>
          </a:p>
          <a:p>
            <a:pPr lvl="1" algn="just"/>
            <a:r>
              <a:rPr lang="en-US" b="1" dirty="0"/>
              <a:t>Universal Quantifier, (for all, everyone, everything)</a:t>
            </a:r>
            <a:endParaRPr lang="en-US" dirty="0"/>
          </a:p>
          <a:p>
            <a:pPr lvl="1" algn="just"/>
            <a:r>
              <a:rPr lang="en-US" b="1" dirty="0"/>
              <a:t>Existential quantifier, (for some, at least one).</a:t>
            </a:r>
            <a:endParaRPr lang="en-US" dirty="0"/>
          </a:p>
          <a:p>
            <a:pPr algn="just"/>
            <a:endParaRPr lang="en-US" dirty="0"/>
          </a:p>
          <a:p>
            <a:pPr marL="0" indent="0">
              <a:buNone/>
            </a:pPr>
            <a:endParaRPr lang="en-US" dirty="0"/>
          </a:p>
        </p:txBody>
      </p:sp>
    </p:spTree>
    <p:extLst>
      <p:ext uri="{BB962C8B-B14F-4D97-AF65-F5344CB8AC3E}">
        <p14:creationId xmlns:p14="http://schemas.microsoft.com/office/powerpoint/2010/main" val="494161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Universal Quantifier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Universal quantifier is a symbol of logical representation, which specifies that the statement within its range is true for everything or every instance of a particular thing.</a:t>
            </a:r>
          </a:p>
          <a:p>
            <a:pPr algn="just"/>
            <a:r>
              <a:rPr lang="en-US" dirty="0"/>
              <a:t>The Universal quantifier is represented by a symbol ∀, which resembles an inverted A.</a:t>
            </a:r>
          </a:p>
          <a:p>
            <a:r>
              <a:rPr lang="en-US" dirty="0"/>
              <a:t>If x is a variable, then ∀x is read as:</a:t>
            </a:r>
          </a:p>
          <a:p>
            <a:pPr lvl="1"/>
            <a:r>
              <a:rPr lang="en-US" b="1" dirty="0"/>
              <a:t>For all x</a:t>
            </a:r>
            <a:endParaRPr lang="en-US" dirty="0"/>
          </a:p>
          <a:p>
            <a:pPr lvl="1"/>
            <a:r>
              <a:rPr lang="en-US" b="1" dirty="0"/>
              <a:t>For each x</a:t>
            </a:r>
            <a:endParaRPr lang="en-US" dirty="0"/>
          </a:p>
          <a:p>
            <a:pPr lvl="1"/>
            <a:r>
              <a:rPr lang="en-US" b="1" dirty="0"/>
              <a:t>For every x.</a:t>
            </a:r>
            <a:endParaRPr lang="en-US" dirty="0"/>
          </a:p>
          <a:p>
            <a:pPr marL="0" indent="0">
              <a:buNone/>
            </a:pPr>
            <a:endParaRPr lang="en-US" dirty="0"/>
          </a:p>
        </p:txBody>
      </p:sp>
    </p:spTree>
    <p:extLst>
      <p:ext uri="{BB962C8B-B14F-4D97-AF65-F5344CB8AC3E}">
        <p14:creationId xmlns:p14="http://schemas.microsoft.com/office/powerpoint/2010/main" val="405374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Existential Quantifier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Existential quantifiers are the type of quantifiers, which express that the statement within its scope is true for at least one instance of something.</a:t>
            </a:r>
          </a:p>
          <a:p>
            <a:pPr algn="just"/>
            <a:r>
              <a:rPr lang="en-US" dirty="0"/>
              <a:t>It is denoted by the logical operator ∃, which resembles as inverted E. When it is used with a predicate variable then it is called as an existential quantifier.</a:t>
            </a:r>
          </a:p>
          <a:p>
            <a:pPr algn="just"/>
            <a:r>
              <a:rPr lang="en-US" dirty="0"/>
              <a:t>If x is a variable, then existential quantifier will be ∃x or ∃(x</a:t>
            </a:r>
          </a:p>
          <a:p>
            <a:pPr lvl="1"/>
            <a:r>
              <a:rPr lang="en-US" b="1" dirty="0"/>
              <a:t>There exists a 'x.'</a:t>
            </a:r>
            <a:endParaRPr lang="en-US" dirty="0"/>
          </a:p>
          <a:p>
            <a:pPr lvl="1"/>
            <a:r>
              <a:rPr lang="en-US" b="1" dirty="0"/>
              <a:t>For some 'x.'</a:t>
            </a:r>
            <a:endParaRPr lang="en-US" dirty="0"/>
          </a:p>
          <a:p>
            <a:pPr lvl="1"/>
            <a:r>
              <a:rPr lang="en-US" b="1" dirty="0"/>
              <a:t>For at least one 'x.'</a:t>
            </a:r>
            <a:endParaRPr lang="en-US" dirty="0"/>
          </a:p>
          <a:p>
            <a:pPr marL="0" indent="0">
              <a:buNone/>
            </a:pPr>
            <a:endParaRPr lang="en-US" dirty="0"/>
          </a:p>
        </p:txBody>
      </p:sp>
    </p:spTree>
    <p:extLst>
      <p:ext uri="{BB962C8B-B14F-4D97-AF65-F5344CB8AC3E}">
        <p14:creationId xmlns:p14="http://schemas.microsoft.com/office/powerpoint/2010/main" val="6737430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Points to remember</a:t>
            </a:r>
          </a:p>
        </p:txBody>
      </p:sp>
      <p:sp>
        <p:nvSpPr>
          <p:cNvPr id="3" name="Content Placeholder 2"/>
          <p:cNvSpPr>
            <a:spLocks noGrp="1"/>
          </p:cNvSpPr>
          <p:nvPr>
            <p:ph idx="1"/>
          </p:nvPr>
        </p:nvSpPr>
        <p:spPr/>
        <p:txBody>
          <a:bodyPr>
            <a:normAutofit fontScale="92500"/>
          </a:bodyPr>
          <a:lstStyle/>
          <a:p>
            <a:r>
              <a:rPr lang="en-US" dirty="0"/>
              <a:t>The main connective for universal quantifier </a:t>
            </a:r>
            <a:r>
              <a:rPr lang="en-US" b="1" dirty="0"/>
              <a:t>∀</a:t>
            </a:r>
            <a:r>
              <a:rPr lang="en-US" dirty="0"/>
              <a:t> is implication </a:t>
            </a:r>
            <a:r>
              <a:rPr lang="en-US" b="1" dirty="0"/>
              <a:t>→</a:t>
            </a:r>
            <a:r>
              <a:rPr lang="en-US" dirty="0"/>
              <a:t>.</a:t>
            </a:r>
          </a:p>
          <a:p>
            <a:r>
              <a:rPr lang="en-US" dirty="0"/>
              <a:t>The main connective for existential quantifier </a:t>
            </a:r>
            <a:r>
              <a:rPr lang="en-US" b="1" dirty="0"/>
              <a:t>∃</a:t>
            </a:r>
            <a:r>
              <a:rPr lang="en-US" dirty="0"/>
              <a:t> is and </a:t>
            </a:r>
            <a:r>
              <a:rPr lang="en-US" b="1" dirty="0"/>
              <a:t>∧</a:t>
            </a:r>
            <a:r>
              <a:rPr lang="en-US" dirty="0"/>
              <a:t>.</a:t>
            </a:r>
          </a:p>
          <a:p>
            <a:r>
              <a:rPr lang="en-US" u="sng" dirty="0"/>
              <a:t>Properties of Quantifiers:</a:t>
            </a:r>
          </a:p>
          <a:p>
            <a:r>
              <a:rPr lang="en-US" dirty="0"/>
              <a:t>In universal quantifier, ∀</a:t>
            </a:r>
            <a:r>
              <a:rPr lang="en-US" dirty="0" err="1"/>
              <a:t>x∀y</a:t>
            </a:r>
            <a:r>
              <a:rPr lang="en-US" dirty="0"/>
              <a:t> is similar to ∀</a:t>
            </a:r>
            <a:r>
              <a:rPr lang="en-US" dirty="0" err="1"/>
              <a:t>y∀x</a:t>
            </a:r>
            <a:r>
              <a:rPr lang="en-US" dirty="0"/>
              <a:t>.</a:t>
            </a:r>
          </a:p>
          <a:p>
            <a:r>
              <a:rPr lang="en-US" dirty="0"/>
              <a:t>In Existential quantifier, ∃</a:t>
            </a:r>
            <a:r>
              <a:rPr lang="en-US" dirty="0" err="1"/>
              <a:t>x∃y</a:t>
            </a:r>
            <a:r>
              <a:rPr lang="en-US" dirty="0"/>
              <a:t> is similar to ∃</a:t>
            </a:r>
            <a:r>
              <a:rPr lang="en-US" dirty="0" err="1"/>
              <a:t>y∃x</a:t>
            </a:r>
            <a:r>
              <a:rPr lang="en-US" dirty="0"/>
              <a:t>.</a:t>
            </a:r>
          </a:p>
          <a:p>
            <a:r>
              <a:rPr lang="en-US" dirty="0"/>
              <a:t>∃</a:t>
            </a:r>
            <a:r>
              <a:rPr lang="en-US" dirty="0" err="1"/>
              <a:t>x∀y</a:t>
            </a:r>
            <a:r>
              <a:rPr lang="en-US" dirty="0"/>
              <a:t> is not similar to ∀</a:t>
            </a:r>
            <a:r>
              <a:rPr lang="en-US" dirty="0" err="1"/>
              <a:t>y∃x</a:t>
            </a:r>
            <a:r>
              <a:rPr lang="en-US" dirty="0"/>
              <a:t>.</a:t>
            </a:r>
          </a:p>
          <a:p>
            <a:pPr marL="0" indent="0">
              <a:buNone/>
            </a:pPr>
            <a:endParaRPr lang="en-US" dirty="0"/>
          </a:p>
        </p:txBody>
      </p:sp>
    </p:spTree>
    <p:extLst>
      <p:ext uri="{BB962C8B-B14F-4D97-AF65-F5344CB8AC3E}">
        <p14:creationId xmlns:p14="http://schemas.microsoft.com/office/powerpoint/2010/main" val="1575925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1. All birds fly.</a:t>
            </a:r>
            <a:r>
              <a:rPr lang="en-US" dirty="0"/>
              <a:t/>
            </a:r>
            <a:br>
              <a:rPr lang="en-US" dirty="0"/>
            </a:br>
            <a:r>
              <a:rPr lang="en-US" dirty="0"/>
              <a:t>In this question the predicate is "</a:t>
            </a:r>
            <a:r>
              <a:rPr lang="en-US" b="1" dirty="0"/>
              <a:t>fly(bird)</a:t>
            </a:r>
            <a:r>
              <a:rPr lang="en-US" dirty="0"/>
              <a:t>."</a:t>
            </a:r>
            <a:br>
              <a:rPr lang="en-US" dirty="0"/>
            </a:br>
            <a:r>
              <a:rPr lang="en-US" dirty="0"/>
              <a:t>And since there are all birds who fly so it will be represented as follows.</a:t>
            </a:r>
            <a:br>
              <a:rPr lang="en-US" dirty="0"/>
            </a:br>
            <a:r>
              <a:rPr lang="en-US" dirty="0"/>
              <a:t>              </a:t>
            </a:r>
            <a:r>
              <a:rPr lang="en-US" b="1" dirty="0"/>
              <a:t>∀x bird(x) →fly(x)</a:t>
            </a:r>
            <a:r>
              <a:rPr lang="en-US" dirty="0"/>
              <a:t>.</a:t>
            </a:r>
          </a:p>
          <a:p>
            <a:r>
              <a:rPr lang="en-US" b="1" dirty="0"/>
              <a:t>2. Every man respects his parent.</a:t>
            </a:r>
            <a:r>
              <a:rPr lang="en-US" dirty="0"/>
              <a:t/>
            </a:r>
            <a:br>
              <a:rPr lang="en-US" dirty="0"/>
            </a:br>
            <a:r>
              <a:rPr lang="en-US" dirty="0"/>
              <a:t>In this question, the predicate is "</a:t>
            </a:r>
            <a:r>
              <a:rPr lang="en-US" b="1" dirty="0"/>
              <a:t>respect(x, y)," where x=man, and y= parent</a:t>
            </a:r>
            <a:r>
              <a:rPr lang="en-US" dirty="0"/>
              <a:t>.</a:t>
            </a:r>
            <a:br>
              <a:rPr lang="en-US" dirty="0"/>
            </a:br>
            <a:r>
              <a:rPr lang="en-US" dirty="0"/>
              <a:t>Since there is every man so will use ∀, and it will be represented as follows:</a:t>
            </a:r>
            <a:br>
              <a:rPr lang="en-US" dirty="0"/>
            </a:br>
            <a:r>
              <a:rPr lang="en-US" dirty="0"/>
              <a:t>              </a:t>
            </a:r>
            <a:r>
              <a:rPr lang="en-US" b="1" dirty="0"/>
              <a:t>∀x man(x) → respects (x, parent)</a:t>
            </a:r>
            <a:r>
              <a:rPr lang="en-US" dirty="0"/>
              <a:t>.</a:t>
            </a:r>
          </a:p>
          <a:p>
            <a:r>
              <a:rPr lang="en-US" b="1" dirty="0"/>
              <a:t>3. Some boys play cricket.</a:t>
            </a:r>
            <a:r>
              <a:rPr lang="en-US" dirty="0"/>
              <a:t/>
            </a:r>
            <a:br>
              <a:rPr lang="en-US" dirty="0"/>
            </a:br>
            <a:r>
              <a:rPr lang="en-US" dirty="0"/>
              <a:t>In this question, the predicate is "</a:t>
            </a:r>
            <a:r>
              <a:rPr lang="en-US" b="1" dirty="0"/>
              <a:t>play(x, y)</a:t>
            </a:r>
            <a:r>
              <a:rPr lang="en-US" dirty="0"/>
              <a:t>," where x= boys, and y= game. Since there are some boys so we will use </a:t>
            </a:r>
            <a:r>
              <a:rPr lang="en-US" b="1" dirty="0"/>
              <a:t>∃, and it will be represented as</a:t>
            </a:r>
            <a:r>
              <a:rPr lang="en-US" dirty="0"/>
              <a:t>:</a:t>
            </a:r>
            <a:br>
              <a:rPr lang="en-US" dirty="0"/>
            </a:br>
            <a:r>
              <a:rPr lang="en-US" dirty="0"/>
              <a:t>              </a:t>
            </a:r>
            <a:r>
              <a:rPr lang="en-US" b="1" dirty="0"/>
              <a:t>∃x boys(x) → play(x, cricket)</a:t>
            </a:r>
            <a:r>
              <a:rPr lang="en-US" dirty="0"/>
              <a:t>.</a:t>
            </a:r>
          </a:p>
          <a:p>
            <a:endParaRPr lang="en-US" dirty="0"/>
          </a:p>
          <a:p>
            <a:pPr marL="0" indent="0">
              <a:buNone/>
            </a:pPr>
            <a:endParaRPr lang="en-US" dirty="0"/>
          </a:p>
        </p:txBody>
      </p:sp>
    </p:spTree>
    <p:extLst>
      <p:ext uri="{BB962C8B-B14F-4D97-AF65-F5344CB8AC3E}">
        <p14:creationId xmlns:p14="http://schemas.microsoft.com/office/powerpoint/2010/main" val="41986022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219200"/>
            <a:ext cx="8229600" cy="4525963"/>
          </a:xfrm>
        </p:spPr>
        <p:txBody>
          <a:bodyPr>
            <a:normAutofit fontScale="77500" lnSpcReduction="20000"/>
          </a:bodyPr>
          <a:lstStyle/>
          <a:p>
            <a:r>
              <a:rPr lang="en-US" b="1" dirty="0"/>
              <a:t>4. Not all students like both Mathematics and Science.</a:t>
            </a:r>
            <a:r>
              <a:rPr lang="en-US" dirty="0"/>
              <a:t/>
            </a:r>
            <a:br>
              <a:rPr lang="en-US" dirty="0"/>
            </a:br>
            <a:r>
              <a:rPr lang="en-US" dirty="0"/>
              <a:t>In this question, the predicate is "</a:t>
            </a:r>
            <a:r>
              <a:rPr lang="en-US" b="1" dirty="0"/>
              <a:t>like(x, y)," where x= student, and y= subject</a:t>
            </a:r>
            <a:r>
              <a:rPr lang="en-US" dirty="0"/>
              <a:t>.</a:t>
            </a:r>
            <a:br>
              <a:rPr lang="en-US" dirty="0"/>
            </a:br>
            <a:r>
              <a:rPr lang="en-US" dirty="0"/>
              <a:t>Since there are not all students, so we will use </a:t>
            </a:r>
            <a:r>
              <a:rPr lang="en-US" b="1" dirty="0"/>
              <a:t>∀ with negation, so</a:t>
            </a:r>
            <a:r>
              <a:rPr lang="en-US" dirty="0"/>
              <a:t> following representation for this:</a:t>
            </a:r>
            <a:br>
              <a:rPr lang="en-US" dirty="0"/>
            </a:br>
            <a:r>
              <a:rPr lang="en-US" dirty="0"/>
              <a:t>              </a:t>
            </a:r>
            <a:r>
              <a:rPr lang="en-US" b="1" dirty="0"/>
              <a:t>¬∀ (x) [ student(x) → like(x, Mathematics) ∧ like(x, Science)].</a:t>
            </a:r>
            <a:endParaRPr lang="en-US" dirty="0"/>
          </a:p>
          <a:p>
            <a:r>
              <a:rPr lang="en-US" b="1" dirty="0"/>
              <a:t>5. Only one student failed in Mathematics.</a:t>
            </a:r>
            <a:r>
              <a:rPr lang="en-US" dirty="0"/>
              <a:t/>
            </a:r>
            <a:br>
              <a:rPr lang="en-US" dirty="0"/>
            </a:br>
            <a:r>
              <a:rPr lang="en-US" dirty="0"/>
              <a:t>In this question, the predicate is "</a:t>
            </a:r>
            <a:r>
              <a:rPr lang="en-US" b="1" dirty="0"/>
              <a:t>failed(x, y)," where x= student, and y= subject</a:t>
            </a:r>
            <a:r>
              <a:rPr lang="en-US" dirty="0"/>
              <a:t>.</a:t>
            </a:r>
            <a:br>
              <a:rPr lang="en-US" dirty="0"/>
            </a:br>
            <a:r>
              <a:rPr lang="en-US" dirty="0"/>
              <a:t>Since there is only one student who failed in Mathematics, so we will use following representation for this:</a:t>
            </a:r>
            <a:br>
              <a:rPr lang="en-US" dirty="0"/>
            </a:br>
            <a:r>
              <a:rPr lang="en-US" dirty="0"/>
              <a:t>              </a:t>
            </a:r>
            <a:r>
              <a:rPr lang="en-US" b="1" dirty="0"/>
              <a:t>∃(x) [ student(x) → failed (x, Mathematics) ∧∀ (y) [¬(x==y) ∧ student(y) → ¬failed (x, Mathematics)]</a:t>
            </a:r>
            <a:r>
              <a:rPr lang="en-US" dirty="0"/>
              <a:t>.</a:t>
            </a:r>
          </a:p>
          <a:p>
            <a:endParaRPr lang="en-US" dirty="0"/>
          </a:p>
          <a:p>
            <a:endParaRPr lang="en-US" dirty="0"/>
          </a:p>
        </p:txBody>
      </p:sp>
    </p:spTree>
    <p:extLst>
      <p:ext uri="{BB962C8B-B14F-4D97-AF65-F5344CB8AC3E}">
        <p14:creationId xmlns:p14="http://schemas.microsoft.com/office/powerpoint/2010/main" val="175680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2. Semantic Network Representation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Semantic networks are alternative of predicate logic for knowledge representation. In Semantic networks, we can represent our knowledge in the form of graphical networks. </a:t>
            </a:r>
          </a:p>
          <a:p>
            <a:r>
              <a:rPr lang="en-US" dirty="0"/>
              <a:t>This network consists of nodes representing objects and arcs which describe the relationship between those objects.</a:t>
            </a:r>
          </a:p>
          <a:p>
            <a:r>
              <a:rPr lang="en-US" dirty="0"/>
              <a:t> Semantic networks can categorize the object in different forms and can also link those objects. Semantic networks are easy to understand and can be easily extended.</a:t>
            </a:r>
          </a:p>
          <a:p>
            <a:endParaRPr lang="en-US" dirty="0"/>
          </a:p>
          <a:p>
            <a:endParaRPr lang="en-US" dirty="0"/>
          </a:p>
        </p:txBody>
      </p:sp>
    </p:spTree>
    <p:extLst>
      <p:ext uri="{BB962C8B-B14F-4D97-AF65-F5344CB8AC3E}">
        <p14:creationId xmlns:p14="http://schemas.microsoft.com/office/powerpoint/2010/main" val="83088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This representation consist of mainly two types of relations: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IS-A relation (Inheritance)</a:t>
            </a:r>
          </a:p>
          <a:p>
            <a:r>
              <a:rPr lang="en-US" dirty="0"/>
              <a:t>Kind-of-relation</a:t>
            </a:r>
          </a:p>
          <a:p>
            <a:endParaRPr lang="en-US" dirty="0"/>
          </a:p>
          <a:p>
            <a:r>
              <a:rPr lang="en-US" b="1" dirty="0"/>
              <a:t>Example:</a:t>
            </a:r>
            <a:r>
              <a:rPr lang="en-US" dirty="0"/>
              <a:t> Following are some statements which we need to represent in the form of nodes and arcs.</a:t>
            </a:r>
          </a:p>
          <a:p>
            <a:pPr>
              <a:buNone/>
            </a:pPr>
            <a:r>
              <a:rPr lang="en-US" dirty="0"/>
              <a:t>Statements:</a:t>
            </a:r>
          </a:p>
          <a:p>
            <a:pPr lvl="0"/>
            <a:r>
              <a:rPr lang="en-US" dirty="0"/>
              <a:t>Jerry is a cat.</a:t>
            </a:r>
          </a:p>
          <a:p>
            <a:pPr lvl="0"/>
            <a:r>
              <a:rPr lang="en-US" dirty="0"/>
              <a:t>Jerry is a mammal</a:t>
            </a:r>
          </a:p>
          <a:p>
            <a:pPr lvl="0"/>
            <a:r>
              <a:rPr lang="en-US" dirty="0"/>
              <a:t>Jerry is owned by </a:t>
            </a:r>
            <a:r>
              <a:rPr lang="en-US" dirty="0" err="1"/>
              <a:t>Priya</a:t>
            </a:r>
            <a:r>
              <a:rPr lang="en-US" dirty="0"/>
              <a:t>.</a:t>
            </a:r>
          </a:p>
          <a:p>
            <a:pPr lvl="0"/>
            <a:r>
              <a:rPr lang="en-US" dirty="0"/>
              <a:t>Jerry is brown colored.</a:t>
            </a:r>
          </a:p>
          <a:p>
            <a:r>
              <a:rPr lang="en-US" dirty="0"/>
              <a:t>All Mammals are animal</a:t>
            </a:r>
          </a:p>
          <a:p>
            <a:endParaRPr lang="en-US" dirty="0"/>
          </a:p>
        </p:txBody>
      </p:sp>
    </p:spTree>
    <p:extLst>
      <p:ext uri="{BB962C8B-B14F-4D97-AF65-F5344CB8AC3E}">
        <p14:creationId xmlns:p14="http://schemas.microsoft.com/office/powerpoint/2010/main" val="19489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893733"/>
            <a:ext cx="8229600" cy="1981200"/>
          </a:xfrm>
        </p:spPr>
        <p:txBody>
          <a:bodyPr>
            <a:normAutofit lnSpcReduction="10000"/>
          </a:bodyPr>
          <a:lstStyle/>
          <a:p>
            <a:r>
              <a:rPr lang="en-US" dirty="0">
                <a:latin typeface="Times New Roman" pitchFamily="18" charset="0"/>
                <a:cs typeface="Times New Roman" pitchFamily="18" charset="0"/>
              </a:rPr>
              <a:t>In the above diagram, we have represented the different type of knowledge in the form of nodes and arcs. Each object is connected with another object by some relation</a:t>
            </a:r>
          </a:p>
          <a:p>
            <a:endParaRPr lang="en-US" dirty="0"/>
          </a:p>
        </p:txBody>
      </p:sp>
      <p:pic>
        <p:nvPicPr>
          <p:cNvPr id="4" name="Content Placeholder 3" descr="Techniques of knowledge representation"/>
          <p:cNvPicPr>
            <a:picLocks noGrp="1"/>
          </p:cNvPicPr>
          <p:nvPr/>
        </p:nvPicPr>
        <p:blipFill>
          <a:blip r:embed="rId2"/>
          <a:srcRect/>
          <a:stretch>
            <a:fillRect/>
          </a:stretch>
        </p:blipFill>
        <p:spPr bwMode="auto">
          <a:xfrm>
            <a:off x="533400" y="381000"/>
            <a:ext cx="7848600" cy="4534694"/>
          </a:xfrm>
          <a:prstGeom prst="rect">
            <a:avLst/>
          </a:prstGeom>
          <a:noFill/>
          <a:ln w="9525">
            <a:noFill/>
            <a:miter lim="800000"/>
            <a:headEnd/>
            <a:tailEnd/>
          </a:ln>
        </p:spPr>
      </p:pic>
    </p:spTree>
    <p:extLst>
      <p:ext uri="{BB962C8B-B14F-4D97-AF65-F5344CB8AC3E}">
        <p14:creationId xmlns:p14="http://schemas.microsoft.com/office/powerpoint/2010/main" val="2733657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Semantic network</a:t>
            </a:r>
          </a:p>
        </p:txBody>
      </p:sp>
      <p:sp>
        <p:nvSpPr>
          <p:cNvPr id="3" name="Content Placeholder 2"/>
          <p:cNvSpPr>
            <a:spLocks noGrp="1"/>
          </p:cNvSpPr>
          <p:nvPr>
            <p:ph idx="1"/>
          </p:nvPr>
        </p:nvSpPr>
        <p:spPr/>
        <p:txBody>
          <a:bodyPr/>
          <a:lstStyle/>
          <a:p>
            <a:pPr lvl="0"/>
            <a:r>
              <a:rPr lang="en-US" dirty="0"/>
              <a:t>Semantic networks are a natural representation of knowledge.</a:t>
            </a:r>
          </a:p>
          <a:p>
            <a:pPr lvl="0"/>
            <a:r>
              <a:rPr lang="en-US" dirty="0"/>
              <a:t>Semantic networks convey meaning in a transparent manner.</a:t>
            </a:r>
          </a:p>
          <a:p>
            <a:r>
              <a:rPr lang="en-US" dirty="0"/>
              <a:t>These networks are simple and easily understandable</a:t>
            </a:r>
          </a:p>
          <a:p>
            <a:pPr marL="0" indent="0">
              <a:buNone/>
            </a:pPr>
            <a:endParaRPr lang="en-US" dirty="0"/>
          </a:p>
        </p:txBody>
      </p:sp>
    </p:spTree>
    <p:extLst>
      <p:ext uri="{BB962C8B-B14F-4D97-AF65-F5344CB8AC3E}">
        <p14:creationId xmlns:p14="http://schemas.microsoft.com/office/powerpoint/2010/main" val="363210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2563</Words>
  <Application>Microsoft Office PowerPoint</Application>
  <PresentationFormat>On-screen Show (4:3)</PresentationFormat>
  <Paragraphs>263</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 Techniques of knowledge representation </vt:lpstr>
      <vt:lpstr>PowerPoint Presentation</vt:lpstr>
      <vt:lpstr>1. Logical Representation</vt:lpstr>
      <vt:lpstr>PowerPoint Presentation</vt:lpstr>
      <vt:lpstr>PowerPoint Presentation</vt:lpstr>
      <vt:lpstr>2. Semantic Network Representation </vt:lpstr>
      <vt:lpstr>This representation consist of mainly two types of relations: </vt:lpstr>
      <vt:lpstr>PowerPoint Presentation</vt:lpstr>
      <vt:lpstr>Advantages of Semantic network</vt:lpstr>
      <vt:lpstr>Drawbacks in Semantic representation</vt:lpstr>
      <vt:lpstr>3. Frame Representation</vt:lpstr>
      <vt:lpstr>PowerPoint Presentation</vt:lpstr>
      <vt:lpstr>4. Production Rules </vt:lpstr>
      <vt:lpstr>Example: </vt:lpstr>
      <vt:lpstr>Types of knowledge </vt:lpstr>
      <vt:lpstr>PowerPoint Presentation</vt:lpstr>
      <vt:lpstr>Approaches to knowledge representation</vt:lpstr>
      <vt:lpstr>PowerPoint Presentation</vt:lpstr>
      <vt:lpstr>Inheritable knowledge: </vt:lpstr>
      <vt:lpstr> Inferential knowledge</vt:lpstr>
      <vt:lpstr>Procedural knowledge:</vt:lpstr>
      <vt:lpstr>Requirements for knowledge Representation system</vt:lpstr>
      <vt:lpstr>Issues in Knowledge Representation </vt:lpstr>
      <vt:lpstr>Issues that should be raised when using a knowledge representation technique: </vt:lpstr>
      <vt:lpstr>Important Attributes : </vt:lpstr>
      <vt:lpstr>1. Important Attributed: </vt:lpstr>
      <vt:lpstr>Relationship among attributes: </vt:lpstr>
      <vt:lpstr>Properties of Attributes</vt:lpstr>
      <vt:lpstr>PowerPoint Presentation</vt:lpstr>
      <vt:lpstr>2.Choosing Granularity</vt:lpstr>
      <vt:lpstr>Example of Granularity: </vt:lpstr>
      <vt:lpstr>3.Set of objects</vt:lpstr>
      <vt:lpstr>PowerPoint Presentation</vt:lpstr>
      <vt:lpstr>4.Finding Right structure</vt:lpstr>
      <vt:lpstr>While doing so, it is necessary to solve following problems</vt:lpstr>
      <vt:lpstr>Knowledge-Based Agent in Artificial intelligence </vt:lpstr>
      <vt:lpstr>PowerPoint Presentation</vt:lpstr>
      <vt:lpstr>PowerPoint Presentation</vt:lpstr>
      <vt:lpstr>The architecture of knowledge-based agent</vt:lpstr>
      <vt:lpstr>Inference system </vt:lpstr>
      <vt:lpstr>Operations Performed by KBA </vt:lpstr>
      <vt:lpstr>Various levels of knowledge-based agent</vt:lpstr>
      <vt:lpstr>First-Order Logic </vt:lpstr>
      <vt:lpstr>PowerPoint Presentation</vt:lpstr>
      <vt:lpstr>First-Order logic </vt:lpstr>
      <vt:lpstr>PowerPoint Presentation</vt:lpstr>
      <vt:lpstr>Basic Elements of First-order logic </vt:lpstr>
      <vt:lpstr>Atomic sentences</vt:lpstr>
      <vt:lpstr>Complex Sentences</vt:lpstr>
      <vt:lpstr>Quantifiers in First-order logic </vt:lpstr>
      <vt:lpstr>Universal Quantifier </vt:lpstr>
      <vt:lpstr>Existential Quantifier </vt:lpstr>
      <vt:lpstr>Points to remember</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in Knowledge Representation </dc:title>
  <dc:creator>AIDS</dc:creator>
  <cp:lastModifiedBy>user</cp:lastModifiedBy>
  <cp:revision>23</cp:revision>
  <dcterms:created xsi:type="dcterms:W3CDTF">2006-08-16T00:00:00Z</dcterms:created>
  <dcterms:modified xsi:type="dcterms:W3CDTF">2022-11-17T08:12:57Z</dcterms:modified>
</cp:coreProperties>
</file>