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 id="2147483660" r:id="rId2"/>
    <p:sldMasterId id="2147483672" r:id="rId3"/>
    <p:sldMasterId id="2147483684" r:id="rId4"/>
  </p:sldMasterIdLst>
  <p:notesMasterIdLst>
    <p:notesMasterId r:id="rId123"/>
  </p:notesMasterIdLst>
  <p:sldIdLst>
    <p:sldId id="268" r:id="rId5"/>
    <p:sldId id="263" r:id="rId6"/>
    <p:sldId id="279" r:id="rId7"/>
    <p:sldId id="379" r:id="rId8"/>
    <p:sldId id="419" r:id="rId9"/>
    <p:sldId id="421" r:id="rId10"/>
    <p:sldId id="422" r:id="rId11"/>
    <p:sldId id="423" r:id="rId12"/>
    <p:sldId id="427" r:id="rId13"/>
    <p:sldId id="424" r:id="rId14"/>
    <p:sldId id="469" r:id="rId15"/>
    <p:sldId id="425" r:id="rId16"/>
    <p:sldId id="426" r:id="rId17"/>
    <p:sldId id="470" r:id="rId18"/>
    <p:sldId id="420" r:id="rId19"/>
    <p:sldId id="382" r:id="rId20"/>
    <p:sldId id="383" r:id="rId21"/>
    <p:sldId id="380" r:id="rId22"/>
    <p:sldId id="428" r:id="rId23"/>
    <p:sldId id="389" r:id="rId24"/>
    <p:sldId id="390" r:id="rId25"/>
    <p:sldId id="391" r:id="rId26"/>
    <p:sldId id="429" r:id="rId27"/>
    <p:sldId id="392" r:id="rId28"/>
    <p:sldId id="430" r:id="rId29"/>
    <p:sldId id="393" r:id="rId30"/>
    <p:sldId id="471" r:id="rId31"/>
    <p:sldId id="472" r:id="rId32"/>
    <p:sldId id="473" r:id="rId33"/>
    <p:sldId id="474" r:id="rId34"/>
    <p:sldId id="407" r:id="rId35"/>
    <p:sldId id="409" r:id="rId36"/>
    <p:sldId id="433" r:id="rId37"/>
    <p:sldId id="410" r:id="rId38"/>
    <p:sldId id="434" r:id="rId39"/>
    <p:sldId id="431" r:id="rId40"/>
    <p:sldId id="408" r:id="rId41"/>
    <p:sldId id="435" r:id="rId42"/>
    <p:sldId id="436" r:id="rId43"/>
    <p:sldId id="414" r:id="rId44"/>
    <p:sldId id="437" r:id="rId45"/>
    <p:sldId id="443" r:id="rId46"/>
    <p:sldId id="444" r:id="rId47"/>
    <p:sldId id="438" r:id="rId48"/>
    <p:sldId id="445" r:id="rId49"/>
    <p:sldId id="439" r:id="rId50"/>
    <p:sldId id="440" r:id="rId51"/>
    <p:sldId id="446" r:id="rId52"/>
    <p:sldId id="418" r:id="rId53"/>
    <p:sldId id="441" r:id="rId54"/>
    <p:sldId id="411" r:id="rId55"/>
    <p:sldId id="447" r:id="rId56"/>
    <p:sldId id="283" r:id="rId57"/>
    <p:sldId id="451" r:id="rId58"/>
    <p:sldId id="452" r:id="rId59"/>
    <p:sldId id="453" r:id="rId60"/>
    <p:sldId id="284" r:id="rId61"/>
    <p:sldId id="285" r:id="rId62"/>
    <p:sldId id="287" r:id="rId63"/>
    <p:sldId id="288" r:id="rId64"/>
    <p:sldId id="289" r:id="rId65"/>
    <p:sldId id="449" r:id="rId66"/>
    <p:sldId id="454" r:id="rId67"/>
    <p:sldId id="455" r:id="rId68"/>
    <p:sldId id="398" r:id="rId69"/>
    <p:sldId id="402" r:id="rId70"/>
    <p:sldId id="456" r:id="rId71"/>
    <p:sldId id="457" r:id="rId72"/>
    <p:sldId id="458" r:id="rId73"/>
    <p:sldId id="459" r:id="rId74"/>
    <p:sldId id="462" r:id="rId75"/>
    <p:sldId id="463" r:id="rId76"/>
    <p:sldId id="460" r:id="rId77"/>
    <p:sldId id="464" r:id="rId78"/>
    <p:sldId id="465" r:id="rId79"/>
    <p:sldId id="466" r:id="rId80"/>
    <p:sldId id="467" r:id="rId81"/>
    <p:sldId id="468" r:id="rId82"/>
    <p:sldId id="461" r:id="rId83"/>
    <p:sldId id="400" r:id="rId84"/>
    <p:sldId id="401" r:id="rId85"/>
    <p:sldId id="403" r:id="rId86"/>
    <p:sldId id="404" r:id="rId87"/>
    <p:sldId id="450" r:id="rId88"/>
    <p:sldId id="257" r:id="rId89"/>
    <p:sldId id="270" r:id="rId90"/>
    <p:sldId id="258" r:id="rId91"/>
    <p:sldId id="394" r:id="rId92"/>
    <p:sldId id="280" r:id="rId93"/>
    <p:sldId id="281" r:id="rId94"/>
    <p:sldId id="282" r:id="rId95"/>
    <p:sldId id="265" r:id="rId96"/>
    <p:sldId id="267" r:id="rId97"/>
    <p:sldId id="405" r:id="rId98"/>
    <p:sldId id="290" r:id="rId99"/>
    <p:sldId id="291" r:id="rId100"/>
    <p:sldId id="292" r:id="rId101"/>
    <p:sldId id="293" r:id="rId102"/>
    <p:sldId id="269" r:id="rId103"/>
    <p:sldId id="271" r:id="rId104"/>
    <p:sldId id="272" r:id="rId105"/>
    <p:sldId id="406" r:id="rId106"/>
    <p:sldId id="294" r:id="rId107"/>
    <p:sldId id="295" r:id="rId108"/>
    <p:sldId id="296" r:id="rId109"/>
    <p:sldId id="297" r:id="rId110"/>
    <p:sldId id="298" r:id="rId111"/>
    <p:sldId id="299" r:id="rId112"/>
    <p:sldId id="300" r:id="rId113"/>
    <p:sldId id="301" r:id="rId114"/>
    <p:sldId id="302" r:id="rId115"/>
    <p:sldId id="303" r:id="rId116"/>
    <p:sldId id="273" r:id="rId117"/>
    <p:sldId id="275" r:id="rId118"/>
    <p:sldId id="274" r:id="rId119"/>
    <p:sldId id="276" r:id="rId120"/>
    <p:sldId id="397" r:id="rId121"/>
    <p:sldId id="399" r:id="rId1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0" y="20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slide" Target="slides/slide108.xml"/><Relationship Id="rId16" Type="http://schemas.openxmlformats.org/officeDocument/2006/relationships/slide" Target="slides/slide12.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notesMaster" Target="notesMasters/notesMaster1.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13" Type="http://schemas.openxmlformats.org/officeDocument/2006/relationships/slide" Target="slides/slide109.xml"/><Relationship Id="rId118" Type="http://schemas.openxmlformats.org/officeDocument/2006/relationships/slide" Target="slides/slide114.xml"/><Relationship Id="rId12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103" Type="http://schemas.openxmlformats.org/officeDocument/2006/relationships/slide" Target="slides/slide99.xml"/><Relationship Id="rId108" Type="http://schemas.openxmlformats.org/officeDocument/2006/relationships/slide" Target="slides/slide104.xml"/><Relationship Id="rId116" Type="http://schemas.openxmlformats.org/officeDocument/2006/relationships/slide" Target="slides/slide112.xml"/><Relationship Id="rId124"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11" Type="http://schemas.openxmlformats.org/officeDocument/2006/relationships/slide" Target="slides/slide107.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14" Type="http://schemas.openxmlformats.org/officeDocument/2006/relationships/slide" Target="slides/slide110.xml"/><Relationship Id="rId119" Type="http://schemas.openxmlformats.org/officeDocument/2006/relationships/slide" Target="slides/slide115.xml"/><Relationship Id="rId12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viewProps" Target="view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61" Type="http://schemas.openxmlformats.org/officeDocument/2006/relationships/slide" Target="slides/slide57.xml"/><Relationship Id="rId82" Type="http://schemas.openxmlformats.org/officeDocument/2006/relationships/slide" Target="slides/slide7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FFA7ED-4C0D-43CD-9F89-94CA4678050C}" type="datetimeFigureOut">
              <a:rPr lang="en-IN" smtClean="0"/>
              <a:pPr/>
              <a:t>20-08-2024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D93DCE-8474-47DE-9603-678EB3E816D2}" type="slidenum">
              <a:rPr lang="en-IN" smtClean="0"/>
              <a:pPr/>
              <a:t>‹#›</a:t>
            </a:fld>
            <a:endParaRPr lang="en-IN"/>
          </a:p>
        </p:txBody>
      </p:sp>
    </p:spTree>
    <p:extLst>
      <p:ext uri="{BB962C8B-B14F-4D97-AF65-F5344CB8AC3E}">
        <p14:creationId xmlns:p14="http://schemas.microsoft.com/office/powerpoint/2010/main" val="3494145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0178" name="Rectangle 2"/>
          <p:cNvSpPr>
            <a:spLocks noGrp="1" noRot="1" noChangeAspect="1" noChangeArrowheads="1" noTextEdit="1"/>
          </p:cNvSpPr>
          <p:nvPr>
            <p:ph type="sldImg"/>
          </p:nvPr>
        </p:nvSpPr>
        <p:spPr bwMode="auto">
          <a:xfrm>
            <a:off x="200025" y="307975"/>
            <a:ext cx="6608763" cy="3717925"/>
          </a:xfrm>
          <a:prstGeom prst="rect">
            <a:avLst/>
          </a:prstGeom>
          <a:solidFill>
            <a:srgbClr val="FFFFFF"/>
          </a:solidFill>
          <a:ln>
            <a:solidFill>
              <a:srgbClr val="000000"/>
            </a:solidFill>
            <a:miter lim="800000"/>
            <a:headEnd/>
            <a:tailEnd/>
          </a:ln>
        </p:spPr>
      </p:sp>
      <p:sp>
        <p:nvSpPr>
          <p:cNvPr id="690179" name="Text Box 3"/>
          <p:cNvSpPr txBox="1">
            <a:spLocks noChangeArrowheads="1"/>
          </p:cNvSpPr>
          <p:nvPr/>
        </p:nvSpPr>
        <p:spPr bwMode="auto">
          <a:xfrm>
            <a:off x="514350" y="4387850"/>
            <a:ext cx="5984875" cy="4127500"/>
          </a:xfrm>
          <a:prstGeom prst="rect">
            <a:avLst/>
          </a:prstGeom>
          <a:noFill/>
          <a:ln w="9525">
            <a:noFill/>
            <a:miter lim="800000"/>
            <a:headEnd/>
            <a:tailEnd/>
          </a:ln>
        </p:spPr>
        <p:txBody>
          <a:bodyPr lIns="0" tIns="0" rIns="0" bIns="0"/>
          <a:lstStyle/>
          <a:p>
            <a:pPr defTabSz="931863" eaLnBrk="0" fontAlgn="base" hangingPunct="0">
              <a:spcBef>
                <a:spcPct val="0"/>
              </a:spcBef>
              <a:spcAft>
                <a:spcPct val="0"/>
              </a:spcAft>
            </a:pPr>
            <a:endParaRPr lang="en-US" sz="2400">
              <a:solidFill>
                <a:srgbClr val="000000"/>
              </a:solidFill>
              <a:latin typeface="Arial Black" pitchFamily="34" charset="0"/>
            </a:endParaRPr>
          </a:p>
        </p:txBody>
      </p:sp>
    </p:spTree>
    <p:extLst>
      <p:ext uri="{BB962C8B-B14F-4D97-AF65-F5344CB8AC3E}">
        <p14:creationId xmlns:p14="http://schemas.microsoft.com/office/powerpoint/2010/main" val="3161847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13</a:t>
            </a:fld>
            <a:endParaRPr lang="en-IN"/>
          </a:p>
        </p:txBody>
      </p:sp>
    </p:spTree>
    <p:extLst>
      <p:ext uri="{BB962C8B-B14F-4D97-AF65-F5344CB8AC3E}">
        <p14:creationId xmlns:p14="http://schemas.microsoft.com/office/powerpoint/2010/main" val="42841217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14</a:t>
            </a:fld>
            <a:endParaRPr lang="en-IN"/>
          </a:p>
        </p:txBody>
      </p:sp>
    </p:spTree>
    <p:extLst>
      <p:ext uri="{BB962C8B-B14F-4D97-AF65-F5344CB8AC3E}">
        <p14:creationId xmlns:p14="http://schemas.microsoft.com/office/powerpoint/2010/main" val="4294688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1D93DCE-8474-47DE-9603-678EB3E816D2}" type="slidenum">
              <a:rPr lang="en-IN" smtClean="0"/>
              <a:pPr/>
              <a:t>18</a:t>
            </a:fld>
            <a:endParaRPr lang="en-IN"/>
          </a:p>
        </p:txBody>
      </p:sp>
    </p:spTree>
    <p:extLst>
      <p:ext uri="{BB962C8B-B14F-4D97-AF65-F5344CB8AC3E}">
        <p14:creationId xmlns:p14="http://schemas.microsoft.com/office/powerpoint/2010/main" val="8974666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D93DCE-8474-47DE-9603-678EB3E816D2}" type="slidenum">
              <a:rPr lang="en-IN" smtClean="0"/>
              <a:pPr/>
              <a:t>34</a:t>
            </a:fld>
            <a:endParaRPr lang="en-IN"/>
          </a:p>
        </p:txBody>
      </p:sp>
    </p:spTree>
    <p:extLst>
      <p:ext uri="{BB962C8B-B14F-4D97-AF65-F5344CB8AC3E}">
        <p14:creationId xmlns:p14="http://schemas.microsoft.com/office/powerpoint/2010/main" val="660614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1D93DCE-8474-47DE-9603-678EB3E816D2}" type="slidenum">
              <a:rPr lang="en-IN" smtClean="0"/>
              <a:pPr/>
              <a:t>35</a:t>
            </a:fld>
            <a:endParaRPr lang="en-IN"/>
          </a:p>
        </p:txBody>
      </p:sp>
    </p:spTree>
    <p:extLst>
      <p:ext uri="{BB962C8B-B14F-4D97-AF65-F5344CB8AC3E}">
        <p14:creationId xmlns:p14="http://schemas.microsoft.com/office/powerpoint/2010/main" val="156413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E5FF19-32C0-4A60-9364-8BD91C94A8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305A5E52-1E3C-4B1A-90C7-3587C39D6E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2376566-ECC0-44D1-8C16-63F8D193C232}"/>
              </a:ext>
            </a:extLst>
          </p:cNvPr>
          <p:cNvSpPr>
            <a:spLocks noGrp="1"/>
          </p:cNvSpPr>
          <p:nvPr>
            <p:ph type="dt" sz="half" idx="10"/>
          </p:nvPr>
        </p:nvSpPr>
        <p:spPr/>
        <p:txBody>
          <a:bodyPr/>
          <a:lstStyle/>
          <a:p>
            <a:fld id="{38A6FF37-408C-487B-9E3E-E57157BA63E6}" type="datetime1">
              <a:rPr lang="en-IN" smtClean="0"/>
              <a:pPr/>
              <a:t>20-08-2024</a:t>
            </a:fld>
            <a:endParaRPr lang="en-IN"/>
          </a:p>
        </p:txBody>
      </p:sp>
      <p:sp>
        <p:nvSpPr>
          <p:cNvPr id="5" name="Footer Placeholder 4">
            <a:extLst>
              <a:ext uri="{FF2B5EF4-FFF2-40B4-BE49-F238E27FC236}">
                <a16:creationId xmlns:a16="http://schemas.microsoft.com/office/drawing/2014/main" xmlns="" id="{44787AA8-B3BE-4F99-B5EF-A7DF7613ABB2}"/>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23117DF5-0FC3-49C2-9C39-90D917566AAD}"/>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289467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9B2F710-EC4B-47F5-904E-EC2DEB31E9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AEED265-1BE6-4977-BB28-BEF2EE7B9B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144144D-610F-4299-A7E8-55620DEABFA5}"/>
              </a:ext>
            </a:extLst>
          </p:cNvPr>
          <p:cNvSpPr>
            <a:spLocks noGrp="1"/>
          </p:cNvSpPr>
          <p:nvPr>
            <p:ph type="dt" sz="half" idx="10"/>
          </p:nvPr>
        </p:nvSpPr>
        <p:spPr/>
        <p:txBody>
          <a:bodyPr/>
          <a:lstStyle/>
          <a:p>
            <a:fld id="{6698A4B0-4094-4CF1-8B53-76A0BB453C34}" type="datetime1">
              <a:rPr lang="en-IN" smtClean="0"/>
              <a:pPr/>
              <a:t>20-08-2024</a:t>
            </a:fld>
            <a:endParaRPr lang="en-IN"/>
          </a:p>
        </p:txBody>
      </p:sp>
      <p:sp>
        <p:nvSpPr>
          <p:cNvPr id="5" name="Footer Placeholder 4">
            <a:extLst>
              <a:ext uri="{FF2B5EF4-FFF2-40B4-BE49-F238E27FC236}">
                <a16:creationId xmlns:a16="http://schemas.microsoft.com/office/drawing/2014/main" xmlns="" id="{E9D4DABF-5E58-4D5D-B3C1-D871D124F96B}"/>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D3187D39-8F47-4310-BB64-C7CC03DBF11D}"/>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1779276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E040B94-FEDF-4C30-818C-1343D7BE13D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E3BEA226-69E6-4FA8-84F1-0B653F799D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6BAA46E-EB58-466D-8BC3-28B5F290C9C7}"/>
              </a:ext>
            </a:extLst>
          </p:cNvPr>
          <p:cNvSpPr>
            <a:spLocks noGrp="1"/>
          </p:cNvSpPr>
          <p:nvPr>
            <p:ph type="dt" sz="half" idx="10"/>
          </p:nvPr>
        </p:nvSpPr>
        <p:spPr/>
        <p:txBody>
          <a:bodyPr/>
          <a:lstStyle/>
          <a:p>
            <a:fld id="{E3E250B4-EAE9-4871-9C11-6E55CD99A3CE}" type="datetime1">
              <a:rPr lang="en-IN" smtClean="0"/>
              <a:pPr/>
              <a:t>20-08-2024</a:t>
            </a:fld>
            <a:endParaRPr lang="en-IN"/>
          </a:p>
        </p:txBody>
      </p:sp>
      <p:sp>
        <p:nvSpPr>
          <p:cNvPr id="5" name="Footer Placeholder 4">
            <a:extLst>
              <a:ext uri="{FF2B5EF4-FFF2-40B4-BE49-F238E27FC236}">
                <a16:creationId xmlns:a16="http://schemas.microsoft.com/office/drawing/2014/main" xmlns="" id="{33284900-2135-4EC0-AE12-DDDA25AC0671}"/>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DAC220D7-8F0D-4CB5-A293-8C0D1F04633C}"/>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28955155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1"/>
            <a:ext cx="9144000" cy="990600"/>
          </a:xfrm>
        </p:spPr>
        <p:txBody>
          <a:bodyPr anchor="t" anchorCtr="0"/>
          <a:lstStyle>
            <a:lvl1pPr algn="r">
              <a:defRPr sz="3175">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1996">
                <a:solidFill>
                  <a:schemeClr val="tx2"/>
                </a:solidFill>
                <a:latin typeface="+mj-lt"/>
                <a:ea typeface="+mj-ea"/>
                <a:cs typeface="+mj-cs"/>
              </a:defRPr>
            </a:lvl1pPr>
            <a:lvl2pPr marL="457203" indent="0" algn="ctr">
              <a:buNone/>
            </a:lvl2pPr>
            <a:lvl3pPr marL="914406" indent="0" algn="ctr">
              <a:buNone/>
            </a:lvl3pPr>
            <a:lvl4pPr marL="1371609" indent="0" algn="ctr">
              <a:buNone/>
            </a:lvl4pPr>
            <a:lvl5pPr marL="1828812" indent="0" algn="ctr">
              <a:buNone/>
            </a:lvl5pPr>
            <a:lvl6pPr marL="2286015" indent="0" algn="ctr">
              <a:buNone/>
            </a:lvl6pPr>
            <a:lvl7pPr marL="2743218" indent="0" algn="ctr">
              <a:buNone/>
            </a:lvl7pPr>
            <a:lvl8pPr marL="3200421" indent="0" algn="ctr">
              <a:buNone/>
            </a:lvl8pPr>
            <a:lvl9pPr marL="3657624"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1"/>
            <a:ext cx="3048000" cy="365760"/>
          </a:xfrm>
        </p:spPr>
        <p:txBody>
          <a:bodyPr/>
          <a:lstStyle>
            <a:lvl1pPr>
              <a:defRPr sz="1361"/>
            </a:lvl1pPr>
          </a:lstStyle>
          <a:p>
            <a:endParaRPr lang="en-US">
              <a:solidFill>
                <a:srgbClr val="464653"/>
              </a:solidFill>
            </a:endParaRPr>
          </a:p>
        </p:txBody>
      </p:sp>
      <p:sp>
        <p:nvSpPr>
          <p:cNvPr id="17" name="Footer Placeholder 16"/>
          <p:cNvSpPr>
            <a:spLocks noGrp="1"/>
          </p:cNvSpPr>
          <p:nvPr>
            <p:ph type="ftr" sz="quarter" idx="11"/>
          </p:nvPr>
        </p:nvSpPr>
        <p:spPr>
          <a:xfrm>
            <a:off x="3864864" y="6355081"/>
            <a:ext cx="4632961" cy="365760"/>
          </a:xfrm>
        </p:spPr>
        <p:txBody>
          <a:bodyPr/>
          <a:lstStyle/>
          <a:p>
            <a:endParaRPr lang="en-US">
              <a:solidFill>
                <a:srgbClr val="464653"/>
              </a:solidFill>
            </a:endParaRPr>
          </a:p>
        </p:txBody>
      </p:sp>
      <p:sp>
        <p:nvSpPr>
          <p:cNvPr id="29" name="Slide Number Placeholder 28"/>
          <p:cNvSpPr>
            <a:spLocks noGrp="1"/>
          </p:cNvSpPr>
          <p:nvPr>
            <p:ph type="sldNum" sz="quarter" idx="12"/>
          </p:nvPr>
        </p:nvSpPr>
        <p:spPr>
          <a:xfrm>
            <a:off x="1621536" y="6355081"/>
            <a:ext cx="1625600" cy="365760"/>
          </a:xfrm>
        </p:spPr>
        <p:txBody>
          <a:bodyPr/>
          <a:lstStyle/>
          <a:p>
            <a:fld id="{82355374-9C98-4423-AB27-80CD21397CCE}" type="slidenum">
              <a:rPr lang="en-US" smtClean="0">
                <a:solidFill>
                  <a:srgbClr val="464653"/>
                </a:solidFill>
              </a:rPr>
              <a:pPr/>
              <a:t>‹#›</a:t>
            </a:fld>
            <a:endParaRPr lang="en-US">
              <a:solidFill>
                <a:srgbClr val="464653"/>
              </a:solidFill>
            </a:endParaRP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3" name="Rectangle 32"/>
          <p:cNvSpPr/>
          <p:nvPr/>
        </p:nvSpPr>
        <p:spPr>
          <a:xfrm>
            <a:off x="1219201"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37323775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E3591306-41CF-4237-B2B4-5C605DD45071}"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609600" y="1219200"/>
            <a:ext cx="10972801"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601164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175" b="0" cap="none" baseline="0"/>
            </a:lvl1pPr>
          </a:lstStyle>
          <a:p>
            <a:r>
              <a:rPr kumimoji="0" lang="en-US"/>
              <a:t>Click to edit Master title style</a:t>
            </a:r>
          </a:p>
        </p:txBody>
      </p:sp>
      <p:sp>
        <p:nvSpPr>
          <p:cNvPr id="3" name="Text Placeholder 2"/>
          <p:cNvSpPr>
            <a:spLocks noGrp="1"/>
          </p:cNvSpPr>
          <p:nvPr>
            <p:ph type="body" idx="1"/>
          </p:nvPr>
        </p:nvSpPr>
        <p:spPr>
          <a:xfrm>
            <a:off x="1727199" y="4267200"/>
            <a:ext cx="9042401" cy="1143000"/>
          </a:xfrm>
        </p:spPr>
        <p:txBody>
          <a:bodyPr anchor="t" anchorCtr="0"/>
          <a:lstStyle>
            <a:lvl1pPr marL="0" indent="0" algn="r">
              <a:buNone/>
              <a:defRPr sz="1996">
                <a:solidFill>
                  <a:schemeClr val="tx1">
                    <a:tint val="75000"/>
                  </a:schemeClr>
                </a:solidFill>
              </a:defRPr>
            </a:lvl1pPr>
            <a:lvl2pPr>
              <a:buNone/>
              <a:defRPr sz="1814">
                <a:solidFill>
                  <a:schemeClr val="tx1">
                    <a:tint val="75000"/>
                  </a:schemeClr>
                </a:solidFill>
              </a:defRPr>
            </a:lvl2pPr>
            <a:lvl3pPr>
              <a:buNone/>
              <a:defRPr sz="1633">
                <a:solidFill>
                  <a:schemeClr val="tx1">
                    <a:tint val="75000"/>
                  </a:schemeClr>
                </a:solidFill>
              </a:defRPr>
            </a:lvl3pPr>
            <a:lvl4pPr>
              <a:buNone/>
              <a:defRPr sz="1361">
                <a:solidFill>
                  <a:schemeClr val="tx1">
                    <a:tint val="75000"/>
                  </a:schemeClr>
                </a:solidFill>
              </a:defRPr>
            </a:lvl4pPr>
            <a:lvl5pPr>
              <a:buNone/>
              <a:defRPr sz="1361">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1"/>
            <a:ext cx="3048000" cy="365760"/>
          </a:xfrm>
        </p:spPr>
        <p:txBody>
          <a:bodyPr/>
          <a:lstStyle/>
          <a:p>
            <a:endParaRPr lang="en-US">
              <a:solidFill>
                <a:srgbClr val="DDE9EC"/>
              </a:solidFill>
            </a:endParaRPr>
          </a:p>
        </p:txBody>
      </p:sp>
      <p:sp>
        <p:nvSpPr>
          <p:cNvPr id="5" name="Footer Placeholder 4"/>
          <p:cNvSpPr>
            <a:spLocks noGrp="1"/>
          </p:cNvSpPr>
          <p:nvPr>
            <p:ph type="ftr" sz="quarter" idx="11"/>
          </p:nvPr>
        </p:nvSpPr>
        <p:spPr>
          <a:xfrm>
            <a:off x="3864864" y="6355081"/>
            <a:ext cx="4632961" cy="365760"/>
          </a:xfrm>
        </p:spPr>
        <p:txBody>
          <a:bodyPr/>
          <a:lstStyle/>
          <a:p>
            <a:endParaRPr lang="en-US">
              <a:solidFill>
                <a:srgbClr val="DDE9EC"/>
              </a:solidFill>
            </a:endParaRPr>
          </a:p>
        </p:txBody>
      </p:sp>
      <p:sp>
        <p:nvSpPr>
          <p:cNvPr id="6" name="Slide Number Placeholder 5"/>
          <p:cNvSpPr>
            <a:spLocks noGrp="1"/>
          </p:cNvSpPr>
          <p:nvPr>
            <p:ph type="sldNum" sz="quarter" idx="12"/>
          </p:nvPr>
        </p:nvSpPr>
        <p:spPr>
          <a:xfrm>
            <a:off x="1426464" y="6355081"/>
            <a:ext cx="2027936" cy="365760"/>
          </a:xfrm>
        </p:spPr>
        <p:txBody>
          <a:bodyPr/>
          <a:lstStyle/>
          <a:p>
            <a:fld id="{6E62C3BD-70E8-4754-85A2-5423C1D25B59}" type="slidenum">
              <a:rPr lang="en-US" smtClean="0">
                <a:solidFill>
                  <a:srgbClr val="DDE9EC"/>
                </a:solidFill>
              </a:rPr>
              <a:pPr/>
              <a:t>‹#›</a:t>
            </a:fld>
            <a:endParaRPr lang="en-US">
              <a:solidFill>
                <a:srgbClr val="DDE9EC"/>
              </a:solidFill>
            </a:endParaRPr>
          </a:p>
        </p:txBody>
      </p:sp>
      <p:sp>
        <p:nvSpPr>
          <p:cNvPr id="7" name="Rectangle 6"/>
          <p:cNvSpPr/>
          <p:nvPr/>
        </p:nvSpPr>
        <p:spPr>
          <a:xfrm>
            <a:off x="1219201" y="2819401"/>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8" name="Rectangle 7"/>
          <p:cNvSpPr/>
          <p:nvPr/>
        </p:nvSpPr>
        <p:spPr>
          <a:xfrm>
            <a:off x="1219200" y="2819401"/>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3055670782"/>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F5FA8B48-89DC-4465-BAC9-A0A0A569C6E4}"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6659163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8" cy="685800"/>
          </a:xfrm>
          <a:noFill/>
          <a:ln>
            <a:noFill/>
          </a:ln>
        </p:spPr>
        <p:txBody>
          <a:bodyPr lIns="100794" anchor="b" anchorCtr="0">
            <a:noAutofit/>
          </a:bodyPr>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0" y="1295400"/>
            <a:ext cx="5389033" cy="685800"/>
          </a:xfrm>
          <a:noFill/>
          <a:ln>
            <a:noFill/>
          </a:ln>
        </p:spPr>
        <p:txBody>
          <a:bodyPr lIns="100794" anchor="b" anchorCtr="0"/>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4653"/>
              </a:solidFill>
            </a:endParaRPr>
          </a:p>
        </p:txBody>
      </p:sp>
      <p:sp>
        <p:nvSpPr>
          <p:cNvPr id="8" name="Footer Placeholder 7"/>
          <p:cNvSpPr>
            <a:spLocks noGrp="1"/>
          </p:cNvSpPr>
          <p:nvPr>
            <p:ph type="ftr" sz="quarter" idx="11"/>
          </p:nvPr>
        </p:nvSpPr>
        <p:spPr/>
        <p:txBody>
          <a:bodyPr/>
          <a:lstStyle/>
          <a:p>
            <a:endParaRPr lang="en-US">
              <a:solidFill>
                <a:srgbClr val="464653"/>
              </a:solidFill>
            </a:endParaRPr>
          </a:p>
        </p:txBody>
      </p:sp>
      <p:sp>
        <p:nvSpPr>
          <p:cNvPr id="9" name="Slide Number Placeholder 8"/>
          <p:cNvSpPr>
            <a:spLocks noGrp="1"/>
          </p:cNvSpPr>
          <p:nvPr>
            <p:ph type="sldNum" sz="quarter" idx="12"/>
          </p:nvPr>
        </p:nvSpPr>
        <p:spPr/>
        <p:txBody>
          <a:bodyPr/>
          <a:lstStyle/>
          <a:p>
            <a:fld id="{8D1949DF-800C-4A5E-B66E-220D04574B89}"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609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1900592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4653"/>
              </a:solidFill>
            </a:endParaRPr>
          </a:p>
        </p:txBody>
      </p:sp>
      <p:sp>
        <p:nvSpPr>
          <p:cNvPr id="4" name="Footer Placeholder 3"/>
          <p:cNvSpPr>
            <a:spLocks noGrp="1"/>
          </p:cNvSpPr>
          <p:nvPr>
            <p:ph type="ftr" sz="quarter" idx="11"/>
          </p:nvPr>
        </p:nvSpPr>
        <p:spPr/>
        <p:txBody>
          <a:bodyPr/>
          <a:lstStyle/>
          <a:p>
            <a:endParaRPr lang="en-US">
              <a:solidFill>
                <a:srgbClr val="464653"/>
              </a:solidFill>
            </a:endParaRPr>
          </a:p>
        </p:txBody>
      </p:sp>
      <p:sp>
        <p:nvSpPr>
          <p:cNvPr id="5" name="Slide Number Placeholder 4"/>
          <p:cNvSpPr>
            <a:spLocks noGrp="1"/>
          </p:cNvSpPr>
          <p:nvPr>
            <p:ph type="sldNum" sz="quarter" idx="12"/>
          </p:nvPr>
        </p:nvSpPr>
        <p:spPr/>
        <p:txBody>
          <a:bodyPr/>
          <a:lstStyle/>
          <a:p>
            <a:fld id="{6B2B4670-F689-40C5-A733-CEE5E84C3D4A}"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40189223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4653"/>
              </a:solidFill>
            </a:endParaRPr>
          </a:p>
        </p:txBody>
      </p:sp>
      <p:sp>
        <p:nvSpPr>
          <p:cNvPr id="3" name="Footer Placeholder 2"/>
          <p:cNvSpPr>
            <a:spLocks noGrp="1"/>
          </p:cNvSpPr>
          <p:nvPr>
            <p:ph type="ftr" sz="quarter" idx="11"/>
          </p:nvPr>
        </p:nvSpPr>
        <p:spPr/>
        <p:txBody>
          <a:bodyPr/>
          <a:lstStyle/>
          <a:p>
            <a:endParaRPr lang="en-US">
              <a:solidFill>
                <a:srgbClr val="464653"/>
              </a:solidFill>
            </a:endParaRPr>
          </a:p>
        </p:txBody>
      </p:sp>
      <p:sp>
        <p:nvSpPr>
          <p:cNvPr id="4" name="Slide Number Placeholder 3"/>
          <p:cNvSpPr>
            <a:spLocks noGrp="1"/>
          </p:cNvSpPr>
          <p:nvPr>
            <p:ph type="sldNum" sz="quarter" idx="12"/>
          </p:nvPr>
        </p:nvSpPr>
        <p:spPr/>
        <p:txBody>
          <a:bodyPr/>
          <a:lstStyle/>
          <a:p>
            <a:fld id="{F79DC5B1-B7F0-470C-AB85-9E28CE096C73}"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33967687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1996"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33">
                <a:solidFill>
                  <a:schemeClr val="tx2"/>
                </a:solidFill>
              </a:defRPr>
            </a:lvl1pPr>
            <a:lvl2pPr>
              <a:buNone/>
              <a:defRPr sz="1179"/>
            </a:lvl2pPr>
            <a:lvl3pPr>
              <a:buNone/>
              <a:defRPr sz="998"/>
            </a:lvl3pPr>
            <a:lvl4pPr>
              <a:buNone/>
              <a:defRPr sz="907"/>
            </a:lvl4pPr>
            <a:lvl5pPr>
              <a:buNone/>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07C616A4-6666-4500-A439-FBE4501481D4}"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dirty="0">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2" name="Content Placeholder 11"/>
          <p:cNvSpPr>
            <a:spLocks noGrp="1"/>
          </p:cNvSpPr>
          <p:nvPr>
            <p:ph sz="quarter" idx="1"/>
          </p:nvPr>
        </p:nvSpPr>
        <p:spPr>
          <a:xfrm>
            <a:off x="406401" y="304801"/>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75280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B9082E6-C76A-4392-9E8B-6A102ADAAC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4309F33-DE94-4495-B903-F712AD1927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CC0A87D-B221-4A54-8251-46EAD787F162}"/>
              </a:ext>
            </a:extLst>
          </p:cNvPr>
          <p:cNvSpPr>
            <a:spLocks noGrp="1"/>
          </p:cNvSpPr>
          <p:nvPr>
            <p:ph type="dt" sz="half" idx="10"/>
          </p:nvPr>
        </p:nvSpPr>
        <p:spPr/>
        <p:txBody>
          <a:bodyPr/>
          <a:lstStyle/>
          <a:p>
            <a:fld id="{CE2EEBC5-93E7-49CD-BAFA-D94F2922D2F7}" type="datetime1">
              <a:rPr lang="en-IN" smtClean="0"/>
              <a:pPr/>
              <a:t>20-08-2024</a:t>
            </a:fld>
            <a:endParaRPr lang="en-IN"/>
          </a:p>
        </p:txBody>
      </p:sp>
      <p:sp>
        <p:nvSpPr>
          <p:cNvPr id="5" name="Footer Placeholder 4">
            <a:extLst>
              <a:ext uri="{FF2B5EF4-FFF2-40B4-BE49-F238E27FC236}">
                <a16:creationId xmlns:a16="http://schemas.microsoft.com/office/drawing/2014/main" xmlns="" id="{9770EEDA-7568-4AF1-BBFF-5A6CB17A6E56}"/>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BB59D8E0-848B-473E-A56D-C9B9ABFB7153}"/>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134617833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7"/>
            <a:ext cx="10972801" cy="674688"/>
          </a:xfrm>
          <a:ln>
            <a:solidFill>
              <a:schemeClr val="accent1"/>
            </a:solidFill>
          </a:ln>
        </p:spPr>
        <p:txBody>
          <a:bodyPr lIns="302383" anchor="ctr"/>
          <a:lstStyle>
            <a:lvl1pPr algn="r">
              <a:buNone/>
              <a:defRPr sz="1996"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1" cy="4270248"/>
          </a:xfrm>
          <a:solidFill>
            <a:schemeClr val="tx1">
              <a:shade val="50000"/>
            </a:schemeClr>
          </a:solidFill>
          <a:ln>
            <a:noFill/>
          </a:ln>
          <a:effectLst/>
        </p:spPr>
        <p:txBody>
          <a:bodyPr/>
          <a:lstStyle>
            <a:lvl1pPr marL="0" indent="0">
              <a:spcBef>
                <a:spcPts val="600"/>
              </a:spcBef>
              <a:buNone/>
              <a:defRPr sz="3175"/>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1" cy="533400"/>
          </a:xfrm>
        </p:spPr>
        <p:txBody>
          <a:bodyPr anchor="ctr" anchorCtr="0"/>
          <a:lstStyle>
            <a:lvl1pPr marL="0" indent="0" algn="l">
              <a:buFontTx/>
              <a:buNone/>
              <a:defRPr sz="1361"/>
            </a:lvl1pPr>
            <a:lvl2pPr>
              <a:defRPr sz="1179"/>
            </a:lvl2pPr>
            <a:lvl3pPr>
              <a:defRPr sz="998"/>
            </a:lvl3pPr>
            <a:lvl4pPr>
              <a:defRPr sz="907"/>
            </a:lvl4pPr>
            <a:lvl5pPr>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DDE9EC"/>
              </a:solidFill>
            </a:endParaRPr>
          </a:p>
        </p:txBody>
      </p:sp>
      <p:sp>
        <p:nvSpPr>
          <p:cNvPr id="6" name="Footer Placeholder 5"/>
          <p:cNvSpPr>
            <a:spLocks noGrp="1"/>
          </p:cNvSpPr>
          <p:nvPr>
            <p:ph type="ftr" sz="quarter" idx="11"/>
          </p:nvPr>
        </p:nvSpPr>
        <p:spPr/>
        <p:txBody>
          <a:bodyPr/>
          <a:lstStyle/>
          <a:p>
            <a:endParaRPr lang="en-US">
              <a:solidFill>
                <a:srgbClr val="DDE9EC"/>
              </a:solidFill>
            </a:endParaRPr>
          </a:p>
        </p:txBody>
      </p:sp>
      <p:sp>
        <p:nvSpPr>
          <p:cNvPr id="7" name="Slide Number Placeholder 6"/>
          <p:cNvSpPr>
            <a:spLocks noGrp="1"/>
          </p:cNvSpPr>
          <p:nvPr>
            <p:ph type="sldNum" sz="quarter" idx="12"/>
          </p:nvPr>
        </p:nvSpPr>
        <p:spPr/>
        <p:txBody>
          <a:bodyPr/>
          <a:lstStyle/>
          <a:p>
            <a:fld id="{BF57C077-F7F1-4D2F-BCC7-B4CF325FA706}"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0" name="Rectangle 9"/>
          <p:cNvSpPr/>
          <p:nvPr/>
        </p:nvSpPr>
        <p:spPr>
          <a:xfrm>
            <a:off x="609600" y="500856"/>
            <a:ext cx="243841"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3954702280"/>
      </p:ext>
    </p:extLst>
  </p:cSld>
  <p:clrMapOvr>
    <a:overrideClrMapping bg1="dk1" tx1="lt1" bg2="dk2" tx2="lt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FC90B2B2-BD3D-46B3-80C7-95FCC1AB6F85}" type="slidenum">
              <a:rPr lang="en-US" smtClean="0">
                <a:solidFill>
                  <a:srgbClr val="464653"/>
                </a:solidFill>
              </a:rPr>
              <a:pPr/>
              <a:t>‹#›</a:t>
            </a:fld>
            <a:endParaRPr lang="en-US">
              <a:solidFill>
                <a:srgbClr val="464653"/>
              </a:solidFill>
            </a:endParaRPr>
          </a:p>
        </p:txBody>
      </p:sp>
    </p:spTree>
    <p:extLst>
      <p:ext uri="{BB962C8B-B14F-4D97-AF65-F5344CB8AC3E}">
        <p14:creationId xmlns:p14="http://schemas.microsoft.com/office/powerpoint/2010/main" val="4225191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1" y="274639"/>
            <a:ext cx="802639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D1899F9D-BE20-491A-97A8-3020D519ABE3}"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8" name="Isosceles Triangle 7"/>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Tree>
    <p:extLst>
      <p:ext uri="{BB962C8B-B14F-4D97-AF65-F5344CB8AC3E}">
        <p14:creationId xmlns:p14="http://schemas.microsoft.com/office/powerpoint/2010/main" val="27014943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1"/>
            <a:ext cx="9144000" cy="990600"/>
          </a:xfrm>
        </p:spPr>
        <p:txBody>
          <a:bodyPr anchor="t" anchorCtr="0"/>
          <a:lstStyle>
            <a:lvl1pPr algn="r">
              <a:defRPr sz="3175">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1996">
                <a:solidFill>
                  <a:schemeClr val="tx2"/>
                </a:solidFill>
                <a:latin typeface="+mj-lt"/>
                <a:ea typeface="+mj-ea"/>
                <a:cs typeface="+mj-cs"/>
              </a:defRPr>
            </a:lvl1pPr>
            <a:lvl2pPr marL="457203" indent="0" algn="ctr">
              <a:buNone/>
            </a:lvl2pPr>
            <a:lvl3pPr marL="914406" indent="0" algn="ctr">
              <a:buNone/>
            </a:lvl3pPr>
            <a:lvl4pPr marL="1371609" indent="0" algn="ctr">
              <a:buNone/>
            </a:lvl4pPr>
            <a:lvl5pPr marL="1828812" indent="0" algn="ctr">
              <a:buNone/>
            </a:lvl5pPr>
            <a:lvl6pPr marL="2286015" indent="0" algn="ctr">
              <a:buNone/>
            </a:lvl6pPr>
            <a:lvl7pPr marL="2743218" indent="0" algn="ctr">
              <a:buNone/>
            </a:lvl7pPr>
            <a:lvl8pPr marL="3200421" indent="0" algn="ctr">
              <a:buNone/>
            </a:lvl8pPr>
            <a:lvl9pPr marL="3657624"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1"/>
            <a:ext cx="3048000" cy="365760"/>
          </a:xfrm>
        </p:spPr>
        <p:txBody>
          <a:bodyPr/>
          <a:lstStyle>
            <a:lvl1pPr>
              <a:defRPr sz="1361"/>
            </a:lvl1pPr>
          </a:lstStyle>
          <a:p>
            <a:endParaRPr lang="en-US">
              <a:solidFill>
                <a:srgbClr val="464653"/>
              </a:solidFill>
            </a:endParaRPr>
          </a:p>
        </p:txBody>
      </p:sp>
      <p:sp>
        <p:nvSpPr>
          <p:cNvPr id="17" name="Footer Placeholder 16"/>
          <p:cNvSpPr>
            <a:spLocks noGrp="1"/>
          </p:cNvSpPr>
          <p:nvPr>
            <p:ph type="ftr" sz="quarter" idx="11"/>
          </p:nvPr>
        </p:nvSpPr>
        <p:spPr>
          <a:xfrm>
            <a:off x="3864864" y="6355081"/>
            <a:ext cx="4632961" cy="365760"/>
          </a:xfrm>
        </p:spPr>
        <p:txBody>
          <a:bodyPr/>
          <a:lstStyle/>
          <a:p>
            <a:endParaRPr lang="en-US">
              <a:solidFill>
                <a:srgbClr val="464653"/>
              </a:solidFill>
            </a:endParaRPr>
          </a:p>
        </p:txBody>
      </p:sp>
      <p:sp>
        <p:nvSpPr>
          <p:cNvPr id="29" name="Slide Number Placeholder 28"/>
          <p:cNvSpPr>
            <a:spLocks noGrp="1"/>
          </p:cNvSpPr>
          <p:nvPr>
            <p:ph type="sldNum" sz="quarter" idx="12"/>
          </p:nvPr>
        </p:nvSpPr>
        <p:spPr>
          <a:xfrm>
            <a:off x="1621536" y="6355081"/>
            <a:ext cx="1625600" cy="365760"/>
          </a:xfrm>
        </p:spPr>
        <p:txBody>
          <a:bodyPr/>
          <a:lstStyle/>
          <a:p>
            <a:fld id="{82355374-9C98-4423-AB27-80CD21397CCE}" type="slidenum">
              <a:rPr lang="en-US" smtClean="0">
                <a:solidFill>
                  <a:srgbClr val="464653"/>
                </a:solidFill>
              </a:rPr>
              <a:pPr/>
              <a:t>‹#›</a:t>
            </a:fld>
            <a:endParaRPr lang="en-US">
              <a:solidFill>
                <a:srgbClr val="464653"/>
              </a:solidFill>
            </a:endParaRP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3" name="Rectangle 32"/>
          <p:cNvSpPr/>
          <p:nvPr/>
        </p:nvSpPr>
        <p:spPr>
          <a:xfrm>
            <a:off x="1219201"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14559992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E3591306-41CF-4237-B2B4-5C605DD45071}"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609600" y="1219200"/>
            <a:ext cx="10972801"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5348672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175" b="0" cap="none" baseline="0"/>
            </a:lvl1pPr>
          </a:lstStyle>
          <a:p>
            <a:r>
              <a:rPr kumimoji="0" lang="en-US"/>
              <a:t>Click to edit Master title style</a:t>
            </a:r>
          </a:p>
        </p:txBody>
      </p:sp>
      <p:sp>
        <p:nvSpPr>
          <p:cNvPr id="3" name="Text Placeholder 2"/>
          <p:cNvSpPr>
            <a:spLocks noGrp="1"/>
          </p:cNvSpPr>
          <p:nvPr>
            <p:ph type="body" idx="1"/>
          </p:nvPr>
        </p:nvSpPr>
        <p:spPr>
          <a:xfrm>
            <a:off x="1727199" y="4267200"/>
            <a:ext cx="9042401" cy="1143000"/>
          </a:xfrm>
        </p:spPr>
        <p:txBody>
          <a:bodyPr anchor="t" anchorCtr="0"/>
          <a:lstStyle>
            <a:lvl1pPr marL="0" indent="0" algn="r">
              <a:buNone/>
              <a:defRPr sz="1996">
                <a:solidFill>
                  <a:schemeClr val="tx1">
                    <a:tint val="75000"/>
                  </a:schemeClr>
                </a:solidFill>
              </a:defRPr>
            </a:lvl1pPr>
            <a:lvl2pPr>
              <a:buNone/>
              <a:defRPr sz="1814">
                <a:solidFill>
                  <a:schemeClr val="tx1">
                    <a:tint val="75000"/>
                  </a:schemeClr>
                </a:solidFill>
              </a:defRPr>
            </a:lvl2pPr>
            <a:lvl3pPr>
              <a:buNone/>
              <a:defRPr sz="1633">
                <a:solidFill>
                  <a:schemeClr val="tx1">
                    <a:tint val="75000"/>
                  </a:schemeClr>
                </a:solidFill>
              </a:defRPr>
            </a:lvl3pPr>
            <a:lvl4pPr>
              <a:buNone/>
              <a:defRPr sz="1361">
                <a:solidFill>
                  <a:schemeClr val="tx1">
                    <a:tint val="75000"/>
                  </a:schemeClr>
                </a:solidFill>
              </a:defRPr>
            </a:lvl4pPr>
            <a:lvl5pPr>
              <a:buNone/>
              <a:defRPr sz="1361">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1"/>
            <a:ext cx="3048000" cy="365760"/>
          </a:xfrm>
        </p:spPr>
        <p:txBody>
          <a:bodyPr/>
          <a:lstStyle/>
          <a:p>
            <a:endParaRPr lang="en-US">
              <a:solidFill>
                <a:srgbClr val="DDE9EC"/>
              </a:solidFill>
            </a:endParaRPr>
          </a:p>
        </p:txBody>
      </p:sp>
      <p:sp>
        <p:nvSpPr>
          <p:cNvPr id="5" name="Footer Placeholder 4"/>
          <p:cNvSpPr>
            <a:spLocks noGrp="1"/>
          </p:cNvSpPr>
          <p:nvPr>
            <p:ph type="ftr" sz="quarter" idx="11"/>
          </p:nvPr>
        </p:nvSpPr>
        <p:spPr>
          <a:xfrm>
            <a:off x="3864864" y="6355081"/>
            <a:ext cx="4632961" cy="365760"/>
          </a:xfrm>
        </p:spPr>
        <p:txBody>
          <a:bodyPr/>
          <a:lstStyle/>
          <a:p>
            <a:endParaRPr lang="en-US">
              <a:solidFill>
                <a:srgbClr val="DDE9EC"/>
              </a:solidFill>
            </a:endParaRPr>
          </a:p>
        </p:txBody>
      </p:sp>
      <p:sp>
        <p:nvSpPr>
          <p:cNvPr id="6" name="Slide Number Placeholder 5"/>
          <p:cNvSpPr>
            <a:spLocks noGrp="1"/>
          </p:cNvSpPr>
          <p:nvPr>
            <p:ph type="sldNum" sz="quarter" idx="12"/>
          </p:nvPr>
        </p:nvSpPr>
        <p:spPr>
          <a:xfrm>
            <a:off x="1426464" y="6355081"/>
            <a:ext cx="2027936" cy="365760"/>
          </a:xfrm>
        </p:spPr>
        <p:txBody>
          <a:bodyPr/>
          <a:lstStyle/>
          <a:p>
            <a:fld id="{6E62C3BD-70E8-4754-85A2-5423C1D25B59}" type="slidenum">
              <a:rPr lang="en-US" smtClean="0">
                <a:solidFill>
                  <a:srgbClr val="DDE9EC"/>
                </a:solidFill>
              </a:rPr>
              <a:pPr/>
              <a:t>‹#›</a:t>
            </a:fld>
            <a:endParaRPr lang="en-US">
              <a:solidFill>
                <a:srgbClr val="DDE9EC"/>
              </a:solidFill>
            </a:endParaRPr>
          </a:p>
        </p:txBody>
      </p:sp>
      <p:sp>
        <p:nvSpPr>
          <p:cNvPr id="7" name="Rectangle 6"/>
          <p:cNvSpPr/>
          <p:nvPr/>
        </p:nvSpPr>
        <p:spPr>
          <a:xfrm>
            <a:off x="1219201" y="2819401"/>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8" name="Rectangle 7"/>
          <p:cNvSpPr/>
          <p:nvPr/>
        </p:nvSpPr>
        <p:spPr>
          <a:xfrm>
            <a:off x="1219200" y="2819401"/>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2613473504"/>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F5FA8B48-89DC-4465-BAC9-A0A0A569C6E4}"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4332341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8" cy="685800"/>
          </a:xfrm>
          <a:noFill/>
          <a:ln>
            <a:noFill/>
          </a:ln>
        </p:spPr>
        <p:txBody>
          <a:bodyPr lIns="100794" anchor="b" anchorCtr="0">
            <a:noAutofit/>
          </a:bodyPr>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0" y="1295400"/>
            <a:ext cx="5389033" cy="685800"/>
          </a:xfrm>
          <a:noFill/>
          <a:ln>
            <a:noFill/>
          </a:ln>
        </p:spPr>
        <p:txBody>
          <a:bodyPr lIns="100794" anchor="b" anchorCtr="0"/>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4653"/>
              </a:solidFill>
            </a:endParaRPr>
          </a:p>
        </p:txBody>
      </p:sp>
      <p:sp>
        <p:nvSpPr>
          <p:cNvPr id="8" name="Footer Placeholder 7"/>
          <p:cNvSpPr>
            <a:spLocks noGrp="1"/>
          </p:cNvSpPr>
          <p:nvPr>
            <p:ph type="ftr" sz="quarter" idx="11"/>
          </p:nvPr>
        </p:nvSpPr>
        <p:spPr/>
        <p:txBody>
          <a:bodyPr/>
          <a:lstStyle/>
          <a:p>
            <a:endParaRPr lang="en-US">
              <a:solidFill>
                <a:srgbClr val="464653"/>
              </a:solidFill>
            </a:endParaRPr>
          </a:p>
        </p:txBody>
      </p:sp>
      <p:sp>
        <p:nvSpPr>
          <p:cNvPr id="9" name="Slide Number Placeholder 8"/>
          <p:cNvSpPr>
            <a:spLocks noGrp="1"/>
          </p:cNvSpPr>
          <p:nvPr>
            <p:ph type="sldNum" sz="quarter" idx="12"/>
          </p:nvPr>
        </p:nvSpPr>
        <p:spPr/>
        <p:txBody>
          <a:bodyPr/>
          <a:lstStyle/>
          <a:p>
            <a:fld id="{8D1949DF-800C-4A5E-B66E-220D04574B89}"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609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74344300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4653"/>
              </a:solidFill>
            </a:endParaRPr>
          </a:p>
        </p:txBody>
      </p:sp>
      <p:sp>
        <p:nvSpPr>
          <p:cNvPr id="4" name="Footer Placeholder 3"/>
          <p:cNvSpPr>
            <a:spLocks noGrp="1"/>
          </p:cNvSpPr>
          <p:nvPr>
            <p:ph type="ftr" sz="quarter" idx="11"/>
          </p:nvPr>
        </p:nvSpPr>
        <p:spPr/>
        <p:txBody>
          <a:bodyPr/>
          <a:lstStyle/>
          <a:p>
            <a:endParaRPr lang="en-US">
              <a:solidFill>
                <a:srgbClr val="464653"/>
              </a:solidFill>
            </a:endParaRPr>
          </a:p>
        </p:txBody>
      </p:sp>
      <p:sp>
        <p:nvSpPr>
          <p:cNvPr id="5" name="Slide Number Placeholder 4"/>
          <p:cNvSpPr>
            <a:spLocks noGrp="1"/>
          </p:cNvSpPr>
          <p:nvPr>
            <p:ph type="sldNum" sz="quarter" idx="12"/>
          </p:nvPr>
        </p:nvSpPr>
        <p:spPr/>
        <p:txBody>
          <a:bodyPr/>
          <a:lstStyle/>
          <a:p>
            <a:fld id="{6B2B4670-F689-40C5-A733-CEE5E84C3D4A}"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75731072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4653"/>
              </a:solidFill>
            </a:endParaRPr>
          </a:p>
        </p:txBody>
      </p:sp>
      <p:sp>
        <p:nvSpPr>
          <p:cNvPr id="3" name="Footer Placeholder 2"/>
          <p:cNvSpPr>
            <a:spLocks noGrp="1"/>
          </p:cNvSpPr>
          <p:nvPr>
            <p:ph type="ftr" sz="quarter" idx="11"/>
          </p:nvPr>
        </p:nvSpPr>
        <p:spPr/>
        <p:txBody>
          <a:bodyPr/>
          <a:lstStyle/>
          <a:p>
            <a:endParaRPr lang="en-US">
              <a:solidFill>
                <a:srgbClr val="464653"/>
              </a:solidFill>
            </a:endParaRPr>
          </a:p>
        </p:txBody>
      </p:sp>
      <p:sp>
        <p:nvSpPr>
          <p:cNvPr id="4" name="Slide Number Placeholder 3"/>
          <p:cNvSpPr>
            <a:spLocks noGrp="1"/>
          </p:cNvSpPr>
          <p:nvPr>
            <p:ph type="sldNum" sz="quarter" idx="12"/>
          </p:nvPr>
        </p:nvSpPr>
        <p:spPr/>
        <p:txBody>
          <a:bodyPr/>
          <a:lstStyle/>
          <a:p>
            <a:fld id="{F79DC5B1-B7F0-470C-AB85-9E28CE096C73}"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3883725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E7F8BE-152C-40C7-BF47-8D89F9492F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91CDC127-F38C-43F0-AD75-D856735C33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272BD172-6460-452B-B38E-2F48EC104985}"/>
              </a:ext>
            </a:extLst>
          </p:cNvPr>
          <p:cNvSpPr>
            <a:spLocks noGrp="1"/>
          </p:cNvSpPr>
          <p:nvPr>
            <p:ph type="dt" sz="half" idx="10"/>
          </p:nvPr>
        </p:nvSpPr>
        <p:spPr/>
        <p:txBody>
          <a:bodyPr/>
          <a:lstStyle/>
          <a:p>
            <a:fld id="{A4CFBAF4-7C74-44DA-A7AA-CB95E69D7E5B}" type="datetime1">
              <a:rPr lang="en-IN" smtClean="0"/>
              <a:pPr/>
              <a:t>20-08-2024</a:t>
            </a:fld>
            <a:endParaRPr lang="en-IN"/>
          </a:p>
        </p:txBody>
      </p:sp>
      <p:sp>
        <p:nvSpPr>
          <p:cNvPr id="5" name="Footer Placeholder 4">
            <a:extLst>
              <a:ext uri="{FF2B5EF4-FFF2-40B4-BE49-F238E27FC236}">
                <a16:creationId xmlns:a16="http://schemas.microsoft.com/office/drawing/2014/main" xmlns="" id="{35169672-2B7B-4EB8-9666-4DB68A34D4D1}"/>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2B85184C-6D84-4E48-B5AB-644B7E0ED231}"/>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32046841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1996"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33">
                <a:solidFill>
                  <a:schemeClr val="tx2"/>
                </a:solidFill>
              </a:defRPr>
            </a:lvl1pPr>
            <a:lvl2pPr>
              <a:buNone/>
              <a:defRPr sz="1179"/>
            </a:lvl2pPr>
            <a:lvl3pPr>
              <a:buNone/>
              <a:defRPr sz="998"/>
            </a:lvl3pPr>
            <a:lvl4pPr>
              <a:buNone/>
              <a:defRPr sz="907"/>
            </a:lvl4pPr>
            <a:lvl5pPr>
              <a:buNone/>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07C616A4-6666-4500-A439-FBE4501481D4}"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dirty="0">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2" name="Content Placeholder 11"/>
          <p:cNvSpPr>
            <a:spLocks noGrp="1"/>
          </p:cNvSpPr>
          <p:nvPr>
            <p:ph sz="quarter" idx="1"/>
          </p:nvPr>
        </p:nvSpPr>
        <p:spPr>
          <a:xfrm>
            <a:off x="406401" y="304801"/>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2113380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7"/>
            <a:ext cx="10972801" cy="674688"/>
          </a:xfrm>
          <a:ln>
            <a:solidFill>
              <a:schemeClr val="accent1"/>
            </a:solidFill>
          </a:ln>
        </p:spPr>
        <p:txBody>
          <a:bodyPr lIns="302383" anchor="ctr"/>
          <a:lstStyle>
            <a:lvl1pPr algn="r">
              <a:buNone/>
              <a:defRPr sz="1996"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1" cy="4270248"/>
          </a:xfrm>
          <a:solidFill>
            <a:schemeClr val="tx1">
              <a:shade val="50000"/>
            </a:schemeClr>
          </a:solidFill>
          <a:ln>
            <a:noFill/>
          </a:ln>
          <a:effectLst/>
        </p:spPr>
        <p:txBody>
          <a:bodyPr/>
          <a:lstStyle>
            <a:lvl1pPr marL="0" indent="0">
              <a:spcBef>
                <a:spcPts val="600"/>
              </a:spcBef>
              <a:buNone/>
              <a:defRPr sz="3175"/>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1" cy="533400"/>
          </a:xfrm>
        </p:spPr>
        <p:txBody>
          <a:bodyPr anchor="ctr" anchorCtr="0"/>
          <a:lstStyle>
            <a:lvl1pPr marL="0" indent="0" algn="l">
              <a:buFontTx/>
              <a:buNone/>
              <a:defRPr sz="1361"/>
            </a:lvl1pPr>
            <a:lvl2pPr>
              <a:defRPr sz="1179"/>
            </a:lvl2pPr>
            <a:lvl3pPr>
              <a:defRPr sz="998"/>
            </a:lvl3pPr>
            <a:lvl4pPr>
              <a:defRPr sz="907"/>
            </a:lvl4pPr>
            <a:lvl5pPr>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DDE9EC"/>
              </a:solidFill>
            </a:endParaRPr>
          </a:p>
        </p:txBody>
      </p:sp>
      <p:sp>
        <p:nvSpPr>
          <p:cNvPr id="6" name="Footer Placeholder 5"/>
          <p:cNvSpPr>
            <a:spLocks noGrp="1"/>
          </p:cNvSpPr>
          <p:nvPr>
            <p:ph type="ftr" sz="quarter" idx="11"/>
          </p:nvPr>
        </p:nvSpPr>
        <p:spPr/>
        <p:txBody>
          <a:bodyPr/>
          <a:lstStyle/>
          <a:p>
            <a:endParaRPr lang="en-US">
              <a:solidFill>
                <a:srgbClr val="DDE9EC"/>
              </a:solidFill>
            </a:endParaRPr>
          </a:p>
        </p:txBody>
      </p:sp>
      <p:sp>
        <p:nvSpPr>
          <p:cNvPr id="7" name="Slide Number Placeholder 6"/>
          <p:cNvSpPr>
            <a:spLocks noGrp="1"/>
          </p:cNvSpPr>
          <p:nvPr>
            <p:ph type="sldNum" sz="quarter" idx="12"/>
          </p:nvPr>
        </p:nvSpPr>
        <p:spPr/>
        <p:txBody>
          <a:bodyPr/>
          <a:lstStyle/>
          <a:p>
            <a:fld id="{BF57C077-F7F1-4D2F-BCC7-B4CF325FA706}"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0" name="Rectangle 9"/>
          <p:cNvSpPr/>
          <p:nvPr/>
        </p:nvSpPr>
        <p:spPr>
          <a:xfrm>
            <a:off x="609600" y="500856"/>
            <a:ext cx="243841"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1986287972"/>
      </p:ext>
    </p:extLst>
  </p:cSld>
  <p:clrMapOvr>
    <a:overrideClrMapping bg1="dk1" tx1="lt1" bg2="dk2" tx2="lt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FC90B2B2-BD3D-46B3-80C7-95FCC1AB6F85}" type="slidenum">
              <a:rPr lang="en-US" smtClean="0">
                <a:solidFill>
                  <a:srgbClr val="464653"/>
                </a:solidFill>
              </a:rPr>
              <a:pPr/>
              <a:t>‹#›</a:t>
            </a:fld>
            <a:endParaRPr lang="en-US">
              <a:solidFill>
                <a:srgbClr val="464653"/>
              </a:solidFill>
            </a:endParaRPr>
          </a:p>
        </p:txBody>
      </p:sp>
    </p:spTree>
    <p:extLst>
      <p:ext uri="{BB962C8B-B14F-4D97-AF65-F5344CB8AC3E}">
        <p14:creationId xmlns:p14="http://schemas.microsoft.com/office/powerpoint/2010/main" val="14199297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1" y="274639"/>
            <a:ext cx="802639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D1899F9D-BE20-491A-97A8-3020D519ABE3}"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8" name="Isosceles Triangle 7"/>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Tree>
    <p:extLst>
      <p:ext uri="{BB962C8B-B14F-4D97-AF65-F5344CB8AC3E}">
        <p14:creationId xmlns:p14="http://schemas.microsoft.com/office/powerpoint/2010/main" val="14793390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1"/>
            <a:ext cx="9144000" cy="990600"/>
          </a:xfrm>
        </p:spPr>
        <p:txBody>
          <a:bodyPr anchor="t" anchorCtr="0"/>
          <a:lstStyle>
            <a:lvl1pPr algn="r">
              <a:defRPr sz="3175">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1996">
                <a:solidFill>
                  <a:schemeClr val="tx2"/>
                </a:solidFill>
                <a:latin typeface="+mj-lt"/>
                <a:ea typeface="+mj-ea"/>
                <a:cs typeface="+mj-cs"/>
              </a:defRPr>
            </a:lvl1pPr>
            <a:lvl2pPr marL="457203" indent="0" algn="ctr">
              <a:buNone/>
            </a:lvl2pPr>
            <a:lvl3pPr marL="914406" indent="0" algn="ctr">
              <a:buNone/>
            </a:lvl3pPr>
            <a:lvl4pPr marL="1371609" indent="0" algn="ctr">
              <a:buNone/>
            </a:lvl4pPr>
            <a:lvl5pPr marL="1828812" indent="0" algn="ctr">
              <a:buNone/>
            </a:lvl5pPr>
            <a:lvl6pPr marL="2286015" indent="0" algn="ctr">
              <a:buNone/>
            </a:lvl6pPr>
            <a:lvl7pPr marL="2743218" indent="0" algn="ctr">
              <a:buNone/>
            </a:lvl7pPr>
            <a:lvl8pPr marL="3200421" indent="0" algn="ctr">
              <a:buNone/>
            </a:lvl8pPr>
            <a:lvl9pPr marL="3657624"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1"/>
            <a:ext cx="3048000" cy="365760"/>
          </a:xfrm>
        </p:spPr>
        <p:txBody>
          <a:bodyPr/>
          <a:lstStyle>
            <a:lvl1pPr>
              <a:defRPr sz="1361"/>
            </a:lvl1pPr>
          </a:lstStyle>
          <a:p>
            <a:endParaRPr lang="en-US">
              <a:solidFill>
                <a:srgbClr val="464653"/>
              </a:solidFill>
            </a:endParaRPr>
          </a:p>
        </p:txBody>
      </p:sp>
      <p:sp>
        <p:nvSpPr>
          <p:cNvPr id="17" name="Footer Placeholder 16"/>
          <p:cNvSpPr>
            <a:spLocks noGrp="1"/>
          </p:cNvSpPr>
          <p:nvPr>
            <p:ph type="ftr" sz="quarter" idx="11"/>
          </p:nvPr>
        </p:nvSpPr>
        <p:spPr>
          <a:xfrm>
            <a:off x="3864864" y="6355081"/>
            <a:ext cx="4632961" cy="365760"/>
          </a:xfrm>
        </p:spPr>
        <p:txBody>
          <a:bodyPr/>
          <a:lstStyle/>
          <a:p>
            <a:endParaRPr lang="en-US">
              <a:solidFill>
                <a:srgbClr val="464653"/>
              </a:solidFill>
            </a:endParaRPr>
          </a:p>
        </p:txBody>
      </p:sp>
      <p:sp>
        <p:nvSpPr>
          <p:cNvPr id="29" name="Slide Number Placeholder 28"/>
          <p:cNvSpPr>
            <a:spLocks noGrp="1"/>
          </p:cNvSpPr>
          <p:nvPr>
            <p:ph type="sldNum" sz="quarter" idx="12"/>
          </p:nvPr>
        </p:nvSpPr>
        <p:spPr>
          <a:xfrm>
            <a:off x="1621536" y="6355081"/>
            <a:ext cx="1625600" cy="365760"/>
          </a:xfrm>
        </p:spPr>
        <p:txBody>
          <a:bodyPr/>
          <a:lstStyle/>
          <a:p>
            <a:fld id="{82355374-9C98-4423-AB27-80CD21397CCE}" type="slidenum">
              <a:rPr lang="en-US" smtClean="0">
                <a:solidFill>
                  <a:srgbClr val="464653"/>
                </a:solidFill>
              </a:rPr>
              <a:pPr/>
              <a:t>‹#›</a:t>
            </a:fld>
            <a:endParaRPr lang="en-US">
              <a:solidFill>
                <a:srgbClr val="464653"/>
              </a:solidFill>
            </a:endParaRP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3" name="Rectangle 32"/>
          <p:cNvSpPr/>
          <p:nvPr/>
        </p:nvSpPr>
        <p:spPr>
          <a:xfrm>
            <a:off x="1219201"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40532928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E3591306-41CF-4237-B2B4-5C605DD45071}" type="slidenum">
              <a:rPr lang="en-US" smtClean="0">
                <a:solidFill>
                  <a:srgbClr val="464653"/>
                </a:solidFill>
              </a:rPr>
              <a:pPr/>
              <a:t>‹#›</a:t>
            </a:fld>
            <a:endParaRPr lang="en-US">
              <a:solidFill>
                <a:srgbClr val="464653"/>
              </a:solidFill>
            </a:endParaRPr>
          </a:p>
        </p:txBody>
      </p:sp>
      <p:sp>
        <p:nvSpPr>
          <p:cNvPr id="8" name="Content Placeholder 7"/>
          <p:cNvSpPr>
            <a:spLocks noGrp="1"/>
          </p:cNvSpPr>
          <p:nvPr>
            <p:ph sz="quarter" idx="1"/>
          </p:nvPr>
        </p:nvSpPr>
        <p:spPr>
          <a:xfrm>
            <a:off x="609600" y="1219200"/>
            <a:ext cx="10972801"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1984586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175" b="0" cap="none" baseline="0"/>
            </a:lvl1pPr>
          </a:lstStyle>
          <a:p>
            <a:r>
              <a:rPr kumimoji="0" lang="en-US"/>
              <a:t>Click to edit Master title style</a:t>
            </a:r>
          </a:p>
        </p:txBody>
      </p:sp>
      <p:sp>
        <p:nvSpPr>
          <p:cNvPr id="3" name="Text Placeholder 2"/>
          <p:cNvSpPr>
            <a:spLocks noGrp="1"/>
          </p:cNvSpPr>
          <p:nvPr>
            <p:ph type="body" idx="1"/>
          </p:nvPr>
        </p:nvSpPr>
        <p:spPr>
          <a:xfrm>
            <a:off x="1727199" y="4267200"/>
            <a:ext cx="9042401" cy="1143000"/>
          </a:xfrm>
        </p:spPr>
        <p:txBody>
          <a:bodyPr anchor="t" anchorCtr="0"/>
          <a:lstStyle>
            <a:lvl1pPr marL="0" indent="0" algn="r">
              <a:buNone/>
              <a:defRPr sz="1996">
                <a:solidFill>
                  <a:schemeClr val="tx1">
                    <a:tint val="75000"/>
                  </a:schemeClr>
                </a:solidFill>
              </a:defRPr>
            </a:lvl1pPr>
            <a:lvl2pPr>
              <a:buNone/>
              <a:defRPr sz="1814">
                <a:solidFill>
                  <a:schemeClr val="tx1">
                    <a:tint val="75000"/>
                  </a:schemeClr>
                </a:solidFill>
              </a:defRPr>
            </a:lvl2pPr>
            <a:lvl3pPr>
              <a:buNone/>
              <a:defRPr sz="1633">
                <a:solidFill>
                  <a:schemeClr val="tx1">
                    <a:tint val="75000"/>
                  </a:schemeClr>
                </a:solidFill>
              </a:defRPr>
            </a:lvl3pPr>
            <a:lvl4pPr>
              <a:buNone/>
              <a:defRPr sz="1361">
                <a:solidFill>
                  <a:schemeClr val="tx1">
                    <a:tint val="75000"/>
                  </a:schemeClr>
                </a:solidFill>
              </a:defRPr>
            </a:lvl4pPr>
            <a:lvl5pPr>
              <a:buNone/>
              <a:defRPr sz="1361">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1"/>
            <a:ext cx="3048000" cy="365760"/>
          </a:xfrm>
        </p:spPr>
        <p:txBody>
          <a:bodyPr/>
          <a:lstStyle/>
          <a:p>
            <a:endParaRPr lang="en-US">
              <a:solidFill>
                <a:srgbClr val="DDE9EC"/>
              </a:solidFill>
            </a:endParaRPr>
          </a:p>
        </p:txBody>
      </p:sp>
      <p:sp>
        <p:nvSpPr>
          <p:cNvPr id="5" name="Footer Placeholder 4"/>
          <p:cNvSpPr>
            <a:spLocks noGrp="1"/>
          </p:cNvSpPr>
          <p:nvPr>
            <p:ph type="ftr" sz="quarter" idx="11"/>
          </p:nvPr>
        </p:nvSpPr>
        <p:spPr>
          <a:xfrm>
            <a:off x="3864864" y="6355081"/>
            <a:ext cx="4632961" cy="365760"/>
          </a:xfrm>
        </p:spPr>
        <p:txBody>
          <a:bodyPr/>
          <a:lstStyle/>
          <a:p>
            <a:endParaRPr lang="en-US">
              <a:solidFill>
                <a:srgbClr val="DDE9EC"/>
              </a:solidFill>
            </a:endParaRPr>
          </a:p>
        </p:txBody>
      </p:sp>
      <p:sp>
        <p:nvSpPr>
          <p:cNvPr id="6" name="Slide Number Placeholder 5"/>
          <p:cNvSpPr>
            <a:spLocks noGrp="1"/>
          </p:cNvSpPr>
          <p:nvPr>
            <p:ph type="sldNum" sz="quarter" idx="12"/>
          </p:nvPr>
        </p:nvSpPr>
        <p:spPr>
          <a:xfrm>
            <a:off x="1426464" y="6355081"/>
            <a:ext cx="2027936" cy="365760"/>
          </a:xfrm>
        </p:spPr>
        <p:txBody>
          <a:bodyPr/>
          <a:lstStyle/>
          <a:p>
            <a:fld id="{6E62C3BD-70E8-4754-85A2-5423C1D25B59}" type="slidenum">
              <a:rPr lang="en-US" smtClean="0">
                <a:solidFill>
                  <a:srgbClr val="DDE9EC"/>
                </a:solidFill>
              </a:rPr>
              <a:pPr/>
              <a:t>‹#›</a:t>
            </a:fld>
            <a:endParaRPr lang="en-US">
              <a:solidFill>
                <a:srgbClr val="DDE9EC"/>
              </a:solidFill>
            </a:endParaRPr>
          </a:p>
        </p:txBody>
      </p:sp>
      <p:sp>
        <p:nvSpPr>
          <p:cNvPr id="7" name="Rectangle 6"/>
          <p:cNvSpPr/>
          <p:nvPr/>
        </p:nvSpPr>
        <p:spPr>
          <a:xfrm>
            <a:off x="1219201" y="2819401"/>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8" name="Rectangle 7"/>
          <p:cNvSpPr/>
          <p:nvPr/>
        </p:nvSpPr>
        <p:spPr>
          <a:xfrm>
            <a:off x="1219200" y="2819401"/>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590564350"/>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F5FA8B48-89DC-4465-BAC9-A0A0A569C6E4}" type="slidenum">
              <a:rPr lang="en-US" smtClean="0">
                <a:solidFill>
                  <a:srgbClr val="464653"/>
                </a:solidFill>
              </a:rPr>
              <a:pPr/>
              <a:t>‹#›</a:t>
            </a:fld>
            <a:endParaRPr lang="en-US">
              <a:solidFill>
                <a:srgbClr val="464653"/>
              </a:solidFill>
            </a:endParaRP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22122527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8" cy="685800"/>
          </a:xfrm>
          <a:noFill/>
          <a:ln>
            <a:noFill/>
          </a:ln>
        </p:spPr>
        <p:txBody>
          <a:bodyPr lIns="100794" anchor="b" anchorCtr="0">
            <a:noAutofit/>
          </a:bodyPr>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0" y="1295400"/>
            <a:ext cx="5389033" cy="685800"/>
          </a:xfrm>
          <a:noFill/>
          <a:ln>
            <a:noFill/>
          </a:ln>
        </p:spPr>
        <p:txBody>
          <a:bodyPr lIns="100794" anchor="b" anchorCtr="0"/>
          <a:lstStyle>
            <a:lvl1pPr marL="0" indent="0">
              <a:buNone/>
              <a:defRPr sz="2359" b="1">
                <a:solidFill>
                  <a:schemeClr val="accent2"/>
                </a:solidFill>
              </a:defRPr>
            </a:lvl1pPr>
            <a:lvl2pPr>
              <a:buNone/>
              <a:defRPr sz="1996" b="1"/>
            </a:lvl2pPr>
            <a:lvl3pPr>
              <a:buNone/>
              <a:defRPr sz="1814" b="1"/>
            </a:lvl3pPr>
            <a:lvl4pPr>
              <a:buNone/>
              <a:defRPr sz="1633" b="1"/>
            </a:lvl4pPr>
            <a:lvl5pPr>
              <a:buNone/>
              <a:defRPr sz="1633"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endParaRPr lang="en-US">
              <a:solidFill>
                <a:srgbClr val="464653"/>
              </a:solidFill>
            </a:endParaRPr>
          </a:p>
        </p:txBody>
      </p:sp>
      <p:sp>
        <p:nvSpPr>
          <p:cNvPr id="8" name="Footer Placeholder 7"/>
          <p:cNvSpPr>
            <a:spLocks noGrp="1"/>
          </p:cNvSpPr>
          <p:nvPr>
            <p:ph type="ftr" sz="quarter" idx="11"/>
          </p:nvPr>
        </p:nvSpPr>
        <p:spPr/>
        <p:txBody>
          <a:bodyPr/>
          <a:lstStyle/>
          <a:p>
            <a:endParaRPr lang="en-US">
              <a:solidFill>
                <a:srgbClr val="464653"/>
              </a:solidFill>
            </a:endParaRPr>
          </a:p>
        </p:txBody>
      </p:sp>
      <p:sp>
        <p:nvSpPr>
          <p:cNvPr id="9" name="Slide Number Placeholder 8"/>
          <p:cNvSpPr>
            <a:spLocks noGrp="1"/>
          </p:cNvSpPr>
          <p:nvPr>
            <p:ph type="sldNum" sz="quarter" idx="12"/>
          </p:nvPr>
        </p:nvSpPr>
        <p:spPr/>
        <p:txBody>
          <a:bodyPr/>
          <a:lstStyle/>
          <a:p>
            <a:fld id="{8D1949DF-800C-4A5E-B66E-220D04574B89}" type="slidenum">
              <a:rPr lang="en-US" smtClean="0">
                <a:solidFill>
                  <a:srgbClr val="464653"/>
                </a:solidFill>
              </a:rPr>
              <a:pPr/>
              <a:t>‹#›</a:t>
            </a:fld>
            <a:endParaRPr lang="en-US">
              <a:solidFill>
                <a:srgbClr val="464653"/>
              </a:solidFill>
            </a:endParaRPr>
          </a:p>
        </p:txBody>
      </p:sp>
      <p:sp>
        <p:nvSpPr>
          <p:cNvPr id="11" name="Content Placeholder 10"/>
          <p:cNvSpPr>
            <a:spLocks noGrp="1"/>
          </p:cNvSpPr>
          <p:nvPr>
            <p:ph sz="quarter" idx="2"/>
          </p:nvPr>
        </p:nvSpPr>
        <p:spPr>
          <a:xfrm>
            <a:off x="609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1"/>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1865431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1"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endParaRPr lang="en-US">
              <a:solidFill>
                <a:srgbClr val="464653"/>
              </a:solidFill>
            </a:endParaRPr>
          </a:p>
        </p:txBody>
      </p:sp>
      <p:sp>
        <p:nvSpPr>
          <p:cNvPr id="4" name="Footer Placeholder 3"/>
          <p:cNvSpPr>
            <a:spLocks noGrp="1"/>
          </p:cNvSpPr>
          <p:nvPr>
            <p:ph type="ftr" sz="quarter" idx="11"/>
          </p:nvPr>
        </p:nvSpPr>
        <p:spPr/>
        <p:txBody>
          <a:bodyPr/>
          <a:lstStyle/>
          <a:p>
            <a:endParaRPr lang="en-US">
              <a:solidFill>
                <a:srgbClr val="464653"/>
              </a:solidFill>
            </a:endParaRPr>
          </a:p>
        </p:txBody>
      </p:sp>
      <p:sp>
        <p:nvSpPr>
          <p:cNvPr id="5" name="Slide Number Placeholder 4"/>
          <p:cNvSpPr>
            <a:spLocks noGrp="1"/>
          </p:cNvSpPr>
          <p:nvPr>
            <p:ph type="sldNum" sz="quarter" idx="12"/>
          </p:nvPr>
        </p:nvSpPr>
        <p:spPr/>
        <p:txBody>
          <a:bodyPr/>
          <a:lstStyle/>
          <a:p>
            <a:fld id="{6B2B4670-F689-40C5-A733-CEE5E84C3D4A}" type="slidenum">
              <a:rPr lang="en-US" smtClean="0">
                <a:solidFill>
                  <a:srgbClr val="464653"/>
                </a:solidFill>
              </a:rPr>
              <a:pPr/>
              <a:t>‹#›</a:t>
            </a:fld>
            <a:endParaRPr lang="en-US">
              <a:solidFill>
                <a:srgbClr val="464653"/>
              </a:solidFill>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3610991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CCA921-C65C-4B30-AD9C-F36D728D375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1E693E9-4966-4DDE-9EBB-F3170649DC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F9412F7C-83B9-411D-9616-674B0C3188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67BBB4DC-26DA-4149-A821-957101290D31}"/>
              </a:ext>
            </a:extLst>
          </p:cNvPr>
          <p:cNvSpPr>
            <a:spLocks noGrp="1"/>
          </p:cNvSpPr>
          <p:nvPr>
            <p:ph type="dt" sz="half" idx="10"/>
          </p:nvPr>
        </p:nvSpPr>
        <p:spPr/>
        <p:txBody>
          <a:bodyPr/>
          <a:lstStyle/>
          <a:p>
            <a:fld id="{D3738115-B5A7-4518-A8FB-0E3540CC4A36}" type="datetime1">
              <a:rPr lang="en-IN" smtClean="0"/>
              <a:pPr/>
              <a:t>20-08-2024</a:t>
            </a:fld>
            <a:endParaRPr lang="en-IN"/>
          </a:p>
        </p:txBody>
      </p:sp>
      <p:sp>
        <p:nvSpPr>
          <p:cNvPr id="6" name="Footer Placeholder 5">
            <a:extLst>
              <a:ext uri="{FF2B5EF4-FFF2-40B4-BE49-F238E27FC236}">
                <a16:creationId xmlns:a16="http://schemas.microsoft.com/office/drawing/2014/main" xmlns="" id="{430BC353-9994-4336-B1F1-0C34EA31391F}"/>
              </a:ext>
            </a:extLst>
          </p:cNvPr>
          <p:cNvSpPr>
            <a:spLocks noGrp="1"/>
          </p:cNvSpPr>
          <p:nvPr>
            <p:ph type="ftr" sz="quarter" idx="11"/>
          </p:nvPr>
        </p:nvSpPr>
        <p:spPr/>
        <p:txBody>
          <a:bodyPr/>
          <a:lstStyle/>
          <a:p>
            <a:r>
              <a:rPr lang="en-US"/>
              <a:t>U19ITT53 / Data Warehousing &amp; Data Miming</a:t>
            </a:r>
            <a:endParaRPr lang="en-IN"/>
          </a:p>
        </p:txBody>
      </p:sp>
      <p:sp>
        <p:nvSpPr>
          <p:cNvPr id="7" name="Slide Number Placeholder 6">
            <a:extLst>
              <a:ext uri="{FF2B5EF4-FFF2-40B4-BE49-F238E27FC236}">
                <a16:creationId xmlns:a16="http://schemas.microsoft.com/office/drawing/2014/main" xmlns="" id="{84B68724-5441-45F9-B82A-085DB1DE75EE}"/>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405890916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srgbClr val="464653"/>
              </a:solidFill>
            </a:endParaRPr>
          </a:p>
        </p:txBody>
      </p:sp>
      <p:sp>
        <p:nvSpPr>
          <p:cNvPr id="3" name="Footer Placeholder 2"/>
          <p:cNvSpPr>
            <a:spLocks noGrp="1"/>
          </p:cNvSpPr>
          <p:nvPr>
            <p:ph type="ftr" sz="quarter" idx="11"/>
          </p:nvPr>
        </p:nvSpPr>
        <p:spPr/>
        <p:txBody>
          <a:bodyPr/>
          <a:lstStyle/>
          <a:p>
            <a:endParaRPr lang="en-US">
              <a:solidFill>
                <a:srgbClr val="464653"/>
              </a:solidFill>
            </a:endParaRPr>
          </a:p>
        </p:txBody>
      </p:sp>
      <p:sp>
        <p:nvSpPr>
          <p:cNvPr id="4" name="Slide Number Placeholder 3"/>
          <p:cNvSpPr>
            <a:spLocks noGrp="1"/>
          </p:cNvSpPr>
          <p:nvPr>
            <p:ph type="sldNum" sz="quarter" idx="12"/>
          </p:nvPr>
        </p:nvSpPr>
        <p:spPr/>
        <p:txBody>
          <a:bodyPr/>
          <a:lstStyle/>
          <a:p>
            <a:fld id="{F79DC5B1-B7F0-470C-AB85-9E28CE096C73}" type="slidenum">
              <a:rPr lang="en-US" smtClean="0">
                <a:solidFill>
                  <a:srgbClr val="464653"/>
                </a:solidFill>
              </a:rPr>
              <a:pPr/>
              <a:t>‹#›</a:t>
            </a:fld>
            <a:endParaRPr lang="en-US">
              <a:solidFill>
                <a:srgbClr val="464653"/>
              </a:solidFill>
            </a:endParaRPr>
          </a:p>
        </p:txBody>
      </p:sp>
      <p:sp>
        <p:nvSpPr>
          <p:cNvPr id="5" name="Straight Connector 4"/>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6" name="Isosceles Triangle 5"/>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224106156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1996"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33">
                <a:solidFill>
                  <a:schemeClr val="tx2"/>
                </a:solidFill>
              </a:defRPr>
            </a:lvl1pPr>
            <a:lvl2pPr>
              <a:buNone/>
              <a:defRPr sz="1179"/>
            </a:lvl2pPr>
            <a:lvl3pPr>
              <a:buNone/>
              <a:defRPr sz="998"/>
            </a:lvl3pPr>
            <a:lvl4pPr>
              <a:buNone/>
              <a:defRPr sz="907"/>
            </a:lvl4pPr>
            <a:lvl5pPr>
              <a:buNone/>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464653"/>
              </a:solidFill>
            </a:endParaRPr>
          </a:p>
        </p:txBody>
      </p:sp>
      <p:sp>
        <p:nvSpPr>
          <p:cNvPr id="6" name="Footer Placeholder 5"/>
          <p:cNvSpPr>
            <a:spLocks noGrp="1"/>
          </p:cNvSpPr>
          <p:nvPr>
            <p:ph type="ftr" sz="quarter" idx="11"/>
          </p:nvPr>
        </p:nvSpPr>
        <p:spPr/>
        <p:txBody>
          <a:bodyPr/>
          <a:lstStyle/>
          <a:p>
            <a:endParaRPr lang="en-US">
              <a:solidFill>
                <a:srgbClr val="464653"/>
              </a:solidFill>
            </a:endParaRPr>
          </a:p>
        </p:txBody>
      </p:sp>
      <p:sp>
        <p:nvSpPr>
          <p:cNvPr id="7" name="Slide Number Placeholder 6"/>
          <p:cNvSpPr>
            <a:spLocks noGrp="1"/>
          </p:cNvSpPr>
          <p:nvPr>
            <p:ph type="sldNum" sz="quarter" idx="12"/>
          </p:nvPr>
        </p:nvSpPr>
        <p:spPr/>
        <p:txBody>
          <a:bodyPr/>
          <a:lstStyle/>
          <a:p>
            <a:fld id="{07C616A4-6666-4500-A439-FBE4501481D4}" type="slidenum">
              <a:rPr lang="en-US" smtClean="0">
                <a:solidFill>
                  <a:srgbClr val="464653"/>
                </a:solidFill>
              </a:rPr>
              <a:pPr/>
              <a:t>‹#›</a:t>
            </a:fld>
            <a:endParaRPr lang="en-US">
              <a:solidFill>
                <a:srgbClr val="464653"/>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dirty="0">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2" name="Content Placeholder 11"/>
          <p:cNvSpPr>
            <a:spLocks noGrp="1"/>
          </p:cNvSpPr>
          <p:nvPr>
            <p:ph sz="quarter" idx="1"/>
          </p:nvPr>
        </p:nvSpPr>
        <p:spPr>
          <a:xfrm>
            <a:off x="406401" y="304801"/>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40955452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7"/>
            <a:ext cx="10972801" cy="674688"/>
          </a:xfrm>
          <a:ln>
            <a:solidFill>
              <a:schemeClr val="accent1"/>
            </a:solidFill>
          </a:ln>
        </p:spPr>
        <p:txBody>
          <a:bodyPr lIns="302383" anchor="ctr"/>
          <a:lstStyle>
            <a:lvl1pPr algn="r">
              <a:buNone/>
              <a:defRPr sz="1996"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1" cy="4270248"/>
          </a:xfrm>
          <a:solidFill>
            <a:schemeClr val="tx1">
              <a:shade val="50000"/>
            </a:schemeClr>
          </a:solidFill>
          <a:ln>
            <a:noFill/>
          </a:ln>
          <a:effectLst/>
        </p:spPr>
        <p:txBody>
          <a:bodyPr/>
          <a:lstStyle>
            <a:lvl1pPr marL="0" indent="0">
              <a:spcBef>
                <a:spcPts val="600"/>
              </a:spcBef>
              <a:buNone/>
              <a:defRPr sz="3175"/>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1" cy="533400"/>
          </a:xfrm>
        </p:spPr>
        <p:txBody>
          <a:bodyPr anchor="ctr" anchorCtr="0"/>
          <a:lstStyle>
            <a:lvl1pPr marL="0" indent="0" algn="l">
              <a:buFontTx/>
              <a:buNone/>
              <a:defRPr sz="1361"/>
            </a:lvl1pPr>
            <a:lvl2pPr>
              <a:defRPr sz="1179"/>
            </a:lvl2pPr>
            <a:lvl3pPr>
              <a:defRPr sz="998"/>
            </a:lvl3pPr>
            <a:lvl4pPr>
              <a:defRPr sz="907"/>
            </a:lvl4pPr>
            <a:lvl5pPr>
              <a:defRPr sz="907"/>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endParaRPr lang="en-US">
              <a:solidFill>
                <a:srgbClr val="DDE9EC"/>
              </a:solidFill>
            </a:endParaRPr>
          </a:p>
        </p:txBody>
      </p:sp>
      <p:sp>
        <p:nvSpPr>
          <p:cNvPr id="6" name="Footer Placeholder 5"/>
          <p:cNvSpPr>
            <a:spLocks noGrp="1"/>
          </p:cNvSpPr>
          <p:nvPr>
            <p:ph type="ftr" sz="quarter" idx="11"/>
          </p:nvPr>
        </p:nvSpPr>
        <p:spPr/>
        <p:txBody>
          <a:bodyPr/>
          <a:lstStyle/>
          <a:p>
            <a:endParaRPr lang="en-US">
              <a:solidFill>
                <a:srgbClr val="DDE9EC"/>
              </a:solidFill>
            </a:endParaRPr>
          </a:p>
        </p:txBody>
      </p:sp>
      <p:sp>
        <p:nvSpPr>
          <p:cNvPr id="7" name="Slide Number Placeholder 6"/>
          <p:cNvSpPr>
            <a:spLocks noGrp="1"/>
          </p:cNvSpPr>
          <p:nvPr>
            <p:ph type="sldNum" sz="quarter" idx="12"/>
          </p:nvPr>
        </p:nvSpPr>
        <p:spPr/>
        <p:txBody>
          <a:bodyPr/>
          <a:lstStyle/>
          <a:p>
            <a:fld id="{BF57C077-F7F1-4D2F-BCC7-B4CF325FA706}" type="slidenum">
              <a:rPr lang="en-US" smtClean="0">
                <a:solidFill>
                  <a:srgbClr val="DDE9EC"/>
                </a:solidFill>
              </a:rPr>
              <a:pPr/>
              <a:t>‹#›</a:t>
            </a:fld>
            <a:endParaRPr lang="en-US">
              <a:solidFill>
                <a:srgbClr val="DDE9EC"/>
              </a:solidFill>
            </a:endParaRPr>
          </a:p>
        </p:txBody>
      </p:sp>
      <p:sp>
        <p:nvSpPr>
          <p:cNvPr id="8" name="Straight Connector 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9" name="Isosceles Triangle 8"/>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10" name="Rectangle 9"/>
          <p:cNvSpPr/>
          <p:nvPr/>
        </p:nvSpPr>
        <p:spPr>
          <a:xfrm>
            <a:off x="609600" y="500856"/>
            <a:ext cx="243841"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3021063943"/>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FC90B2B2-BD3D-46B3-80C7-95FCC1AB6F85}" type="slidenum">
              <a:rPr lang="en-US" smtClean="0">
                <a:solidFill>
                  <a:srgbClr val="464653"/>
                </a:solidFill>
              </a:rPr>
              <a:pPr/>
              <a:t>‹#›</a:t>
            </a:fld>
            <a:endParaRPr lang="en-US">
              <a:solidFill>
                <a:srgbClr val="464653"/>
              </a:solidFill>
            </a:endParaRPr>
          </a:p>
        </p:txBody>
      </p:sp>
    </p:spTree>
    <p:extLst>
      <p:ext uri="{BB962C8B-B14F-4D97-AF65-F5344CB8AC3E}">
        <p14:creationId xmlns:p14="http://schemas.microsoft.com/office/powerpoint/2010/main" val="169659848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1"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1" y="274639"/>
            <a:ext cx="8026399"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endParaRPr lang="en-US">
              <a:solidFill>
                <a:srgbClr val="464653"/>
              </a:solidFill>
            </a:endParaRPr>
          </a:p>
        </p:txBody>
      </p:sp>
      <p:sp>
        <p:nvSpPr>
          <p:cNvPr id="5" name="Footer Placeholder 4"/>
          <p:cNvSpPr>
            <a:spLocks noGrp="1"/>
          </p:cNvSpPr>
          <p:nvPr>
            <p:ph type="ftr" sz="quarter" idx="11"/>
          </p:nvPr>
        </p:nvSpPr>
        <p:spPr/>
        <p:txBody>
          <a:bodyPr/>
          <a:lstStyle/>
          <a:p>
            <a:endParaRPr lang="en-US">
              <a:solidFill>
                <a:srgbClr val="464653"/>
              </a:solidFill>
            </a:endParaRPr>
          </a:p>
        </p:txBody>
      </p:sp>
      <p:sp>
        <p:nvSpPr>
          <p:cNvPr id="6" name="Slide Number Placeholder 5"/>
          <p:cNvSpPr>
            <a:spLocks noGrp="1"/>
          </p:cNvSpPr>
          <p:nvPr>
            <p:ph type="sldNum" sz="quarter" idx="12"/>
          </p:nvPr>
        </p:nvSpPr>
        <p:spPr/>
        <p:txBody>
          <a:bodyPr/>
          <a:lstStyle/>
          <a:p>
            <a:fld id="{D1899F9D-BE20-491A-97A8-3020D519ABE3}" type="slidenum">
              <a:rPr lang="en-US" smtClean="0">
                <a:solidFill>
                  <a:srgbClr val="464653"/>
                </a:solidFill>
              </a:rPr>
              <a:pPr/>
              <a:t>‹#›</a:t>
            </a:fld>
            <a:endParaRPr lang="en-US">
              <a:solidFill>
                <a:srgbClr val="464653"/>
              </a:solidFill>
            </a:endParaRPr>
          </a:p>
        </p:txBody>
      </p:sp>
      <p:sp>
        <p:nvSpPr>
          <p:cNvPr id="7" name="Straight Connector 6"/>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8" name="Isosceles Triangle 7"/>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Tree>
    <p:extLst>
      <p:ext uri="{BB962C8B-B14F-4D97-AF65-F5344CB8AC3E}">
        <p14:creationId xmlns:p14="http://schemas.microsoft.com/office/powerpoint/2010/main" val="3241688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901DC1-2B15-4D8A-8BE1-F737C08325A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A6905C6-F807-43AB-9879-F89A87D308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1D3F699-64D2-4756-87F2-49C6A98903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B2772A3-29B9-457F-9D66-EBC867380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9DA46A6-20CE-4F8D-B8AF-B6CF9FCC9A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B46A8FB9-D55A-43B1-976F-E1D36FBA234E}"/>
              </a:ext>
            </a:extLst>
          </p:cNvPr>
          <p:cNvSpPr>
            <a:spLocks noGrp="1"/>
          </p:cNvSpPr>
          <p:nvPr>
            <p:ph type="dt" sz="half" idx="10"/>
          </p:nvPr>
        </p:nvSpPr>
        <p:spPr/>
        <p:txBody>
          <a:bodyPr/>
          <a:lstStyle/>
          <a:p>
            <a:fld id="{E2850189-6100-4FFB-85E5-4C3D4F68C8CC}" type="datetime1">
              <a:rPr lang="en-IN" smtClean="0"/>
              <a:pPr/>
              <a:t>20-08-2024</a:t>
            </a:fld>
            <a:endParaRPr lang="en-IN"/>
          </a:p>
        </p:txBody>
      </p:sp>
      <p:sp>
        <p:nvSpPr>
          <p:cNvPr id="8" name="Footer Placeholder 7">
            <a:extLst>
              <a:ext uri="{FF2B5EF4-FFF2-40B4-BE49-F238E27FC236}">
                <a16:creationId xmlns:a16="http://schemas.microsoft.com/office/drawing/2014/main" xmlns="" id="{D077F3FB-E3D8-495D-880A-39C38C952FAC}"/>
              </a:ext>
            </a:extLst>
          </p:cNvPr>
          <p:cNvSpPr>
            <a:spLocks noGrp="1"/>
          </p:cNvSpPr>
          <p:nvPr>
            <p:ph type="ftr" sz="quarter" idx="11"/>
          </p:nvPr>
        </p:nvSpPr>
        <p:spPr/>
        <p:txBody>
          <a:bodyPr/>
          <a:lstStyle/>
          <a:p>
            <a:r>
              <a:rPr lang="en-US"/>
              <a:t>U19ITT53 / Data Warehousing &amp; Data Miming</a:t>
            </a:r>
            <a:endParaRPr lang="en-IN"/>
          </a:p>
        </p:txBody>
      </p:sp>
      <p:sp>
        <p:nvSpPr>
          <p:cNvPr id="9" name="Slide Number Placeholder 8">
            <a:extLst>
              <a:ext uri="{FF2B5EF4-FFF2-40B4-BE49-F238E27FC236}">
                <a16:creationId xmlns:a16="http://schemas.microsoft.com/office/drawing/2014/main" xmlns="" id="{43B2FDB7-4118-4D77-B472-36188EFAA673}"/>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1728191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77FCC2-F63D-4634-9EB1-D4BFB55129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F5F60C70-C07F-4764-9013-E55FFACC4890}"/>
              </a:ext>
            </a:extLst>
          </p:cNvPr>
          <p:cNvSpPr>
            <a:spLocks noGrp="1"/>
          </p:cNvSpPr>
          <p:nvPr>
            <p:ph type="dt" sz="half" idx="10"/>
          </p:nvPr>
        </p:nvSpPr>
        <p:spPr/>
        <p:txBody>
          <a:bodyPr/>
          <a:lstStyle/>
          <a:p>
            <a:fld id="{48965A79-01B6-4ABE-99A3-67D520411320}" type="datetime1">
              <a:rPr lang="en-IN" smtClean="0"/>
              <a:pPr/>
              <a:t>20-08-2024</a:t>
            </a:fld>
            <a:endParaRPr lang="en-IN"/>
          </a:p>
        </p:txBody>
      </p:sp>
      <p:sp>
        <p:nvSpPr>
          <p:cNvPr id="4" name="Footer Placeholder 3">
            <a:extLst>
              <a:ext uri="{FF2B5EF4-FFF2-40B4-BE49-F238E27FC236}">
                <a16:creationId xmlns:a16="http://schemas.microsoft.com/office/drawing/2014/main" xmlns="" id="{C4E122E1-84E7-4BEC-A2C1-4D79910AA2C5}"/>
              </a:ext>
            </a:extLst>
          </p:cNvPr>
          <p:cNvSpPr>
            <a:spLocks noGrp="1"/>
          </p:cNvSpPr>
          <p:nvPr>
            <p:ph type="ftr" sz="quarter" idx="11"/>
          </p:nvPr>
        </p:nvSpPr>
        <p:spPr/>
        <p:txBody>
          <a:bodyPr/>
          <a:lstStyle/>
          <a:p>
            <a:r>
              <a:rPr lang="en-US"/>
              <a:t>U19ITT53 / Data Warehousing &amp; Data Miming</a:t>
            </a:r>
            <a:endParaRPr lang="en-IN"/>
          </a:p>
        </p:txBody>
      </p:sp>
      <p:sp>
        <p:nvSpPr>
          <p:cNvPr id="5" name="Slide Number Placeholder 4">
            <a:extLst>
              <a:ext uri="{FF2B5EF4-FFF2-40B4-BE49-F238E27FC236}">
                <a16:creationId xmlns:a16="http://schemas.microsoft.com/office/drawing/2014/main" xmlns="" id="{DEF8E21E-E5BF-4E8B-B9FA-F7110CA30012}"/>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2157551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D90DD55-CF22-47A9-868A-FE28DF5CDA2C}"/>
              </a:ext>
            </a:extLst>
          </p:cNvPr>
          <p:cNvSpPr>
            <a:spLocks noGrp="1"/>
          </p:cNvSpPr>
          <p:nvPr>
            <p:ph type="dt" sz="half" idx="10"/>
          </p:nvPr>
        </p:nvSpPr>
        <p:spPr/>
        <p:txBody>
          <a:bodyPr/>
          <a:lstStyle/>
          <a:p>
            <a:fld id="{A100F649-AC1D-4964-8680-B1F13EA22D74}" type="datetime1">
              <a:rPr lang="en-IN" smtClean="0"/>
              <a:pPr/>
              <a:t>20-08-2024</a:t>
            </a:fld>
            <a:endParaRPr lang="en-IN"/>
          </a:p>
        </p:txBody>
      </p:sp>
      <p:sp>
        <p:nvSpPr>
          <p:cNvPr id="3" name="Footer Placeholder 2">
            <a:extLst>
              <a:ext uri="{FF2B5EF4-FFF2-40B4-BE49-F238E27FC236}">
                <a16:creationId xmlns:a16="http://schemas.microsoft.com/office/drawing/2014/main" xmlns="" id="{7C24DDCE-CAE2-4F50-B105-96E699DD2532}"/>
              </a:ext>
            </a:extLst>
          </p:cNvPr>
          <p:cNvSpPr>
            <a:spLocks noGrp="1"/>
          </p:cNvSpPr>
          <p:nvPr>
            <p:ph type="ftr" sz="quarter" idx="11"/>
          </p:nvPr>
        </p:nvSpPr>
        <p:spPr/>
        <p:txBody>
          <a:bodyPr/>
          <a:lstStyle/>
          <a:p>
            <a:r>
              <a:rPr lang="en-US"/>
              <a:t>U19ITT53 / Data Warehousing &amp; Data Miming</a:t>
            </a:r>
            <a:endParaRPr lang="en-IN"/>
          </a:p>
        </p:txBody>
      </p:sp>
      <p:sp>
        <p:nvSpPr>
          <p:cNvPr id="4" name="Slide Number Placeholder 3">
            <a:extLst>
              <a:ext uri="{FF2B5EF4-FFF2-40B4-BE49-F238E27FC236}">
                <a16:creationId xmlns:a16="http://schemas.microsoft.com/office/drawing/2014/main" xmlns="" id="{86A35257-5A80-4615-ADD2-06382CF274D9}"/>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3007385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09A8A57-202E-4B27-B205-99B212819B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E9339F6E-9923-44C5-8838-36B537405F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E12E4F4B-90D4-4723-A954-70B436BC35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3B238E8-ECA3-4713-B04C-27C6B9C25A4C}"/>
              </a:ext>
            </a:extLst>
          </p:cNvPr>
          <p:cNvSpPr>
            <a:spLocks noGrp="1"/>
          </p:cNvSpPr>
          <p:nvPr>
            <p:ph type="dt" sz="half" idx="10"/>
          </p:nvPr>
        </p:nvSpPr>
        <p:spPr/>
        <p:txBody>
          <a:bodyPr/>
          <a:lstStyle/>
          <a:p>
            <a:fld id="{DFA06843-0A83-4980-A5D0-A64FEA91FA36}" type="datetime1">
              <a:rPr lang="en-IN" smtClean="0"/>
              <a:pPr/>
              <a:t>20-08-2024</a:t>
            </a:fld>
            <a:endParaRPr lang="en-IN"/>
          </a:p>
        </p:txBody>
      </p:sp>
      <p:sp>
        <p:nvSpPr>
          <p:cNvPr id="6" name="Footer Placeholder 5">
            <a:extLst>
              <a:ext uri="{FF2B5EF4-FFF2-40B4-BE49-F238E27FC236}">
                <a16:creationId xmlns:a16="http://schemas.microsoft.com/office/drawing/2014/main" xmlns="" id="{9E9068B6-189D-4F18-BB8D-B065A9791E13}"/>
              </a:ext>
            </a:extLst>
          </p:cNvPr>
          <p:cNvSpPr>
            <a:spLocks noGrp="1"/>
          </p:cNvSpPr>
          <p:nvPr>
            <p:ph type="ftr" sz="quarter" idx="11"/>
          </p:nvPr>
        </p:nvSpPr>
        <p:spPr/>
        <p:txBody>
          <a:bodyPr/>
          <a:lstStyle/>
          <a:p>
            <a:r>
              <a:rPr lang="en-US"/>
              <a:t>U19ITT53 / Data Warehousing &amp; Data Miming</a:t>
            </a:r>
            <a:endParaRPr lang="en-IN"/>
          </a:p>
        </p:txBody>
      </p:sp>
      <p:sp>
        <p:nvSpPr>
          <p:cNvPr id="7" name="Slide Number Placeholder 6">
            <a:extLst>
              <a:ext uri="{FF2B5EF4-FFF2-40B4-BE49-F238E27FC236}">
                <a16:creationId xmlns:a16="http://schemas.microsoft.com/office/drawing/2014/main" xmlns="" id="{DC78AF42-7861-45C9-B4EE-9851987B5DB0}"/>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30052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3EE512-0204-40BA-BF23-515450B33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7B055C8-E2BA-4B2B-B521-A2FFB91FF5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6F0017E1-6C4B-40FD-BD3C-0B2EE51D97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4FE7B88-D846-4639-81D7-1B535950374F}"/>
              </a:ext>
            </a:extLst>
          </p:cNvPr>
          <p:cNvSpPr>
            <a:spLocks noGrp="1"/>
          </p:cNvSpPr>
          <p:nvPr>
            <p:ph type="dt" sz="half" idx="10"/>
          </p:nvPr>
        </p:nvSpPr>
        <p:spPr/>
        <p:txBody>
          <a:bodyPr/>
          <a:lstStyle/>
          <a:p>
            <a:fld id="{AF6D7E33-DDC3-4673-8E02-5511E748AE28}" type="datetime1">
              <a:rPr lang="en-IN" smtClean="0"/>
              <a:pPr/>
              <a:t>20-08-2024</a:t>
            </a:fld>
            <a:endParaRPr lang="en-IN"/>
          </a:p>
        </p:txBody>
      </p:sp>
      <p:sp>
        <p:nvSpPr>
          <p:cNvPr id="6" name="Footer Placeholder 5">
            <a:extLst>
              <a:ext uri="{FF2B5EF4-FFF2-40B4-BE49-F238E27FC236}">
                <a16:creationId xmlns:a16="http://schemas.microsoft.com/office/drawing/2014/main" xmlns="" id="{B1E05732-7DF4-4681-B872-357966B92E96}"/>
              </a:ext>
            </a:extLst>
          </p:cNvPr>
          <p:cNvSpPr>
            <a:spLocks noGrp="1"/>
          </p:cNvSpPr>
          <p:nvPr>
            <p:ph type="ftr" sz="quarter" idx="11"/>
          </p:nvPr>
        </p:nvSpPr>
        <p:spPr/>
        <p:txBody>
          <a:bodyPr/>
          <a:lstStyle/>
          <a:p>
            <a:r>
              <a:rPr lang="en-US"/>
              <a:t>U19ITT53 / Data Warehousing &amp; Data Miming</a:t>
            </a:r>
            <a:endParaRPr lang="en-IN"/>
          </a:p>
        </p:txBody>
      </p:sp>
      <p:sp>
        <p:nvSpPr>
          <p:cNvPr id="7" name="Slide Number Placeholder 6">
            <a:extLst>
              <a:ext uri="{FF2B5EF4-FFF2-40B4-BE49-F238E27FC236}">
                <a16:creationId xmlns:a16="http://schemas.microsoft.com/office/drawing/2014/main" xmlns="" id="{2AC07484-1CED-4A21-B89B-DBCCBDEB4AEB}"/>
              </a:ext>
            </a:extLst>
          </p:cNvPr>
          <p:cNvSpPr>
            <a:spLocks noGrp="1"/>
          </p:cNvSpPr>
          <p:nvPr>
            <p:ph type="sldNum" sz="quarter" idx="12"/>
          </p:nvPr>
        </p:nvSpPr>
        <p:spPr/>
        <p:txBody>
          <a:bodyPr/>
          <a:lstStyle/>
          <a:p>
            <a:fld id="{9F007541-7122-47D0-81F7-220A90B2D1EC}" type="slidenum">
              <a:rPr lang="en-IN" smtClean="0"/>
              <a:pPr/>
              <a:t>‹#›</a:t>
            </a:fld>
            <a:endParaRPr lang="en-IN"/>
          </a:p>
        </p:txBody>
      </p:sp>
    </p:spTree>
    <p:extLst>
      <p:ext uri="{BB962C8B-B14F-4D97-AF65-F5344CB8AC3E}">
        <p14:creationId xmlns:p14="http://schemas.microsoft.com/office/powerpoint/2010/main" val="1587173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B796466-73D8-432A-B158-4AB232E8B3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5508472-F18C-411D-B1C0-BC1016718D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F74CD40-93FF-4140-9464-5C9BF54169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49B04A-5B51-407F-9BD4-E644B39D5CAA}" type="datetime1">
              <a:rPr lang="en-IN" smtClean="0"/>
              <a:pPr/>
              <a:t>20-08-2024</a:t>
            </a:fld>
            <a:endParaRPr lang="en-IN"/>
          </a:p>
        </p:txBody>
      </p:sp>
      <p:sp>
        <p:nvSpPr>
          <p:cNvPr id="5" name="Footer Placeholder 4">
            <a:extLst>
              <a:ext uri="{FF2B5EF4-FFF2-40B4-BE49-F238E27FC236}">
                <a16:creationId xmlns:a16="http://schemas.microsoft.com/office/drawing/2014/main" xmlns="" id="{1556FA0E-E2A6-4873-A43B-1920248C5B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ABBC1C9E-E337-4785-8B7C-D8654597D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007541-7122-47D0-81F7-220A90B2D1EC}" type="slidenum">
              <a:rPr lang="en-IN" smtClean="0"/>
              <a:pPr/>
              <a:t>‹#›</a:t>
            </a:fld>
            <a:endParaRPr lang="en-IN"/>
          </a:p>
        </p:txBody>
      </p:sp>
    </p:spTree>
    <p:extLst>
      <p:ext uri="{BB962C8B-B14F-4D97-AF65-F5344CB8AC3E}">
        <p14:creationId xmlns:p14="http://schemas.microsoft.com/office/powerpoint/2010/main" val="645050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1"/>
            <a:ext cx="10972801" cy="990600"/>
          </a:xfrm>
          <a:prstGeom prst="rect">
            <a:avLst/>
          </a:prstGeom>
        </p:spPr>
        <p:txBody>
          <a:bodyPr vert="horz" lIns="100794" tIns="50397" rIns="100794" bIns="50397"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1" cy="4910328"/>
          </a:xfrm>
          <a:prstGeom prst="rect">
            <a:avLst/>
          </a:prstGeom>
        </p:spPr>
        <p:txBody>
          <a:bodyPr vert="horz" lIns="100794" tIns="50397" rIns="100794" bIns="5039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1" y="6356351"/>
            <a:ext cx="3052063"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3" name="Footer Placeholder 2"/>
          <p:cNvSpPr>
            <a:spLocks noGrp="1"/>
          </p:cNvSpPr>
          <p:nvPr>
            <p:ph type="ftr" sz="quarter" idx="3"/>
          </p:nvPr>
        </p:nvSpPr>
        <p:spPr>
          <a:xfrm>
            <a:off x="3864864" y="6356351"/>
            <a:ext cx="4673601" cy="365760"/>
          </a:xfrm>
          <a:prstGeom prst="rect">
            <a:avLst/>
          </a:prstGeom>
        </p:spPr>
        <p:txBody>
          <a:bodyPr vert="horz" lIns="100794" tIns="50397" rIns="100794" bIns="50397"/>
          <a:lstStyle>
            <a:lvl1pPr algn="r"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23" name="Slide Number Placeholder 22"/>
          <p:cNvSpPr>
            <a:spLocks noGrp="1"/>
          </p:cNvSpPr>
          <p:nvPr>
            <p:ph type="sldNum" sz="quarter" idx="4"/>
          </p:nvPr>
        </p:nvSpPr>
        <p:spPr>
          <a:xfrm>
            <a:off x="816865" y="6356351"/>
            <a:ext cx="2641599"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fld id="{1A62CC4F-A6C2-4F5D-9EED-7D155C821D6B}" type="slidenum">
              <a:rPr lang="en-US" smtClean="0">
                <a:solidFill>
                  <a:srgbClr val="464653"/>
                </a:solidFill>
                <a:latin typeface="Times New Roman" pitchFamily="18" charset="0"/>
              </a:rPr>
              <a:pPr fontAlgn="base">
                <a:spcBef>
                  <a:spcPct val="0"/>
                </a:spcBef>
                <a:spcAft>
                  <a:spcPct val="0"/>
                </a:spcAft>
              </a:pPr>
              <a:t>‹#›</a:t>
            </a:fld>
            <a:endParaRPr lang="en-US">
              <a:solidFill>
                <a:srgbClr val="464653"/>
              </a:solidFill>
              <a:latin typeface="Times New Roman" pitchFamily="18" charset="0"/>
            </a:endParaRPr>
          </a:p>
        </p:txBody>
      </p:sp>
      <p:sp>
        <p:nvSpPr>
          <p:cNvPr id="28" name="Straight Connector 2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29" name="Straight Connector 28"/>
          <p:cNvSpPr>
            <a:spLocks noChangeShapeType="1"/>
          </p:cNvSpPr>
          <p:nvPr/>
        </p:nvSpPr>
        <p:spPr bwMode="auto">
          <a:xfrm>
            <a:off x="609600" y="1143000"/>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Isosceles Triangle 9"/>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3215587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175" kern="1200">
          <a:solidFill>
            <a:schemeClr val="tx2"/>
          </a:solidFill>
          <a:latin typeface="+mj-lt"/>
          <a:ea typeface="+mj-ea"/>
          <a:cs typeface="+mj-cs"/>
        </a:defRPr>
      </a:lvl1pPr>
    </p:titleStyle>
    <p:bodyStyle>
      <a:lvl1pPr marL="274322" indent="-274322" algn="l" rtl="0" eaLnBrk="1" latinLnBrk="0" hangingPunct="1">
        <a:spcBef>
          <a:spcPts val="600"/>
        </a:spcBef>
        <a:buClr>
          <a:schemeClr val="accent1"/>
        </a:buClr>
        <a:buSzPct val="76000"/>
        <a:buFont typeface="Wingdings 3"/>
        <a:buChar char=""/>
        <a:defRPr kumimoji="0" sz="2631" kern="1200">
          <a:solidFill>
            <a:schemeClr val="tx1"/>
          </a:solidFill>
          <a:latin typeface="+mn-lt"/>
          <a:ea typeface="+mn-ea"/>
          <a:cs typeface="+mn-cs"/>
        </a:defRPr>
      </a:lvl1pPr>
      <a:lvl2pPr marL="548644" indent="-274322" algn="l" rtl="0" eaLnBrk="1" latinLnBrk="0" hangingPunct="1">
        <a:spcBef>
          <a:spcPts val="500"/>
        </a:spcBef>
        <a:buClr>
          <a:schemeClr val="accent2"/>
        </a:buClr>
        <a:buSzPct val="76000"/>
        <a:buFont typeface="Wingdings 3"/>
        <a:buChar char=""/>
        <a:defRPr kumimoji="0" sz="2268" kern="1200">
          <a:solidFill>
            <a:schemeClr val="tx2"/>
          </a:solidFill>
          <a:latin typeface="+mn-lt"/>
          <a:ea typeface="+mn-ea"/>
          <a:cs typeface="+mn-cs"/>
        </a:defRPr>
      </a:lvl2pPr>
      <a:lvl3pPr marL="822966" indent="-228602" algn="l" rtl="0" eaLnBrk="1" latinLnBrk="0" hangingPunct="1">
        <a:spcBef>
          <a:spcPts val="500"/>
        </a:spcBef>
        <a:buClr>
          <a:schemeClr val="bg1">
            <a:shade val="50000"/>
          </a:schemeClr>
        </a:buClr>
        <a:buSzPct val="76000"/>
        <a:buFont typeface="Wingdings 3"/>
        <a:buChar char=""/>
        <a:defRPr kumimoji="0" sz="1996" kern="1200">
          <a:solidFill>
            <a:schemeClr val="tx1"/>
          </a:solidFill>
          <a:latin typeface="+mn-lt"/>
          <a:ea typeface="+mn-ea"/>
          <a:cs typeface="+mn-cs"/>
        </a:defRPr>
      </a:lvl3pPr>
      <a:lvl4pPr marL="1097287" indent="-228602" algn="l" rtl="0" eaLnBrk="1" latinLnBrk="0" hangingPunct="1">
        <a:spcBef>
          <a:spcPts val="400"/>
        </a:spcBef>
        <a:buClr>
          <a:schemeClr val="accent2">
            <a:shade val="75000"/>
          </a:schemeClr>
        </a:buClr>
        <a:buSzPct val="70000"/>
        <a:buFont typeface="Wingdings"/>
        <a:buChar char=""/>
        <a:defRPr kumimoji="0" sz="1814" kern="1200">
          <a:solidFill>
            <a:schemeClr val="tx1"/>
          </a:solidFill>
          <a:latin typeface="+mn-lt"/>
          <a:ea typeface="+mn-ea"/>
          <a:cs typeface="+mn-cs"/>
        </a:defRPr>
      </a:lvl4pPr>
      <a:lvl5pPr marL="1371609" indent="-228602" algn="l" rtl="0" eaLnBrk="1" latinLnBrk="0" hangingPunct="1">
        <a:spcBef>
          <a:spcPts val="300"/>
        </a:spcBef>
        <a:buClr>
          <a:schemeClr val="accent2"/>
        </a:buClr>
        <a:buSzPct val="70000"/>
        <a:buFont typeface="Wingdings"/>
        <a:buChar char=""/>
        <a:defRPr kumimoji="0" sz="1633" kern="1200">
          <a:solidFill>
            <a:schemeClr val="tx1"/>
          </a:solidFill>
          <a:latin typeface="+mn-lt"/>
          <a:ea typeface="+mn-ea"/>
          <a:cs typeface="+mn-cs"/>
        </a:defRPr>
      </a:lvl5pPr>
      <a:lvl6pPr marL="1645931" indent="-182882" algn="l" rtl="0" eaLnBrk="1" latinLnBrk="0" hangingPunct="1">
        <a:spcBef>
          <a:spcPts val="300"/>
        </a:spcBef>
        <a:buClr>
          <a:srgbClr val="9FB8CD">
            <a:shade val="75000"/>
          </a:srgbClr>
        </a:buClr>
        <a:buSzPct val="75000"/>
        <a:buFont typeface="Wingdings 3"/>
        <a:buChar char=""/>
        <a:defRPr kumimoji="0" lang="en-US" sz="1633" kern="1200" smtClean="0">
          <a:solidFill>
            <a:schemeClr val="tx1"/>
          </a:solidFill>
          <a:latin typeface="+mn-lt"/>
          <a:ea typeface="+mn-ea"/>
          <a:cs typeface="+mn-cs"/>
        </a:defRPr>
      </a:lvl6pPr>
      <a:lvl7pPr marL="1828812" indent="-182882" algn="l" rtl="0" eaLnBrk="1" latinLnBrk="0" hangingPunct="1">
        <a:spcBef>
          <a:spcPts val="300"/>
        </a:spcBef>
        <a:buClr>
          <a:srgbClr val="727CA3">
            <a:shade val="75000"/>
          </a:srgbClr>
        </a:buClr>
        <a:buSzPct val="75000"/>
        <a:buFont typeface="Wingdings 3"/>
        <a:buChar char=""/>
        <a:defRPr kumimoji="0" lang="en-US" sz="1361" kern="1200" smtClean="0">
          <a:solidFill>
            <a:schemeClr val="tx1"/>
          </a:solidFill>
          <a:latin typeface="+mn-lt"/>
          <a:ea typeface="+mn-ea"/>
          <a:cs typeface="+mn-cs"/>
        </a:defRPr>
      </a:lvl7pPr>
      <a:lvl8pPr marL="2011693" indent="-182882" algn="l" rtl="0" eaLnBrk="1" latinLnBrk="0" hangingPunct="1">
        <a:spcBef>
          <a:spcPts val="300"/>
        </a:spcBef>
        <a:buClr>
          <a:prstClr val="white">
            <a:shade val="50000"/>
          </a:prstClr>
        </a:buClr>
        <a:buSzPct val="75000"/>
        <a:buFont typeface="Wingdings 3"/>
        <a:buChar char=""/>
        <a:defRPr kumimoji="0" lang="en-US" sz="1361" kern="1200" smtClean="0">
          <a:solidFill>
            <a:schemeClr val="tx1"/>
          </a:solidFill>
          <a:latin typeface="+mn-lt"/>
          <a:ea typeface="+mn-ea"/>
          <a:cs typeface="+mn-cs"/>
        </a:defRPr>
      </a:lvl8pPr>
      <a:lvl9pPr marL="2194574" indent="-182882" algn="l" rtl="0" eaLnBrk="1" latinLnBrk="0" hangingPunct="1">
        <a:spcBef>
          <a:spcPts val="300"/>
        </a:spcBef>
        <a:buClr>
          <a:srgbClr val="9FB8CD"/>
        </a:buClr>
        <a:buSzPct val="75000"/>
        <a:buFont typeface="Wingdings 3"/>
        <a:buChar char=""/>
        <a:defRPr kumimoji="0" lang="en-US" sz="1179"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3" algn="l" rtl="0" eaLnBrk="1" latinLnBrk="0" hangingPunct="1">
        <a:defRPr kumimoji="0" kern="1200">
          <a:solidFill>
            <a:schemeClr val="tx1"/>
          </a:solidFill>
          <a:latin typeface="+mn-lt"/>
          <a:ea typeface="+mn-ea"/>
          <a:cs typeface="+mn-cs"/>
        </a:defRPr>
      </a:lvl2pPr>
      <a:lvl3pPr marL="914406" algn="l" rtl="0" eaLnBrk="1" latinLnBrk="0" hangingPunct="1">
        <a:defRPr kumimoji="0" kern="1200">
          <a:solidFill>
            <a:schemeClr val="tx1"/>
          </a:solidFill>
          <a:latin typeface="+mn-lt"/>
          <a:ea typeface="+mn-ea"/>
          <a:cs typeface="+mn-cs"/>
        </a:defRPr>
      </a:lvl3pPr>
      <a:lvl4pPr marL="1371609" algn="l" rtl="0" eaLnBrk="1" latinLnBrk="0" hangingPunct="1">
        <a:defRPr kumimoji="0" kern="1200">
          <a:solidFill>
            <a:schemeClr val="tx1"/>
          </a:solidFill>
          <a:latin typeface="+mn-lt"/>
          <a:ea typeface="+mn-ea"/>
          <a:cs typeface="+mn-cs"/>
        </a:defRPr>
      </a:lvl4pPr>
      <a:lvl5pPr marL="1828812" algn="l" rtl="0" eaLnBrk="1" latinLnBrk="0" hangingPunct="1">
        <a:defRPr kumimoji="0" kern="1200">
          <a:solidFill>
            <a:schemeClr val="tx1"/>
          </a:solidFill>
          <a:latin typeface="+mn-lt"/>
          <a:ea typeface="+mn-ea"/>
          <a:cs typeface="+mn-cs"/>
        </a:defRPr>
      </a:lvl5pPr>
      <a:lvl6pPr marL="2286015" algn="l" rtl="0" eaLnBrk="1" latinLnBrk="0" hangingPunct="1">
        <a:defRPr kumimoji="0" kern="1200">
          <a:solidFill>
            <a:schemeClr val="tx1"/>
          </a:solidFill>
          <a:latin typeface="+mn-lt"/>
          <a:ea typeface="+mn-ea"/>
          <a:cs typeface="+mn-cs"/>
        </a:defRPr>
      </a:lvl6pPr>
      <a:lvl7pPr marL="2743218" algn="l" rtl="0" eaLnBrk="1" latinLnBrk="0" hangingPunct="1">
        <a:defRPr kumimoji="0" kern="1200">
          <a:solidFill>
            <a:schemeClr val="tx1"/>
          </a:solidFill>
          <a:latin typeface="+mn-lt"/>
          <a:ea typeface="+mn-ea"/>
          <a:cs typeface="+mn-cs"/>
        </a:defRPr>
      </a:lvl7pPr>
      <a:lvl8pPr marL="3200421" algn="l" rtl="0" eaLnBrk="1" latinLnBrk="0" hangingPunct="1">
        <a:defRPr kumimoji="0" kern="1200">
          <a:solidFill>
            <a:schemeClr val="tx1"/>
          </a:solidFill>
          <a:latin typeface="+mn-lt"/>
          <a:ea typeface="+mn-ea"/>
          <a:cs typeface="+mn-cs"/>
        </a:defRPr>
      </a:lvl8pPr>
      <a:lvl9pPr marL="3657624"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1"/>
            <a:ext cx="10972801" cy="990600"/>
          </a:xfrm>
          <a:prstGeom prst="rect">
            <a:avLst/>
          </a:prstGeom>
        </p:spPr>
        <p:txBody>
          <a:bodyPr vert="horz" lIns="100794" tIns="50397" rIns="100794" bIns="50397"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1" cy="4910328"/>
          </a:xfrm>
          <a:prstGeom prst="rect">
            <a:avLst/>
          </a:prstGeom>
        </p:spPr>
        <p:txBody>
          <a:bodyPr vert="horz" lIns="100794" tIns="50397" rIns="100794" bIns="5039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1" y="6356351"/>
            <a:ext cx="3052063"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3" name="Footer Placeholder 2"/>
          <p:cNvSpPr>
            <a:spLocks noGrp="1"/>
          </p:cNvSpPr>
          <p:nvPr>
            <p:ph type="ftr" sz="quarter" idx="3"/>
          </p:nvPr>
        </p:nvSpPr>
        <p:spPr>
          <a:xfrm>
            <a:off x="3864864" y="6356351"/>
            <a:ext cx="4673601" cy="365760"/>
          </a:xfrm>
          <a:prstGeom prst="rect">
            <a:avLst/>
          </a:prstGeom>
        </p:spPr>
        <p:txBody>
          <a:bodyPr vert="horz" lIns="100794" tIns="50397" rIns="100794" bIns="50397"/>
          <a:lstStyle>
            <a:lvl1pPr algn="r"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23" name="Slide Number Placeholder 22"/>
          <p:cNvSpPr>
            <a:spLocks noGrp="1"/>
          </p:cNvSpPr>
          <p:nvPr>
            <p:ph type="sldNum" sz="quarter" idx="4"/>
          </p:nvPr>
        </p:nvSpPr>
        <p:spPr>
          <a:xfrm>
            <a:off x="816865" y="6356351"/>
            <a:ext cx="2641599"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fld id="{1A62CC4F-A6C2-4F5D-9EED-7D155C821D6B}" type="slidenum">
              <a:rPr lang="en-US" smtClean="0">
                <a:solidFill>
                  <a:srgbClr val="464653"/>
                </a:solidFill>
                <a:latin typeface="Times New Roman" pitchFamily="18" charset="0"/>
              </a:rPr>
              <a:pPr fontAlgn="base">
                <a:spcBef>
                  <a:spcPct val="0"/>
                </a:spcBef>
                <a:spcAft>
                  <a:spcPct val="0"/>
                </a:spcAft>
              </a:pPr>
              <a:t>‹#›</a:t>
            </a:fld>
            <a:endParaRPr lang="en-US">
              <a:solidFill>
                <a:srgbClr val="464653"/>
              </a:solidFill>
              <a:latin typeface="Times New Roman" pitchFamily="18" charset="0"/>
            </a:endParaRPr>
          </a:p>
        </p:txBody>
      </p:sp>
      <p:sp>
        <p:nvSpPr>
          <p:cNvPr id="28" name="Straight Connector 2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29" name="Straight Connector 28"/>
          <p:cNvSpPr>
            <a:spLocks noChangeShapeType="1"/>
          </p:cNvSpPr>
          <p:nvPr/>
        </p:nvSpPr>
        <p:spPr bwMode="auto">
          <a:xfrm>
            <a:off x="609600" y="1143000"/>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Isosceles Triangle 9"/>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91453537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3175" kern="1200">
          <a:solidFill>
            <a:schemeClr val="tx2"/>
          </a:solidFill>
          <a:latin typeface="+mj-lt"/>
          <a:ea typeface="+mj-ea"/>
          <a:cs typeface="+mj-cs"/>
        </a:defRPr>
      </a:lvl1pPr>
    </p:titleStyle>
    <p:bodyStyle>
      <a:lvl1pPr marL="274322" indent="-274322" algn="l" rtl="0" eaLnBrk="1" latinLnBrk="0" hangingPunct="1">
        <a:spcBef>
          <a:spcPts val="600"/>
        </a:spcBef>
        <a:buClr>
          <a:schemeClr val="accent1"/>
        </a:buClr>
        <a:buSzPct val="76000"/>
        <a:buFont typeface="Wingdings 3"/>
        <a:buChar char=""/>
        <a:defRPr kumimoji="0" sz="2631" kern="1200">
          <a:solidFill>
            <a:schemeClr val="tx1"/>
          </a:solidFill>
          <a:latin typeface="+mn-lt"/>
          <a:ea typeface="+mn-ea"/>
          <a:cs typeface="+mn-cs"/>
        </a:defRPr>
      </a:lvl1pPr>
      <a:lvl2pPr marL="548644" indent="-274322" algn="l" rtl="0" eaLnBrk="1" latinLnBrk="0" hangingPunct="1">
        <a:spcBef>
          <a:spcPts val="500"/>
        </a:spcBef>
        <a:buClr>
          <a:schemeClr val="accent2"/>
        </a:buClr>
        <a:buSzPct val="76000"/>
        <a:buFont typeface="Wingdings 3"/>
        <a:buChar char=""/>
        <a:defRPr kumimoji="0" sz="2268" kern="1200">
          <a:solidFill>
            <a:schemeClr val="tx2"/>
          </a:solidFill>
          <a:latin typeface="+mn-lt"/>
          <a:ea typeface="+mn-ea"/>
          <a:cs typeface="+mn-cs"/>
        </a:defRPr>
      </a:lvl2pPr>
      <a:lvl3pPr marL="822966" indent="-228602" algn="l" rtl="0" eaLnBrk="1" latinLnBrk="0" hangingPunct="1">
        <a:spcBef>
          <a:spcPts val="500"/>
        </a:spcBef>
        <a:buClr>
          <a:schemeClr val="bg1">
            <a:shade val="50000"/>
          </a:schemeClr>
        </a:buClr>
        <a:buSzPct val="76000"/>
        <a:buFont typeface="Wingdings 3"/>
        <a:buChar char=""/>
        <a:defRPr kumimoji="0" sz="1996" kern="1200">
          <a:solidFill>
            <a:schemeClr val="tx1"/>
          </a:solidFill>
          <a:latin typeface="+mn-lt"/>
          <a:ea typeface="+mn-ea"/>
          <a:cs typeface="+mn-cs"/>
        </a:defRPr>
      </a:lvl3pPr>
      <a:lvl4pPr marL="1097287" indent="-228602" algn="l" rtl="0" eaLnBrk="1" latinLnBrk="0" hangingPunct="1">
        <a:spcBef>
          <a:spcPts val="400"/>
        </a:spcBef>
        <a:buClr>
          <a:schemeClr val="accent2">
            <a:shade val="75000"/>
          </a:schemeClr>
        </a:buClr>
        <a:buSzPct val="70000"/>
        <a:buFont typeface="Wingdings"/>
        <a:buChar char=""/>
        <a:defRPr kumimoji="0" sz="1814" kern="1200">
          <a:solidFill>
            <a:schemeClr val="tx1"/>
          </a:solidFill>
          <a:latin typeface="+mn-lt"/>
          <a:ea typeface="+mn-ea"/>
          <a:cs typeface="+mn-cs"/>
        </a:defRPr>
      </a:lvl4pPr>
      <a:lvl5pPr marL="1371609" indent="-228602" algn="l" rtl="0" eaLnBrk="1" latinLnBrk="0" hangingPunct="1">
        <a:spcBef>
          <a:spcPts val="300"/>
        </a:spcBef>
        <a:buClr>
          <a:schemeClr val="accent2"/>
        </a:buClr>
        <a:buSzPct val="70000"/>
        <a:buFont typeface="Wingdings"/>
        <a:buChar char=""/>
        <a:defRPr kumimoji="0" sz="1633" kern="1200">
          <a:solidFill>
            <a:schemeClr val="tx1"/>
          </a:solidFill>
          <a:latin typeface="+mn-lt"/>
          <a:ea typeface="+mn-ea"/>
          <a:cs typeface="+mn-cs"/>
        </a:defRPr>
      </a:lvl5pPr>
      <a:lvl6pPr marL="1645931" indent="-182882" algn="l" rtl="0" eaLnBrk="1" latinLnBrk="0" hangingPunct="1">
        <a:spcBef>
          <a:spcPts val="300"/>
        </a:spcBef>
        <a:buClr>
          <a:srgbClr val="9FB8CD">
            <a:shade val="75000"/>
          </a:srgbClr>
        </a:buClr>
        <a:buSzPct val="75000"/>
        <a:buFont typeface="Wingdings 3"/>
        <a:buChar char=""/>
        <a:defRPr kumimoji="0" lang="en-US" sz="1633" kern="1200" smtClean="0">
          <a:solidFill>
            <a:schemeClr val="tx1"/>
          </a:solidFill>
          <a:latin typeface="+mn-lt"/>
          <a:ea typeface="+mn-ea"/>
          <a:cs typeface="+mn-cs"/>
        </a:defRPr>
      </a:lvl6pPr>
      <a:lvl7pPr marL="1828812" indent="-182882" algn="l" rtl="0" eaLnBrk="1" latinLnBrk="0" hangingPunct="1">
        <a:spcBef>
          <a:spcPts val="300"/>
        </a:spcBef>
        <a:buClr>
          <a:srgbClr val="727CA3">
            <a:shade val="75000"/>
          </a:srgbClr>
        </a:buClr>
        <a:buSzPct val="75000"/>
        <a:buFont typeface="Wingdings 3"/>
        <a:buChar char=""/>
        <a:defRPr kumimoji="0" lang="en-US" sz="1361" kern="1200" smtClean="0">
          <a:solidFill>
            <a:schemeClr val="tx1"/>
          </a:solidFill>
          <a:latin typeface="+mn-lt"/>
          <a:ea typeface="+mn-ea"/>
          <a:cs typeface="+mn-cs"/>
        </a:defRPr>
      </a:lvl7pPr>
      <a:lvl8pPr marL="2011693" indent="-182882" algn="l" rtl="0" eaLnBrk="1" latinLnBrk="0" hangingPunct="1">
        <a:spcBef>
          <a:spcPts val="300"/>
        </a:spcBef>
        <a:buClr>
          <a:prstClr val="white">
            <a:shade val="50000"/>
          </a:prstClr>
        </a:buClr>
        <a:buSzPct val="75000"/>
        <a:buFont typeface="Wingdings 3"/>
        <a:buChar char=""/>
        <a:defRPr kumimoji="0" lang="en-US" sz="1361" kern="1200" smtClean="0">
          <a:solidFill>
            <a:schemeClr val="tx1"/>
          </a:solidFill>
          <a:latin typeface="+mn-lt"/>
          <a:ea typeface="+mn-ea"/>
          <a:cs typeface="+mn-cs"/>
        </a:defRPr>
      </a:lvl8pPr>
      <a:lvl9pPr marL="2194574" indent="-182882" algn="l" rtl="0" eaLnBrk="1" latinLnBrk="0" hangingPunct="1">
        <a:spcBef>
          <a:spcPts val="300"/>
        </a:spcBef>
        <a:buClr>
          <a:srgbClr val="9FB8CD"/>
        </a:buClr>
        <a:buSzPct val="75000"/>
        <a:buFont typeface="Wingdings 3"/>
        <a:buChar char=""/>
        <a:defRPr kumimoji="0" lang="en-US" sz="1179"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3" algn="l" rtl="0" eaLnBrk="1" latinLnBrk="0" hangingPunct="1">
        <a:defRPr kumimoji="0" kern="1200">
          <a:solidFill>
            <a:schemeClr val="tx1"/>
          </a:solidFill>
          <a:latin typeface="+mn-lt"/>
          <a:ea typeface="+mn-ea"/>
          <a:cs typeface="+mn-cs"/>
        </a:defRPr>
      </a:lvl2pPr>
      <a:lvl3pPr marL="914406" algn="l" rtl="0" eaLnBrk="1" latinLnBrk="0" hangingPunct="1">
        <a:defRPr kumimoji="0" kern="1200">
          <a:solidFill>
            <a:schemeClr val="tx1"/>
          </a:solidFill>
          <a:latin typeface="+mn-lt"/>
          <a:ea typeface="+mn-ea"/>
          <a:cs typeface="+mn-cs"/>
        </a:defRPr>
      </a:lvl3pPr>
      <a:lvl4pPr marL="1371609" algn="l" rtl="0" eaLnBrk="1" latinLnBrk="0" hangingPunct="1">
        <a:defRPr kumimoji="0" kern="1200">
          <a:solidFill>
            <a:schemeClr val="tx1"/>
          </a:solidFill>
          <a:latin typeface="+mn-lt"/>
          <a:ea typeface="+mn-ea"/>
          <a:cs typeface="+mn-cs"/>
        </a:defRPr>
      </a:lvl4pPr>
      <a:lvl5pPr marL="1828812" algn="l" rtl="0" eaLnBrk="1" latinLnBrk="0" hangingPunct="1">
        <a:defRPr kumimoji="0" kern="1200">
          <a:solidFill>
            <a:schemeClr val="tx1"/>
          </a:solidFill>
          <a:latin typeface="+mn-lt"/>
          <a:ea typeface="+mn-ea"/>
          <a:cs typeface="+mn-cs"/>
        </a:defRPr>
      </a:lvl5pPr>
      <a:lvl6pPr marL="2286015" algn="l" rtl="0" eaLnBrk="1" latinLnBrk="0" hangingPunct="1">
        <a:defRPr kumimoji="0" kern="1200">
          <a:solidFill>
            <a:schemeClr val="tx1"/>
          </a:solidFill>
          <a:latin typeface="+mn-lt"/>
          <a:ea typeface="+mn-ea"/>
          <a:cs typeface="+mn-cs"/>
        </a:defRPr>
      </a:lvl6pPr>
      <a:lvl7pPr marL="2743218" algn="l" rtl="0" eaLnBrk="1" latinLnBrk="0" hangingPunct="1">
        <a:defRPr kumimoji="0" kern="1200">
          <a:solidFill>
            <a:schemeClr val="tx1"/>
          </a:solidFill>
          <a:latin typeface="+mn-lt"/>
          <a:ea typeface="+mn-ea"/>
          <a:cs typeface="+mn-cs"/>
        </a:defRPr>
      </a:lvl7pPr>
      <a:lvl8pPr marL="3200421" algn="l" rtl="0" eaLnBrk="1" latinLnBrk="0" hangingPunct="1">
        <a:defRPr kumimoji="0" kern="1200">
          <a:solidFill>
            <a:schemeClr val="tx1"/>
          </a:solidFill>
          <a:latin typeface="+mn-lt"/>
          <a:ea typeface="+mn-ea"/>
          <a:cs typeface="+mn-cs"/>
        </a:defRPr>
      </a:lvl8pPr>
      <a:lvl9pPr marL="3657624" algn="l" rtl="0" eaLnBrk="1" latinLnBrk="0" hangingPunct="1">
        <a:defRPr kumimoji="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1"/>
            <a:ext cx="10972801" cy="990600"/>
          </a:xfrm>
          <a:prstGeom prst="rect">
            <a:avLst/>
          </a:prstGeom>
        </p:spPr>
        <p:txBody>
          <a:bodyPr vert="horz" lIns="100794" tIns="50397" rIns="100794" bIns="50397"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1" cy="4910328"/>
          </a:xfrm>
          <a:prstGeom prst="rect">
            <a:avLst/>
          </a:prstGeom>
        </p:spPr>
        <p:txBody>
          <a:bodyPr vert="horz" lIns="100794" tIns="50397" rIns="100794" bIns="50397">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1" y="6356351"/>
            <a:ext cx="3052063"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3" name="Footer Placeholder 2"/>
          <p:cNvSpPr>
            <a:spLocks noGrp="1"/>
          </p:cNvSpPr>
          <p:nvPr>
            <p:ph type="ftr" sz="quarter" idx="3"/>
          </p:nvPr>
        </p:nvSpPr>
        <p:spPr>
          <a:xfrm>
            <a:off x="3864864" y="6356351"/>
            <a:ext cx="4673601" cy="365760"/>
          </a:xfrm>
          <a:prstGeom prst="rect">
            <a:avLst/>
          </a:prstGeom>
        </p:spPr>
        <p:txBody>
          <a:bodyPr vert="horz" lIns="100794" tIns="50397" rIns="100794" bIns="50397"/>
          <a:lstStyle>
            <a:lvl1pPr algn="r" eaLnBrk="1" latinLnBrk="0" hangingPunct="1">
              <a:defRPr kumimoji="0" sz="1361">
                <a:solidFill>
                  <a:schemeClr val="tx2"/>
                </a:solidFill>
              </a:defRPr>
            </a:lvl1pPr>
          </a:lstStyle>
          <a:p>
            <a:pPr fontAlgn="base">
              <a:spcBef>
                <a:spcPct val="0"/>
              </a:spcBef>
              <a:spcAft>
                <a:spcPct val="0"/>
              </a:spcAft>
            </a:pPr>
            <a:endParaRPr lang="en-US">
              <a:solidFill>
                <a:srgbClr val="464653"/>
              </a:solidFill>
              <a:latin typeface="Times New Roman" pitchFamily="18" charset="0"/>
            </a:endParaRPr>
          </a:p>
        </p:txBody>
      </p:sp>
      <p:sp>
        <p:nvSpPr>
          <p:cNvPr id="23" name="Slide Number Placeholder 22"/>
          <p:cNvSpPr>
            <a:spLocks noGrp="1"/>
          </p:cNvSpPr>
          <p:nvPr>
            <p:ph type="sldNum" sz="quarter" idx="4"/>
          </p:nvPr>
        </p:nvSpPr>
        <p:spPr>
          <a:xfrm>
            <a:off x="816865" y="6356351"/>
            <a:ext cx="2641599" cy="365760"/>
          </a:xfrm>
          <a:prstGeom prst="rect">
            <a:avLst/>
          </a:prstGeom>
        </p:spPr>
        <p:txBody>
          <a:bodyPr vert="horz" lIns="100794" tIns="50397" rIns="100794" bIns="50397"/>
          <a:lstStyle>
            <a:lvl1pPr algn="l" eaLnBrk="1" latinLnBrk="0" hangingPunct="1">
              <a:defRPr kumimoji="0" sz="1361">
                <a:solidFill>
                  <a:schemeClr val="tx2"/>
                </a:solidFill>
              </a:defRPr>
            </a:lvl1pPr>
          </a:lstStyle>
          <a:p>
            <a:pPr fontAlgn="base">
              <a:spcBef>
                <a:spcPct val="0"/>
              </a:spcBef>
              <a:spcAft>
                <a:spcPct val="0"/>
              </a:spcAft>
            </a:pPr>
            <a:fld id="{1A62CC4F-A6C2-4F5D-9EED-7D155C821D6B}" type="slidenum">
              <a:rPr lang="en-US" smtClean="0">
                <a:solidFill>
                  <a:srgbClr val="464653"/>
                </a:solidFill>
                <a:latin typeface="Times New Roman" pitchFamily="18" charset="0"/>
              </a:rPr>
              <a:pPr fontAlgn="base">
                <a:spcBef>
                  <a:spcPct val="0"/>
                </a:spcBef>
                <a:spcAft>
                  <a:spcPct val="0"/>
                </a:spcAft>
              </a:pPr>
              <a:t>‹#›</a:t>
            </a:fld>
            <a:endParaRPr lang="en-US">
              <a:solidFill>
                <a:srgbClr val="464653"/>
              </a:solidFill>
              <a:latin typeface="Times New Roman" pitchFamily="18" charset="0"/>
            </a:endParaRPr>
          </a:p>
        </p:txBody>
      </p:sp>
      <p:sp>
        <p:nvSpPr>
          <p:cNvPr id="28" name="Straight Connector 27"/>
          <p:cNvSpPr>
            <a:spLocks noChangeShapeType="1"/>
          </p:cNvSpPr>
          <p:nvPr/>
        </p:nvSpPr>
        <p:spPr bwMode="auto">
          <a:xfrm>
            <a:off x="609600" y="6353175"/>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29" name="Straight Connector 28"/>
          <p:cNvSpPr>
            <a:spLocks noChangeShapeType="1"/>
          </p:cNvSpPr>
          <p:nvPr/>
        </p:nvSpPr>
        <p:spPr bwMode="auto">
          <a:xfrm>
            <a:off x="609600" y="1143000"/>
            <a:ext cx="10972801"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38" tIns="45719" rIns="91438" bIns="45719" anchor="t" compatLnSpc="1"/>
          <a:lstStyle/>
          <a:p>
            <a:pPr eaLnBrk="0" fontAlgn="base" hangingPunct="0">
              <a:spcBef>
                <a:spcPct val="0"/>
              </a:spcBef>
              <a:spcAft>
                <a:spcPct val="0"/>
              </a:spcAft>
            </a:pPr>
            <a:endParaRPr lang="en-US" sz="2177">
              <a:solidFill>
                <a:srgbClr val="000000"/>
              </a:solidFill>
              <a:latin typeface="Times New Roman" pitchFamily="18" charset="0"/>
            </a:endParaRPr>
          </a:p>
        </p:txBody>
      </p:sp>
      <p:sp>
        <p:nvSpPr>
          <p:cNvPr id="10" name="Isosceles Triangle 9"/>
          <p:cNvSpPr>
            <a:spLocks noChangeAspect="1"/>
          </p:cNvSpPr>
          <p:nvPr/>
        </p:nvSpPr>
        <p:spPr>
          <a:xfrm rot="5400000">
            <a:off x="590609" y="6447422"/>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lIns="91438" tIns="45719" rIns="91438" bIns="45719" anchor="ctr"/>
          <a:lstStyle/>
          <a:p>
            <a:pPr algn="ctr" fontAlgn="base">
              <a:spcBef>
                <a:spcPct val="0"/>
              </a:spcBef>
              <a:spcAft>
                <a:spcPct val="0"/>
              </a:spcAft>
            </a:pPr>
            <a:endParaRPr lang="en-US" sz="2177">
              <a:solidFill>
                <a:prstClr val="white"/>
              </a:solidFill>
            </a:endParaRPr>
          </a:p>
        </p:txBody>
      </p:sp>
    </p:spTree>
    <p:extLst>
      <p:ext uri="{BB962C8B-B14F-4D97-AF65-F5344CB8AC3E}">
        <p14:creationId xmlns:p14="http://schemas.microsoft.com/office/powerpoint/2010/main" val="333787437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rtl="0" eaLnBrk="1" latinLnBrk="0" hangingPunct="1">
        <a:spcBef>
          <a:spcPct val="0"/>
        </a:spcBef>
        <a:buNone/>
        <a:defRPr kumimoji="0" sz="3175" kern="1200">
          <a:solidFill>
            <a:schemeClr val="tx2"/>
          </a:solidFill>
          <a:latin typeface="+mj-lt"/>
          <a:ea typeface="+mj-ea"/>
          <a:cs typeface="+mj-cs"/>
        </a:defRPr>
      </a:lvl1pPr>
    </p:titleStyle>
    <p:bodyStyle>
      <a:lvl1pPr marL="274322" indent="-274322" algn="l" rtl="0" eaLnBrk="1" latinLnBrk="0" hangingPunct="1">
        <a:spcBef>
          <a:spcPts val="600"/>
        </a:spcBef>
        <a:buClr>
          <a:schemeClr val="accent1"/>
        </a:buClr>
        <a:buSzPct val="76000"/>
        <a:buFont typeface="Wingdings 3"/>
        <a:buChar char=""/>
        <a:defRPr kumimoji="0" sz="2631" kern="1200">
          <a:solidFill>
            <a:schemeClr val="tx1"/>
          </a:solidFill>
          <a:latin typeface="+mn-lt"/>
          <a:ea typeface="+mn-ea"/>
          <a:cs typeface="+mn-cs"/>
        </a:defRPr>
      </a:lvl1pPr>
      <a:lvl2pPr marL="548644" indent="-274322" algn="l" rtl="0" eaLnBrk="1" latinLnBrk="0" hangingPunct="1">
        <a:spcBef>
          <a:spcPts val="500"/>
        </a:spcBef>
        <a:buClr>
          <a:schemeClr val="accent2"/>
        </a:buClr>
        <a:buSzPct val="76000"/>
        <a:buFont typeface="Wingdings 3"/>
        <a:buChar char=""/>
        <a:defRPr kumimoji="0" sz="2268" kern="1200">
          <a:solidFill>
            <a:schemeClr val="tx2"/>
          </a:solidFill>
          <a:latin typeface="+mn-lt"/>
          <a:ea typeface="+mn-ea"/>
          <a:cs typeface="+mn-cs"/>
        </a:defRPr>
      </a:lvl2pPr>
      <a:lvl3pPr marL="822966" indent="-228602" algn="l" rtl="0" eaLnBrk="1" latinLnBrk="0" hangingPunct="1">
        <a:spcBef>
          <a:spcPts val="500"/>
        </a:spcBef>
        <a:buClr>
          <a:schemeClr val="bg1">
            <a:shade val="50000"/>
          </a:schemeClr>
        </a:buClr>
        <a:buSzPct val="76000"/>
        <a:buFont typeface="Wingdings 3"/>
        <a:buChar char=""/>
        <a:defRPr kumimoji="0" sz="1996" kern="1200">
          <a:solidFill>
            <a:schemeClr val="tx1"/>
          </a:solidFill>
          <a:latin typeface="+mn-lt"/>
          <a:ea typeface="+mn-ea"/>
          <a:cs typeface="+mn-cs"/>
        </a:defRPr>
      </a:lvl3pPr>
      <a:lvl4pPr marL="1097287" indent="-228602" algn="l" rtl="0" eaLnBrk="1" latinLnBrk="0" hangingPunct="1">
        <a:spcBef>
          <a:spcPts val="400"/>
        </a:spcBef>
        <a:buClr>
          <a:schemeClr val="accent2">
            <a:shade val="75000"/>
          </a:schemeClr>
        </a:buClr>
        <a:buSzPct val="70000"/>
        <a:buFont typeface="Wingdings"/>
        <a:buChar char=""/>
        <a:defRPr kumimoji="0" sz="1814" kern="1200">
          <a:solidFill>
            <a:schemeClr val="tx1"/>
          </a:solidFill>
          <a:latin typeface="+mn-lt"/>
          <a:ea typeface="+mn-ea"/>
          <a:cs typeface="+mn-cs"/>
        </a:defRPr>
      </a:lvl4pPr>
      <a:lvl5pPr marL="1371609" indent="-228602" algn="l" rtl="0" eaLnBrk="1" latinLnBrk="0" hangingPunct="1">
        <a:spcBef>
          <a:spcPts val="300"/>
        </a:spcBef>
        <a:buClr>
          <a:schemeClr val="accent2"/>
        </a:buClr>
        <a:buSzPct val="70000"/>
        <a:buFont typeface="Wingdings"/>
        <a:buChar char=""/>
        <a:defRPr kumimoji="0" sz="1633" kern="1200">
          <a:solidFill>
            <a:schemeClr val="tx1"/>
          </a:solidFill>
          <a:latin typeface="+mn-lt"/>
          <a:ea typeface="+mn-ea"/>
          <a:cs typeface="+mn-cs"/>
        </a:defRPr>
      </a:lvl5pPr>
      <a:lvl6pPr marL="1645931" indent="-182882" algn="l" rtl="0" eaLnBrk="1" latinLnBrk="0" hangingPunct="1">
        <a:spcBef>
          <a:spcPts val="300"/>
        </a:spcBef>
        <a:buClr>
          <a:srgbClr val="9FB8CD">
            <a:shade val="75000"/>
          </a:srgbClr>
        </a:buClr>
        <a:buSzPct val="75000"/>
        <a:buFont typeface="Wingdings 3"/>
        <a:buChar char=""/>
        <a:defRPr kumimoji="0" lang="en-US" sz="1633" kern="1200" smtClean="0">
          <a:solidFill>
            <a:schemeClr val="tx1"/>
          </a:solidFill>
          <a:latin typeface="+mn-lt"/>
          <a:ea typeface="+mn-ea"/>
          <a:cs typeface="+mn-cs"/>
        </a:defRPr>
      </a:lvl6pPr>
      <a:lvl7pPr marL="1828812" indent="-182882" algn="l" rtl="0" eaLnBrk="1" latinLnBrk="0" hangingPunct="1">
        <a:spcBef>
          <a:spcPts val="300"/>
        </a:spcBef>
        <a:buClr>
          <a:srgbClr val="727CA3">
            <a:shade val="75000"/>
          </a:srgbClr>
        </a:buClr>
        <a:buSzPct val="75000"/>
        <a:buFont typeface="Wingdings 3"/>
        <a:buChar char=""/>
        <a:defRPr kumimoji="0" lang="en-US" sz="1361" kern="1200" smtClean="0">
          <a:solidFill>
            <a:schemeClr val="tx1"/>
          </a:solidFill>
          <a:latin typeface="+mn-lt"/>
          <a:ea typeface="+mn-ea"/>
          <a:cs typeface="+mn-cs"/>
        </a:defRPr>
      </a:lvl7pPr>
      <a:lvl8pPr marL="2011693" indent="-182882" algn="l" rtl="0" eaLnBrk="1" latinLnBrk="0" hangingPunct="1">
        <a:spcBef>
          <a:spcPts val="300"/>
        </a:spcBef>
        <a:buClr>
          <a:prstClr val="white">
            <a:shade val="50000"/>
          </a:prstClr>
        </a:buClr>
        <a:buSzPct val="75000"/>
        <a:buFont typeface="Wingdings 3"/>
        <a:buChar char=""/>
        <a:defRPr kumimoji="0" lang="en-US" sz="1361" kern="1200" smtClean="0">
          <a:solidFill>
            <a:schemeClr val="tx1"/>
          </a:solidFill>
          <a:latin typeface="+mn-lt"/>
          <a:ea typeface="+mn-ea"/>
          <a:cs typeface="+mn-cs"/>
        </a:defRPr>
      </a:lvl8pPr>
      <a:lvl9pPr marL="2194574" indent="-182882" algn="l" rtl="0" eaLnBrk="1" latinLnBrk="0" hangingPunct="1">
        <a:spcBef>
          <a:spcPts val="300"/>
        </a:spcBef>
        <a:buClr>
          <a:srgbClr val="9FB8CD"/>
        </a:buClr>
        <a:buSzPct val="75000"/>
        <a:buFont typeface="Wingdings 3"/>
        <a:buChar char=""/>
        <a:defRPr kumimoji="0" lang="en-US" sz="1179"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3" algn="l" rtl="0" eaLnBrk="1" latinLnBrk="0" hangingPunct="1">
        <a:defRPr kumimoji="0" kern="1200">
          <a:solidFill>
            <a:schemeClr val="tx1"/>
          </a:solidFill>
          <a:latin typeface="+mn-lt"/>
          <a:ea typeface="+mn-ea"/>
          <a:cs typeface="+mn-cs"/>
        </a:defRPr>
      </a:lvl2pPr>
      <a:lvl3pPr marL="914406" algn="l" rtl="0" eaLnBrk="1" latinLnBrk="0" hangingPunct="1">
        <a:defRPr kumimoji="0" kern="1200">
          <a:solidFill>
            <a:schemeClr val="tx1"/>
          </a:solidFill>
          <a:latin typeface="+mn-lt"/>
          <a:ea typeface="+mn-ea"/>
          <a:cs typeface="+mn-cs"/>
        </a:defRPr>
      </a:lvl3pPr>
      <a:lvl4pPr marL="1371609" algn="l" rtl="0" eaLnBrk="1" latinLnBrk="0" hangingPunct="1">
        <a:defRPr kumimoji="0" kern="1200">
          <a:solidFill>
            <a:schemeClr val="tx1"/>
          </a:solidFill>
          <a:latin typeface="+mn-lt"/>
          <a:ea typeface="+mn-ea"/>
          <a:cs typeface="+mn-cs"/>
        </a:defRPr>
      </a:lvl4pPr>
      <a:lvl5pPr marL="1828812" algn="l" rtl="0" eaLnBrk="1" latinLnBrk="0" hangingPunct="1">
        <a:defRPr kumimoji="0" kern="1200">
          <a:solidFill>
            <a:schemeClr val="tx1"/>
          </a:solidFill>
          <a:latin typeface="+mn-lt"/>
          <a:ea typeface="+mn-ea"/>
          <a:cs typeface="+mn-cs"/>
        </a:defRPr>
      </a:lvl5pPr>
      <a:lvl6pPr marL="2286015" algn="l" rtl="0" eaLnBrk="1" latinLnBrk="0" hangingPunct="1">
        <a:defRPr kumimoji="0" kern="1200">
          <a:solidFill>
            <a:schemeClr val="tx1"/>
          </a:solidFill>
          <a:latin typeface="+mn-lt"/>
          <a:ea typeface="+mn-ea"/>
          <a:cs typeface="+mn-cs"/>
        </a:defRPr>
      </a:lvl6pPr>
      <a:lvl7pPr marL="2743218" algn="l" rtl="0" eaLnBrk="1" latinLnBrk="0" hangingPunct="1">
        <a:defRPr kumimoji="0" kern="1200">
          <a:solidFill>
            <a:schemeClr val="tx1"/>
          </a:solidFill>
          <a:latin typeface="+mn-lt"/>
          <a:ea typeface="+mn-ea"/>
          <a:cs typeface="+mn-cs"/>
        </a:defRPr>
      </a:lvl7pPr>
      <a:lvl8pPr marL="3200421" algn="l" rtl="0" eaLnBrk="1" latinLnBrk="0" hangingPunct="1">
        <a:defRPr kumimoji="0" kern="1200">
          <a:solidFill>
            <a:schemeClr val="tx1"/>
          </a:solidFill>
          <a:latin typeface="+mn-lt"/>
          <a:ea typeface="+mn-ea"/>
          <a:cs typeface="+mn-cs"/>
        </a:defRPr>
      </a:lvl8pPr>
      <a:lvl9pPr marL="3657624"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35.xml"/></Relationships>
</file>

<file path=ppt/slides/_rels/slide10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5.xml"/></Relationships>
</file>

<file path=ppt/slides/_rels/slide10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0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5.xml"/></Relationships>
</file>

<file path=ppt/slides/_rels/slide10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5.xml"/></Relationships>
</file>

<file path=ppt/slides/_rels/slide11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5.xml"/></Relationships>
</file>

<file path=ppt/slides/_rels/slide1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5.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1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5.xml"/></Relationships>
</file>

<file path=ppt/slides/_rels/slide1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3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5.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3.png"/><Relationship Id="rId1" Type="http://schemas.openxmlformats.org/officeDocument/2006/relationships/slideLayout" Target="../slideLayouts/slideLayout3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5.xml"/></Relationships>
</file>

<file path=ppt/slides/_rels/slide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5.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5.xml"/></Relationships>
</file>

<file path=ppt/slides/_rels/slide7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5.xml"/></Relationships>
</file>

<file path=ppt/slides/_rels/slide7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5.xml"/></Relationships>
</file>

<file path=ppt/slides/_rels/slide7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5.xml"/></Relationships>
</file>

<file path=ppt/slides/_rels/slide7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7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5.xml"/></Relationships>
</file>

<file path=ppt/slides/_rels/slide7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www.slideshare.net/slideshow/data-mining-measuring-similarity-and-desimilarity/236594785" TargetMode="External"/><Relationship Id="rId1" Type="http://schemas.openxmlformats.org/officeDocument/2006/relationships/slideLayout" Target="../slideLayouts/slideLayout35.xml"/></Relationships>
</file>

<file path=ppt/slides/_rels/slide7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5.png"/><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5.xml"/></Relationships>
</file>

<file path=ppt/slides/_rels/slide8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5.xml"/></Relationships>
</file>

<file path=ppt/slides/_rels/slide8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5.xml"/></Relationships>
</file>

<file path=ppt/slides/_rels/slide8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1.xml.rels><?xml version="1.0" encoding="UTF-8" standalone="yes"?>
<Relationships xmlns="http://schemas.openxmlformats.org/package/2006/relationships"><Relationship Id="rId2" Type="http://schemas.openxmlformats.org/officeDocument/2006/relationships/hyperlink" Target="https://t4tutorials.com/binning-methods-for-data-smoothing-in-data-mining/" TargetMode="External"/><Relationship Id="rId1" Type="http://schemas.openxmlformats.org/officeDocument/2006/relationships/slideLayout" Target="../slideLayouts/slideLayout3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alpha val="85000"/>
          </a:schemeClr>
        </a:solidFill>
        <a:effectLst/>
      </p:bgPr>
    </p:bg>
    <p:spTree>
      <p:nvGrpSpPr>
        <p:cNvPr id="1" name=""/>
        <p:cNvGrpSpPr/>
        <p:nvPr/>
      </p:nvGrpSpPr>
      <p:grpSpPr>
        <a:xfrm>
          <a:off x="0" y="0"/>
          <a:ext cx="0" cy="0"/>
          <a:chOff x="0" y="0"/>
          <a:chExt cx="0" cy="0"/>
        </a:xfrm>
      </p:grpSpPr>
      <p:sp>
        <p:nvSpPr>
          <p:cNvPr id="689154" name="Rectangle 2"/>
          <p:cNvSpPr>
            <a:spLocks noGrp="1" noChangeArrowheads="1"/>
          </p:cNvSpPr>
          <p:nvPr>
            <p:ph type="title"/>
          </p:nvPr>
        </p:nvSpPr>
        <p:spPr>
          <a:xfrm>
            <a:off x="518615" y="0"/>
            <a:ext cx="11354937" cy="1146411"/>
          </a:xfrm>
          <a:ln/>
        </p:spPr>
        <p:txBody>
          <a:bodyPr vert="horz" lIns="17996" tIns="46790" rIns="17996" bIns="46790" anchor="b" anchorCtr="0">
            <a:normAutofit/>
          </a:bodyPr>
          <a:lstStyle/>
          <a:p>
            <a:pPr algn="ctr"/>
            <a:r>
              <a:rPr lang="en-US" sz="2800" b="1" dirty="0" smtClean="0">
                <a:solidFill>
                  <a:srgbClr val="C00000"/>
                </a:solidFill>
              </a:rPr>
              <a:t>Data </a:t>
            </a:r>
            <a:r>
              <a:rPr lang="en-US" sz="2800" b="1" dirty="0">
                <a:solidFill>
                  <a:srgbClr val="C00000"/>
                </a:solidFill>
              </a:rPr>
              <a:t>Warehousing and Data Mining</a:t>
            </a:r>
            <a:br>
              <a:rPr lang="en-US" sz="2800" b="1" dirty="0">
                <a:solidFill>
                  <a:srgbClr val="C00000"/>
                </a:solidFill>
              </a:rPr>
            </a:br>
            <a:r>
              <a:rPr lang="en-US" sz="2800" b="1" dirty="0">
                <a:solidFill>
                  <a:srgbClr val="C00000"/>
                </a:solidFill>
              </a:rPr>
              <a:t>III Year / V </a:t>
            </a:r>
            <a:r>
              <a:rPr lang="en-US" sz="2800" b="1" dirty="0" smtClean="0">
                <a:solidFill>
                  <a:srgbClr val="C00000"/>
                </a:solidFill>
              </a:rPr>
              <a:t>Semester</a:t>
            </a:r>
            <a:endParaRPr lang="en-GB" sz="2540" b="1" dirty="0">
              <a:solidFill>
                <a:srgbClr val="002060"/>
              </a:solidFill>
            </a:endParaRPr>
          </a:p>
        </p:txBody>
      </p:sp>
      <p:sp>
        <p:nvSpPr>
          <p:cNvPr id="689155" name="Text Box 3"/>
          <p:cNvSpPr txBox="1">
            <a:spLocks noChangeArrowheads="1"/>
          </p:cNvSpPr>
          <p:nvPr/>
        </p:nvSpPr>
        <p:spPr bwMode="auto">
          <a:xfrm>
            <a:off x="2919027" y="3361313"/>
            <a:ext cx="6398592" cy="1751224"/>
          </a:xfrm>
          <a:prstGeom prst="rect">
            <a:avLst/>
          </a:prstGeom>
          <a:noFill/>
          <a:ln w="9525">
            <a:noFill/>
            <a:miter lim="800000"/>
            <a:headEnd/>
            <a:tailEnd/>
          </a:ln>
        </p:spPr>
        <p:txBody>
          <a:bodyPr lIns="17996" tIns="46790" rIns="17996" bIns="46790" anchor="ctr"/>
          <a:lstStyle/>
          <a:p>
            <a:pPr algn="ctr" defTabSz="914326" eaLnBrk="0" fontAlgn="base" hangingPunct="0">
              <a:spcBef>
                <a:spcPct val="0"/>
              </a:spcBef>
              <a:spcAft>
                <a:spcPct val="0"/>
              </a:spcAft>
              <a:tabLst>
                <a:tab pos="660905" algn="l"/>
                <a:tab pos="1523394" algn="l"/>
                <a:tab pos="2387324" algn="l"/>
                <a:tab pos="3251252" algn="l"/>
                <a:tab pos="4115181" algn="l"/>
                <a:tab pos="4979108" algn="l"/>
                <a:tab pos="5843038" algn="l"/>
              </a:tabLst>
            </a:pPr>
            <a:endParaRPr lang="en-GB" sz="4264" b="1" dirty="0">
              <a:solidFill>
                <a:prstClr val="black"/>
              </a:solidFill>
              <a:latin typeface="Comic Sans MS" pitchFamily="66" charset="0"/>
            </a:endParaRPr>
          </a:p>
        </p:txBody>
      </p:sp>
      <p:pic>
        <p:nvPicPr>
          <p:cNvPr id="1026" name="Picture 2" descr="The What&amp;#39;s What of Data Warehousing and Data Mining | upGrad blo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40008"/>
            <a:ext cx="12183017" cy="5617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87567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10</a:t>
            </a:fld>
            <a:endParaRPr lang="en-US">
              <a:solidFill>
                <a:srgbClr val="464653"/>
              </a:solidFill>
            </a:endParaRPr>
          </a:p>
        </p:txBody>
      </p:sp>
      <p:sp>
        <p:nvSpPr>
          <p:cNvPr id="4" name="Content Placeholder 3"/>
          <p:cNvSpPr>
            <a:spLocks noGrp="1"/>
          </p:cNvSpPr>
          <p:nvPr>
            <p:ph sz="quarter" idx="1"/>
          </p:nvPr>
        </p:nvSpPr>
        <p:spPr/>
        <p:txBody>
          <a:bodyPr>
            <a:normAutofit/>
          </a:bodyPr>
          <a:lstStyle/>
          <a:p>
            <a:pPr fontAlgn="base"/>
            <a:r>
              <a:rPr lang="en-US" b="1" i="1" dirty="0"/>
              <a:t>Data Cleaning</a:t>
            </a:r>
            <a:r>
              <a:rPr lang="en-US" dirty="0"/>
              <a:t>: Data cleaning is defined as removal of noisy and irrelevant data from collection. </a:t>
            </a:r>
          </a:p>
          <a:p>
            <a:pPr lvl="1" fontAlgn="base"/>
            <a:r>
              <a:rPr lang="en-US" dirty="0"/>
              <a:t>Cleaning in case of </a:t>
            </a:r>
            <a:r>
              <a:rPr lang="en-US" b="1" i="1" dirty="0"/>
              <a:t>Missing values</a:t>
            </a:r>
            <a:r>
              <a:rPr lang="en-US" dirty="0"/>
              <a:t>.</a:t>
            </a:r>
          </a:p>
          <a:p>
            <a:pPr lvl="1" fontAlgn="base"/>
            <a:r>
              <a:rPr lang="en-US" dirty="0"/>
              <a:t>Cleaning </a:t>
            </a:r>
            <a:r>
              <a:rPr lang="en-US" b="1" i="1" dirty="0"/>
              <a:t>noisy</a:t>
            </a:r>
            <a:r>
              <a:rPr lang="en-US" dirty="0"/>
              <a:t> data, where noise is a random or variance error.</a:t>
            </a:r>
          </a:p>
          <a:p>
            <a:pPr lvl="1" fontAlgn="base"/>
            <a:r>
              <a:rPr lang="en-US" dirty="0"/>
              <a:t>Cleaning with </a:t>
            </a:r>
            <a:r>
              <a:rPr lang="en-US" b="1" i="1" dirty="0"/>
              <a:t>Data discrepancy detection</a:t>
            </a:r>
            <a:r>
              <a:rPr lang="en-US" dirty="0"/>
              <a:t> and </a:t>
            </a:r>
            <a:r>
              <a:rPr lang="en-US" b="1" i="1" dirty="0"/>
              <a:t>Data transformation tools</a:t>
            </a:r>
            <a:r>
              <a:rPr lang="en-US" dirty="0"/>
              <a:t>.</a:t>
            </a:r>
          </a:p>
          <a:p>
            <a:pPr fontAlgn="base"/>
            <a:r>
              <a:rPr lang="en-US" b="1" i="1" dirty="0"/>
              <a:t>Data Integration</a:t>
            </a:r>
            <a:r>
              <a:rPr lang="en-US" dirty="0"/>
              <a:t>: Data integration is defined as heterogeneous data from multiple sources combined in a common source(</a:t>
            </a:r>
            <a:r>
              <a:rPr lang="en-US" dirty="0" err="1"/>
              <a:t>DataWarehouse</a:t>
            </a:r>
            <a:r>
              <a:rPr lang="en-US" dirty="0"/>
              <a:t>). </a:t>
            </a:r>
          </a:p>
          <a:p>
            <a:pPr lvl="1" fontAlgn="base"/>
            <a:r>
              <a:rPr lang="en-US" dirty="0"/>
              <a:t>Data integration using </a:t>
            </a:r>
            <a:r>
              <a:rPr lang="en-US" b="1" i="1" dirty="0"/>
              <a:t>Data Migration tools</a:t>
            </a:r>
            <a:r>
              <a:rPr lang="en-US" dirty="0"/>
              <a:t>.</a:t>
            </a:r>
          </a:p>
          <a:p>
            <a:pPr lvl="1" fontAlgn="base"/>
            <a:r>
              <a:rPr lang="en-US" dirty="0"/>
              <a:t>Data integration using </a:t>
            </a:r>
            <a:r>
              <a:rPr lang="en-US" b="1" i="1" dirty="0"/>
              <a:t>Data Synchronization tools</a:t>
            </a:r>
            <a:r>
              <a:rPr lang="en-US" dirty="0"/>
              <a:t>.</a:t>
            </a:r>
          </a:p>
          <a:p>
            <a:pPr lvl="1" fontAlgn="base"/>
            <a:r>
              <a:rPr lang="en-US" dirty="0"/>
              <a:t>Data integration using </a:t>
            </a:r>
            <a:r>
              <a:rPr lang="en-US" b="1" i="1" dirty="0"/>
              <a:t>ETL</a:t>
            </a:r>
            <a:r>
              <a:rPr lang="en-US" dirty="0"/>
              <a:t>(Extract-Load-Transformation) process.</a:t>
            </a:r>
          </a:p>
          <a:p>
            <a:endParaRPr lang="en-US" dirty="0"/>
          </a:p>
        </p:txBody>
      </p:sp>
    </p:spTree>
    <p:extLst>
      <p:ext uri="{BB962C8B-B14F-4D97-AF65-F5344CB8AC3E}">
        <p14:creationId xmlns:p14="http://schemas.microsoft.com/office/powerpoint/2010/main" val="34008832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6571"/>
            <a:ext cx="10515600" cy="5850392"/>
          </a:xfrm>
        </p:spPr>
        <p:txBody>
          <a:bodyPr>
            <a:normAutofit/>
          </a:bodyPr>
          <a:lstStyle/>
          <a:p>
            <a:pPr>
              <a:buNone/>
            </a:pPr>
            <a:r>
              <a:rPr lang="en-US" b="1" dirty="0">
                <a:solidFill>
                  <a:srgbClr val="FF0000"/>
                </a:solidFill>
              </a:rPr>
              <a:t>Data Transformation:</a:t>
            </a:r>
          </a:p>
          <a:p>
            <a:pPr algn="just"/>
            <a:r>
              <a:rPr lang="en-US" dirty="0"/>
              <a:t>The change made in the format or the structure of the data is called data transformation. This step can be simple or complex based on the requirements. There are some methods in data transformation.</a:t>
            </a:r>
          </a:p>
          <a:p>
            <a:pPr algn="just"/>
            <a:r>
              <a:rPr lang="en-US" b="1" dirty="0"/>
              <a:t>Smoothing</a:t>
            </a:r>
            <a:r>
              <a:rPr lang="en-US" dirty="0"/>
              <a:t>: With the help of algorithms, we can remove noise from the dataset and helps in knowing the important features of the dataset. By smoothing we can find even a simple change that helps in prediction.</a:t>
            </a:r>
          </a:p>
          <a:p>
            <a:pPr algn="just"/>
            <a:r>
              <a:rPr lang="en-US" b="1" dirty="0"/>
              <a:t>Aggregation</a:t>
            </a:r>
            <a:r>
              <a:rPr lang="en-US" dirty="0"/>
              <a:t>: In this method, the data is stored and presented in the form of a summary. The data set which is from multiple sources is integrated into with data analysis description. This is an important step since the accuracy of the data depends on the quantity and quality of the data. When the quality and the quantity of the data are good the results are more relevant.</a:t>
            </a:r>
          </a:p>
          <a:p>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US" b="1" dirty="0"/>
              <a:t>Discretization</a:t>
            </a:r>
            <a:r>
              <a:rPr lang="en-US" dirty="0"/>
              <a:t>: The continuous data here is split into intervals. Discretization reduces the data size. For example, rather than specifying the class time, we can set an interval like (3 pm-5 pm, 6 pm-8 pm).</a:t>
            </a:r>
          </a:p>
          <a:p>
            <a:pPr algn="just"/>
            <a:r>
              <a:rPr lang="en-US" b="1" dirty="0"/>
              <a:t>Normalization:</a:t>
            </a:r>
            <a:r>
              <a:rPr lang="en-US" dirty="0"/>
              <a:t> It is the method of scaling the data so that it can be represented in a smaller range. Example ranging from -1.0 to 1.0.</a:t>
            </a:r>
          </a:p>
          <a:p>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dirty="0"/>
              <a:t>Normalizing your data is an essential part of machine learning. You might have an amazing dataset with many great features, but if you forget to normalize, one of those features might completely dominate the others. It’s like you’re throwing away almost all of your information! Normalizing solves this problem. In this article, you learned the following techniques to normalize:</a:t>
            </a:r>
          </a:p>
          <a:p>
            <a:pPr algn="just"/>
            <a:r>
              <a:rPr lang="en-US" b="1" dirty="0"/>
              <a:t>Min-max normalization</a:t>
            </a:r>
          </a:p>
          <a:p>
            <a:pPr algn="just"/>
            <a:r>
              <a:rPr lang="en-US" b="1" dirty="0"/>
              <a:t>Z-score normalization</a:t>
            </a:r>
          </a:p>
          <a:p>
            <a:pPr algn="just"/>
            <a:r>
              <a:rPr lang="en-US" b="1" dirty="0"/>
              <a:t>Decimal Scaling Normalization</a:t>
            </a:r>
          </a:p>
          <a:p>
            <a:pPr algn="just">
              <a:lnSpc>
                <a:spcPct val="100000"/>
              </a:lnSpc>
            </a:pPr>
            <a:r>
              <a:rPr lang="en-US" b="1" dirty="0"/>
              <a:t>Standard Deviation normalization</a:t>
            </a:r>
          </a:p>
          <a:p>
            <a:pPr marL="0" indent="0" algn="just">
              <a:buNone/>
            </a:pPr>
            <a:endParaRPr lang="en-US" dirty="0"/>
          </a:p>
          <a:p>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4"/>
            <a:ext cx="10515600" cy="6439437"/>
          </a:xfrm>
        </p:spPr>
        <p:txBody>
          <a:bodyPr>
            <a:normAutofit fontScale="77500" lnSpcReduction="20000"/>
          </a:bodyPr>
          <a:lstStyle/>
          <a:p>
            <a:pPr marL="0" indent="0">
              <a:buNone/>
            </a:pPr>
            <a:r>
              <a:rPr lang="en-US" b="1" dirty="0">
                <a:solidFill>
                  <a:srgbClr val="FF0000"/>
                </a:solidFill>
              </a:rPr>
              <a:t>Min Max Normalization in data mining</a:t>
            </a:r>
            <a:endParaRPr lang="en-US" dirty="0">
              <a:solidFill>
                <a:srgbClr val="FF0000"/>
              </a:solidFill>
            </a:endParaRPr>
          </a:p>
          <a:p>
            <a:pPr algn="just"/>
            <a:r>
              <a:rPr lang="en-US" dirty="0"/>
              <a:t>Min Max is a data normalization technique like Z score, decimal scaling, and normalization with standard deviation. It helps to normalize the data. It will scale the data between 0 and 1. This normalization helps us to understand the data easily.</a:t>
            </a:r>
          </a:p>
          <a:p>
            <a:pPr algn="just"/>
            <a:r>
              <a:rPr lang="en-US" dirty="0"/>
              <a:t>For example, if I say you to tell me the difference between 200 and 1000 then it’s a little bit confusing as compared to when I ask you to tell me the difference between 0.2 and 1.</a:t>
            </a:r>
          </a:p>
          <a:p>
            <a:r>
              <a:rPr lang="en-US" dirty="0">
                <a:solidFill>
                  <a:srgbClr val="00B050"/>
                </a:solidFill>
              </a:rPr>
              <a:t>Min Max normalization formula</a:t>
            </a:r>
          </a:p>
          <a:p>
            <a:endParaRPr lang="en-US" dirty="0">
              <a:solidFill>
                <a:srgbClr val="00B050"/>
              </a:solidFill>
            </a:endParaRPr>
          </a:p>
          <a:p>
            <a:endParaRPr lang="en-US" dirty="0">
              <a:solidFill>
                <a:srgbClr val="00B050"/>
              </a:solidFill>
            </a:endParaRPr>
          </a:p>
          <a:p>
            <a:endParaRPr lang="en-US" dirty="0">
              <a:solidFill>
                <a:srgbClr val="00B050"/>
              </a:solidFill>
            </a:endParaRPr>
          </a:p>
          <a:p>
            <a:pPr marL="0" indent="0">
              <a:buNone/>
            </a:pPr>
            <a:r>
              <a:rPr lang="en-US" b="1" dirty="0"/>
              <a:t>Min:</a:t>
            </a:r>
            <a:endParaRPr lang="en-US" dirty="0"/>
          </a:p>
          <a:p>
            <a:r>
              <a:rPr lang="en-US" dirty="0"/>
              <a:t>The minimum value of the given attribute. Here Min is </a:t>
            </a:r>
            <a:r>
              <a:rPr lang="en-US" b="1" dirty="0"/>
              <a:t>8</a:t>
            </a:r>
            <a:endParaRPr lang="en-US" dirty="0"/>
          </a:p>
          <a:p>
            <a:pPr marL="0" indent="0">
              <a:buNone/>
            </a:pPr>
            <a:r>
              <a:rPr lang="en-US" b="1" dirty="0"/>
              <a:t>Max:</a:t>
            </a:r>
            <a:endParaRPr lang="en-US" dirty="0"/>
          </a:p>
          <a:p>
            <a:r>
              <a:rPr lang="en-US" dirty="0"/>
              <a:t>The maximum value of the given attribute. Here Max is </a:t>
            </a:r>
            <a:r>
              <a:rPr lang="en-US" b="1" dirty="0"/>
              <a:t>20</a:t>
            </a:r>
            <a:endParaRPr lang="en-US" dirty="0"/>
          </a:p>
          <a:p>
            <a:pPr marL="0" indent="0">
              <a:buNone/>
            </a:pPr>
            <a:r>
              <a:rPr lang="en-US" b="1" dirty="0"/>
              <a:t>V:</a:t>
            </a:r>
            <a:r>
              <a:rPr lang="en-US" dirty="0"/>
              <a:t> V is the respective value of the attribute. For example here V1=8, V2=10, V3=15, and V4=20</a:t>
            </a:r>
          </a:p>
          <a:p>
            <a:pPr marL="0" indent="0">
              <a:buNone/>
            </a:pPr>
            <a:r>
              <a:rPr lang="en-US" b="1" dirty="0" err="1"/>
              <a:t>newMax</a:t>
            </a:r>
            <a:r>
              <a:rPr lang="en-US" b="1" dirty="0"/>
              <a:t>:</a:t>
            </a:r>
            <a:endParaRPr lang="en-US" dirty="0"/>
          </a:p>
          <a:p>
            <a:r>
              <a:rPr lang="en-US" dirty="0"/>
              <a:t>1</a:t>
            </a:r>
          </a:p>
          <a:p>
            <a:pPr marL="0" indent="0">
              <a:buNone/>
            </a:pPr>
            <a:r>
              <a:rPr lang="en-US" b="1" dirty="0" err="1"/>
              <a:t>newMin</a:t>
            </a:r>
            <a:r>
              <a:rPr lang="en-US" b="1" dirty="0"/>
              <a:t>:</a:t>
            </a:r>
            <a:endParaRPr lang="en-US" dirty="0"/>
          </a:p>
          <a:p>
            <a:r>
              <a:rPr lang="en-US" dirty="0"/>
              <a:t>0</a:t>
            </a:r>
          </a:p>
          <a:p>
            <a:endParaRPr lang="en-US" dirty="0">
              <a:solidFill>
                <a:srgbClr val="00B050"/>
              </a:solidFill>
            </a:endParaRPr>
          </a:p>
          <a:p>
            <a:endParaRPr lang="en-US" dirty="0">
              <a:solidFill>
                <a:srgbClr val="00B050"/>
              </a:solidFill>
            </a:endParaRPr>
          </a:p>
          <a:p>
            <a:endParaRPr lang="en-US" dirty="0"/>
          </a:p>
        </p:txBody>
      </p:sp>
      <p:graphicFrame>
        <p:nvGraphicFramePr>
          <p:cNvPr id="4" name="Table 3"/>
          <p:cNvGraphicFramePr>
            <a:graphicFrameLocks noGrp="1"/>
          </p:cNvGraphicFramePr>
          <p:nvPr/>
        </p:nvGraphicFramePr>
        <p:xfrm>
          <a:off x="5268928" y="1930862"/>
          <a:ext cx="887174" cy="1390650"/>
        </p:xfrm>
        <a:graphic>
          <a:graphicData uri="http://schemas.openxmlformats.org/drawingml/2006/table">
            <a:tbl>
              <a:tblPr/>
              <a:tblGrid>
                <a:gridCol w="887174">
                  <a:extLst>
                    <a:ext uri="{9D8B030D-6E8A-4147-A177-3AD203B41FA5}">
                      <a16:colId xmlns:a16="http://schemas.microsoft.com/office/drawing/2014/main" xmlns="" val="20000"/>
                    </a:ext>
                  </a:extLst>
                </a:gridCol>
              </a:tblGrid>
              <a:tr h="0">
                <a:tc>
                  <a:txBody>
                    <a:bodyPr/>
                    <a:lstStyle/>
                    <a:p>
                      <a:r>
                        <a:rPr lang="en-US" sz="1200" b="1" dirty="0">
                          <a:solidFill>
                            <a:srgbClr val="000000"/>
                          </a:solidFill>
                          <a:effectLst/>
                          <a:latin typeface="inherit"/>
                        </a:rPr>
                        <a:t>marks</a:t>
                      </a:r>
                      <a:endParaRPr lang="en-US" sz="1200" b="0" dirty="0">
                        <a:solidFill>
                          <a:srgbClr val="000000"/>
                        </a:solidFill>
                        <a:effectLst/>
                        <a:latin typeface="inherit"/>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0">
                <a:tc>
                  <a:txBody>
                    <a:bodyPr/>
                    <a:lstStyle/>
                    <a:p>
                      <a:r>
                        <a:rPr lang="en-US" sz="1200" b="0" dirty="0">
                          <a:solidFill>
                            <a:srgbClr val="000000"/>
                          </a:solidFill>
                          <a:effectLst/>
                          <a:latin typeface="arial" panose="020B0604020202020204" pitchFamily="34" charset="0"/>
                        </a:rPr>
                        <a:t>8</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extLst>
                  <a:ext uri="{0D108BD9-81ED-4DB2-BD59-A6C34878D82A}">
                    <a16:rowId xmlns:a16="http://schemas.microsoft.com/office/drawing/2014/main" xmlns="" val="10001"/>
                  </a:ext>
                </a:extLst>
              </a:tr>
              <a:tr h="0">
                <a:tc>
                  <a:txBody>
                    <a:bodyPr/>
                    <a:lstStyle/>
                    <a:p>
                      <a:r>
                        <a:rPr lang="en-US" sz="1200" b="0">
                          <a:solidFill>
                            <a:srgbClr val="000000"/>
                          </a:solidFill>
                          <a:effectLst/>
                          <a:latin typeface="arial" panose="020B0604020202020204" pitchFamily="34" charset="0"/>
                        </a:rPr>
                        <a:t>10</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0">
                <a:tc>
                  <a:txBody>
                    <a:bodyPr/>
                    <a:lstStyle/>
                    <a:p>
                      <a:r>
                        <a:rPr lang="en-US" sz="1200" b="0">
                          <a:solidFill>
                            <a:srgbClr val="000000"/>
                          </a:solidFill>
                          <a:effectLst/>
                          <a:latin typeface="arial" panose="020B0604020202020204" pitchFamily="34" charset="0"/>
                        </a:rPr>
                        <a:t>15</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extLst>
                  <a:ext uri="{0D108BD9-81ED-4DB2-BD59-A6C34878D82A}">
                    <a16:rowId xmlns:a16="http://schemas.microsoft.com/office/drawing/2014/main" xmlns="" val="10003"/>
                  </a:ext>
                </a:extLst>
              </a:tr>
              <a:tr h="0">
                <a:tc>
                  <a:txBody>
                    <a:bodyPr/>
                    <a:lstStyle/>
                    <a:p>
                      <a:r>
                        <a:rPr lang="en-US" sz="1200" b="0" dirty="0">
                          <a:solidFill>
                            <a:srgbClr val="000000"/>
                          </a:solidFill>
                          <a:effectLst/>
                          <a:latin typeface="arial" panose="020B0604020202020204" pitchFamily="34" charset="0"/>
                        </a:rPr>
                        <a:t>20</a:t>
                      </a:r>
                      <a:r>
                        <a:rPr lang="en-US" sz="1200" b="1" dirty="0">
                          <a:solidFill>
                            <a:srgbClr val="000000"/>
                          </a:solidFill>
                          <a:effectLst/>
                          <a:latin typeface="arial" panose="020B0604020202020204" pitchFamily="34" charset="0"/>
                        </a:rPr>
                        <a:t>  </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97851310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4" name="Content Placeholder 3"/>
          <p:cNvGraphicFramePr>
            <a:graphicFrameLocks noGrp="1"/>
          </p:cNvGraphicFramePr>
          <p:nvPr>
            <p:ph idx="1"/>
          </p:nvPr>
        </p:nvGraphicFramePr>
        <p:xfrm>
          <a:off x="5164427" y="5088654"/>
          <a:ext cx="3876541" cy="1390650"/>
        </p:xfrm>
        <a:graphic>
          <a:graphicData uri="http://schemas.openxmlformats.org/drawingml/2006/table">
            <a:tbl>
              <a:tblPr/>
              <a:tblGrid>
                <a:gridCol w="901522">
                  <a:extLst>
                    <a:ext uri="{9D8B030D-6E8A-4147-A177-3AD203B41FA5}">
                      <a16:colId xmlns:a16="http://schemas.microsoft.com/office/drawing/2014/main" xmlns="" val="20000"/>
                    </a:ext>
                  </a:extLst>
                </a:gridCol>
                <a:gridCol w="2975019">
                  <a:extLst>
                    <a:ext uri="{9D8B030D-6E8A-4147-A177-3AD203B41FA5}">
                      <a16:colId xmlns:a16="http://schemas.microsoft.com/office/drawing/2014/main" xmlns="" val="20001"/>
                    </a:ext>
                  </a:extLst>
                </a:gridCol>
              </a:tblGrid>
              <a:tr h="0">
                <a:tc>
                  <a:txBody>
                    <a:bodyPr/>
                    <a:lstStyle/>
                    <a:p>
                      <a:r>
                        <a:rPr lang="en-US" sz="1200" b="1" dirty="0">
                          <a:solidFill>
                            <a:srgbClr val="000000"/>
                          </a:solidFill>
                          <a:effectLst/>
                          <a:latin typeface="inherit"/>
                        </a:rPr>
                        <a:t>marks</a:t>
                      </a:r>
                      <a:endParaRPr lang="en-US" sz="1200" b="0" dirty="0">
                        <a:solidFill>
                          <a:srgbClr val="000000"/>
                        </a:solidFill>
                        <a:effectLst/>
                        <a:latin typeface="inherit"/>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1" dirty="0">
                          <a:solidFill>
                            <a:srgbClr val="000000"/>
                          </a:solidFill>
                          <a:effectLst/>
                          <a:latin typeface="inherit"/>
                        </a:rPr>
                        <a:t>marks after Min-Max normalization</a:t>
                      </a:r>
                      <a:endParaRPr lang="en-US" sz="1200" b="0" dirty="0">
                        <a:solidFill>
                          <a:srgbClr val="000000"/>
                        </a:solidFill>
                        <a:effectLst/>
                        <a:latin typeface="inherit"/>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173699">
                <a:tc>
                  <a:txBody>
                    <a:bodyPr/>
                    <a:lstStyle/>
                    <a:p>
                      <a:r>
                        <a:rPr lang="en-US" sz="1200" b="0" dirty="0">
                          <a:solidFill>
                            <a:srgbClr val="000000"/>
                          </a:solidFill>
                          <a:effectLst/>
                          <a:latin typeface="arial" panose="020B0604020202020204" pitchFamily="34" charset="0"/>
                        </a:rPr>
                        <a:t>8</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tc>
                  <a:txBody>
                    <a:bodyPr/>
                    <a:lstStyle/>
                    <a:p>
                      <a:r>
                        <a:rPr lang="en-US" sz="1200" b="0">
                          <a:solidFill>
                            <a:srgbClr val="000000"/>
                          </a:solidFill>
                          <a:effectLst/>
                          <a:latin typeface="arial" panose="020B0604020202020204" pitchFamily="34" charset="0"/>
                        </a:rPr>
                        <a:t>0</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extLst>
                  <a:ext uri="{0D108BD9-81ED-4DB2-BD59-A6C34878D82A}">
                    <a16:rowId xmlns:a16="http://schemas.microsoft.com/office/drawing/2014/main" xmlns="" val="10001"/>
                  </a:ext>
                </a:extLst>
              </a:tr>
              <a:tr h="204662">
                <a:tc>
                  <a:txBody>
                    <a:bodyPr/>
                    <a:lstStyle/>
                    <a:p>
                      <a:r>
                        <a:rPr lang="en-US" sz="1200" b="0">
                          <a:solidFill>
                            <a:srgbClr val="000000"/>
                          </a:solidFill>
                          <a:effectLst/>
                          <a:latin typeface="arial" panose="020B0604020202020204" pitchFamily="34" charset="0"/>
                        </a:rPr>
                        <a:t>10</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0">
                          <a:solidFill>
                            <a:srgbClr val="000000"/>
                          </a:solidFill>
                          <a:effectLst/>
                          <a:latin typeface="arial" panose="020B0604020202020204" pitchFamily="34" charset="0"/>
                        </a:rPr>
                        <a:t>0.16</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0">
                <a:tc>
                  <a:txBody>
                    <a:bodyPr/>
                    <a:lstStyle/>
                    <a:p>
                      <a:r>
                        <a:rPr lang="en-US" sz="1200" b="0">
                          <a:solidFill>
                            <a:srgbClr val="000000"/>
                          </a:solidFill>
                          <a:effectLst/>
                          <a:latin typeface="arial" panose="020B0604020202020204" pitchFamily="34" charset="0"/>
                        </a:rPr>
                        <a:t>15</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tc>
                  <a:txBody>
                    <a:bodyPr/>
                    <a:lstStyle/>
                    <a:p>
                      <a:r>
                        <a:rPr lang="en-US" sz="1200" b="0">
                          <a:solidFill>
                            <a:srgbClr val="000000"/>
                          </a:solidFill>
                          <a:effectLst/>
                          <a:latin typeface="arial" panose="020B0604020202020204" pitchFamily="34" charset="0"/>
                        </a:rPr>
                        <a:t>0.58</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extLst>
                  <a:ext uri="{0D108BD9-81ED-4DB2-BD59-A6C34878D82A}">
                    <a16:rowId xmlns:a16="http://schemas.microsoft.com/office/drawing/2014/main" xmlns="" val="10003"/>
                  </a:ext>
                </a:extLst>
              </a:tr>
              <a:tr h="0">
                <a:tc>
                  <a:txBody>
                    <a:bodyPr/>
                    <a:lstStyle/>
                    <a:p>
                      <a:r>
                        <a:rPr lang="en-US" sz="1200" b="0">
                          <a:solidFill>
                            <a:srgbClr val="000000"/>
                          </a:solidFill>
                          <a:effectLst/>
                          <a:latin typeface="arial" panose="020B0604020202020204" pitchFamily="34" charset="0"/>
                        </a:rPr>
                        <a:t>20</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0" dirty="0">
                          <a:solidFill>
                            <a:srgbClr val="000000"/>
                          </a:solidFill>
                          <a:effectLst/>
                          <a:latin typeface="arial" panose="020B0604020202020204" pitchFamily="34" charset="0"/>
                        </a:rPr>
                        <a:t>1</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pic>
        <p:nvPicPr>
          <p:cNvPr id="3074" name="Picture 2" descr="normalization in data m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093" y="567096"/>
            <a:ext cx="4584879" cy="485852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min max normalization scal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4438" y="567095"/>
            <a:ext cx="4726541" cy="43232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546126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lstStyle/>
          <a:p>
            <a:pPr marL="0" indent="0">
              <a:buNone/>
            </a:pPr>
            <a:r>
              <a:rPr lang="en-US" dirty="0">
                <a:solidFill>
                  <a:srgbClr val="FF0000"/>
                </a:solidFill>
              </a:rPr>
              <a:t>Z-Score Normalization – (Data Mining)</a:t>
            </a:r>
          </a:p>
          <a:p>
            <a:r>
              <a:rPr lang="en-US" dirty="0"/>
              <a:t>Z-Score helps in the normalization of data. If we normalize the data into a simpler form with the help of z score normalization, then it’s very easy to understand by our brains.</a:t>
            </a:r>
          </a:p>
          <a:p>
            <a:r>
              <a:rPr lang="en-US" dirty="0"/>
              <a:t>Z- Score Formula</a:t>
            </a:r>
          </a:p>
          <a:p>
            <a:endParaRPr lang="en-US" dirty="0"/>
          </a:p>
        </p:txBody>
      </p:sp>
      <p:pic>
        <p:nvPicPr>
          <p:cNvPr id="4098" name="Picture 2" descr="Z-Score formula statistics math"/>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2572" y="1790811"/>
            <a:ext cx="4352925" cy="3190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676543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7425"/>
            <a:ext cx="10515600" cy="6009538"/>
          </a:xfrm>
        </p:spPr>
        <p:txBody>
          <a:bodyPr/>
          <a:lstStyle/>
          <a:p>
            <a:pPr marL="0" indent="0">
              <a:buNone/>
            </a:pPr>
            <a:r>
              <a:rPr lang="en-US" dirty="0">
                <a:solidFill>
                  <a:srgbClr val="FF0000"/>
                </a:solidFill>
              </a:rPr>
              <a:t>How to calculate Z-Score of the following data?</a:t>
            </a:r>
          </a:p>
          <a:p>
            <a:endParaRPr lang="en-US" dirty="0"/>
          </a:p>
          <a:p>
            <a:endParaRPr lang="en-US" dirty="0"/>
          </a:p>
          <a:p>
            <a:endParaRPr lang="en-US" dirty="0"/>
          </a:p>
          <a:p>
            <a:r>
              <a:rPr lang="en-US" b="1" dirty="0"/>
              <a:t>Mean =</a:t>
            </a:r>
            <a:r>
              <a:rPr lang="en-US" dirty="0"/>
              <a:t> 13.25</a:t>
            </a:r>
          </a:p>
          <a:p>
            <a:r>
              <a:rPr lang="en-US" b="1" dirty="0"/>
              <a:t>Standard deviation</a:t>
            </a:r>
            <a:r>
              <a:rPr lang="en-US" dirty="0"/>
              <a:t> = 4.6</a:t>
            </a:r>
          </a:p>
          <a:p>
            <a:endParaRPr lang="en-US" dirty="0"/>
          </a:p>
          <a:p>
            <a:endParaRPr lang="en-US" dirty="0"/>
          </a:p>
        </p:txBody>
      </p:sp>
      <p:graphicFrame>
        <p:nvGraphicFramePr>
          <p:cNvPr id="4" name="Table 3"/>
          <p:cNvGraphicFramePr>
            <a:graphicFrameLocks noGrp="1"/>
          </p:cNvGraphicFramePr>
          <p:nvPr/>
        </p:nvGraphicFramePr>
        <p:xfrm>
          <a:off x="1018901" y="807467"/>
          <a:ext cx="951568" cy="1390650"/>
        </p:xfrm>
        <a:graphic>
          <a:graphicData uri="http://schemas.openxmlformats.org/drawingml/2006/table">
            <a:tbl>
              <a:tblPr/>
              <a:tblGrid>
                <a:gridCol w="951568">
                  <a:extLst>
                    <a:ext uri="{9D8B030D-6E8A-4147-A177-3AD203B41FA5}">
                      <a16:colId xmlns:a16="http://schemas.microsoft.com/office/drawing/2014/main" xmlns="" val="20000"/>
                    </a:ext>
                  </a:extLst>
                </a:gridCol>
              </a:tblGrid>
              <a:tr h="0">
                <a:tc>
                  <a:txBody>
                    <a:bodyPr/>
                    <a:lstStyle/>
                    <a:p>
                      <a:r>
                        <a:rPr lang="en-US" sz="1200" b="1">
                          <a:solidFill>
                            <a:srgbClr val="000000"/>
                          </a:solidFill>
                          <a:effectLst/>
                          <a:latin typeface="arial" panose="020B0604020202020204" pitchFamily="34" charset="0"/>
                        </a:rPr>
                        <a:t>marks</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0">
                <a:tc>
                  <a:txBody>
                    <a:bodyPr/>
                    <a:lstStyle/>
                    <a:p>
                      <a:r>
                        <a:rPr lang="en-US" sz="1200" b="0">
                          <a:solidFill>
                            <a:srgbClr val="000000"/>
                          </a:solidFill>
                          <a:effectLst/>
                          <a:latin typeface="arial" panose="020B0604020202020204" pitchFamily="34" charset="0"/>
                        </a:rPr>
                        <a:t>8</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extLst>
                  <a:ext uri="{0D108BD9-81ED-4DB2-BD59-A6C34878D82A}">
                    <a16:rowId xmlns:a16="http://schemas.microsoft.com/office/drawing/2014/main" xmlns="" val="10001"/>
                  </a:ext>
                </a:extLst>
              </a:tr>
              <a:tr h="0">
                <a:tc>
                  <a:txBody>
                    <a:bodyPr/>
                    <a:lstStyle/>
                    <a:p>
                      <a:r>
                        <a:rPr lang="en-US" sz="1200" b="0">
                          <a:solidFill>
                            <a:srgbClr val="000000"/>
                          </a:solidFill>
                          <a:effectLst/>
                          <a:latin typeface="arial" panose="020B0604020202020204" pitchFamily="34" charset="0"/>
                        </a:rPr>
                        <a:t>10</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0">
                <a:tc>
                  <a:txBody>
                    <a:bodyPr/>
                    <a:lstStyle/>
                    <a:p>
                      <a:r>
                        <a:rPr lang="en-US" sz="1200" b="0">
                          <a:solidFill>
                            <a:srgbClr val="000000"/>
                          </a:solidFill>
                          <a:effectLst/>
                          <a:latin typeface="arial" panose="020B0604020202020204" pitchFamily="34" charset="0"/>
                        </a:rPr>
                        <a:t>15</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extLst>
                  <a:ext uri="{0D108BD9-81ED-4DB2-BD59-A6C34878D82A}">
                    <a16:rowId xmlns:a16="http://schemas.microsoft.com/office/drawing/2014/main" xmlns="" val="10003"/>
                  </a:ext>
                </a:extLst>
              </a:tr>
              <a:tr h="0">
                <a:tc>
                  <a:txBody>
                    <a:bodyPr/>
                    <a:lstStyle/>
                    <a:p>
                      <a:r>
                        <a:rPr lang="en-US" sz="1200" b="0" dirty="0">
                          <a:solidFill>
                            <a:srgbClr val="000000"/>
                          </a:solidFill>
                          <a:effectLst/>
                          <a:latin typeface="arial" panose="020B0604020202020204" pitchFamily="34" charset="0"/>
                        </a:rPr>
                        <a:t>20</a:t>
                      </a:r>
                      <a:r>
                        <a:rPr lang="en-US" sz="1200" b="1" dirty="0">
                          <a:solidFill>
                            <a:srgbClr val="000000"/>
                          </a:solidFill>
                          <a:effectLst/>
                          <a:latin typeface="arial" panose="020B0604020202020204" pitchFamily="34" charset="0"/>
                        </a:rPr>
                        <a:t>  </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pic>
        <p:nvPicPr>
          <p:cNvPr id="5122" name="Picture 2" descr="z score normaliation data mi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5310" y="754687"/>
            <a:ext cx="5858859" cy="318624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p:cNvGraphicFramePr>
            <a:graphicFrameLocks noGrp="1"/>
          </p:cNvGraphicFramePr>
          <p:nvPr/>
        </p:nvGraphicFramePr>
        <p:xfrm>
          <a:off x="1109053" y="3486275"/>
          <a:ext cx="4235680" cy="2450885"/>
        </p:xfrm>
        <a:graphic>
          <a:graphicData uri="http://schemas.openxmlformats.org/drawingml/2006/table">
            <a:tbl>
              <a:tblPr/>
              <a:tblGrid>
                <a:gridCol w="819011">
                  <a:extLst>
                    <a:ext uri="{9D8B030D-6E8A-4147-A177-3AD203B41FA5}">
                      <a16:colId xmlns:a16="http://schemas.microsoft.com/office/drawing/2014/main" xmlns="" val="20000"/>
                    </a:ext>
                  </a:extLst>
                </a:gridCol>
                <a:gridCol w="3416669">
                  <a:extLst>
                    <a:ext uri="{9D8B030D-6E8A-4147-A177-3AD203B41FA5}">
                      <a16:colId xmlns:a16="http://schemas.microsoft.com/office/drawing/2014/main" xmlns="" val="20001"/>
                    </a:ext>
                  </a:extLst>
                </a:gridCol>
              </a:tblGrid>
              <a:tr h="490177">
                <a:tc>
                  <a:txBody>
                    <a:bodyPr/>
                    <a:lstStyle/>
                    <a:p>
                      <a:r>
                        <a:rPr lang="en-US" sz="1200" b="1">
                          <a:solidFill>
                            <a:srgbClr val="000000"/>
                          </a:solidFill>
                          <a:effectLst/>
                          <a:latin typeface="arial" panose="020B0604020202020204" pitchFamily="34" charset="0"/>
                        </a:rPr>
                        <a:t>marks</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0">
                          <a:solidFill>
                            <a:srgbClr val="000000"/>
                          </a:solidFill>
                          <a:effectLst/>
                          <a:latin typeface="arial" panose="020B0604020202020204" pitchFamily="34" charset="0"/>
                        </a:rPr>
                        <a:t>marks after z-score normalization</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490177">
                <a:tc>
                  <a:txBody>
                    <a:bodyPr/>
                    <a:lstStyle/>
                    <a:p>
                      <a:r>
                        <a:rPr lang="en-US" sz="1200" b="0">
                          <a:solidFill>
                            <a:srgbClr val="000000"/>
                          </a:solidFill>
                          <a:effectLst/>
                          <a:latin typeface="arial" panose="020B0604020202020204" pitchFamily="34" charset="0"/>
                        </a:rPr>
                        <a:t>8</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tc>
                  <a:txBody>
                    <a:bodyPr/>
                    <a:lstStyle/>
                    <a:p>
                      <a:r>
                        <a:rPr lang="en-US" sz="1200" b="0">
                          <a:solidFill>
                            <a:srgbClr val="000000"/>
                          </a:solidFill>
                          <a:effectLst/>
                          <a:latin typeface="arial" panose="020B0604020202020204" pitchFamily="34" charset="0"/>
                        </a:rPr>
                        <a:t>-1.14</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extLst>
                  <a:ext uri="{0D108BD9-81ED-4DB2-BD59-A6C34878D82A}">
                    <a16:rowId xmlns:a16="http://schemas.microsoft.com/office/drawing/2014/main" xmlns="" val="10001"/>
                  </a:ext>
                </a:extLst>
              </a:tr>
              <a:tr h="490177">
                <a:tc>
                  <a:txBody>
                    <a:bodyPr/>
                    <a:lstStyle/>
                    <a:p>
                      <a:r>
                        <a:rPr lang="en-US" sz="1200" b="0">
                          <a:solidFill>
                            <a:srgbClr val="000000"/>
                          </a:solidFill>
                          <a:effectLst/>
                          <a:latin typeface="arial" panose="020B0604020202020204" pitchFamily="34" charset="0"/>
                        </a:rPr>
                        <a:t>10</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0">
                          <a:solidFill>
                            <a:srgbClr val="000000"/>
                          </a:solidFill>
                          <a:effectLst/>
                          <a:latin typeface="arial" panose="020B0604020202020204" pitchFamily="34" charset="0"/>
                        </a:rPr>
                        <a:t>-0.7</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490177">
                <a:tc>
                  <a:txBody>
                    <a:bodyPr/>
                    <a:lstStyle/>
                    <a:p>
                      <a:r>
                        <a:rPr lang="en-US" sz="1200" b="0">
                          <a:solidFill>
                            <a:srgbClr val="000000"/>
                          </a:solidFill>
                          <a:effectLst/>
                          <a:latin typeface="arial" panose="020B0604020202020204" pitchFamily="34" charset="0"/>
                        </a:rPr>
                        <a:t>15</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tc>
                  <a:txBody>
                    <a:bodyPr/>
                    <a:lstStyle/>
                    <a:p>
                      <a:r>
                        <a:rPr lang="en-US" sz="1200" b="0">
                          <a:solidFill>
                            <a:srgbClr val="000000"/>
                          </a:solidFill>
                          <a:effectLst/>
                          <a:latin typeface="arial" panose="020B0604020202020204" pitchFamily="34" charset="0"/>
                        </a:rPr>
                        <a:t>0.3</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extLst>
                  <a:ext uri="{0D108BD9-81ED-4DB2-BD59-A6C34878D82A}">
                    <a16:rowId xmlns:a16="http://schemas.microsoft.com/office/drawing/2014/main" xmlns="" val="10003"/>
                  </a:ext>
                </a:extLst>
              </a:tr>
              <a:tr h="490177">
                <a:tc>
                  <a:txBody>
                    <a:bodyPr/>
                    <a:lstStyle/>
                    <a:p>
                      <a:r>
                        <a:rPr lang="en-US" sz="1200" b="0">
                          <a:solidFill>
                            <a:srgbClr val="000000"/>
                          </a:solidFill>
                          <a:effectLst/>
                          <a:latin typeface="arial" panose="020B0604020202020204" pitchFamily="34" charset="0"/>
                        </a:rPr>
                        <a:t>20</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0" dirty="0">
                          <a:solidFill>
                            <a:srgbClr val="000000"/>
                          </a:solidFill>
                          <a:effectLst/>
                          <a:latin typeface="arial" panose="020B0604020202020204" pitchFamily="34" charset="0"/>
                        </a:rPr>
                        <a:t>1.4</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51873852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15910"/>
            <a:ext cx="10515600" cy="6061053"/>
          </a:xfrm>
        </p:spPr>
        <p:txBody>
          <a:bodyPr>
            <a:normAutofit lnSpcReduction="10000"/>
          </a:bodyPr>
          <a:lstStyle/>
          <a:p>
            <a:pPr marL="0" indent="0">
              <a:buNone/>
            </a:pPr>
            <a:r>
              <a:rPr lang="en-US" b="1" dirty="0">
                <a:solidFill>
                  <a:srgbClr val="FF0000"/>
                </a:solidFill>
              </a:rPr>
              <a:t>Decimal Scaling Normalization</a:t>
            </a:r>
          </a:p>
          <a:p>
            <a:pPr algn="just"/>
            <a:r>
              <a:rPr lang="en-US" sz="2000" dirty="0"/>
              <a:t>Decimal scaling is a data normalization technique like </a:t>
            </a:r>
            <a:r>
              <a:rPr lang="en-US" sz="2000" u="sng" dirty="0"/>
              <a:t>Z score</a:t>
            </a:r>
            <a:r>
              <a:rPr lang="en-US" sz="2000" dirty="0"/>
              <a:t>, </a:t>
            </a:r>
            <a:r>
              <a:rPr lang="en-US" sz="2000" u="sng" dirty="0"/>
              <a:t>Min-Max</a:t>
            </a:r>
            <a:r>
              <a:rPr lang="en-US" sz="2000" dirty="0"/>
              <a:t>, and normalization with </a:t>
            </a:r>
            <a:r>
              <a:rPr lang="en-US" sz="2000" u="sng" dirty="0"/>
              <a:t>standard deviation</a:t>
            </a:r>
            <a:r>
              <a:rPr lang="en-US" sz="2000" dirty="0"/>
              <a:t>. Decimal scaling is a data normalization technique. In this technique, we move the decimal point of values of the attribute. This movement of decimal points totally depends on the maximum value among all values in the attribute.</a:t>
            </a:r>
          </a:p>
          <a:p>
            <a:pPr algn="just"/>
            <a:r>
              <a:rPr lang="en-US" sz="2000" dirty="0">
                <a:solidFill>
                  <a:srgbClr val="00B050"/>
                </a:solidFill>
              </a:rPr>
              <a:t>Decimal Scaling Formula</a:t>
            </a:r>
          </a:p>
          <a:p>
            <a:pPr algn="just"/>
            <a:r>
              <a:rPr lang="en-US" sz="2000" dirty="0"/>
              <a:t>A value v of attribute A is can be normalized by the following formula</a:t>
            </a:r>
          </a:p>
          <a:p>
            <a:pPr algn="just"/>
            <a:r>
              <a:rPr lang="en-US" sz="2000" dirty="0"/>
              <a:t>Normalized value of attribute  = ( vi / 10j )</a:t>
            </a:r>
          </a:p>
          <a:p>
            <a:pPr algn="just"/>
            <a:r>
              <a:rPr lang="en-US" sz="2000" dirty="0">
                <a:solidFill>
                  <a:srgbClr val="00B050"/>
                </a:solidFill>
              </a:rPr>
              <a:t>Example of Decimal scaling</a:t>
            </a:r>
          </a:p>
          <a:p>
            <a:pPr algn="just"/>
            <a:endParaRPr lang="en-US" sz="2000" dirty="0"/>
          </a:p>
          <a:p>
            <a:pPr algn="just"/>
            <a:endParaRPr lang="en-US" sz="2000" dirty="0"/>
          </a:p>
          <a:p>
            <a:pPr algn="just"/>
            <a:endParaRPr lang="en-US" sz="2000" dirty="0"/>
          </a:p>
          <a:p>
            <a:r>
              <a:rPr lang="en-US" sz="2000" dirty="0"/>
              <a:t>We will check the maximum value among our attribute CGPA. Here maximum value is 3 so we can convert it to a decimal by dividing by 10. Why 10?</a:t>
            </a:r>
          </a:p>
          <a:p>
            <a:r>
              <a:rPr lang="en-US" sz="2000" dirty="0"/>
              <a:t>we will count total numbers in our maximum value and then put 1 and after 1 we can put zeros equal to the length of the maximum value.</a:t>
            </a:r>
          </a:p>
          <a:p>
            <a:r>
              <a:rPr lang="en-US" sz="2000" dirty="0"/>
              <a:t>Here 3 is the maximum value and the total numbers in this value are only 1. so we will put one zero after one.</a:t>
            </a:r>
          </a:p>
          <a:p>
            <a:pPr algn="just"/>
            <a:endParaRPr lang="en-US" sz="2000" dirty="0"/>
          </a:p>
        </p:txBody>
      </p:sp>
      <p:graphicFrame>
        <p:nvGraphicFramePr>
          <p:cNvPr id="6" name="Table 5"/>
          <p:cNvGraphicFramePr>
            <a:graphicFrameLocks noGrp="1"/>
          </p:cNvGraphicFramePr>
          <p:nvPr/>
        </p:nvGraphicFramePr>
        <p:xfrm>
          <a:off x="2705688" y="3293876"/>
          <a:ext cx="4954069" cy="834390"/>
        </p:xfrm>
        <a:graphic>
          <a:graphicData uri="http://schemas.openxmlformats.org/drawingml/2006/table">
            <a:tbl>
              <a:tblPr/>
              <a:tblGrid>
                <a:gridCol w="806138">
                  <a:extLst>
                    <a:ext uri="{9D8B030D-6E8A-4147-A177-3AD203B41FA5}">
                      <a16:colId xmlns:a16="http://schemas.microsoft.com/office/drawing/2014/main" xmlns="" val="20000"/>
                    </a:ext>
                  </a:extLst>
                </a:gridCol>
                <a:gridCol w="954157">
                  <a:extLst>
                    <a:ext uri="{9D8B030D-6E8A-4147-A177-3AD203B41FA5}">
                      <a16:colId xmlns:a16="http://schemas.microsoft.com/office/drawing/2014/main" xmlns="" val="20001"/>
                    </a:ext>
                  </a:extLst>
                </a:gridCol>
                <a:gridCol w="3193774">
                  <a:extLst>
                    <a:ext uri="{9D8B030D-6E8A-4147-A177-3AD203B41FA5}">
                      <a16:colId xmlns:a16="http://schemas.microsoft.com/office/drawing/2014/main" xmlns="" val="20002"/>
                    </a:ext>
                  </a:extLst>
                </a:gridCol>
              </a:tblGrid>
              <a:tr h="0">
                <a:tc>
                  <a:txBody>
                    <a:bodyPr/>
                    <a:lstStyle/>
                    <a:p>
                      <a:r>
                        <a:rPr lang="en-US" sz="1200" b="1" dirty="0">
                          <a:solidFill>
                            <a:srgbClr val="000000"/>
                          </a:solidFill>
                          <a:effectLst/>
                          <a:latin typeface="arial" panose="020B0604020202020204" pitchFamily="34" charset="0"/>
                        </a:rPr>
                        <a:t>CGPA</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1">
                          <a:solidFill>
                            <a:srgbClr val="000000"/>
                          </a:solidFill>
                          <a:effectLst/>
                          <a:latin typeface="arial" panose="020B0604020202020204" pitchFamily="34" charset="0"/>
                        </a:rPr>
                        <a:t>Formula</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1" dirty="0">
                          <a:solidFill>
                            <a:srgbClr val="000000"/>
                          </a:solidFill>
                          <a:effectLst/>
                          <a:latin typeface="arial" panose="020B0604020202020204" pitchFamily="34" charset="0"/>
                        </a:rPr>
                        <a:t>CGPA Normalized after Decimal scaling</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0">
                <a:tc>
                  <a:txBody>
                    <a:bodyPr/>
                    <a:lstStyle/>
                    <a:p>
                      <a:r>
                        <a:rPr lang="en-US" sz="1200" b="0">
                          <a:solidFill>
                            <a:srgbClr val="000000"/>
                          </a:solidFill>
                          <a:effectLst/>
                          <a:latin typeface="arial" panose="020B0604020202020204" pitchFamily="34" charset="0"/>
                        </a:rPr>
                        <a:t>2</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tc>
                  <a:txBody>
                    <a:bodyPr/>
                    <a:lstStyle/>
                    <a:p>
                      <a:r>
                        <a:rPr lang="en-US" sz="1200" b="0">
                          <a:solidFill>
                            <a:srgbClr val="000000"/>
                          </a:solidFill>
                          <a:effectLst/>
                          <a:latin typeface="arial" panose="020B0604020202020204" pitchFamily="34" charset="0"/>
                        </a:rPr>
                        <a:t>2/10</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tc>
                  <a:txBody>
                    <a:bodyPr/>
                    <a:lstStyle/>
                    <a:p>
                      <a:r>
                        <a:rPr lang="en-US" sz="1200" b="0">
                          <a:solidFill>
                            <a:srgbClr val="000000"/>
                          </a:solidFill>
                          <a:effectLst/>
                          <a:latin typeface="arial" panose="020B0604020202020204" pitchFamily="34" charset="0"/>
                        </a:rPr>
                        <a:t>0.2</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extLst>
                  <a:ext uri="{0D108BD9-81ED-4DB2-BD59-A6C34878D82A}">
                    <a16:rowId xmlns:a16="http://schemas.microsoft.com/office/drawing/2014/main" xmlns="" val="10001"/>
                  </a:ext>
                </a:extLst>
              </a:tr>
              <a:tr h="0">
                <a:tc>
                  <a:txBody>
                    <a:bodyPr/>
                    <a:lstStyle/>
                    <a:p>
                      <a:r>
                        <a:rPr lang="en-US" sz="1200" b="0">
                          <a:solidFill>
                            <a:srgbClr val="000000"/>
                          </a:solidFill>
                          <a:effectLst/>
                          <a:latin typeface="arial" panose="020B0604020202020204" pitchFamily="34" charset="0"/>
                        </a:rPr>
                        <a:t>3</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0" dirty="0">
                          <a:solidFill>
                            <a:srgbClr val="000000"/>
                          </a:solidFill>
                          <a:effectLst/>
                          <a:latin typeface="arial" panose="020B0604020202020204" pitchFamily="34" charset="0"/>
                        </a:rPr>
                        <a:t>3/10</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0" dirty="0">
                          <a:solidFill>
                            <a:srgbClr val="000000"/>
                          </a:solidFill>
                          <a:effectLst/>
                          <a:latin typeface="arial" panose="020B0604020202020204" pitchFamily="34" charset="0"/>
                        </a:rPr>
                        <a:t>0.3</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286799445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0304"/>
            <a:ext cx="10515600" cy="5996659"/>
          </a:xfrm>
        </p:spPr>
        <p:txBody>
          <a:bodyPr/>
          <a:lstStyle/>
          <a:p>
            <a:pPr marL="0" indent="0">
              <a:buNone/>
            </a:pPr>
            <a:r>
              <a:rPr lang="en-US" dirty="0">
                <a:solidFill>
                  <a:srgbClr val="FF0000"/>
                </a:solidFill>
              </a:rPr>
              <a:t>Standard Deviation normalization</a:t>
            </a:r>
          </a:p>
          <a:p>
            <a:r>
              <a:rPr lang="en-US" sz="2000" dirty="0"/>
              <a:t>Different values in the data set can be spread here and there from the mean. Variance tells us how much far away are the values from the mean.</a:t>
            </a:r>
          </a:p>
          <a:p>
            <a:r>
              <a:rPr lang="en-US" sz="2000" dirty="0"/>
              <a:t>Standard deviation is the square root of the variance.</a:t>
            </a:r>
          </a:p>
          <a:p>
            <a:r>
              <a:rPr lang="en-US" sz="2000" dirty="0"/>
              <a:t>High standard deviation tells us that more numbers are far away from the mean.</a:t>
            </a:r>
          </a:p>
          <a:p>
            <a:r>
              <a:rPr lang="en-US" sz="2000" dirty="0"/>
              <a:t>Low standard deviation tells us that fewer numbers are far away from the mean.</a:t>
            </a:r>
          </a:p>
          <a:p>
            <a:endParaRPr lang="en-US" dirty="0"/>
          </a:p>
        </p:txBody>
      </p:sp>
      <p:pic>
        <p:nvPicPr>
          <p:cNvPr id="7170" name="Picture 2" descr="standard deviation formu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8020" y="2648554"/>
            <a:ext cx="3785360" cy="3011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6247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465194"/>
          </a:xfrm>
        </p:spPr>
        <p:txBody>
          <a:bodyPr/>
          <a:lstStyle/>
          <a:p>
            <a:pPr marL="0" indent="0">
              <a:buNone/>
            </a:pPr>
            <a:r>
              <a:rPr lang="en-US" sz="2400" b="1" dirty="0">
                <a:solidFill>
                  <a:srgbClr val="FF0000"/>
                </a:solidFill>
              </a:rPr>
              <a:t>Data discretization in data mining</a:t>
            </a:r>
          </a:p>
          <a:p>
            <a:pPr marL="0" indent="0" algn="just">
              <a:buNone/>
            </a:pPr>
            <a:r>
              <a:rPr lang="en-US" sz="1800" dirty="0"/>
              <a:t>Data discretization converts a large number of data values into smaller once, so that data evaluation and data management becomes very easy.</a:t>
            </a:r>
            <a:endParaRPr lang="en-US" sz="1800" b="1" dirty="0">
              <a:solidFill>
                <a:srgbClr val="FF0000"/>
              </a:solidFill>
            </a:endParaRPr>
          </a:p>
          <a:p>
            <a:pPr marL="0" indent="0">
              <a:buNone/>
            </a:pPr>
            <a:r>
              <a:rPr lang="en-US" sz="1800" dirty="0">
                <a:solidFill>
                  <a:srgbClr val="00B050"/>
                </a:solidFill>
              </a:rPr>
              <a:t>Data discretization example</a:t>
            </a:r>
          </a:p>
          <a:p>
            <a:r>
              <a:rPr lang="en-US" sz="1800" dirty="0"/>
              <a:t>we have an attribute of age with the following values.</a:t>
            </a:r>
          </a:p>
          <a:p>
            <a:endParaRPr lang="en-US" sz="2000" dirty="0"/>
          </a:p>
          <a:p>
            <a:endParaRPr lang="en-US" sz="2000" dirty="0"/>
          </a:p>
          <a:p>
            <a:endParaRPr lang="en-US" sz="2000" dirty="0"/>
          </a:p>
          <a:p>
            <a:endParaRPr lang="en-US" sz="2000" dirty="0"/>
          </a:p>
          <a:p>
            <a:r>
              <a:rPr lang="en-US" sz="2000" dirty="0"/>
              <a:t>Another example is the Website visitor’s data. As seen in the figure below, data is discretized into the countries.</a:t>
            </a:r>
          </a:p>
        </p:txBody>
      </p:sp>
      <p:graphicFrame>
        <p:nvGraphicFramePr>
          <p:cNvPr id="4" name="Table 3"/>
          <p:cNvGraphicFramePr>
            <a:graphicFrameLocks noGrp="1"/>
          </p:cNvGraphicFramePr>
          <p:nvPr/>
        </p:nvGraphicFramePr>
        <p:xfrm>
          <a:off x="2572951" y="1944711"/>
          <a:ext cx="6985996" cy="489396"/>
        </p:xfrm>
        <a:graphic>
          <a:graphicData uri="http://schemas.openxmlformats.org/drawingml/2006/table">
            <a:tbl>
              <a:tblPr/>
              <a:tblGrid>
                <a:gridCol w="681111">
                  <a:extLst>
                    <a:ext uri="{9D8B030D-6E8A-4147-A177-3AD203B41FA5}">
                      <a16:colId xmlns:a16="http://schemas.microsoft.com/office/drawing/2014/main" xmlns="" val="20000"/>
                    </a:ext>
                  </a:extLst>
                </a:gridCol>
                <a:gridCol w="6304885">
                  <a:extLst>
                    <a:ext uri="{9D8B030D-6E8A-4147-A177-3AD203B41FA5}">
                      <a16:colId xmlns:a16="http://schemas.microsoft.com/office/drawing/2014/main" xmlns="" val="20001"/>
                    </a:ext>
                  </a:extLst>
                </a:gridCol>
              </a:tblGrid>
              <a:tr h="489396">
                <a:tc>
                  <a:txBody>
                    <a:bodyPr/>
                    <a:lstStyle/>
                    <a:p>
                      <a:r>
                        <a:rPr lang="en-US" sz="1200" b="1">
                          <a:solidFill>
                            <a:srgbClr val="000000"/>
                          </a:solidFill>
                          <a:effectLst/>
                          <a:latin typeface="arial" panose="020B0604020202020204" pitchFamily="34" charset="0"/>
                        </a:rPr>
                        <a:t>Age </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0" dirty="0">
                          <a:solidFill>
                            <a:srgbClr val="000000"/>
                          </a:solidFill>
                          <a:effectLst/>
                          <a:latin typeface="arial" panose="020B0604020202020204" pitchFamily="34" charset="0"/>
                        </a:rPr>
                        <a:t>10,11,13,14,17,19,30, 31, 32, 38, 40, 42,70 , 72, 73, 75</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bl>
          </a:graphicData>
        </a:graphic>
      </p:graphicFrame>
      <p:sp>
        <p:nvSpPr>
          <p:cNvPr id="5" name="Rectangle 4"/>
          <p:cNvSpPr/>
          <p:nvPr/>
        </p:nvSpPr>
        <p:spPr>
          <a:xfrm>
            <a:off x="8352144" y="1480700"/>
            <a:ext cx="3001656" cy="369332"/>
          </a:xfrm>
          <a:prstGeom prst="rect">
            <a:avLst/>
          </a:prstGeom>
        </p:spPr>
        <p:txBody>
          <a:bodyPr wrap="none">
            <a:spAutoFit/>
          </a:bodyPr>
          <a:lstStyle/>
          <a:p>
            <a:r>
              <a:rPr lang="en-US" b="1" dirty="0">
                <a:solidFill>
                  <a:srgbClr val="000000"/>
                </a:solidFill>
                <a:latin typeface="helvetica neue"/>
              </a:rPr>
              <a:t>Table:</a:t>
            </a:r>
            <a:r>
              <a:rPr lang="en-US" dirty="0">
                <a:solidFill>
                  <a:srgbClr val="000000"/>
                </a:solidFill>
                <a:latin typeface="helvetica neue"/>
              </a:rPr>
              <a:t> Before discretization</a:t>
            </a:r>
            <a:endParaRPr lang="en-US" dirty="0"/>
          </a:p>
        </p:txBody>
      </p:sp>
      <p:graphicFrame>
        <p:nvGraphicFramePr>
          <p:cNvPr id="6" name="Table 5"/>
          <p:cNvGraphicFramePr>
            <a:graphicFrameLocks noGrp="1"/>
          </p:cNvGraphicFramePr>
          <p:nvPr/>
        </p:nvGraphicFramePr>
        <p:xfrm>
          <a:off x="2572951" y="2539875"/>
          <a:ext cx="6985996" cy="834390"/>
        </p:xfrm>
        <a:graphic>
          <a:graphicData uri="http://schemas.openxmlformats.org/drawingml/2006/table">
            <a:tbl>
              <a:tblPr/>
              <a:tblGrid>
                <a:gridCol w="1746499">
                  <a:extLst>
                    <a:ext uri="{9D8B030D-6E8A-4147-A177-3AD203B41FA5}">
                      <a16:colId xmlns:a16="http://schemas.microsoft.com/office/drawing/2014/main" xmlns="" val="20000"/>
                    </a:ext>
                  </a:extLst>
                </a:gridCol>
                <a:gridCol w="1746499">
                  <a:extLst>
                    <a:ext uri="{9D8B030D-6E8A-4147-A177-3AD203B41FA5}">
                      <a16:colId xmlns:a16="http://schemas.microsoft.com/office/drawing/2014/main" xmlns="" val="20001"/>
                    </a:ext>
                  </a:extLst>
                </a:gridCol>
                <a:gridCol w="1746499">
                  <a:extLst>
                    <a:ext uri="{9D8B030D-6E8A-4147-A177-3AD203B41FA5}">
                      <a16:colId xmlns:a16="http://schemas.microsoft.com/office/drawing/2014/main" xmlns="" val="20002"/>
                    </a:ext>
                  </a:extLst>
                </a:gridCol>
                <a:gridCol w="1746499">
                  <a:extLst>
                    <a:ext uri="{9D8B030D-6E8A-4147-A177-3AD203B41FA5}">
                      <a16:colId xmlns:a16="http://schemas.microsoft.com/office/drawing/2014/main" xmlns="" val="20003"/>
                    </a:ext>
                  </a:extLst>
                </a:gridCol>
              </a:tblGrid>
              <a:tr h="0">
                <a:tc>
                  <a:txBody>
                    <a:bodyPr/>
                    <a:lstStyle/>
                    <a:p>
                      <a:r>
                        <a:rPr lang="en-US" sz="1200" b="1" dirty="0">
                          <a:effectLst/>
                          <a:latin typeface="arial" panose="020B0604020202020204" pitchFamily="34" charset="0"/>
                        </a:rPr>
                        <a:t>Attribute</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1" dirty="0">
                          <a:effectLst/>
                          <a:latin typeface="arial" panose="020B0604020202020204" pitchFamily="34" charset="0"/>
                        </a:rPr>
                        <a:t>Age</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1">
                          <a:effectLst/>
                          <a:latin typeface="arial" panose="020B0604020202020204" pitchFamily="34" charset="0"/>
                        </a:rPr>
                        <a:t>Age</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1">
                          <a:effectLst/>
                          <a:latin typeface="arial" panose="020B0604020202020204" pitchFamily="34" charset="0"/>
                        </a:rPr>
                        <a:t>Age</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0">
                <a:tc>
                  <a:txBody>
                    <a:bodyPr/>
                    <a:lstStyle/>
                    <a:p>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tc>
                  <a:txBody>
                    <a:bodyPr/>
                    <a:lstStyle/>
                    <a:p>
                      <a:r>
                        <a:rPr lang="en-US" sz="1200" b="0">
                          <a:solidFill>
                            <a:srgbClr val="000000"/>
                          </a:solidFill>
                          <a:effectLst/>
                          <a:latin typeface="arial" panose="020B0604020202020204" pitchFamily="34" charset="0"/>
                        </a:rPr>
                        <a:t>10,11,13,14,17,19,</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tc>
                  <a:txBody>
                    <a:bodyPr/>
                    <a:lstStyle/>
                    <a:p>
                      <a:r>
                        <a:rPr lang="en-US" sz="1200" b="0">
                          <a:solidFill>
                            <a:srgbClr val="000000"/>
                          </a:solidFill>
                          <a:effectLst/>
                          <a:latin typeface="arial" panose="020B0604020202020204" pitchFamily="34" charset="0"/>
                        </a:rPr>
                        <a:t>30, 31, 32, 38, 40, 42</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tc>
                  <a:txBody>
                    <a:bodyPr/>
                    <a:lstStyle/>
                    <a:p>
                      <a:r>
                        <a:rPr lang="en-US" sz="1200" b="0">
                          <a:solidFill>
                            <a:srgbClr val="000000"/>
                          </a:solidFill>
                          <a:effectLst/>
                          <a:latin typeface="arial" panose="020B0604020202020204" pitchFamily="34" charset="0"/>
                        </a:rPr>
                        <a:t>70 , 72, 73, 75</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extLst>
                  <a:ext uri="{0D108BD9-81ED-4DB2-BD59-A6C34878D82A}">
                    <a16:rowId xmlns:a16="http://schemas.microsoft.com/office/drawing/2014/main" xmlns="" val="10001"/>
                  </a:ext>
                </a:extLst>
              </a:tr>
              <a:tr h="0">
                <a:tc>
                  <a:txBody>
                    <a:bodyPr/>
                    <a:lstStyle/>
                    <a:p>
                      <a:r>
                        <a:rPr lang="en-US" sz="1200">
                          <a:effectLst/>
                          <a:latin typeface="arial" panose="020B0604020202020204" pitchFamily="34" charset="0"/>
                        </a:rPr>
                        <a:t>After Discretization</a:t>
                      </a: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0">
                          <a:solidFill>
                            <a:srgbClr val="000000"/>
                          </a:solidFill>
                          <a:effectLst/>
                          <a:latin typeface="arial" panose="020B0604020202020204" pitchFamily="34" charset="0"/>
                        </a:rPr>
                        <a:t>Young </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0">
                          <a:solidFill>
                            <a:srgbClr val="000000"/>
                          </a:solidFill>
                          <a:effectLst/>
                          <a:latin typeface="arial" panose="020B0604020202020204" pitchFamily="34" charset="0"/>
                        </a:rPr>
                        <a:t> Mature</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0" dirty="0">
                          <a:solidFill>
                            <a:srgbClr val="000000"/>
                          </a:solidFill>
                          <a:effectLst/>
                          <a:latin typeface="arial" panose="020B0604020202020204" pitchFamily="34" charset="0"/>
                        </a:rPr>
                        <a:t>Old</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bl>
          </a:graphicData>
        </a:graphic>
      </p:graphicFrame>
      <p:pic>
        <p:nvPicPr>
          <p:cNvPr id="8" name="Picture 7"/>
          <p:cNvPicPr>
            <a:picLocks noChangeAspect="1"/>
          </p:cNvPicPr>
          <p:nvPr/>
        </p:nvPicPr>
        <p:blipFill>
          <a:blip r:embed="rId2"/>
          <a:stretch>
            <a:fillRect/>
          </a:stretch>
        </p:blipFill>
        <p:spPr>
          <a:xfrm>
            <a:off x="4637099" y="3885404"/>
            <a:ext cx="3922818" cy="2373728"/>
          </a:xfrm>
          <a:prstGeom prst="rect">
            <a:avLst/>
          </a:prstGeom>
        </p:spPr>
      </p:pic>
    </p:spTree>
    <p:extLst>
      <p:ext uri="{BB962C8B-B14F-4D97-AF65-F5344CB8AC3E}">
        <p14:creationId xmlns:p14="http://schemas.microsoft.com/office/powerpoint/2010/main" val="16031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Content Placeholder 3"/>
          <p:cNvSpPr>
            <a:spLocks noGrp="1"/>
          </p:cNvSpPr>
          <p:nvPr>
            <p:ph sz="quarter" idx="1"/>
          </p:nvPr>
        </p:nvSpPr>
        <p:spPr>
          <a:xfrm>
            <a:off x="609600" y="1219200"/>
            <a:ext cx="10972801" cy="2423410"/>
          </a:xfrm>
        </p:spPr>
        <p:txBody>
          <a:bodyPr>
            <a:normAutofit/>
          </a:bodyPr>
          <a:lstStyle/>
          <a:p>
            <a:pPr fontAlgn="base"/>
            <a:r>
              <a:rPr lang="en-US" b="1" i="1" dirty="0" smtClean="0"/>
              <a:t>Data </a:t>
            </a:r>
            <a:r>
              <a:rPr lang="en-US" b="1" i="1" dirty="0"/>
              <a:t>Integration</a:t>
            </a:r>
            <a:r>
              <a:rPr lang="en-US" dirty="0"/>
              <a:t>: Data integration is defined as heterogeneous data from multiple sources combined in a common source(</a:t>
            </a:r>
            <a:r>
              <a:rPr lang="en-US" dirty="0" err="1"/>
              <a:t>DataWarehouse</a:t>
            </a:r>
            <a:r>
              <a:rPr lang="en-US" dirty="0"/>
              <a:t>). </a:t>
            </a:r>
          </a:p>
          <a:p>
            <a:pPr lvl="1" fontAlgn="base"/>
            <a:r>
              <a:rPr lang="en-US" dirty="0"/>
              <a:t>Data integration using </a:t>
            </a:r>
            <a:r>
              <a:rPr lang="en-US" b="1" i="1" dirty="0"/>
              <a:t>Data Migration tools</a:t>
            </a:r>
            <a:r>
              <a:rPr lang="en-US" dirty="0"/>
              <a:t>.</a:t>
            </a:r>
          </a:p>
          <a:p>
            <a:pPr lvl="1" fontAlgn="base"/>
            <a:r>
              <a:rPr lang="en-US" dirty="0"/>
              <a:t>Data integration using </a:t>
            </a:r>
            <a:r>
              <a:rPr lang="en-US" b="1" i="1" dirty="0"/>
              <a:t>Data Synchronization tools</a:t>
            </a:r>
            <a:r>
              <a:rPr lang="en-US" dirty="0"/>
              <a:t>.</a:t>
            </a:r>
          </a:p>
          <a:p>
            <a:pPr lvl="1" fontAlgn="base"/>
            <a:r>
              <a:rPr lang="en-US" dirty="0"/>
              <a:t>Data integration using </a:t>
            </a:r>
            <a:r>
              <a:rPr lang="en-US" b="1" i="1" dirty="0"/>
              <a:t>ETL</a:t>
            </a:r>
            <a:r>
              <a:rPr lang="en-US" dirty="0"/>
              <a:t>(Extract-Load-Transformation) process.</a:t>
            </a:r>
          </a:p>
          <a:p>
            <a:endParaRPr lang="en-US" dirty="0"/>
          </a:p>
        </p:txBody>
      </p:sp>
      <p:sp>
        <p:nvSpPr>
          <p:cNvPr id="5" name="Flowchart: Magnetic Disk 4"/>
          <p:cNvSpPr/>
          <p:nvPr/>
        </p:nvSpPr>
        <p:spPr>
          <a:xfrm>
            <a:off x="2428405" y="3718809"/>
            <a:ext cx="314794" cy="629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Flowchart: Magnetic Disk 5"/>
          <p:cNvSpPr/>
          <p:nvPr/>
        </p:nvSpPr>
        <p:spPr>
          <a:xfrm>
            <a:off x="2428405" y="4592114"/>
            <a:ext cx="314794" cy="629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Magnetic Disk 6"/>
          <p:cNvSpPr/>
          <p:nvPr/>
        </p:nvSpPr>
        <p:spPr>
          <a:xfrm>
            <a:off x="2428405" y="5465419"/>
            <a:ext cx="314794" cy="629587"/>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1916067" y="6154058"/>
            <a:ext cx="1339469" cy="369332"/>
          </a:xfrm>
          <a:prstGeom prst="rect">
            <a:avLst/>
          </a:prstGeom>
          <a:noFill/>
        </p:spPr>
        <p:txBody>
          <a:bodyPr wrap="none" rtlCol="0">
            <a:spAutoFit/>
          </a:bodyPr>
          <a:lstStyle/>
          <a:p>
            <a:r>
              <a:rPr lang="en-US" dirty="0" smtClean="0"/>
              <a:t>Data Source</a:t>
            </a:r>
          </a:p>
        </p:txBody>
      </p:sp>
      <p:sp>
        <p:nvSpPr>
          <p:cNvPr id="9" name="Right Arrow 8"/>
          <p:cNvSpPr/>
          <p:nvPr/>
        </p:nvSpPr>
        <p:spPr>
          <a:xfrm>
            <a:off x="3567659" y="4639027"/>
            <a:ext cx="1075028" cy="267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Flowchart: Magnetic Disk 9"/>
          <p:cNvSpPr/>
          <p:nvPr/>
        </p:nvSpPr>
        <p:spPr>
          <a:xfrm>
            <a:off x="4781862" y="4342224"/>
            <a:ext cx="811965" cy="86148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p:cNvSpPr txBox="1"/>
          <p:nvPr/>
        </p:nvSpPr>
        <p:spPr>
          <a:xfrm>
            <a:off x="4316067" y="5450621"/>
            <a:ext cx="1743554" cy="369332"/>
          </a:xfrm>
          <a:prstGeom prst="rect">
            <a:avLst/>
          </a:prstGeom>
          <a:noFill/>
        </p:spPr>
        <p:txBody>
          <a:bodyPr wrap="none" rtlCol="0">
            <a:spAutoFit/>
          </a:bodyPr>
          <a:lstStyle/>
          <a:p>
            <a:r>
              <a:rPr lang="en-US" dirty="0" smtClean="0"/>
              <a:t>Data Warehouse</a:t>
            </a:r>
          </a:p>
        </p:txBody>
      </p:sp>
      <p:sp>
        <p:nvSpPr>
          <p:cNvPr id="12" name="Oval 11"/>
          <p:cNvSpPr/>
          <p:nvPr/>
        </p:nvSpPr>
        <p:spPr>
          <a:xfrm>
            <a:off x="6897972" y="3953354"/>
            <a:ext cx="1469036" cy="14725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Query and Analysis</a:t>
            </a:r>
            <a:endParaRPr lang="en-IN" dirty="0"/>
          </a:p>
        </p:txBody>
      </p:sp>
      <p:sp>
        <p:nvSpPr>
          <p:cNvPr id="13" name="TextBox 12"/>
          <p:cNvSpPr txBox="1"/>
          <p:nvPr/>
        </p:nvSpPr>
        <p:spPr>
          <a:xfrm>
            <a:off x="8367008" y="3534143"/>
            <a:ext cx="933269" cy="369332"/>
          </a:xfrm>
          <a:prstGeom prst="rect">
            <a:avLst/>
          </a:prstGeom>
          <a:noFill/>
        </p:spPr>
        <p:txBody>
          <a:bodyPr wrap="none" rtlCol="0">
            <a:spAutoFit/>
          </a:bodyPr>
          <a:lstStyle/>
          <a:p>
            <a:r>
              <a:rPr lang="en-US" dirty="0" smtClean="0"/>
              <a:t>Client 1</a:t>
            </a:r>
          </a:p>
        </p:txBody>
      </p:sp>
      <p:sp>
        <p:nvSpPr>
          <p:cNvPr id="14" name="TextBox 13"/>
          <p:cNvSpPr txBox="1"/>
          <p:nvPr/>
        </p:nvSpPr>
        <p:spPr>
          <a:xfrm>
            <a:off x="8367008" y="5356737"/>
            <a:ext cx="933269" cy="369332"/>
          </a:xfrm>
          <a:prstGeom prst="rect">
            <a:avLst/>
          </a:prstGeom>
          <a:noFill/>
        </p:spPr>
        <p:txBody>
          <a:bodyPr wrap="none" rtlCol="0">
            <a:spAutoFit/>
          </a:bodyPr>
          <a:lstStyle/>
          <a:p>
            <a:r>
              <a:rPr lang="en-US" dirty="0" smtClean="0"/>
              <a:t>Client 2</a:t>
            </a:r>
          </a:p>
        </p:txBody>
      </p:sp>
      <p:cxnSp>
        <p:nvCxnSpPr>
          <p:cNvPr id="16" name="Elbow Connector 15"/>
          <p:cNvCxnSpPr>
            <a:stCxn id="12" idx="7"/>
            <a:endCxn id="13" idx="2"/>
          </p:cNvCxnSpPr>
          <p:nvPr/>
        </p:nvCxnSpPr>
        <p:spPr>
          <a:xfrm rot="5400000" flipH="1" flipV="1">
            <a:off x="8359991" y="3695358"/>
            <a:ext cx="265535" cy="68177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Elbow Connector 17"/>
          <p:cNvCxnSpPr>
            <a:endCxn id="14" idx="0"/>
          </p:cNvCxnSpPr>
          <p:nvPr/>
        </p:nvCxnSpPr>
        <p:spPr>
          <a:xfrm>
            <a:off x="8169639" y="4990640"/>
            <a:ext cx="664004" cy="36609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ight Arrow 21"/>
          <p:cNvSpPr/>
          <p:nvPr/>
        </p:nvSpPr>
        <p:spPr>
          <a:xfrm>
            <a:off x="5733002" y="4634700"/>
            <a:ext cx="1075028" cy="26788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2585710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093"/>
            <a:ext cx="10515600" cy="5867870"/>
          </a:xfrm>
        </p:spPr>
        <p:txBody>
          <a:bodyPr>
            <a:normAutofit fontScale="92500" lnSpcReduction="10000"/>
          </a:bodyPr>
          <a:lstStyle/>
          <a:p>
            <a:pPr marL="0" indent="0">
              <a:buNone/>
            </a:pPr>
            <a:r>
              <a:rPr lang="en-US" dirty="0">
                <a:solidFill>
                  <a:srgbClr val="FF0000"/>
                </a:solidFill>
              </a:rPr>
              <a:t>What are some famous techniques of data discretization?</a:t>
            </a:r>
          </a:p>
          <a:p>
            <a:pPr algn="just"/>
            <a:r>
              <a:rPr lang="en-US" sz="2400" dirty="0">
                <a:solidFill>
                  <a:srgbClr val="00B050"/>
                </a:solidFill>
              </a:rPr>
              <a:t>Histogram analysis</a:t>
            </a:r>
            <a:r>
              <a:rPr lang="en-US" sz="2400" dirty="0"/>
              <a:t>: </a:t>
            </a:r>
            <a:r>
              <a:rPr lang="en-US" sz="2400" b="1" dirty="0"/>
              <a:t>Histogram</a:t>
            </a:r>
            <a:r>
              <a:rPr lang="en-US" sz="2400" dirty="0"/>
              <a:t> is a plot used to present the underlying frequency distribution of a set of continuous data. The histogram helps the inspection of the data for the distribution of the data. For example normal distribution representation, outliers, and </a:t>
            </a:r>
            <a:r>
              <a:rPr lang="en-US" sz="2400" dirty="0" err="1"/>
              <a:t>skewness</a:t>
            </a:r>
            <a:r>
              <a:rPr lang="en-US" sz="2400" dirty="0"/>
              <a:t> representation, etc.</a:t>
            </a:r>
          </a:p>
          <a:p>
            <a:pPr algn="just"/>
            <a:r>
              <a:rPr lang="en-US" sz="2400" dirty="0">
                <a:solidFill>
                  <a:srgbClr val="00B050"/>
                </a:solidFill>
              </a:rPr>
              <a:t>Binning</a:t>
            </a:r>
            <a:r>
              <a:rPr lang="en-US" sz="2400" dirty="0"/>
              <a:t>: </a:t>
            </a:r>
            <a:r>
              <a:rPr lang="en-US" sz="2400" b="1" dirty="0"/>
              <a:t>Binning</a:t>
            </a:r>
            <a:r>
              <a:rPr lang="en-US" sz="2400" dirty="0"/>
              <a:t> is a data smoothing technique and its helps to group a huge number of continuous values into a smaller number of bins. For example, if we have data about a group of students, and we want to arrange their marks into a smaller number of marks intervals by making the bins of grades. One bin for grade A, one for grade B, one for C, one for D, and one for F Grade.</a:t>
            </a:r>
          </a:p>
          <a:p>
            <a:pPr algn="just"/>
            <a:r>
              <a:rPr lang="en-US" sz="2400" dirty="0">
                <a:solidFill>
                  <a:srgbClr val="00B050"/>
                </a:solidFill>
              </a:rPr>
              <a:t>Correlation analysis</a:t>
            </a:r>
            <a:r>
              <a:rPr lang="en-US" sz="2400" dirty="0"/>
              <a:t>: Cluster analysis is commonly known as clustering. Clustering is the task of grouping similar objects in one group, commonly called clusters.  All different objects are placed in different clusters.</a:t>
            </a:r>
          </a:p>
          <a:p>
            <a:pPr algn="just"/>
            <a:r>
              <a:rPr lang="en-US" sz="2400" dirty="0">
                <a:solidFill>
                  <a:srgbClr val="00B050"/>
                </a:solidFill>
              </a:rPr>
              <a:t>Clustering analysis</a:t>
            </a:r>
          </a:p>
          <a:p>
            <a:pPr algn="just"/>
            <a:r>
              <a:rPr lang="en-US" sz="2400" dirty="0">
                <a:solidFill>
                  <a:srgbClr val="00B050"/>
                </a:solidFill>
              </a:rPr>
              <a:t>Decision tree analysis</a:t>
            </a:r>
          </a:p>
          <a:p>
            <a:pPr algn="just"/>
            <a:r>
              <a:rPr lang="en-US" sz="2400" dirty="0">
                <a:solidFill>
                  <a:srgbClr val="00B050"/>
                </a:solidFill>
              </a:rPr>
              <a:t>Equal width partitioning</a:t>
            </a:r>
          </a:p>
          <a:p>
            <a:pPr algn="just"/>
            <a:r>
              <a:rPr lang="en-US" sz="2400" dirty="0">
                <a:solidFill>
                  <a:srgbClr val="00B050"/>
                </a:solidFill>
              </a:rPr>
              <a:t>Equal depth partitioning</a:t>
            </a:r>
          </a:p>
          <a:p>
            <a:endParaRPr lang="en-US" dirty="0">
              <a:solidFill>
                <a:srgbClr val="00B050"/>
              </a:solidFill>
            </a:endParaRPr>
          </a:p>
          <a:p>
            <a:endParaRPr lang="en-US" dirty="0"/>
          </a:p>
        </p:txBody>
      </p:sp>
    </p:spTree>
    <p:extLst>
      <p:ext uri="{BB962C8B-B14F-4D97-AF65-F5344CB8AC3E}">
        <p14:creationId xmlns:p14="http://schemas.microsoft.com/office/powerpoint/2010/main" val="256564517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9245"/>
            <a:ext cx="10515600" cy="5777718"/>
          </a:xfrm>
        </p:spPr>
        <p:txBody>
          <a:bodyPr>
            <a:normAutofit fontScale="92500" lnSpcReduction="10000"/>
          </a:bodyPr>
          <a:lstStyle/>
          <a:p>
            <a:pPr marL="0" indent="0">
              <a:buNone/>
            </a:pPr>
            <a:r>
              <a:rPr lang="en-US" dirty="0">
                <a:solidFill>
                  <a:srgbClr val="FF0000"/>
                </a:solidFill>
              </a:rPr>
              <a:t>Data discretization and concept hierarchy generation</a:t>
            </a:r>
          </a:p>
          <a:p>
            <a:r>
              <a:rPr lang="en-US" dirty="0"/>
              <a:t>A concept hierarchy represents a sequence of mappings with a set of more general concepts to specialized concepts. Similarly mapping from low-level concepts to higher-level concepts. In other words, we can say top-down mapping and bottom-up mapping.</a:t>
            </a:r>
          </a:p>
          <a:p>
            <a:r>
              <a:rPr lang="en-US" dirty="0"/>
              <a:t>Let’s see an example of a concept hierarchy for the dimension </a:t>
            </a:r>
            <a:r>
              <a:rPr lang="en-US" i="1" dirty="0"/>
              <a:t>location</a:t>
            </a:r>
            <a:r>
              <a:rPr lang="en-US" dirty="0"/>
              <a:t>.</a:t>
            </a:r>
          </a:p>
          <a:p>
            <a:r>
              <a:rPr lang="en-US" dirty="0"/>
              <a:t>Each city can be mapped with the country to which the given city belongs. For example, </a:t>
            </a:r>
            <a:r>
              <a:rPr lang="en-US" dirty="0" err="1"/>
              <a:t>Mianwali</a:t>
            </a:r>
            <a:r>
              <a:rPr lang="en-US" dirty="0"/>
              <a:t> can be mapped to Pakistan and Pakistan can be mapped to Asia.</a:t>
            </a:r>
          </a:p>
          <a:p>
            <a:r>
              <a:rPr lang="en-US" b="1" dirty="0"/>
              <a:t>Top-down mapping</a:t>
            </a:r>
            <a:endParaRPr lang="en-US" dirty="0"/>
          </a:p>
          <a:p>
            <a:r>
              <a:rPr lang="en-US" dirty="0"/>
              <a:t>Top-down mapping starts from the top with general concepts and moves to the bottom to the specialized concepts.</a:t>
            </a:r>
          </a:p>
          <a:p>
            <a:r>
              <a:rPr lang="en-US" b="1" dirty="0"/>
              <a:t>Bottom-up mapping</a:t>
            </a:r>
            <a:endParaRPr lang="en-US" dirty="0"/>
          </a:p>
          <a:p>
            <a:r>
              <a:rPr lang="en-US" dirty="0"/>
              <a:t>Bottom-up mapping starts from the Bottom with specialized concepts and moves to the top to the generalized concepts.</a:t>
            </a:r>
          </a:p>
          <a:p>
            <a:endParaRPr lang="en-US" dirty="0"/>
          </a:p>
        </p:txBody>
      </p:sp>
    </p:spTree>
    <p:extLst>
      <p:ext uri="{BB962C8B-B14F-4D97-AF65-F5344CB8AC3E}">
        <p14:creationId xmlns:p14="http://schemas.microsoft.com/office/powerpoint/2010/main" val="105354799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842457" y="463550"/>
            <a:ext cx="4191000" cy="2724150"/>
          </a:xfrm>
          <a:prstGeom prst="rect">
            <a:avLst/>
          </a:prstGeom>
        </p:spPr>
      </p:pic>
      <p:sp>
        <p:nvSpPr>
          <p:cNvPr id="3" name="Content Placeholder 2"/>
          <p:cNvSpPr>
            <a:spLocks noGrp="1"/>
          </p:cNvSpPr>
          <p:nvPr>
            <p:ph idx="1"/>
          </p:nvPr>
        </p:nvSpPr>
        <p:spPr>
          <a:xfrm>
            <a:off x="889716" y="195810"/>
            <a:ext cx="10515600" cy="5983780"/>
          </a:xfrm>
        </p:spPr>
        <p:txBody>
          <a:bodyPr>
            <a:normAutofit/>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sz="2000" dirty="0"/>
          </a:p>
          <a:p>
            <a:pPr marL="0" indent="0">
              <a:buNone/>
            </a:pPr>
            <a:r>
              <a:rPr lang="en-US" sz="2000" dirty="0">
                <a:solidFill>
                  <a:srgbClr val="FF0000"/>
                </a:solidFill>
              </a:rPr>
              <a:t>Data discretization and </a:t>
            </a:r>
            <a:r>
              <a:rPr lang="en-US" sz="2000" dirty="0" err="1">
                <a:solidFill>
                  <a:srgbClr val="FF0000"/>
                </a:solidFill>
              </a:rPr>
              <a:t>binarization</a:t>
            </a:r>
            <a:r>
              <a:rPr lang="en-US" sz="2000" dirty="0">
                <a:solidFill>
                  <a:srgbClr val="FF0000"/>
                </a:solidFill>
              </a:rPr>
              <a:t> in data mining</a:t>
            </a:r>
          </a:p>
          <a:p>
            <a:r>
              <a:rPr lang="en-US" sz="2000" b="1" i="1" dirty="0"/>
              <a:t>what is the difference between discretization and </a:t>
            </a:r>
            <a:r>
              <a:rPr lang="en-US" sz="2000" b="1" i="1" dirty="0" err="1"/>
              <a:t>binarization</a:t>
            </a:r>
            <a:r>
              <a:rPr lang="en-US" sz="2000" b="1" i="1" dirty="0"/>
              <a:t> in data science?</a:t>
            </a:r>
            <a:endParaRPr lang="en-US" sz="2000" dirty="0"/>
          </a:p>
          <a:p>
            <a:r>
              <a:rPr lang="en-US" sz="2000" dirty="0"/>
              <a:t>Data Discretization in data mining is the process that is used to transform the continuous attributes.</a:t>
            </a:r>
          </a:p>
          <a:p>
            <a:r>
              <a:rPr lang="en-US" sz="2000" dirty="0"/>
              <a:t>Data </a:t>
            </a:r>
            <a:r>
              <a:rPr lang="en-US" sz="2000" dirty="0" err="1"/>
              <a:t>Binarization</a:t>
            </a:r>
            <a:r>
              <a:rPr lang="en-US" sz="2000" dirty="0"/>
              <a:t> in data mining is used to transform both the discrete and continuous attributes into binary attributes.</a:t>
            </a:r>
          </a:p>
          <a:p>
            <a:endParaRPr lang="en-US" dirty="0"/>
          </a:p>
        </p:txBody>
      </p:sp>
    </p:spTree>
    <p:extLst>
      <p:ext uri="{BB962C8B-B14F-4D97-AF65-F5344CB8AC3E}">
        <p14:creationId xmlns:p14="http://schemas.microsoft.com/office/powerpoint/2010/main" val="205023151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314144"/>
          </a:xfrm>
        </p:spPr>
        <p:txBody>
          <a:bodyPr>
            <a:normAutofit fontScale="90000"/>
          </a:bodyPr>
          <a:lstStyle/>
          <a:p>
            <a:r>
              <a:rPr lang="en-US" b="1" dirty="0">
                <a:solidFill>
                  <a:srgbClr val="00B050"/>
                </a:solidFill>
              </a:rPr>
              <a:t>Implementation - Data preprocessing steps</a:t>
            </a:r>
          </a:p>
        </p:txBody>
      </p:sp>
      <p:sp>
        <p:nvSpPr>
          <p:cNvPr id="3" name="Content Placeholder 2"/>
          <p:cNvSpPr>
            <a:spLocks noGrp="1"/>
          </p:cNvSpPr>
          <p:nvPr>
            <p:ph idx="1"/>
          </p:nvPr>
        </p:nvSpPr>
        <p:spPr>
          <a:xfrm>
            <a:off x="838200" y="822960"/>
            <a:ext cx="10515600" cy="5354003"/>
          </a:xfrm>
        </p:spPr>
        <p:txBody>
          <a:bodyPr>
            <a:normAutofit/>
          </a:bodyPr>
          <a:lstStyle/>
          <a:p>
            <a:pPr>
              <a:buNone/>
            </a:pPr>
            <a:r>
              <a:rPr lang="en-US" b="1" i="1" dirty="0">
                <a:solidFill>
                  <a:srgbClr val="7030A0"/>
                </a:solidFill>
              </a:rPr>
              <a:t>Step 1: Import libraries and the dataset</a:t>
            </a:r>
            <a:endParaRPr lang="en-US" dirty="0">
              <a:solidFill>
                <a:srgbClr val="7030A0"/>
              </a:solidFill>
            </a:endParaRPr>
          </a:p>
          <a:p>
            <a:r>
              <a:rPr lang="en-US" sz="2400" dirty="0"/>
              <a:t>import pandas as pd </a:t>
            </a:r>
          </a:p>
          <a:p>
            <a:r>
              <a:rPr lang="en-US" sz="2400" dirty="0"/>
              <a:t>global </a:t>
            </a:r>
            <a:r>
              <a:rPr lang="en-US" sz="2400" dirty="0" err="1"/>
              <a:t>np</a:t>
            </a:r>
            <a:endParaRPr lang="en-US" sz="2400" dirty="0"/>
          </a:p>
          <a:p>
            <a:r>
              <a:rPr lang="en-US" sz="2400" dirty="0"/>
              <a:t>import </a:t>
            </a:r>
            <a:r>
              <a:rPr lang="en-US" sz="2400" dirty="0" err="1"/>
              <a:t>numpy</a:t>
            </a:r>
            <a:r>
              <a:rPr lang="en-US" sz="2400" dirty="0"/>
              <a:t> as </a:t>
            </a:r>
            <a:r>
              <a:rPr lang="en-US" sz="2400" dirty="0" err="1"/>
              <a:t>np</a:t>
            </a:r>
            <a:endParaRPr lang="en-US" sz="2400" dirty="0"/>
          </a:p>
          <a:p>
            <a:r>
              <a:rPr lang="en-US" sz="2400" dirty="0"/>
              <a:t>import </a:t>
            </a:r>
            <a:r>
              <a:rPr lang="en-US" sz="2400" dirty="0" err="1"/>
              <a:t>io</a:t>
            </a:r>
            <a:endParaRPr lang="en-US" sz="2400" dirty="0"/>
          </a:p>
          <a:p>
            <a:r>
              <a:rPr lang="en-US" sz="2400" dirty="0"/>
              <a:t>global </a:t>
            </a:r>
            <a:r>
              <a:rPr lang="en-US" sz="2400" dirty="0" err="1"/>
              <a:t>df</a:t>
            </a:r>
            <a:endParaRPr lang="en-US" sz="2400" dirty="0"/>
          </a:p>
          <a:p>
            <a:r>
              <a:rPr lang="en-US" sz="2400" dirty="0"/>
              <a:t>from </a:t>
            </a:r>
            <a:r>
              <a:rPr lang="en-US" sz="2400" dirty="0" err="1"/>
              <a:t>google.colab</a:t>
            </a:r>
            <a:r>
              <a:rPr lang="en-US" sz="2400" dirty="0"/>
              <a:t> import files</a:t>
            </a:r>
          </a:p>
          <a:p>
            <a:r>
              <a:rPr lang="en-US" sz="2400" dirty="0"/>
              <a:t>uploaded = </a:t>
            </a:r>
            <a:r>
              <a:rPr lang="en-US" sz="2400" dirty="0" err="1"/>
              <a:t>files.upload</a:t>
            </a:r>
            <a:r>
              <a:rPr lang="en-US" sz="2400" dirty="0"/>
              <a:t>()</a:t>
            </a:r>
          </a:p>
          <a:p>
            <a:r>
              <a:rPr lang="en-US" sz="2400" dirty="0" err="1"/>
              <a:t>df</a:t>
            </a:r>
            <a:r>
              <a:rPr lang="en-US" sz="2400" dirty="0"/>
              <a:t> = </a:t>
            </a:r>
            <a:r>
              <a:rPr lang="en-US" sz="2400" dirty="0" err="1"/>
              <a:t>pd.read_csv</a:t>
            </a:r>
            <a:r>
              <a:rPr lang="en-US" sz="2400" dirty="0"/>
              <a:t>(</a:t>
            </a:r>
            <a:r>
              <a:rPr lang="en-US" sz="2400" dirty="0" err="1"/>
              <a:t>io.BytesIO</a:t>
            </a:r>
            <a:r>
              <a:rPr lang="en-US" sz="2400" dirty="0"/>
              <a:t>(uploaded['Datasets.csv']))</a:t>
            </a:r>
          </a:p>
          <a:p>
            <a:r>
              <a:rPr lang="en-US" sz="2400" dirty="0"/>
              <a:t>print(</a:t>
            </a:r>
            <a:r>
              <a:rPr lang="en-US" sz="2400" dirty="0" err="1"/>
              <a:t>df</a:t>
            </a:r>
            <a:r>
              <a:rPr lang="en-US" sz="2400" dirty="0"/>
              <a:t>)</a:t>
            </a:r>
          </a:p>
          <a:p>
            <a:pPr>
              <a:buNone/>
            </a:pPr>
            <a:endParaRPr lang="en-US" dirty="0"/>
          </a:p>
        </p:txBody>
      </p:sp>
      <p:pic>
        <p:nvPicPr>
          <p:cNvPr id="29698" name="Picture 2"/>
          <p:cNvPicPr>
            <a:picLocks noChangeAspect="1" noChangeArrowheads="1"/>
          </p:cNvPicPr>
          <p:nvPr/>
        </p:nvPicPr>
        <p:blipFill>
          <a:blip r:embed="rId2"/>
          <a:srcRect/>
          <a:stretch>
            <a:fillRect/>
          </a:stretch>
        </p:blipFill>
        <p:spPr bwMode="auto">
          <a:xfrm>
            <a:off x="5362303" y="1361667"/>
            <a:ext cx="6248400" cy="3210333"/>
          </a:xfrm>
          <a:prstGeom prst="rect">
            <a:avLst/>
          </a:prstGeom>
          <a:noFill/>
          <a:ln w="9525">
            <a:noFill/>
            <a:miter lim="800000"/>
            <a:headEnd/>
            <a:tailEnd/>
          </a:ln>
          <a:effectLst/>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5130"/>
            <a:ext cx="11049000" cy="6439989"/>
          </a:xfrm>
        </p:spPr>
        <p:txBody>
          <a:bodyPr>
            <a:normAutofit lnSpcReduction="10000"/>
          </a:bodyPr>
          <a:lstStyle/>
          <a:p>
            <a:pPr>
              <a:buNone/>
            </a:pPr>
            <a:r>
              <a:rPr lang="en-US" b="1" i="1" dirty="0">
                <a:solidFill>
                  <a:srgbClr val="7030A0"/>
                </a:solidFill>
              </a:rPr>
              <a:t>Step 2: Extracting independent variable:</a:t>
            </a:r>
            <a:endParaRPr lang="en-US" dirty="0">
              <a:solidFill>
                <a:srgbClr val="7030A0"/>
              </a:solidFill>
            </a:endParaRPr>
          </a:p>
          <a:p>
            <a:pPr algn="just"/>
            <a:r>
              <a:rPr lang="en-US" dirty="0">
                <a:solidFill>
                  <a:srgbClr val="FF0000"/>
                </a:solidFill>
              </a:rPr>
              <a:t>The variables in a study of a cause-and-effect relationship are called the </a:t>
            </a:r>
            <a:r>
              <a:rPr lang="en-US" b="1" dirty="0">
                <a:solidFill>
                  <a:srgbClr val="FF0000"/>
                </a:solidFill>
              </a:rPr>
              <a:t>independent and dependent variables</a:t>
            </a:r>
            <a:r>
              <a:rPr lang="en-US" dirty="0">
                <a:solidFill>
                  <a:srgbClr val="FF0000"/>
                </a:solidFill>
              </a:rPr>
              <a:t>.</a:t>
            </a:r>
          </a:p>
          <a:p>
            <a:pPr algn="just"/>
            <a:r>
              <a:rPr lang="en-US" dirty="0">
                <a:solidFill>
                  <a:srgbClr val="FF0000"/>
                </a:solidFill>
              </a:rPr>
              <a:t>The </a:t>
            </a:r>
            <a:r>
              <a:rPr lang="en-US" b="1" dirty="0">
                <a:solidFill>
                  <a:srgbClr val="FF0000"/>
                </a:solidFill>
              </a:rPr>
              <a:t>independent variable</a:t>
            </a:r>
            <a:r>
              <a:rPr lang="en-US" dirty="0">
                <a:solidFill>
                  <a:srgbClr val="FF0000"/>
                </a:solidFill>
              </a:rPr>
              <a:t> is the </a:t>
            </a:r>
            <a:r>
              <a:rPr lang="en-US" b="1" dirty="0">
                <a:solidFill>
                  <a:srgbClr val="FF0000"/>
                </a:solidFill>
              </a:rPr>
              <a:t>cause</a:t>
            </a:r>
            <a:r>
              <a:rPr lang="en-US" dirty="0">
                <a:solidFill>
                  <a:srgbClr val="FF0000"/>
                </a:solidFill>
              </a:rPr>
              <a:t>. Its value is </a:t>
            </a:r>
            <a:r>
              <a:rPr lang="en-US" i="1" dirty="0">
                <a:solidFill>
                  <a:srgbClr val="FF0000"/>
                </a:solidFill>
              </a:rPr>
              <a:t>independent</a:t>
            </a:r>
            <a:r>
              <a:rPr lang="en-US" dirty="0">
                <a:solidFill>
                  <a:srgbClr val="FF0000"/>
                </a:solidFill>
              </a:rPr>
              <a:t> of other variables in your study.</a:t>
            </a:r>
          </a:p>
          <a:p>
            <a:pPr algn="just"/>
            <a:r>
              <a:rPr lang="en-US" dirty="0">
                <a:solidFill>
                  <a:srgbClr val="FF0000"/>
                </a:solidFill>
              </a:rPr>
              <a:t>The </a:t>
            </a:r>
            <a:r>
              <a:rPr lang="en-US" b="1" dirty="0">
                <a:solidFill>
                  <a:srgbClr val="FF0000"/>
                </a:solidFill>
              </a:rPr>
              <a:t>dependent variable</a:t>
            </a:r>
            <a:r>
              <a:rPr lang="en-US" dirty="0">
                <a:solidFill>
                  <a:srgbClr val="FF0000"/>
                </a:solidFill>
              </a:rPr>
              <a:t> is the </a:t>
            </a:r>
            <a:r>
              <a:rPr lang="en-US" b="1" dirty="0">
                <a:solidFill>
                  <a:srgbClr val="FF0000"/>
                </a:solidFill>
              </a:rPr>
              <a:t>effect</a:t>
            </a:r>
            <a:r>
              <a:rPr lang="en-US" dirty="0">
                <a:solidFill>
                  <a:srgbClr val="FF0000"/>
                </a:solidFill>
              </a:rPr>
              <a:t>. Its value </a:t>
            </a:r>
            <a:r>
              <a:rPr lang="en-US" i="1" dirty="0">
                <a:solidFill>
                  <a:srgbClr val="FF0000"/>
                </a:solidFill>
              </a:rPr>
              <a:t>depends</a:t>
            </a:r>
            <a:r>
              <a:rPr lang="en-US" dirty="0">
                <a:solidFill>
                  <a:srgbClr val="FF0000"/>
                </a:solidFill>
              </a:rPr>
              <a:t> on changes in the independent variable.</a:t>
            </a:r>
          </a:p>
          <a:p>
            <a:r>
              <a:rPr lang="en-US" dirty="0"/>
              <a:t>global x</a:t>
            </a:r>
          </a:p>
          <a:p>
            <a:r>
              <a:rPr lang="en-US" dirty="0"/>
              <a:t>x=</a:t>
            </a:r>
            <a:r>
              <a:rPr lang="en-US" dirty="0" err="1"/>
              <a:t>df.iloc</a:t>
            </a:r>
            <a:r>
              <a:rPr lang="en-US" dirty="0"/>
              <a:t>[:,:-1].values</a:t>
            </a:r>
          </a:p>
          <a:p>
            <a:r>
              <a:rPr lang="en-US" dirty="0"/>
              <a:t>X</a:t>
            </a:r>
          </a:p>
          <a:p>
            <a:pPr>
              <a:buNone/>
            </a:pPr>
            <a:r>
              <a:rPr lang="en-US" b="1" i="1" dirty="0">
                <a:solidFill>
                  <a:srgbClr val="7030A0"/>
                </a:solidFill>
              </a:rPr>
              <a:t>Step 3: Extracting dependent variable:</a:t>
            </a:r>
            <a:endParaRPr lang="en-US" dirty="0">
              <a:solidFill>
                <a:srgbClr val="7030A0"/>
              </a:solidFill>
            </a:endParaRPr>
          </a:p>
          <a:p>
            <a:r>
              <a:rPr lang="es-ES" dirty="0"/>
              <a:t>global y</a:t>
            </a:r>
          </a:p>
          <a:p>
            <a:r>
              <a:rPr lang="es-ES" dirty="0"/>
              <a:t>y=</a:t>
            </a:r>
            <a:r>
              <a:rPr lang="es-ES" dirty="0" err="1"/>
              <a:t>df.iloc</a:t>
            </a:r>
            <a:r>
              <a:rPr lang="es-ES" dirty="0"/>
              <a:t>[:,3].</a:t>
            </a:r>
            <a:r>
              <a:rPr lang="es-ES" dirty="0" err="1"/>
              <a:t>values</a:t>
            </a:r>
            <a:endParaRPr lang="es-ES" dirty="0"/>
          </a:p>
          <a:p>
            <a:r>
              <a:rPr lang="es-ES" dirty="0"/>
              <a:t>y</a:t>
            </a:r>
          </a:p>
          <a:p>
            <a:endParaRPr lang="en-US" dirty="0"/>
          </a:p>
          <a:p>
            <a:endParaRPr lang="en-US" dirty="0"/>
          </a:p>
        </p:txBody>
      </p:sp>
      <p:pic>
        <p:nvPicPr>
          <p:cNvPr id="30722" name="Picture 2"/>
          <p:cNvPicPr>
            <a:picLocks noChangeAspect="1" noChangeArrowheads="1"/>
          </p:cNvPicPr>
          <p:nvPr/>
        </p:nvPicPr>
        <p:blipFill>
          <a:blip r:embed="rId2"/>
          <a:srcRect/>
          <a:stretch>
            <a:fillRect/>
          </a:stretch>
        </p:blipFill>
        <p:spPr bwMode="auto">
          <a:xfrm>
            <a:off x="7343911" y="2612027"/>
            <a:ext cx="4543289" cy="2952750"/>
          </a:xfrm>
          <a:prstGeom prst="rect">
            <a:avLst/>
          </a:prstGeom>
          <a:noFill/>
          <a:ln w="9525">
            <a:noFill/>
            <a:miter lim="800000"/>
            <a:headEnd/>
            <a:tailEnd/>
          </a:ln>
          <a:effectLst/>
        </p:spPr>
      </p:pic>
      <p:pic>
        <p:nvPicPr>
          <p:cNvPr id="30723" name="Picture 3"/>
          <p:cNvPicPr>
            <a:picLocks noChangeAspect="1" noChangeArrowheads="1"/>
          </p:cNvPicPr>
          <p:nvPr/>
        </p:nvPicPr>
        <p:blipFill>
          <a:blip r:embed="rId3"/>
          <a:srcRect/>
          <a:stretch>
            <a:fillRect/>
          </a:stretch>
        </p:blipFill>
        <p:spPr bwMode="auto">
          <a:xfrm>
            <a:off x="2725376" y="5826033"/>
            <a:ext cx="6274933" cy="718457"/>
          </a:xfrm>
          <a:prstGeom prst="rect">
            <a:avLst/>
          </a:prstGeom>
          <a:noFill/>
          <a:ln w="9525">
            <a:noFill/>
            <a:miter lim="800000"/>
            <a:headEnd/>
            <a:tailEnd/>
          </a:ln>
          <a:effec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fontAlgn="base"/>
            <a:r>
              <a:rPr lang="en-US" dirty="0"/>
              <a:t>[:, :] literally means [all rows, all columns].</a:t>
            </a:r>
          </a:p>
          <a:p>
            <a:pPr fontAlgn="base"/>
            <a:r>
              <a:rPr lang="en-US" dirty="0"/>
              <a:t>Indexing in python starts from 0 when you go from the first element to the last, but it starts from -1 when you start from the last element.</a:t>
            </a:r>
          </a:p>
          <a:p>
            <a:pPr fontAlgn="base"/>
            <a:r>
              <a:rPr lang="en-US" dirty="0"/>
              <a:t>So, when you do [:, -1] it means you are taking all the rows and only the last column. -1 represents the last column.</a:t>
            </a:r>
          </a:p>
          <a:p>
            <a:pPr fontAlgn="base"/>
            <a:r>
              <a:rPr lang="en-US" dirty="0"/>
              <a:t>When you do [:, :-1], it means you are taking all the rows and all the columns except the last column.</a:t>
            </a:r>
          </a:p>
          <a:p>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39634"/>
            <a:ext cx="10515600" cy="5837329"/>
          </a:xfrm>
        </p:spPr>
        <p:txBody>
          <a:bodyPr/>
          <a:lstStyle/>
          <a:p>
            <a:pPr>
              <a:buNone/>
            </a:pPr>
            <a:r>
              <a:rPr lang="en-US" b="1" i="1" dirty="0">
                <a:solidFill>
                  <a:srgbClr val="7030A0"/>
                </a:solidFill>
              </a:rPr>
              <a:t>step 4: Filling the missing value with the mean value of the attribute</a:t>
            </a:r>
            <a:endParaRPr lang="en-US" dirty="0">
              <a:solidFill>
                <a:srgbClr val="7030A0"/>
              </a:solidFill>
            </a:endParaRPr>
          </a:p>
          <a:p>
            <a:r>
              <a:rPr lang="en-US" dirty="0"/>
              <a:t>from </a:t>
            </a:r>
            <a:r>
              <a:rPr lang="en-US" dirty="0" err="1"/>
              <a:t>sklearn.impute</a:t>
            </a:r>
            <a:r>
              <a:rPr lang="en-US" dirty="0"/>
              <a:t> import </a:t>
            </a:r>
            <a:r>
              <a:rPr lang="en-US" dirty="0" err="1"/>
              <a:t>SimpleImputer</a:t>
            </a:r>
            <a:endParaRPr lang="en-US" dirty="0"/>
          </a:p>
          <a:p>
            <a:r>
              <a:rPr lang="en-US" dirty="0"/>
              <a:t>imputer = </a:t>
            </a:r>
            <a:r>
              <a:rPr lang="en-US" dirty="0" err="1"/>
              <a:t>SimpleImputer</a:t>
            </a:r>
            <a:r>
              <a:rPr lang="en-US" dirty="0"/>
              <a:t>(</a:t>
            </a:r>
            <a:r>
              <a:rPr lang="en-US" dirty="0" err="1"/>
              <a:t>missing_values</a:t>
            </a:r>
            <a:r>
              <a:rPr lang="en-US" dirty="0"/>
              <a:t>=np.nan, strategy='mean') </a:t>
            </a:r>
          </a:p>
          <a:p>
            <a:r>
              <a:rPr lang="en-US" dirty="0" err="1"/>
              <a:t>imputerimputer</a:t>
            </a:r>
            <a:r>
              <a:rPr lang="en-US" dirty="0"/>
              <a:t>= imputer.fit(x[:, 1:3])  </a:t>
            </a:r>
          </a:p>
          <a:p>
            <a:r>
              <a:rPr lang="en-US" dirty="0"/>
              <a:t>x[:, 1:3]= </a:t>
            </a:r>
            <a:r>
              <a:rPr lang="en-US" dirty="0" err="1"/>
              <a:t>imputer.transform</a:t>
            </a:r>
            <a:r>
              <a:rPr lang="en-US" dirty="0"/>
              <a:t>(x[:, 1:3])  </a:t>
            </a:r>
          </a:p>
          <a:p>
            <a:r>
              <a:rPr lang="en-US" dirty="0"/>
              <a:t>x</a:t>
            </a:r>
          </a:p>
          <a:p>
            <a:endParaRPr lang="en-US" b="1" dirty="0"/>
          </a:p>
        </p:txBody>
      </p:sp>
      <p:pic>
        <p:nvPicPr>
          <p:cNvPr id="27650" name="Picture 2"/>
          <p:cNvPicPr>
            <a:picLocks noChangeAspect="1" noChangeArrowheads="1"/>
          </p:cNvPicPr>
          <p:nvPr/>
        </p:nvPicPr>
        <p:blipFill>
          <a:blip r:embed="rId2"/>
          <a:srcRect/>
          <a:stretch>
            <a:fillRect/>
          </a:stretch>
        </p:blipFill>
        <p:spPr bwMode="auto">
          <a:xfrm>
            <a:off x="3598272" y="3109641"/>
            <a:ext cx="7213136" cy="3238908"/>
          </a:xfrm>
          <a:prstGeom prst="rect">
            <a:avLst/>
          </a:prstGeom>
          <a:noFill/>
          <a:ln w="9525">
            <a:noFill/>
            <a:miter lim="800000"/>
            <a:headEnd/>
            <a:tailEnd/>
          </a:ln>
          <a:effec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48194"/>
            <a:ext cx="10515600" cy="5928769"/>
          </a:xfrm>
        </p:spPr>
        <p:txBody>
          <a:bodyPr/>
          <a:lstStyle/>
          <a:p>
            <a:pPr>
              <a:buNone/>
            </a:pPr>
            <a:r>
              <a:rPr lang="en-US" b="1" i="1" dirty="0">
                <a:solidFill>
                  <a:srgbClr val="7030A0"/>
                </a:solidFill>
              </a:rPr>
              <a:t>Step 5: Encoding the country variable (Transformation)</a:t>
            </a:r>
            <a:endParaRPr lang="en-US" dirty="0">
              <a:solidFill>
                <a:srgbClr val="7030A0"/>
              </a:solidFill>
            </a:endParaRPr>
          </a:p>
          <a:p>
            <a:pPr algn="just"/>
            <a:r>
              <a:rPr lang="en-US" sz="2400" i="1" dirty="0"/>
              <a:t>The machine learning models use mathematical equations. So categorical data is not accepted so we convert it into numerical form.</a:t>
            </a:r>
            <a:endParaRPr lang="en-US" sz="2400" dirty="0"/>
          </a:p>
          <a:p>
            <a:r>
              <a:rPr lang="en-US" dirty="0"/>
              <a:t>from </a:t>
            </a:r>
            <a:r>
              <a:rPr lang="en-US" dirty="0" err="1"/>
              <a:t>sklearn.preprocessing</a:t>
            </a:r>
            <a:r>
              <a:rPr lang="en-US" dirty="0"/>
              <a:t> import </a:t>
            </a:r>
            <a:r>
              <a:rPr lang="en-US" dirty="0" err="1"/>
              <a:t>LabelEncoder</a:t>
            </a:r>
            <a:r>
              <a:rPr lang="en-US" dirty="0"/>
              <a:t>  </a:t>
            </a:r>
          </a:p>
          <a:p>
            <a:r>
              <a:rPr lang="en-US" dirty="0" err="1"/>
              <a:t>label_encoder_x</a:t>
            </a:r>
            <a:r>
              <a:rPr lang="en-US" dirty="0"/>
              <a:t>= </a:t>
            </a:r>
            <a:r>
              <a:rPr lang="en-US" dirty="0" err="1"/>
              <a:t>LabelEncoder</a:t>
            </a:r>
            <a:r>
              <a:rPr lang="en-US" dirty="0"/>
              <a:t>()  </a:t>
            </a:r>
          </a:p>
          <a:p>
            <a:r>
              <a:rPr lang="en-US" dirty="0"/>
              <a:t>x[:, 0]= </a:t>
            </a:r>
            <a:r>
              <a:rPr lang="en-US" dirty="0" err="1"/>
              <a:t>label_encoder_x.fit_transform</a:t>
            </a:r>
            <a:r>
              <a:rPr lang="en-US" dirty="0"/>
              <a:t>(x[:, 0])</a:t>
            </a:r>
          </a:p>
          <a:p>
            <a:r>
              <a:rPr lang="en-US" dirty="0"/>
              <a:t>x</a:t>
            </a:r>
          </a:p>
          <a:p>
            <a:endParaRPr lang="en-US" dirty="0"/>
          </a:p>
        </p:txBody>
      </p:sp>
      <p:pic>
        <p:nvPicPr>
          <p:cNvPr id="28674" name="Picture 2"/>
          <p:cNvPicPr>
            <a:picLocks noChangeAspect="1" noChangeArrowheads="1"/>
          </p:cNvPicPr>
          <p:nvPr/>
        </p:nvPicPr>
        <p:blipFill>
          <a:blip r:embed="rId2"/>
          <a:srcRect/>
          <a:stretch>
            <a:fillRect/>
          </a:stretch>
        </p:blipFill>
        <p:spPr bwMode="auto">
          <a:xfrm>
            <a:off x="3922804" y="3161212"/>
            <a:ext cx="5565337" cy="3056708"/>
          </a:xfrm>
          <a:prstGeom prst="rect">
            <a:avLst/>
          </a:prstGeom>
          <a:noFill/>
          <a:ln w="9525">
            <a:noFill/>
            <a:miter lim="800000"/>
            <a:headEnd/>
            <a:tailEnd/>
          </a:ln>
          <a:effectLst/>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139EEF-505C-457D-ABCC-133EAB28EDBA}"/>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xmlns="" id="{CD5B08E8-6B05-4C52-B631-162E8386BC59}"/>
              </a:ext>
            </a:extLst>
          </p:cNvPr>
          <p:cNvSpPr>
            <a:spLocks noGrp="1"/>
          </p:cNvSpPr>
          <p:nvPr>
            <p:ph type="sldNum" sz="quarter" idx="12"/>
          </p:nvPr>
        </p:nvSpPr>
        <p:spPr/>
        <p:txBody>
          <a:bodyPr/>
          <a:lstStyle/>
          <a:p>
            <a:fld id="{E3591306-41CF-4237-B2B4-5C605DD45071}" type="slidenum">
              <a:rPr lang="en-US" smtClean="0">
                <a:solidFill>
                  <a:srgbClr val="464653"/>
                </a:solidFill>
              </a:rPr>
              <a:pPr/>
              <a:t>118</a:t>
            </a:fld>
            <a:endParaRPr lang="en-US">
              <a:solidFill>
                <a:srgbClr val="464653"/>
              </a:solidFill>
            </a:endParaRPr>
          </a:p>
        </p:txBody>
      </p:sp>
      <p:sp>
        <p:nvSpPr>
          <p:cNvPr id="4" name="Content Placeholder 3">
            <a:extLst>
              <a:ext uri="{FF2B5EF4-FFF2-40B4-BE49-F238E27FC236}">
                <a16:creationId xmlns:a16="http://schemas.microsoft.com/office/drawing/2014/main" xmlns="" id="{F807E193-96B8-49C6-91A6-4B2BBC0319B4}"/>
              </a:ext>
            </a:extLst>
          </p:cNvPr>
          <p:cNvSpPr>
            <a:spLocks noGrp="1"/>
          </p:cNvSpPr>
          <p:nvPr>
            <p:ph sz="quarter" idx="1"/>
          </p:nvPr>
        </p:nvSpPr>
        <p:spPr/>
        <p:txBody>
          <a:bodyPr/>
          <a:lstStyle/>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endParaRPr lang="en-US" dirty="0">
              <a:solidFill>
                <a:srgbClr val="FF0000"/>
              </a:solidFill>
            </a:endParaRPr>
          </a:p>
          <a:p>
            <a:pPr marL="0" indent="0" algn="ctr">
              <a:buNone/>
            </a:pPr>
            <a:r>
              <a:rPr lang="en-US" dirty="0">
                <a:solidFill>
                  <a:srgbClr val="FF0000"/>
                </a:solidFill>
              </a:rPr>
              <a:t>End of Unit II</a:t>
            </a:r>
            <a:endParaRPr lang="en-IN" dirty="0">
              <a:solidFill>
                <a:srgbClr val="FF0000"/>
              </a:solidFill>
            </a:endParaRPr>
          </a:p>
        </p:txBody>
      </p:sp>
    </p:spTree>
    <p:extLst>
      <p:ext uri="{BB962C8B-B14F-4D97-AF65-F5344CB8AC3E}">
        <p14:creationId xmlns:p14="http://schemas.microsoft.com/office/powerpoint/2010/main" val="975235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12</a:t>
            </a:fld>
            <a:endParaRPr lang="en-US" dirty="0">
              <a:solidFill>
                <a:srgbClr val="464653"/>
              </a:solidFill>
            </a:endParaRPr>
          </a:p>
        </p:txBody>
      </p:sp>
      <p:sp>
        <p:nvSpPr>
          <p:cNvPr id="4" name="Content Placeholder 3"/>
          <p:cNvSpPr>
            <a:spLocks noGrp="1"/>
          </p:cNvSpPr>
          <p:nvPr>
            <p:ph sz="quarter" idx="1"/>
          </p:nvPr>
        </p:nvSpPr>
        <p:spPr/>
        <p:txBody>
          <a:bodyPr>
            <a:normAutofit/>
          </a:bodyPr>
          <a:lstStyle/>
          <a:p>
            <a:pPr fontAlgn="base"/>
            <a:r>
              <a:rPr lang="en-US" b="1" i="1" dirty="0"/>
              <a:t>Data Selection</a:t>
            </a:r>
            <a:r>
              <a:rPr lang="en-US" dirty="0"/>
              <a:t>: Data selection is defined as the process where </a:t>
            </a:r>
            <a:r>
              <a:rPr lang="en-US" dirty="0">
                <a:solidFill>
                  <a:srgbClr val="00B0F0"/>
                </a:solidFill>
              </a:rPr>
              <a:t>data relevant </a:t>
            </a:r>
            <a:r>
              <a:rPr lang="en-US" dirty="0"/>
              <a:t>to the </a:t>
            </a:r>
            <a:r>
              <a:rPr lang="en-US" dirty="0">
                <a:solidFill>
                  <a:srgbClr val="00B0F0"/>
                </a:solidFill>
              </a:rPr>
              <a:t>analysis</a:t>
            </a:r>
            <a:r>
              <a:rPr lang="en-US" dirty="0"/>
              <a:t> is decided and </a:t>
            </a:r>
            <a:r>
              <a:rPr lang="en-US" dirty="0">
                <a:solidFill>
                  <a:srgbClr val="00B0F0"/>
                </a:solidFill>
              </a:rPr>
              <a:t>retrieved</a:t>
            </a:r>
            <a:r>
              <a:rPr lang="en-US" dirty="0"/>
              <a:t> from the data collection. </a:t>
            </a:r>
          </a:p>
          <a:p>
            <a:pPr fontAlgn="base"/>
            <a:endParaRPr lang="en-US" b="1" i="1" dirty="0" smtClean="0"/>
          </a:p>
          <a:p>
            <a:pPr fontAlgn="base"/>
            <a:r>
              <a:rPr lang="en-US" b="1" i="1" dirty="0" smtClean="0"/>
              <a:t>Data </a:t>
            </a:r>
            <a:r>
              <a:rPr lang="en-US" b="1" i="1" dirty="0"/>
              <a:t>Transformation</a:t>
            </a:r>
            <a:r>
              <a:rPr lang="en-US" dirty="0"/>
              <a:t>: Data Transformation is defined as the process of transforming data into </a:t>
            </a:r>
            <a:r>
              <a:rPr lang="en-US" dirty="0">
                <a:solidFill>
                  <a:srgbClr val="00B0F0"/>
                </a:solidFill>
              </a:rPr>
              <a:t>appropriate form required by mining procedure</a:t>
            </a:r>
            <a:r>
              <a:rPr lang="en-US" dirty="0"/>
              <a:t>. Data Transformation is a two step process: </a:t>
            </a:r>
          </a:p>
          <a:p>
            <a:pPr lvl="1" fontAlgn="base"/>
            <a:r>
              <a:rPr lang="en-US" b="1" i="1" dirty="0"/>
              <a:t>Data Mapping</a:t>
            </a:r>
            <a:r>
              <a:rPr lang="en-US" dirty="0"/>
              <a:t>: Assigning elements from source base to destination to capture transformations.</a:t>
            </a:r>
          </a:p>
          <a:p>
            <a:pPr lvl="1" fontAlgn="base"/>
            <a:r>
              <a:rPr lang="en-US" b="1" i="1" dirty="0"/>
              <a:t>Code generation</a:t>
            </a:r>
            <a:r>
              <a:rPr lang="en-US" dirty="0"/>
              <a:t>: Creation of the actual transformation program.</a:t>
            </a:r>
          </a:p>
          <a:p>
            <a:endParaRPr lang="en-US" dirty="0"/>
          </a:p>
        </p:txBody>
      </p:sp>
    </p:spTree>
    <p:extLst>
      <p:ext uri="{BB962C8B-B14F-4D97-AF65-F5344CB8AC3E}">
        <p14:creationId xmlns:p14="http://schemas.microsoft.com/office/powerpoint/2010/main" val="5508201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13</a:t>
            </a:fld>
            <a:endParaRPr lang="en-US">
              <a:solidFill>
                <a:srgbClr val="464653"/>
              </a:solidFill>
            </a:endParaRPr>
          </a:p>
        </p:txBody>
      </p:sp>
      <p:sp>
        <p:nvSpPr>
          <p:cNvPr id="4" name="Content Placeholder 3"/>
          <p:cNvSpPr>
            <a:spLocks noGrp="1"/>
          </p:cNvSpPr>
          <p:nvPr>
            <p:ph sz="quarter" idx="1"/>
          </p:nvPr>
        </p:nvSpPr>
        <p:spPr/>
        <p:txBody>
          <a:bodyPr>
            <a:normAutofit/>
          </a:bodyPr>
          <a:lstStyle/>
          <a:p>
            <a:pPr fontAlgn="base"/>
            <a:r>
              <a:rPr lang="en-US" b="1" i="1" dirty="0"/>
              <a:t>Data Mining</a:t>
            </a:r>
            <a:r>
              <a:rPr lang="en-US" dirty="0"/>
              <a:t>: Data mining is defined as clever techniques that are </a:t>
            </a:r>
            <a:r>
              <a:rPr lang="en-US" dirty="0">
                <a:solidFill>
                  <a:srgbClr val="00B0F0"/>
                </a:solidFill>
              </a:rPr>
              <a:t>applied to extract </a:t>
            </a:r>
            <a:r>
              <a:rPr lang="en-US" dirty="0"/>
              <a:t>patterns potentially useful. </a:t>
            </a:r>
          </a:p>
          <a:p>
            <a:pPr lvl="1" fontAlgn="base"/>
            <a:r>
              <a:rPr lang="en-US" dirty="0"/>
              <a:t>Transforms task relevant data into </a:t>
            </a:r>
            <a:r>
              <a:rPr lang="en-US" b="1" i="1" dirty="0"/>
              <a:t>patterns</a:t>
            </a:r>
            <a:r>
              <a:rPr lang="en-US" dirty="0"/>
              <a:t>.</a:t>
            </a:r>
          </a:p>
          <a:p>
            <a:pPr lvl="1" fontAlgn="base"/>
            <a:r>
              <a:rPr lang="en-US" dirty="0"/>
              <a:t>Decides purpose of model using </a:t>
            </a:r>
            <a:r>
              <a:rPr lang="en-US" b="1" i="1" dirty="0"/>
              <a:t>classification</a:t>
            </a:r>
            <a:r>
              <a:rPr lang="en-US" dirty="0"/>
              <a:t> or </a:t>
            </a:r>
            <a:r>
              <a:rPr lang="en-US" b="1" i="1" dirty="0"/>
              <a:t>characterization</a:t>
            </a:r>
            <a:r>
              <a:rPr lang="en-US" dirty="0"/>
              <a:t>.</a:t>
            </a:r>
          </a:p>
          <a:p>
            <a:pPr fontAlgn="base"/>
            <a:endParaRPr lang="en-US" b="1" i="1" dirty="0" smtClean="0"/>
          </a:p>
          <a:p>
            <a:pPr fontAlgn="base"/>
            <a:r>
              <a:rPr lang="en-US" b="1" i="1" dirty="0" smtClean="0"/>
              <a:t>Pattern </a:t>
            </a:r>
            <a:r>
              <a:rPr lang="en-US" b="1" i="1" dirty="0"/>
              <a:t>Evaluation</a:t>
            </a:r>
            <a:r>
              <a:rPr lang="en-US" dirty="0"/>
              <a:t>: Pattern Evaluation is defined as identifying strictly increasing patterns representing knowledge based on given measures. </a:t>
            </a:r>
          </a:p>
          <a:p>
            <a:pPr lvl="1" fontAlgn="base"/>
            <a:r>
              <a:rPr lang="en-US" dirty="0"/>
              <a:t>Find </a:t>
            </a:r>
            <a:r>
              <a:rPr lang="en-US" b="1" i="1" dirty="0"/>
              <a:t>interestingness score</a:t>
            </a:r>
            <a:r>
              <a:rPr lang="en-US" dirty="0"/>
              <a:t> of each pattern.</a:t>
            </a:r>
          </a:p>
          <a:p>
            <a:pPr lvl="1" fontAlgn="base"/>
            <a:r>
              <a:rPr lang="en-US" dirty="0"/>
              <a:t>Uses </a:t>
            </a:r>
            <a:r>
              <a:rPr lang="en-US" b="1" i="1" dirty="0"/>
              <a:t>summarization</a:t>
            </a:r>
            <a:r>
              <a:rPr lang="en-US" dirty="0"/>
              <a:t> and </a:t>
            </a:r>
            <a:r>
              <a:rPr lang="en-US" b="1" i="1" dirty="0"/>
              <a:t>Visualization</a:t>
            </a:r>
            <a:r>
              <a:rPr lang="en-US" dirty="0"/>
              <a:t> to make data understandable by user.</a:t>
            </a:r>
          </a:p>
          <a:p>
            <a:endParaRPr lang="en-US" dirty="0"/>
          </a:p>
        </p:txBody>
      </p:sp>
    </p:spTree>
    <p:extLst>
      <p:ext uri="{BB962C8B-B14F-4D97-AF65-F5344CB8AC3E}">
        <p14:creationId xmlns:p14="http://schemas.microsoft.com/office/powerpoint/2010/main" val="25741743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14</a:t>
            </a:fld>
            <a:endParaRPr lang="en-US">
              <a:solidFill>
                <a:srgbClr val="464653"/>
              </a:solidFill>
            </a:endParaRPr>
          </a:p>
        </p:txBody>
      </p:sp>
      <p:sp>
        <p:nvSpPr>
          <p:cNvPr id="4" name="Content Placeholder 3"/>
          <p:cNvSpPr>
            <a:spLocks noGrp="1"/>
          </p:cNvSpPr>
          <p:nvPr>
            <p:ph sz="quarter" idx="1"/>
          </p:nvPr>
        </p:nvSpPr>
        <p:spPr/>
        <p:txBody>
          <a:bodyPr>
            <a:normAutofit/>
          </a:bodyPr>
          <a:lstStyle/>
          <a:p>
            <a:pPr fontAlgn="base"/>
            <a:r>
              <a:rPr lang="en-US" b="1" i="1" dirty="0" smtClean="0"/>
              <a:t>Knowledge </a:t>
            </a:r>
            <a:r>
              <a:rPr lang="en-US" b="1" i="1" dirty="0"/>
              <a:t>representation</a:t>
            </a:r>
            <a:r>
              <a:rPr lang="en-US" dirty="0"/>
              <a:t>: Knowledge representation is defined as technique which utilizes visualization tools to represent data mining results. </a:t>
            </a:r>
          </a:p>
          <a:p>
            <a:pPr lvl="1" fontAlgn="base"/>
            <a:r>
              <a:rPr lang="en-US" dirty="0"/>
              <a:t>Generate </a:t>
            </a:r>
            <a:r>
              <a:rPr lang="en-US" b="1" i="1" dirty="0"/>
              <a:t>reports</a:t>
            </a:r>
            <a:r>
              <a:rPr lang="en-US" dirty="0"/>
              <a:t>.</a:t>
            </a:r>
          </a:p>
          <a:p>
            <a:pPr lvl="1" fontAlgn="base"/>
            <a:r>
              <a:rPr lang="en-US" dirty="0"/>
              <a:t>Generate </a:t>
            </a:r>
            <a:r>
              <a:rPr lang="en-US" b="1" i="1" dirty="0">
                <a:solidFill>
                  <a:srgbClr val="00B0F0"/>
                </a:solidFill>
              </a:rPr>
              <a:t>tables</a:t>
            </a:r>
            <a:r>
              <a:rPr lang="en-US" dirty="0"/>
              <a:t>.</a:t>
            </a:r>
          </a:p>
          <a:p>
            <a:pPr lvl="1" fontAlgn="base"/>
            <a:r>
              <a:rPr lang="en-US" dirty="0"/>
              <a:t>Generate </a:t>
            </a:r>
            <a:r>
              <a:rPr lang="en-US" b="1" i="1" dirty="0"/>
              <a:t>discriminant rules</a:t>
            </a:r>
            <a:r>
              <a:rPr lang="en-US" dirty="0"/>
              <a:t>, </a:t>
            </a:r>
            <a:r>
              <a:rPr lang="en-US" b="1" i="1" dirty="0"/>
              <a:t>classification rules</a:t>
            </a:r>
            <a:r>
              <a:rPr lang="en-US" dirty="0"/>
              <a:t>, </a:t>
            </a:r>
            <a:r>
              <a:rPr lang="en-US" b="1" i="1" dirty="0"/>
              <a:t>characterization rules</a:t>
            </a:r>
            <a:r>
              <a:rPr lang="en-US" dirty="0"/>
              <a:t>, etc.</a:t>
            </a:r>
          </a:p>
          <a:p>
            <a:endParaRPr lang="en-US" dirty="0"/>
          </a:p>
        </p:txBody>
      </p:sp>
    </p:spTree>
    <p:extLst>
      <p:ext uri="{BB962C8B-B14F-4D97-AF65-F5344CB8AC3E}">
        <p14:creationId xmlns:p14="http://schemas.microsoft.com/office/powerpoint/2010/main" val="1743149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15</a:t>
            </a:fld>
            <a:endParaRPr lang="en-US">
              <a:solidFill>
                <a:srgbClr val="464653"/>
              </a:solidFill>
            </a:endParaRPr>
          </a:p>
        </p:txBody>
      </p:sp>
      <p:sp>
        <p:nvSpPr>
          <p:cNvPr id="4" name="Content Placeholder 3"/>
          <p:cNvSpPr>
            <a:spLocks noGrp="1"/>
          </p:cNvSpPr>
          <p:nvPr>
            <p:ph sz="quarter" idx="1"/>
          </p:nvPr>
        </p:nvSpPr>
        <p:spPr/>
        <p:txBody>
          <a:bodyPr>
            <a:normAutofit/>
          </a:bodyPr>
          <a:lstStyle/>
          <a:p>
            <a:r>
              <a:rPr lang="en-US" sz="3200" dirty="0" smtClean="0"/>
              <a:t>Process </a:t>
            </a:r>
            <a:r>
              <a:rPr lang="en-US" sz="3200" dirty="0"/>
              <a:t>includes various types of services such as </a:t>
            </a:r>
            <a:endParaRPr lang="en-US" sz="3200" dirty="0" smtClean="0"/>
          </a:p>
          <a:p>
            <a:pPr lvl="1"/>
            <a:r>
              <a:rPr lang="en-US" sz="2800" dirty="0" smtClean="0"/>
              <a:t>text </a:t>
            </a:r>
            <a:r>
              <a:rPr lang="en-US" sz="2800" dirty="0"/>
              <a:t>mining, </a:t>
            </a:r>
            <a:endParaRPr lang="en-US" sz="2800" dirty="0" smtClean="0"/>
          </a:p>
          <a:p>
            <a:pPr lvl="1"/>
            <a:r>
              <a:rPr lang="en-US" sz="2800" dirty="0" smtClean="0"/>
              <a:t>web </a:t>
            </a:r>
            <a:r>
              <a:rPr lang="en-US" sz="2800" dirty="0"/>
              <a:t>mining, </a:t>
            </a:r>
            <a:endParaRPr lang="en-US" sz="2800" dirty="0" smtClean="0"/>
          </a:p>
          <a:p>
            <a:pPr lvl="1"/>
            <a:r>
              <a:rPr lang="en-US" sz="2800" dirty="0" smtClean="0"/>
              <a:t>audio </a:t>
            </a:r>
            <a:r>
              <a:rPr lang="en-US" sz="2800" dirty="0"/>
              <a:t>and video mining, </a:t>
            </a:r>
            <a:endParaRPr lang="en-US" sz="2800" dirty="0" smtClean="0"/>
          </a:p>
          <a:p>
            <a:pPr lvl="1"/>
            <a:r>
              <a:rPr lang="en-US" sz="2800" dirty="0" smtClean="0"/>
              <a:t>pictorial </a:t>
            </a:r>
            <a:r>
              <a:rPr lang="en-US" sz="2800" dirty="0"/>
              <a:t>data mining, and </a:t>
            </a:r>
            <a:endParaRPr lang="en-US" sz="2800" dirty="0" smtClean="0"/>
          </a:p>
          <a:p>
            <a:pPr lvl="1"/>
            <a:r>
              <a:rPr lang="en-US" sz="2800" dirty="0" smtClean="0"/>
              <a:t>social </a:t>
            </a:r>
            <a:r>
              <a:rPr lang="en-US" sz="2800" dirty="0"/>
              <a:t>media mining.</a:t>
            </a:r>
            <a:endParaRPr lang="en-IN" sz="2800" dirty="0"/>
          </a:p>
        </p:txBody>
      </p:sp>
    </p:spTree>
    <p:extLst>
      <p:ext uri="{BB962C8B-B14F-4D97-AF65-F5344CB8AC3E}">
        <p14:creationId xmlns:p14="http://schemas.microsoft.com/office/powerpoint/2010/main" val="18394213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Advantages of Data Mining</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16</a:t>
            </a:fld>
            <a:endParaRPr lang="en-US">
              <a:solidFill>
                <a:srgbClr val="464653"/>
              </a:solidFill>
            </a:endParaRPr>
          </a:p>
        </p:txBody>
      </p:sp>
      <p:sp>
        <p:nvSpPr>
          <p:cNvPr id="4" name="Content Placeholder 3"/>
          <p:cNvSpPr>
            <a:spLocks noGrp="1"/>
          </p:cNvSpPr>
          <p:nvPr>
            <p:ph sz="quarter" idx="1"/>
          </p:nvPr>
        </p:nvSpPr>
        <p:spPr>
          <a:xfrm>
            <a:off x="609600" y="1219199"/>
            <a:ext cx="10972801" cy="5502911"/>
          </a:xfrm>
        </p:spPr>
        <p:txBody>
          <a:bodyPr>
            <a:normAutofit/>
          </a:bodyPr>
          <a:lstStyle/>
          <a:p>
            <a:r>
              <a:rPr lang="en-US" sz="2800" dirty="0" smtClean="0"/>
              <a:t>DM Techniques enables </a:t>
            </a:r>
          </a:p>
          <a:p>
            <a:pPr lvl="1"/>
            <a:r>
              <a:rPr lang="en-US" sz="2400" dirty="0" smtClean="0"/>
              <a:t>Organizations </a:t>
            </a:r>
            <a:r>
              <a:rPr lang="en-US" sz="2400" dirty="0"/>
              <a:t>to obtain knowledge-based data.</a:t>
            </a:r>
          </a:p>
          <a:p>
            <a:pPr lvl="1"/>
            <a:r>
              <a:rPr lang="en-US" sz="2400" dirty="0" smtClean="0"/>
              <a:t>Organizations </a:t>
            </a:r>
            <a:r>
              <a:rPr lang="en-US" sz="2400" dirty="0"/>
              <a:t>to make lucrative modifications in operation and production.</a:t>
            </a:r>
          </a:p>
          <a:p>
            <a:r>
              <a:rPr lang="en-US" sz="2800" dirty="0" smtClean="0"/>
              <a:t>DM is </a:t>
            </a:r>
            <a:r>
              <a:rPr lang="en-US" sz="2800" dirty="0"/>
              <a:t>a </a:t>
            </a:r>
            <a:r>
              <a:rPr lang="en-US" sz="2800" dirty="0">
                <a:solidFill>
                  <a:srgbClr val="00B0F0"/>
                </a:solidFill>
              </a:rPr>
              <a:t>cost-efficient.</a:t>
            </a:r>
          </a:p>
          <a:p>
            <a:r>
              <a:rPr lang="en-US" sz="2800" dirty="0" smtClean="0"/>
              <a:t>DM helps </a:t>
            </a:r>
            <a:r>
              <a:rPr lang="en-US" sz="2800" dirty="0"/>
              <a:t>the </a:t>
            </a:r>
            <a:r>
              <a:rPr lang="en-US" sz="2800" dirty="0">
                <a:solidFill>
                  <a:srgbClr val="00B0F0"/>
                </a:solidFill>
              </a:rPr>
              <a:t>decision-making process </a:t>
            </a:r>
            <a:r>
              <a:rPr lang="en-US" sz="2800" dirty="0"/>
              <a:t>of an organization.</a:t>
            </a:r>
          </a:p>
          <a:p>
            <a:r>
              <a:rPr lang="en-US" sz="2800" dirty="0"/>
              <a:t>It </a:t>
            </a:r>
            <a:r>
              <a:rPr lang="en-US" sz="2800" dirty="0" smtClean="0"/>
              <a:t>facilitates </a:t>
            </a:r>
            <a:r>
              <a:rPr lang="en-US" sz="2800" dirty="0"/>
              <a:t>the automated </a:t>
            </a:r>
            <a:r>
              <a:rPr lang="en-US" sz="2800" dirty="0">
                <a:solidFill>
                  <a:srgbClr val="00B0F0"/>
                </a:solidFill>
              </a:rPr>
              <a:t>discovery of hidden patterns </a:t>
            </a:r>
            <a:r>
              <a:rPr lang="en-US" sz="2800" dirty="0"/>
              <a:t>as well as the prediction of trends and behaviors.</a:t>
            </a:r>
          </a:p>
          <a:p>
            <a:r>
              <a:rPr lang="en-US" sz="2800" dirty="0"/>
              <a:t>It can be induced in the new system as well as the existing platforms.</a:t>
            </a:r>
          </a:p>
          <a:p>
            <a:r>
              <a:rPr lang="en-US" sz="2800" dirty="0"/>
              <a:t>It is a quick process that makes it easy for new users to analyze enormous amounts of data in a short time</a:t>
            </a:r>
            <a:r>
              <a:rPr lang="en-US" sz="2800" dirty="0" smtClean="0"/>
              <a:t>.</a:t>
            </a:r>
            <a:endParaRPr lang="en-US" sz="2800" dirty="0"/>
          </a:p>
        </p:txBody>
      </p:sp>
    </p:spTree>
    <p:extLst>
      <p:ext uri="{BB962C8B-B14F-4D97-AF65-F5344CB8AC3E}">
        <p14:creationId xmlns:p14="http://schemas.microsoft.com/office/powerpoint/2010/main" val="28734069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Disadvantages of Data Mining</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17</a:t>
            </a:fld>
            <a:endParaRPr lang="en-US">
              <a:solidFill>
                <a:srgbClr val="464653"/>
              </a:solidFill>
            </a:endParaRPr>
          </a:p>
        </p:txBody>
      </p:sp>
      <p:sp>
        <p:nvSpPr>
          <p:cNvPr id="4" name="Content Placeholder 3"/>
          <p:cNvSpPr>
            <a:spLocks noGrp="1"/>
          </p:cNvSpPr>
          <p:nvPr>
            <p:ph sz="quarter" idx="1"/>
          </p:nvPr>
        </p:nvSpPr>
        <p:spPr/>
        <p:txBody>
          <a:bodyPr>
            <a:normAutofit/>
          </a:bodyPr>
          <a:lstStyle/>
          <a:p>
            <a:pPr algn="just"/>
            <a:r>
              <a:rPr lang="en-US" dirty="0"/>
              <a:t>There is a probability that the organizations may sell useful data of customers to other organizations for money. </a:t>
            </a:r>
            <a:endParaRPr lang="en-US" dirty="0" smtClean="0"/>
          </a:p>
          <a:p>
            <a:pPr algn="just"/>
            <a:r>
              <a:rPr lang="en-US" dirty="0" smtClean="0">
                <a:solidFill>
                  <a:srgbClr val="00B0F0"/>
                </a:solidFill>
              </a:rPr>
              <a:t>American </a:t>
            </a:r>
            <a:r>
              <a:rPr lang="en-US" dirty="0">
                <a:solidFill>
                  <a:srgbClr val="00B0F0"/>
                </a:solidFill>
              </a:rPr>
              <a:t>Express </a:t>
            </a:r>
            <a:r>
              <a:rPr lang="en-US" dirty="0"/>
              <a:t>has </a:t>
            </a:r>
            <a:r>
              <a:rPr lang="en-US" dirty="0">
                <a:solidFill>
                  <a:srgbClr val="00B0F0"/>
                </a:solidFill>
              </a:rPr>
              <a:t>sold credit card </a:t>
            </a:r>
            <a:r>
              <a:rPr lang="en-US" dirty="0"/>
              <a:t>purchases of their customers to other </a:t>
            </a:r>
            <a:r>
              <a:rPr lang="en-US" dirty="0" smtClean="0"/>
              <a:t>organizations - </a:t>
            </a:r>
            <a:r>
              <a:rPr lang="en-US" dirty="0" smtClean="0">
                <a:solidFill>
                  <a:srgbClr val="FF0000"/>
                </a:solidFill>
              </a:rPr>
              <a:t>Report</a:t>
            </a:r>
            <a:endParaRPr lang="en-US" dirty="0">
              <a:solidFill>
                <a:srgbClr val="FF0000"/>
              </a:solidFill>
            </a:endParaRPr>
          </a:p>
          <a:p>
            <a:pPr algn="just"/>
            <a:r>
              <a:rPr lang="en-US" dirty="0"/>
              <a:t>Many data mining analytics </a:t>
            </a:r>
            <a:r>
              <a:rPr lang="en-US" dirty="0">
                <a:solidFill>
                  <a:srgbClr val="FF0000"/>
                </a:solidFill>
              </a:rPr>
              <a:t>software is difficult to operate </a:t>
            </a:r>
            <a:r>
              <a:rPr lang="en-US" dirty="0"/>
              <a:t>and needs advance training to work on.</a:t>
            </a:r>
          </a:p>
          <a:p>
            <a:pPr algn="just"/>
            <a:r>
              <a:rPr lang="en-US" dirty="0"/>
              <a:t>Different data mining instruments operate in distinct ways due to the different algorithms used in their design. </a:t>
            </a:r>
            <a:endParaRPr lang="en-US" dirty="0" smtClean="0"/>
          </a:p>
          <a:p>
            <a:pPr algn="just"/>
            <a:r>
              <a:rPr lang="en-US" dirty="0" smtClean="0"/>
              <a:t>The </a:t>
            </a:r>
            <a:r>
              <a:rPr lang="en-US" dirty="0">
                <a:solidFill>
                  <a:srgbClr val="FF0000"/>
                </a:solidFill>
              </a:rPr>
              <a:t>selection of the right data mining tools</a:t>
            </a:r>
            <a:r>
              <a:rPr lang="en-US" dirty="0"/>
              <a:t> is a very challenging task.</a:t>
            </a:r>
          </a:p>
          <a:p>
            <a:pPr algn="just"/>
            <a:r>
              <a:rPr lang="en-US" dirty="0"/>
              <a:t>The data mining techniques are not precise, so that it may lead to severe consequences in certain conditions.</a:t>
            </a:r>
          </a:p>
          <a:p>
            <a:endParaRPr lang="en-US" dirty="0"/>
          </a:p>
        </p:txBody>
      </p:sp>
    </p:spTree>
    <p:extLst>
      <p:ext uri="{BB962C8B-B14F-4D97-AF65-F5344CB8AC3E}">
        <p14:creationId xmlns:p14="http://schemas.microsoft.com/office/powerpoint/2010/main" val="40134805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rgbClr val="FF0000"/>
                </a:solidFill>
              </a:rPr>
              <a:t>Data Mining Applications</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18</a:t>
            </a:fld>
            <a:endParaRPr lang="en-US">
              <a:solidFill>
                <a:srgbClr val="464653"/>
              </a:solidFill>
            </a:endParaRPr>
          </a:p>
        </p:txBody>
      </p:sp>
      <p:sp>
        <p:nvSpPr>
          <p:cNvPr id="4" name="Content Placeholder 3"/>
          <p:cNvSpPr>
            <a:spLocks noGrp="1"/>
          </p:cNvSpPr>
          <p:nvPr>
            <p:ph sz="quarter" idx="1"/>
          </p:nvPr>
        </p:nvSpPr>
        <p:spPr>
          <a:xfrm>
            <a:off x="609601" y="1219200"/>
            <a:ext cx="5486400" cy="4937760"/>
          </a:xfrm>
        </p:spPr>
        <p:txBody>
          <a:bodyPr>
            <a:normAutofit fontScale="85000" lnSpcReduction="10000"/>
          </a:bodyPr>
          <a:lstStyle/>
          <a:p>
            <a:pPr algn="just"/>
            <a:r>
              <a:rPr lang="en-US" dirty="0"/>
              <a:t>Data Mining is primarily used by organizations with intense consumer demands- </a:t>
            </a:r>
            <a:endParaRPr lang="en-US" dirty="0" smtClean="0"/>
          </a:p>
          <a:p>
            <a:pPr algn="just"/>
            <a:r>
              <a:rPr lang="en-US" dirty="0" smtClean="0"/>
              <a:t>Retail</a:t>
            </a:r>
            <a:r>
              <a:rPr lang="en-US" dirty="0"/>
              <a:t>, </a:t>
            </a:r>
            <a:endParaRPr lang="en-US" dirty="0" smtClean="0"/>
          </a:p>
          <a:p>
            <a:pPr algn="just"/>
            <a:r>
              <a:rPr lang="en-US" dirty="0" smtClean="0"/>
              <a:t>Communication</a:t>
            </a:r>
            <a:r>
              <a:rPr lang="en-US" dirty="0"/>
              <a:t>, </a:t>
            </a:r>
            <a:endParaRPr lang="en-US" dirty="0" smtClean="0"/>
          </a:p>
          <a:p>
            <a:pPr algn="just"/>
            <a:r>
              <a:rPr lang="en-US" dirty="0" smtClean="0"/>
              <a:t>Financial</a:t>
            </a:r>
            <a:r>
              <a:rPr lang="en-US" dirty="0"/>
              <a:t>, </a:t>
            </a:r>
            <a:endParaRPr lang="en-US" dirty="0" smtClean="0"/>
          </a:p>
          <a:p>
            <a:pPr algn="just"/>
            <a:r>
              <a:rPr lang="en-US" dirty="0" smtClean="0"/>
              <a:t>Marketing </a:t>
            </a:r>
            <a:r>
              <a:rPr lang="en-US" dirty="0"/>
              <a:t>company, </a:t>
            </a:r>
            <a:endParaRPr lang="en-US" dirty="0" smtClean="0"/>
          </a:p>
          <a:p>
            <a:pPr algn="just"/>
            <a:r>
              <a:rPr lang="en-US" dirty="0" smtClean="0"/>
              <a:t>determine </a:t>
            </a:r>
            <a:r>
              <a:rPr lang="en-US" dirty="0"/>
              <a:t>price, consumer preferences, product positioning, and impact on sales, customer satisfaction, and corporate profits. </a:t>
            </a:r>
            <a:endParaRPr lang="en-US" dirty="0" smtClean="0"/>
          </a:p>
          <a:p>
            <a:pPr algn="just"/>
            <a:r>
              <a:rPr lang="en-US" dirty="0" smtClean="0"/>
              <a:t>Data </a:t>
            </a:r>
            <a:r>
              <a:rPr lang="en-US" dirty="0"/>
              <a:t>mining enables a retailer to use point-of-sale records of customer purchases to develop products and promotions that help the organization to attract the customer.</a:t>
            </a:r>
          </a:p>
        </p:txBody>
      </p:sp>
      <p:pic>
        <p:nvPicPr>
          <p:cNvPr id="7170" name="Picture 2" descr="Data Mining Applica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3726" y="862966"/>
            <a:ext cx="4638675" cy="5493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338756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19</a:t>
            </a:fld>
            <a:endParaRPr lang="en-US">
              <a:solidFill>
                <a:srgbClr val="464653"/>
              </a:solidFill>
            </a:endParaRPr>
          </a:p>
        </p:txBody>
      </p:sp>
      <p:sp>
        <p:nvSpPr>
          <p:cNvPr id="4" name="Content Placeholder 3"/>
          <p:cNvSpPr>
            <a:spLocks noGrp="1"/>
          </p:cNvSpPr>
          <p:nvPr>
            <p:ph sz="quarter" idx="1"/>
          </p:nvPr>
        </p:nvSpPr>
        <p:spPr/>
        <p:txBody>
          <a:bodyPr/>
          <a:lstStyle/>
          <a:p>
            <a:endParaRPr lang="en-IN"/>
          </a:p>
        </p:txBody>
      </p:sp>
    </p:spTree>
    <p:extLst>
      <p:ext uri="{BB962C8B-B14F-4D97-AF65-F5344CB8AC3E}">
        <p14:creationId xmlns:p14="http://schemas.microsoft.com/office/powerpoint/2010/main" val="33438147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766AC7-4A4E-4A09-AB82-00C41332D9E3}"/>
              </a:ext>
            </a:extLst>
          </p:cNvPr>
          <p:cNvSpPr>
            <a:spLocks noGrp="1"/>
          </p:cNvSpPr>
          <p:nvPr>
            <p:ph type="title"/>
          </p:nvPr>
        </p:nvSpPr>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Course Outcomes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5DE9CB55-1009-4039-97C4-7BFC3DAB9D1D}"/>
              </a:ext>
            </a:extLst>
          </p:cNvPr>
          <p:cNvSpPr>
            <a:spLocks noGrp="1"/>
          </p:cNvSpPr>
          <p:nvPr>
            <p:ph idx="1"/>
          </p:nvPr>
        </p:nvSpPr>
        <p:spPr>
          <a:xfrm>
            <a:off x="472966" y="1466193"/>
            <a:ext cx="11430000" cy="4710770"/>
          </a:xfrm>
        </p:spPr>
        <p:txBody>
          <a:bodyPr>
            <a:normAutofit/>
          </a:bodyPr>
          <a:lstStyle/>
          <a:p>
            <a:endParaRPr lang="en-US" dirty="0">
              <a:latin typeface="Times New Roman" panose="02020603050405020304" pitchFamily="18" charset="0"/>
              <a:cs typeface="Times New Roman" panose="02020603050405020304" pitchFamily="18" charset="0"/>
            </a:endParaRPr>
          </a:p>
          <a:p>
            <a:r>
              <a:rPr lang="en-US" b="1" dirty="0">
                <a:solidFill>
                  <a:schemeClr val="tx1">
                    <a:lumMod val="75000"/>
                    <a:lumOff val="25000"/>
                  </a:schemeClr>
                </a:solidFill>
              </a:rPr>
              <a:t>CO1</a:t>
            </a:r>
            <a:r>
              <a:rPr lang="en-US" dirty="0">
                <a:solidFill>
                  <a:schemeClr val="tx1">
                    <a:lumMod val="75000"/>
                    <a:lumOff val="25000"/>
                  </a:schemeClr>
                </a:solidFill>
              </a:rPr>
              <a:t> - Describe a data warehouse </a:t>
            </a:r>
            <a:r>
              <a:rPr lang="en-US" b="1" dirty="0">
                <a:solidFill>
                  <a:schemeClr val="tx1">
                    <a:lumMod val="75000"/>
                    <a:lumOff val="25000"/>
                  </a:schemeClr>
                </a:solidFill>
              </a:rPr>
              <a:t>(K2)</a:t>
            </a:r>
            <a:endParaRPr lang="en-US" dirty="0">
              <a:solidFill>
                <a:schemeClr val="tx1">
                  <a:lumMod val="75000"/>
                  <a:lumOff val="25000"/>
                </a:schemeClr>
              </a:solidFill>
            </a:endParaRPr>
          </a:p>
          <a:p>
            <a:r>
              <a:rPr lang="en-US" b="1" dirty="0">
                <a:solidFill>
                  <a:srgbClr val="FF0000"/>
                </a:solidFill>
              </a:rPr>
              <a:t>CO2</a:t>
            </a:r>
            <a:r>
              <a:rPr lang="en-US" dirty="0">
                <a:solidFill>
                  <a:srgbClr val="FF0000"/>
                </a:solidFill>
              </a:rPr>
              <a:t> - Apply pre-processing techniques </a:t>
            </a:r>
            <a:r>
              <a:rPr lang="en-US" b="1" dirty="0">
                <a:solidFill>
                  <a:srgbClr val="FF0000"/>
                </a:solidFill>
              </a:rPr>
              <a:t>(K3)</a:t>
            </a:r>
            <a:endParaRPr lang="en-US" dirty="0">
              <a:solidFill>
                <a:srgbClr val="FF0000"/>
              </a:solidFill>
            </a:endParaRPr>
          </a:p>
          <a:p>
            <a:r>
              <a:rPr lang="en-US" b="1" dirty="0"/>
              <a:t>CO3</a:t>
            </a:r>
            <a:r>
              <a:rPr lang="en-US" dirty="0"/>
              <a:t> - Interpret correlation based frequent patterns in large data sets </a:t>
            </a:r>
            <a:r>
              <a:rPr lang="en-US" b="1" dirty="0"/>
              <a:t>(K2)</a:t>
            </a:r>
            <a:endParaRPr lang="en-US" dirty="0"/>
          </a:p>
          <a:p>
            <a:r>
              <a:rPr lang="en-US" b="1" dirty="0"/>
              <a:t>CO4</a:t>
            </a:r>
            <a:r>
              <a:rPr lang="en-US" dirty="0"/>
              <a:t> - Compare and contrast the various classifiers </a:t>
            </a:r>
            <a:r>
              <a:rPr lang="en-US" b="1" dirty="0"/>
              <a:t>(K2)</a:t>
            </a:r>
            <a:endParaRPr lang="en-US" dirty="0"/>
          </a:p>
          <a:p>
            <a:r>
              <a:rPr lang="en-US" b="1" dirty="0"/>
              <a:t>CO5</a:t>
            </a:r>
            <a:r>
              <a:rPr lang="en-US" dirty="0"/>
              <a:t> - Apply data mining techniques and methods to large data sets </a:t>
            </a:r>
            <a:r>
              <a:rPr lang="en-US" b="1" dirty="0"/>
              <a:t>(K3)</a:t>
            </a:r>
            <a:endParaRPr lang="en-IN"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143C2F92-5A62-45CD-AE91-6C9AADDDB358}"/>
              </a:ext>
            </a:extLst>
          </p:cNvPr>
          <p:cNvSpPr>
            <a:spLocks noGrp="1"/>
          </p:cNvSpPr>
          <p:nvPr>
            <p:ph type="dt" sz="half" idx="10"/>
          </p:nvPr>
        </p:nvSpPr>
        <p:spPr/>
        <p:txBody>
          <a:bodyPr/>
          <a:lstStyle/>
          <a:p>
            <a:fld id="{CE2EEBC5-93E7-49CD-BAFA-D94F2922D2F7}" type="datetime1">
              <a:rPr lang="en-IN" smtClean="0"/>
              <a:pPr/>
              <a:t>20-08-2024</a:t>
            </a:fld>
            <a:endParaRPr lang="en-IN"/>
          </a:p>
        </p:txBody>
      </p:sp>
      <p:sp>
        <p:nvSpPr>
          <p:cNvPr id="5" name="Footer Placeholder 4">
            <a:extLst>
              <a:ext uri="{FF2B5EF4-FFF2-40B4-BE49-F238E27FC236}">
                <a16:creationId xmlns:a16="http://schemas.microsoft.com/office/drawing/2014/main" xmlns="" id="{B9B837FC-51F8-4C74-9EB6-176E4090961E}"/>
              </a:ext>
            </a:extLst>
          </p:cNvPr>
          <p:cNvSpPr>
            <a:spLocks noGrp="1"/>
          </p:cNvSpPr>
          <p:nvPr>
            <p:ph type="ftr" sz="quarter" idx="11"/>
          </p:nvPr>
        </p:nvSpPr>
        <p:spPr/>
        <p:txBody>
          <a:bodyPr/>
          <a:lstStyle/>
          <a:p>
            <a:r>
              <a:rPr lang="en-US"/>
              <a:t>U19ITT53 / Data Warehousing &amp; Data Miming</a:t>
            </a:r>
            <a:endParaRPr lang="en-IN"/>
          </a:p>
        </p:txBody>
      </p:sp>
      <p:sp>
        <p:nvSpPr>
          <p:cNvPr id="6" name="Slide Number Placeholder 5">
            <a:extLst>
              <a:ext uri="{FF2B5EF4-FFF2-40B4-BE49-F238E27FC236}">
                <a16:creationId xmlns:a16="http://schemas.microsoft.com/office/drawing/2014/main" xmlns="" id="{336632C9-61E1-4F8A-9D18-EC260766C928}"/>
              </a:ext>
            </a:extLst>
          </p:cNvPr>
          <p:cNvSpPr>
            <a:spLocks noGrp="1"/>
          </p:cNvSpPr>
          <p:nvPr>
            <p:ph type="sldNum" sz="quarter" idx="12"/>
          </p:nvPr>
        </p:nvSpPr>
        <p:spPr/>
        <p:txBody>
          <a:bodyPr/>
          <a:lstStyle/>
          <a:p>
            <a:fld id="{9F007541-7122-47D0-81F7-220A90B2D1EC}" type="slidenum">
              <a:rPr lang="en-IN" smtClean="0"/>
              <a:pPr/>
              <a:t>2</a:t>
            </a:fld>
            <a:endParaRPr lang="en-IN"/>
          </a:p>
        </p:txBody>
      </p:sp>
    </p:spTree>
    <p:extLst>
      <p:ext uri="{BB962C8B-B14F-4D97-AF65-F5344CB8AC3E}">
        <p14:creationId xmlns:p14="http://schemas.microsoft.com/office/powerpoint/2010/main" val="304921857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solidFill>
                  <a:srgbClr val="FF0000"/>
                </a:solidFill>
              </a:rPr>
              <a:t>Kinds of </a:t>
            </a:r>
            <a:r>
              <a:rPr lang="en-US" b="1" dirty="0">
                <a:solidFill>
                  <a:srgbClr val="FF0000"/>
                </a:solidFill>
              </a:rPr>
              <a:t>Data that can be mined</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20</a:t>
            </a:fld>
            <a:endParaRPr lang="en-US">
              <a:solidFill>
                <a:srgbClr val="464653"/>
              </a:solidFill>
            </a:endParaRPr>
          </a:p>
        </p:txBody>
      </p:sp>
      <p:sp>
        <p:nvSpPr>
          <p:cNvPr id="4" name="Content Placeholder 3"/>
          <p:cNvSpPr>
            <a:spLocks noGrp="1"/>
          </p:cNvSpPr>
          <p:nvPr>
            <p:ph sz="quarter" idx="1"/>
          </p:nvPr>
        </p:nvSpPr>
        <p:spPr/>
        <p:txBody>
          <a:bodyPr/>
          <a:lstStyle/>
          <a:p>
            <a:r>
              <a:rPr lang="en-US" sz="3200" dirty="0"/>
              <a:t>Different kind of data can be mine. </a:t>
            </a:r>
            <a:r>
              <a:rPr lang="en-US" sz="3200" dirty="0" smtClean="0"/>
              <a:t> </a:t>
            </a:r>
            <a:endParaRPr lang="en-US" sz="3200" dirty="0"/>
          </a:p>
          <a:p>
            <a:pPr lvl="1"/>
            <a:r>
              <a:rPr lang="en-US" sz="2800" dirty="0">
                <a:solidFill>
                  <a:srgbClr val="00B050"/>
                </a:solidFill>
              </a:rPr>
              <a:t>Spatial Databases</a:t>
            </a:r>
          </a:p>
          <a:p>
            <a:pPr lvl="1"/>
            <a:r>
              <a:rPr lang="en-US" sz="2800" dirty="0">
                <a:solidFill>
                  <a:srgbClr val="00B050"/>
                </a:solidFill>
              </a:rPr>
              <a:t>Flat Files</a:t>
            </a:r>
          </a:p>
          <a:p>
            <a:pPr lvl="1"/>
            <a:r>
              <a:rPr lang="en-US" sz="2800" dirty="0">
                <a:solidFill>
                  <a:srgbClr val="00B050"/>
                </a:solidFill>
              </a:rPr>
              <a:t>Relational Databases </a:t>
            </a:r>
          </a:p>
          <a:p>
            <a:pPr lvl="1"/>
            <a:r>
              <a:rPr lang="en-US" sz="2800" dirty="0">
                <a:solidFill>
                  <a:srgbClr val="00B050"/>
                </a:solidFill>
              </a:rPr>
              <a:t>Transactional Databases </a:t>
            </a:r>
          </a:p>
          <a:p>
            <a:pPr lvl="1"/>
            <a:r>
              <a:rPr lang="en-US" sz="2800" dirty="0">
                <a:solidFill>
                  <a:srgbClr val="00B050"/>
                </a:solidFill>
              </a:rPr>
              <a:t>Multimedia Databases</a:t>
            </a:r>
          </a:p>
          <a:p>
            <a:pPr lvl="1"/>
            <a:r>
              <a:rPr lang="en-US" sz="2800" dirty="0" smtClean="0">
                <a:solidFill>
                  <a:srgbClr val="00B050"/>
                </a:solidFill>
              </a:rPr>
              <a:t>Data Warehouse</a:t>
            </a:r>
            <a:endParaRPr lang="en-US" sz="2800" dirty="0">
              <a:solidFill>
                <a:srgbClr val="00B050"/>
              </a:solidFill>
            </a:endParaRPr>
          </a:p>
          <a:p>
            <a:pPr lvl="1"/>
            <a:r>
              <a:rPr lang="en-US" sz="2800" dirty="0">
                <a:solidFill>
                  <a:srgbClr val="00B050"/>
                </a:solidFill>
              </a:rPr>
              <a:t>World Wide Web(WWW)</a:t>
            </a:r>
          </a:p>
          <a:p>
            <a:pPr lvl="1"/>
            <a:r>
              <a:rPr lang="en-US" sz="2800" dirty="0">
                <a:solidFill>
                  <a:srgbClr val="00B050"/>
                </a:solidFill>
              </a:rPr>
              <a:t>Time Series Databases</a:t>
            </a:r>
          </a:p>
          <a:p>
            <a:endParaRPr lang="en-US" dirty="0"/>
          </a:p>
        </p:txBody>
      </p:sp>
    </p:spTree>
    <p:extLst>
      <p:ext uri="{BB962C8B-B14F-4D97-AF65-F5344CB8AC3E}">
        <p14:creationId xmlns:p14="http://schemas.microsoft.com/office/powerpoint/2010/main" val="3753094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animEffect transition="in" filter="fade">
                                      <p:cBhvr>
                                        <p:cTn id="13" dur="500"/>
                                        <p:tgtEl>
                                          <p:spTgt spid="4">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4" end="4"/>
                                            </p:txEl>
                                          </p:spTgt>
                                        </p:tgtEl>
                                        <p:attrNameLst>
                                          <p:attrName>style.visibility</p:attrName>
                                        </p:attrNameLst>
                                      </p:cBhvr>
                                      <p:to>
                                        <p:strVal val="visible"/>
                                      </p:to>
                                    </p:set>
                                    <p:animEffect transition="in" filter="fade">
                                      <p:cBhvr>
                                        <p:cTn id="16" dur="500"/>
                                        <p:tgtEl>
                                          <p:spTgt spid="4">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animEffect transition="in" filter="fade">
                                      <p:cBhvr>
                                        <p:cTn id="19" dur="500"/>
                                        <p:tgtEl>
                                          <p:spTgt spid="4">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animEffect transition="in" filter="fade">
                                      <p:cBhvr>
                                        <p:cTn id="25" dur="500"/>
                                        <p:tgtEl>
                                          <p:spTgt spid="4">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8" end="8"/>
                                            </p:txEl>
                                          </p:spTgt>
                                        </p:tgtEl>
                                        <p:attrNameLst>
                                          <p:attrName>style.visibility</p:attrName>
                                        </p:attrNameLst>
                                      </p:cBhvr>
                                      <p:to>
                                        <p:strVal val="visible"/>
                                      </p:to>
                                    </p:set>
                                    <p:animEffect transition="in" filter="fade">
                                      <p:cBhvr>
                                        <p:cTn id="28"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21</a:t>
            </a:fld>
            <a:endParaRPr lang="en-US">
              <a:solidFill>
                <a:srgbClr val="464653"/>
              </a:solidFill>
            </a:endParaRPr>
          </a:p>
        </p:txBody>
      </p:sp>
      <p:sp>
        <p:nvSpPr>
          <p:cNvPr id="4" name="Content Placeholder 3"/>
          <p:cNvSpPr>
            <a:spLocks noGrp="1"/>
          </p:cNvSpPr>
          <p:nvPr>
            <p:ph sz="quarter" idx="1"/>
          </p:nvPr>
        </p:nvSpPr>
        <p:spPr>
          <a:xfrm>
            <a:off x="609600" y="1219200"/>
            <a:ext cx="11410950" cy="4937760"/>
          </a:xfrm>
        </p:spPr>
        <p:txBody>
          <a:bodyPr/>
          <a:lstStyle/>
          <a:p>
            <a:pPr marL="0" indent="0">
              <a:buNone/>
            </a:pPr>
            <a:r>
              <a:rPr lang="en-US" dirty="0">
                <a:solidFill>
                  <a:srgbClr val="00B050"/>
                </a:solidFill>
              </a:rPr>
              <a:t>Spatial Database</a:t>
            </a:r>
          </a:p>
          <a:p>
            <a:r>
              <a:rPr lang="en-US" dirty="0" smtClean="0"/>
              <a:t>Used to store </a:t>
            </a:r>
            <a:r>
              <a:rPr lang="en-US" dirty="0"/>
              <a:t>geographical information.</a:t>
            </a:r>
          </a:p>
          <a:p>
            <a:r>
              <a:rPr lang="en-US" dirty="0" smtClean="0"/>
              <a:t>Used to store </a:t>
            </a:r>
            <a:r>
              <a:rPr lang="en-US" dirty="0"/>
              <a:t>the data in the form of coordinates, lines, and different shapes, etc.</a:t>
            </a:r>
          </a:p>
          <a:p>
            <a:r>
              <a:rPr lang="en-US" dirty="0" smtClean="0"/>
              <a:t>Applications : </a:t>
            </a:r>
            <a:r>
              <a:rPr lang="en-US" dirty="0" smtClean="0">
                <a:solidFill>
                  <a:srgbClr val="00B0F0"/>
                </a:solidFill>
              </a:rPr>
              <a:t>Maps</a:t>
            </a:r>
            <a:r>
              <a:rPr lang="en-US" dirty="0">
                <a:solidFill>
                  <a:srgbClr val="00B0F0"/>
                </a:solidFill>
              </a:rPr>
              <a:t>, Global </a:t>
            </a:r>
            <a:r>
              <a:rPr lang="en-US" dirty="0" smtClean="0">
                <a:solidFill>
                  <a:srgbClr val="00B0F0"/>
                </a:solidFill>
              </a:rPr>
              <a:t>positioning  </a:t>
            </a:r>
            <a:endParaRPr lang="en-US" dirty="0">
              <a:solidFill>
                <a:srgbClr val="00B0F0"/>
              </a:solidFill>
            </a:endParaRPr>
          </a:p>
          <a:p>
            <a:endParaRPr lang="en-US" dirty="0"/>
          </a:p>
          <a:p>
            <a:pPr marL="0" indent="0">
              <a:buNone/>
            </a:pPr>
            <a:r>
              <a:rPr lang="en-US" dirty="0">
                <a:solidFill>
                  <a:srgbClr val="00B050"/>
                </a:solidFill>
              </a:rPr>
              <a:t>Flat </a:t>
            </a:r>
            <a:r>
              <a:rPr lang="en-US" dirty="0" smtClean="0">
                <a:solidFill>
                  <a:srgbClr val="00B050"/>
                </a:solidFill>
              </a:rPr>
              <a:t>files</a:t>
            </a:r>
            <a:endParaRPr lang="en-US" dirty="0">
              <a:solidFill>
                <a:srgbClr val="00B050"/>
              </a:solidFill>
            </a:endParaRPr>
          </a:p>
          <a:p>
            <a:r>
              <a:rPr lang="en-US" dirty="0"/>
              <a:t>Flat files are in the </a:t>
            </a:r>
            <a:r>
              <a:rPr lang="en-US" dirty="0">
                <a:solidFill>
                  <a:srgbClr val="00B0F0"/>
                </a:solidFill>
              </a:rPr>
              <a:t>binary form or text form </a:t>
            </a:r>
            <a:r>
              <a:rPr lang="en-US" dirty="0"/>
              <a:t>and having a structure that can be </a:t>
            </a:r>
            <a:r>
              <a:rPr lang="en-US" dirty="0">
                <a:solidFill>
                  <a:srgbClr val="00B0F0"/>
                </a:solidFill>
              </a:rPr>
              <a:t>easily extracted </a:t>
            </a:r>
            <a:r>
              <a:rPr lang="en-US" dirty="0"/>
              <a:t>by data mining algorithms.</a:t>
            </a:r>
          </a:p>
          <a:p>
            <a:endParaRPr lang="en-US" dirty="0"/>
          </a:p>
        </p:txBody>
      </p:sp>
    </p:spTree>
    <p:extLst>
      <p:ext uri="{BB962C8B-B14F-4D97-AF65-F5344CB8AC3E}">
        <p14:creationId xmlns:p14="http://schemas.microsoft.com/office/powerpoint/2010/main" val="151059921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22</a:t>
            </a:fld>
            <a:endParaRPr lang="en-US">
              <a:solidFill>
                <a:srgbClr val="464653"/>
              </a:solidFill>
            </a:endParaRPr>
          </a:p>
        </p:txBody>
      </p:sp>
      <p:sp>
        <p:nvSpPr>
          <p:cNvPr id="4" name="Content Placeholder 3"/>
          <p:cNvSpPr>
            <a:spLocks noGrp="1"/>
          </p:cNvSpPr>
          <p:nvPr>
            <p:ph sz="quarter" idx="1"/>
          </p:nvPr>
        </p:nvSpPr>
        <p:spPr>
          <a:xfrm>
            <a:off x="609600" y="1066800"/>
            <a:ext cx="10972801" cy="5090160"/>
          </a:xfrm>
        </p:spPr>
        <p:txBody>
          <a:bodyPr>
            <a:normAutofit/>
          </a:bodyPr>
          <a:lstStyle/>
          <a:p>
            <a:pPr marL="0" indent="0">
              <a:buNone/>
            </a:pPr>
            <a:r>
              <a:rPr lang="en-US" b="1" dirty="0">
                <a:solidFill>
                  <a:srgbClr val="00B050"/>
                </a:solidFill>
              </a:rPr>
              <a:t>Relational Databases</a:t>
            </a:r>
          </a:p>
          <a:p>
            <a:r>
              <a:rPr lang="en-US" dirty="0"/>
              <a:t>Relational Databases is an organized </a:t>
            </a:r>
            <a:r>
              <a:rPr lang="en-US" dirty="0">
                <a:solidFill>
                  <a:srgbClr val="00B0F0"/>
                </a:solidFill>
              </a:rPr>
              <a:t>collection of related data</a:t>
            </a:r>
            <a:r>
              <a:rPr lang="en-US" dirty="0"/>
              <a:t>. </a:t>
            </a:r>
            <a:endParaRPr lang="en-US" dirty="0" smtClean="0"/>
          </a:p>
          <a:p>
            <a:r>
              <a:rPr lang="en-US" dirty="0" smtClean="0"/>
              <a:t>This </a:t>
            </a:r>
            <a:r>
              <a:rPr lang="en-US" dirty="0"/>
              <a:t>organization is in the form of tables with rows and columns. </a:t>
            </a:r>
            <a:endParaRPr lang="en-US" dirty="0" smtClean="0"/>
          </a:p>
          <a:p>
            <a:r>
              <a:rPr lang="en-US" dirty="0" smtClean="0"/>
              <a:t>Different </a:t>
            </a:r>
            <a:r>
              <a:rPr lang="en-US" dirty="0"/>
              <a:t>kind of scheme used in relational databases. </a:t>
            </a:r>
            <a:endParaRPr lang="en-US" dirty="0" smtClean="0"/>
          </a:p>
          <a:p>
            <a:r>
              <a:rPr lang="en-US" dirty="0" smtClean="0"/>
              <a:t>A </a:t>
            </a:r>
            <a:r>
              <a:rPr lang="en-US" dirty="0"/>
              <a:t>physical and logical schema is famous schema.</a:t>
            </a:r>
          </a:p>
          <a:p>
            <a:pPr lvl="1"/>
            <a:r>
              <a:rPr lang="en-US" dirty="0"/>
              <a:t>In Physical </a:t>
            </a:r>
            <a:r>
              <a:rPr lang="en-US" dirty="0" smtClean="0"/>
              <a:t>schema</a:t>
            </a:r>
            <a:r>
              <a:rPr lang="en-US" dirty="0"/>
              <a:t> </a:t>
            </a:r>
            <a:r>
              <a:rPr lang="en-US" dirty="0" smtClean="0"/>
              <a:t>-  </a:t>
            </a:r>
            <a:r>
              <a:rPr lang="en-US" dirty="0"/>
              <a:t>define the structure of tables.</a:t>
            </a:r>
          </a:p>
          <a:p>
            <a:pPr lvl="1"/>
            <a:r>
              <a:rPr lang="en-US" dirty="0"/>
              <a:t>In Logical </a:t>
            </a:r>
            <a:r>
              <a:rPr lang="en-US" dirty="0" smtClean="0"/>
              <a:t>schema - </a:t>
            </a:r>
            <a:r>
              <a:rPr lang="en-US" dirty="0"/>
              <a:t>define a different kind of relationship among tables.</a:t>
            </a:r>
          </a:p>
          <a:p>
            <a:r>
              <a:rPr lang="en-US" dirty="0"/>
              <a:t>Standard API of the relational database is </a:t>
            </a:r>
            <a:r>
              <a:rPr lang="en-US" dirty="0">
                <a:solidFill>
                  <a:srgbClr val="00B050"/>
                </a:solidFill>
              </a:rPr>
              <a:t>Structured Query Language (SQL).</a:t>
            </a:r>
          </a:p>
          <a:p>
            <a:endParaRPr lang="en-US" dirty="0"/>
          </a:p>
        </p:txBody>
      </p:sp>
    </p:spTree>
    <p:extLst>
      <p:ext uri="{BB962C8B-B14F-4D97-AF65-F5344CB8AC3E}">
        <p14:creationId xmlns:p14="http://schemas.microsoft.com/office/powerpoint/2010/main" val="314371015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23</a:t>
            </a:fld>
            <a:endParaRPr lang="en-US">
              <a:solidFill>
                <a:srgbClr val="464653"/>
              </a:solidFill>
            </a:endParaRPr>
          </a:p>
        </p:txBody>
      </p:sp>
      <p:sp>
        <p:nvSpPr>
          <p:cNvPr id="4" name="Content Placeholder 3"/>
          <p:cNvSpPr>
            <a:spLocks noGrp="1"/>
          </p:cNvSpPr>
          <p:nvPr>
            <p:ph sz="quarter" idx="1"/>
          </p:nvPr>
        </p:nvSpPr>
        <p:spPr>
          <a:xfrm>
            <a:off x="609600" y="1143000"/>
            <a:ext cx="10972801" cy="5414010"/>
          </a:xfrm>
        </p:spPr>
        <p:txBody>
          <a:bodyPr>
            <a:normAutofit/>
          </a:bodyPr>
          <a:lstStyle/>
          <a:p>
            <a:pPr marL="0" indent="0">
              <a:buNone/>
            </a:pPr>
            <a:r>
              <a:rPr lang="en-US" b="1" dirty="0" smtClean="0">
                <a:solidFill>
                  <a:srgbClr val="00B050"/>
                </a:solidFill>
              </a:rPr>
              <a:t>Transactional </a:t>
            </a:r>
            <a:r>
              <a:rPr lang="en-US" b="1" dirty="0">
                <a:solidFill>
                  <a:srgbClr val="00B050"/>
                </a:solidFill>
              </a:rPr>
              <a:t>Databases</a:t>
            </a:r>
          </a:p>
          <a:p>
            <a:r>
              <a:rPr lang="en-US" dirty="0"/>
              <a:t>Transactional databases is an organized collection of data that is organized by </a:t>
            </a:r>
            <a:r>
              <a:rPr lang="en-US" dirty="0">
                <a:solidFill>
                  <a:srgbClr val="00B0F0"/>
                </a:solidFill>
              </a:rPr>
              <a:t>timestamps</a:t>
            </a:r>
            <a:r>
              <a:rPr lang="en-US" dirty="0"/>
              <a:t> etc. </a:t>
            </a:r>
            <a:endParaRPr lang="en-US" dirty="0" smtClean="0"/>
          </a:p>
          <a:p>
            <a:r>
              <a:rPr lang="en-US" dirty="0" smtClean="0"/>
              <a:t>Example - organized </a:t>
            </a:r>
            <a:r>
              <a:rPr lang="en-US" dirty="0"/>
              <a:t>by </a:t>
            </a:r>
            <a:r>
              <a:rPr lang="en-US" dirty="0">
                <a:solidFill>
                  <a:srgbClr val="00B0F0"/>
                </a:solidFill>
              </a:rPr>
              <a:t>any date to represent </a:t>
            </a:r>
            <a:r>
              <a:rPr lang="en-US" dirty="0"/>
              <a:t>the transaction in databases. </a:t>
            </a:r>
            <a:endParaRPr lang="en-US" dirty="0" smtClean="0"/>
          </a:p>
          <a:p>
            <a:endParaRPr lang="en-US" i="1" dirty="0"/>
          </a:p>
          <a:p>
            <a:r>
              <a:rPr lang="en-US" i="1" dirty="0" smtClean="0"/>
              <a:t>Transactional </a:t>
            </a:r>
            <a:r>
              <a:rPr lang="en-US" i="1" dirty="0"/>
              <a:t>Databases</a:t>
            </a:r>
            <a:r>
              <a:rPr lang="en-US" dirty="0"/>
              <a:t> must have the </a:t>
            </a:r>
            <a:r>
              <a:rPr lang="en-US" dirty="0">
                <a:solidFill>
                  <a:srgbClr val="00B0F0"/>
                </a:solidFill>
              </a:rPr>
              <a:t>capability to roll back </a:t>
            </a:r>
            <a:r>
              <a:rPr lang="en-US" dirty="0"/>
              <a:t>any transaction. </a:t>
            </a:r>
            <a:endParaRPr lang="en-US" dirty="0" smtClean="0"/>
          </a:p>
          <a:p>
            <a:r>
              <a:rPr lang="en-US" dirty="0" smtClean="0"/>
              <a:t>It </a:t>
            </a:r>
            <a:r>
              <a:rPr lang="en-US" dirty="0"/>
              <a:t>is most commonly used in ATM </a:t>
            </a:r>
            <a:r>
              <a:rPr lang="en-US" dirty="0" smtClean="0"/>
              <a:t>machines</a:t>
            </a:r>
          </a:p>
          <a:p>
            <a:endParaRPr lang="en-US" dirty="0"/>
          </a:p>
          <a:p>
            <a:r>
              <a:rPr lang="en-US" dirty="0" smtClean="0">
                <a:solidFill>
                  <a:srgbClr val="00B0F0"/>
                </a:solidFill>
              </a:rPr>
              <a:t>Applications</a:t>
            </a:r>
            <a:r>
              <a:rPr lang="en-US" dirty="0" smtClean="0"/>
              <a:t> : Object </a:t>
            </a:r>
            <a:r>
              <a:rPr lang="en-US" dirty="0"/>
              <a:t>databases, ATM machine, Banking, and Distributed </a:t>
            </a:r>
            <a:r>
              <a:rPr lang="en-US" dirty="0" smtClean="0"/>
              <a:t>systems</a:t>
            </a:r>
            <a:endParaRPr lang="en-US" dirty="0"/>
          </a:p>
        </p:txBody>
      </p:sp>
    </p:spTree>
    <p:extLst>
      <p:ext uri="{BB962C8B-B14F-4D97-AF65-F5344CB8AC3E}">
        <p14:creationId xmlns:p14="http://schemas.microsoft.com/office/powerpoint/2010/main" val="18558543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24</a:t>
            </a:fld>
            <a:endParaRPr lang="en-US" dirty="0">
              <a:solidFill>
                <a:srgbClr val="464653"/>
              </a:solidFill>
            </a:endParaRPr>
          </a:p>
        </p:txBody>
      </p:sp>
      <p:sp>
        <p:nvSpPr>
          <p:cNvPr id="4" name="Content Placeholder 3"/>
          <p:cNvSpPr>
            <a:spLocks noGrp="1"/>
          </p:cNvSpPr>
          <p:nvPr>
            <p:ph sz="quarter" idx="1"/>
          </p:nvPr>
        </p:nvSpPr>
        <p:spPr>
          <a:xfrm>
            <a:off x="495300" y="1085850"/>
            <a:ext cx="11144251" cy="5261610"/>
          </a:xfrm>
        </p:spPr>
        <p:txBody>
          <a:bodyPr>
            <a:normAutofit/>
          </a:bodyPr>
          <a:lstStyle/>
          <a:p>
            <a:pPr marL="0" indent="0">
              <a:buNone/>
            </a:pPr>
            <a:r>
              <a:rPr lang="en-US" b="1" dirty="0">
                <a:solidFill>
                  <a:srgbClr val="00B050"/>
                </a:solidFill>
              </a:rPr>
              <a:t>Multimedia Databases</a:t>
            </a:r>
            <a:endParaRPr lang="en-US" dirty="0">
              <a:solidFill>
                <a:srgbClr val="00B050"/>
              </a:solidFill>
            </a:endParaRPr>
          </a:p>
          <a:p>
            <a:pPr algn="just"/>
            <a:r>
              <a:rPr lang="en-US" dirty="0"/>
              <a:t>Multimedia databases are the databases that can store the followings;</a:t>
            </a:r>
          </a:p>
          <a:p>
            <a:pPr lvl="1" algn="just"/>
            <a:r>
              <a:rPr lang="en-US" dirty="0"/>
              <a:t>Video</a:t>
            </a:r>
          </a:p>
          <a:p>
            <a:pPr lvl="1" algn="just"/>
            <a:r>
              <a:rPr lang="en-US" dirty="0"/>
              <a:t>I</a:t>
            </a:r>
            <a:r>
              <a:rPr lang="en-US" dirty="0" smtClean="0"/>
              <a:t>mages</a:t>
            </a:r>
            <a:endParaRPr lang="en-US" dirty="0"/>
          </a:p>
          <a:p>
            <a:pPr lvl="1" algn="just"/>
            <a:r>
              <a:rPr lang="en-US" dirty="0"/>
              <a:t>Audio</a:t>
            </a:r>
          </a:p>
          <a:p>
            <a:pPr lvl="1" algn="just"/>
            <a:r>
              <a:rPr lang="en-US" dirty="0"/>
              <a:t>T</a:t>
            </a:r>
            <a:r>
              <a:rPr lang="en-US" dirty="0" smtClean="0"/>
              <a:t>ext</a:t>
            </a:r>
            <a:endParaRPr lang="en-US" dirty="0"/>
          </a:p>
          <a:p>
            <a:pPr algn="just"/>
            <a:r>
              <a:rPr lang="en-US" i="1" dirty="0"/>
              <a:t>Multimedia Databases</a:t>
            </a:r>
            <a:r>
              <a:rPr lang="en-US" dirty="0"/>
              <a:t> can be stored on Object-Oriented Databases.</a:t>
            </a:r>
          </a:p>
          <a:p>
            <a:pPr algn="just"/>
            <a:r>
              <a:rPr lang="en-US" dirty="0" smtClean="0">
                <a:solidFill>
                  <a:srgbClr val="00B0F0"/>
                </a:solidFill>
              </a:rPr>
              <a:t>Applications</a:t>
            </a:r>
            <a:r>
              <a:rPr lang="en-US" dirty="0" smtClean="0"/>
              <a:t>: </a:t>
            </a:r>
            <a:r>
              <a:rPr lang="en-US" dirty="0" err="1" smtClean="0"/>
              <a:t>Ebooks</a:t>
            </a:r>
            <a:r>
              <a:rPr lang="en-US" dirty="0" smtClean="0"/>
              <a:t> </a:t>
            </a:r>
            <a:r>
              <a:rPr lang="en-US" dirty="0"/>
              <a:t>databases, Video websites databases, news websites </a:t>
            </a:r>
            <a:r>
              <a:rPr lang="en-US" dirty="0" smtClean="0"/>
              <a:t>databases.</a:t>
            </a:r>
            <a:endParaRPr lang="en-US" dirty="0"/>
          </a:p>
          <a:p>
            <a:endParaRPr lang="en-US" dirty="0"/>
          </a:p>
        </p:txBody>
      </p:sp>
    </p:spTree>
    <p:extLst>
      <p:ext uri="{BB962C8B-B14F-4D97-AF65-F5344CB8AC3E}">
        <p14:creationId xmlns:p14="http://schemas.microsoft.com/office/powerpoint/2010/main" val="857031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25</a:t>
            </a:fld>
            <a:endParaRPr lang="en-US" dirty="0">
              <a:solidFill>
                <a:srgbClr val="464653"/>
              </a:solidFill>
            </a:endParaRPr>
          </a:p>
        </p:txBody>
      </p:sp>
      <p:sp>
        <p:nvSpPr>
          <p:cNvPr id="4" name="Content Placeholder 3"/>
          <p:cNvSpPr>
            <a:spLocks noGrp="1"/>
          </p:cNvSpPr>
          <p:nvPr>
            <p:ph sz="quarter" idx="1"/>
          </p:nvPr>
        </p:nvSpPr>
        <p:spPr>
          <a:xfrm>
            <a:off x="476250" y="1028700"/>
            <a:ext cx="11430001" cy="4248150"/>
          </a:xfrm>
        </p:spPr>
        <p:txBody>
          <a:bodyPr>
            <a:normAutofit/>
          </a:bodyPr>
          <a:lstStyle/>
          <a:p>
            <a:pPr marL="0" indent="0">
              <a:buNone/>
            </a:pPr>
            <a:r>
              <a:rPr lang="en-US" b="1" dirty="0" smtClean="0">
                <a:solidFill>
                  <a:srgbClr val="00B050"/>
                </a:solidFill>
              </a:rPr>
              <a:t>Data Warehouse</a:t>
            </a:r>
            <a:endParaRPr lang="en-US" b="1" dirty="0">
              <a:solidFill>
                <a:srgbClr val="00B050"/>
              </a:solidFill>
            </a:endParaRPr>
          </a:p>
          <a:p>
            <a:pPr algn="just"/>
            <a:r>
              <a:rPr lang="en-US" dirty="0"/>
              <a:t>A </a:t>
            </a:r>
            <a:r>
              <a:rPr lang="en-US" u="sng" dirty="0"/>
              <a:t>data warehouse</a:t>
            </a:r>
            <a:r>
              <a:rPr lang="en-US" dirty="0"/>
              <a:t> is the collection of data that is collected and integrated from one or more sources. Later this data can be mined for business decision making.</a:t>
            </a:r>
          </a:p>
          <a:p>
            <a:pPr algn="just"/>
            <a:r>
              <a:rPr lang="en-US" dirty="0"/>
              <a:t>Three </a:t>
            </a:r>
            <a:r>
              <a:rPr lang="en-US" dirty="0">
                <a:solidFill>
                  <a:srgbClr val="FF0000"/>
                </a:solidFill>
              </a:rPr>
              <a:t>famous</a:t>
            </a:r>
            <a:r>
              <a:rPr lang="en-US" dirty="0"/>
              <a:t>  types of a </a:t>
            </a:r>
            <a:r>
              <a:rPr lang="en-US" u="sng" dirty="0"/>
              <a:t>data warehouse</a:t>
            </a:r>
            <a:r>
              <a:rPr lang="en-US" dirty="0"/>
              <a:t> are mentioned below;</a:t>
            </a:r>
          </a:p>
          <a:p>
            <a:pPr lvl="1" algn="just"/>
            <a:r>
              <a:rPr lang="en-US" dirty="0" smtClean="0">
                <a:solidFill>
                  <a:srgbClr val="FF0000"/>
                </a:solidFill>
              </a:rPr>
              <a:t>Virtual Warehouse</a:t>
            </a:r>
            <a:endParaRPr lang="en-US" dirty="0">
              <a:solidFill>
                <a:srgbClr val="FF0000"/>
              </a:solidFill>
            </a:endParaRPr>
          </a:p>
          <a:p>
            <a:pPr lvl="1" algn="just"/>
            <a:r>
              <a:rPr lang="en-US" dirty="0">
                <a:solidFill>
                  <a:srgbClr val="FF0000"/>
                </a:solidFill>
              </a:rPr>
              <a:t>Data Mart</a:t>
            </a:r>
          </a:p>
          <a:p>
            <a:pPr lvl="1" algn="just"/>
            <a:r>
              <a:rPr lang="en-US" dirty="0">
                <a:solidFill>
                  <a:srgbClr val="FF0000"/>
                </a:solidFill>
              </a:rPr>
              <a:t>Enterprise data warehouse</a:t>
            </a:r>
          </a:p>
          <a:p>
            <a:pPr algn="just"/>
            <a:r>
              <a:rPr lang="en-US" dirty="0" smtClean="0">
                <a:solidFill>
                  <a:srgbClr val="00B0F0"/>
                </a:solidFill>
              </a:rPr>
              <a:t>Applications</a:t>
            </a:r>
            <a:r>
              <a:rPr lang="en-US" dirty="0" smtClean="0"/>
              <a:t>: </a:t>
            </a:r>
            <a:r>
              <a:rPr lang="en-US" dirty="0"/>
              <a:t>Business decision making and  Data mining </a:t>
            </a:r>
            <a:r>
              <a:rPr lang="en-US" dirty="0" smtClean="0"/>
              <a:t> </a:t>
            </a:r>
            <a:endParaRPr lang="en-US" dirty="0"/>
          </a:p>
          <a:p>
            <a:endParaRPr lang="en-US" dirty="0"/>
          </a:p>
        </p:txBody>
      </p:sp>
    </p:spTree>
    <p:extLst>
      <p:ext uri="{BB962C8B-B14F-4D97-AF65-F5344CB8AC3E}">
        <p14:creationId xmlns:p14="http://schemas.microsoft.com/office/powerpoint/2010/main" val="19924374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26</a:t>
            </a:fld>
            <a:endParaRPr lang="en-US">
              <a:solidFill>
                <a:srgbClr val="464653"/>
              </a:solidFill>
            </a:endParaRPr>
          </a:p>
        </p:txBody>
      </p:sp>
      <p:sp>
        <p:nvSpPr>
          <p:cNvPr id="4" name="Content Placeholder 3"/>
          <p:cNvSpPr>
            <a:spLocks noGrp="1"/>
          </p:cNvSpPr>
          <p:nvPr>
            <p:ph sz="quarter" idx="1"/>
          </p:nvPr>
        </p:nvSpPr>
        <p:spPr/>
        <p:txBody>
          <a:bodyPr>
            <a:normAutofit fontScale="92500"/>
          </a:bodyPr>
          <a:lstStyle/>
          <a:p>
            <a:pPr marL="0" indent="0">
              <a:buNone/>
            </a:pPr>
            <a:r>
              <a:rPr lang="en-US" dirty="0">
                <a:solidFill>
                  <a:srgbClr val="00B050"/>
                </a:solidFill>
              </a:rPr>
              <a:t>WWW</a:t>
            </a:r>
          </a:p>
          <a:p>
            <a:r>
              <a:rPr lang="en-US" dirty="0"/>
              <a:t>WWW stands for World wide web. WWW is a collection of documents and resources and can contain a different kind of data like video, audio, and text, etc. </a:t>
            </a:r>
            <a:endParaRPr lang="en-US" dirty="0" smtClean="0"/>
          </a:p>
          <a:p>
            <a:r>
              <a:rPr lang="en-US" dirty="0" smtClean="0"/>
              <a:t>Each </a:t>
            </a:r>
            <a:r>
              <a:rPr lang="en-US" dirty="0"/>
              <a:t>data can be identified by Uniform Resource Locators (URLs) through web browsers.</a:t>
            </a:r>
          </a:p>
          <a:p>
            <a:r>
              <a:rPr lang="en-US" dirty="0"/>
              <a:t>Online tools, online video, images, and text searching sites are the famous applications of WWW.</a:t>
            </a:r>
          </a:p>
          <a:p>
            <a:pPr marL="0" indent="0">
              <a:buNone/>
            </a:pPr>
            <a:endParaRPr lang="en-US" dirty="0"/>
          </a:p>
          <a:p>
            <a:pPr marL="0" indent="0">
              <a:buNone/>
            </a:pPr>
            <a:r>
              <a:rPr lang="en-US" dirty="0">
                <a:solidFill>
                  <a:srgbClr val="00B050"/>
                </a:solidFill>
              </a:rPr>
              <a:t>Time-series Databases</a:t>
            </a:r>
          </a:p>
          <a:p>
            <a:r>
              <a:rPr lang="en-US" dirty="0"/>
              <a:t>Time-series databases are the databases that can store </a:t>
            </a:r>
            <a:r>
              <a:rPr lang="en-US" dirty="0">
                <a:solidFill>
                  <a:srgbClr val="00B0F0"/>
                </a:solidFill>
              </a:rPr>
              <a:t>the stock exchange data </a:t>
            </a:r>
            <a:r>
              <a:rPr lang="en-US" dirty="0"/>
              <a:t>etc. </a:t>
            </a:r>
            <a:endParaRPr lang="en-US" dirty="0" smtClean="0"/>
          </a:p>
          <a:p>
            <a:r>
              <a:rPr lang="en-US" dirty="0" smtClean="0">
                <a:solidFill>
                  <a:srgbClr val="00B0F0"/>
                </a:solidFill>
              </a:rPr>
              <a:t>Applications</a:t>
            </a:r>
            <a:r>
              <a:rPr lang="en-US" dirty="0" smtClean="0"/>
              <a:t>: Graphite </a:t>
            </a:r>
            <a:r>
              <a:rPr lang="en-US" dirty="0"/>
              <a:t>and </a:t>
            </a:r>
            <a:r>
              <a:rPr lang="en-US" dirty="0" err="1"/>
              <a:t>eXtremeDB</a:t>
            </a:r>
            <a:r>
              <a:rPr lang="en-US" dirty="0"/>
              <a:t> </a:t>
            </a:r>
            <a:r>
              <a:rPr lang="en-US" dirty="0" smtClean="0"/>
              <a:t> </a:t>
            </a:r>
            <a:endParaRPr lang="en-US" dirty="0"/>
          </a:p>
          <a:p>
            <a:endParaRPr lang="en-US" dirty="0"/>
          </a:p>
        </p:txBody>
      </p:sp>
    </p:spTree>
    <p:extLst>
      <p:ext uri="{BB962C8B-B14F-4D97-AF65-F5344CB8AC3E}">
        <p14:creationId xmlns:p14="http://schemas.microsoft.com/office/powerpoint/2010/main" val="11131339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B0F0"/>
                </a:solidFill>
              </a:rPr>
              <a:t>Kinds of Patterns Can Be Mined</a:t>
            </a:r>
            <a:endParaRPr lang="en-IN" dirty="0">
              <a:solidFill>
                <a:srgbClr val="00B0F0"/>
              </a:solidFill>
            </a:endParaRP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27</a:t>
            </a:fld>
            <a:endParaRPr lang="en-US">
              <a:solidFill>
                <a:srgbClr val="464653"/>
              </a:solidFill>
            </a:endParaRPr>
          </a:p>
        </p:txBody>
      </p:sp>
      <p:sp>
        <p:nvSpPr>
          <p:cNvPr id="4" name="Content Placeholder 3"/>
          <p:cNvSpPr>
            <a:spLocks noGrp="1"/>
          </p:cNvSpPr>
          <p:nvPr>
            <p:ph sz="quarter" idx="1"/>
          </p:nvPr>
        </p:nvSpPr>
        <p:spPr/>
        <p:txBody>
          <a:bodyPr/>
          <a:lstStyle/>
          <a:p>
            <a:r>
              <a:rPr lang="en-US" dirty="0" smtClean="0"/>
              <a:t>Data Mining Functionalities</a:t>
            </a:r>
          </a:p>
          <a:p>
            <a:pPr lvl="1"/>
            <a:r>
              <a:rPr lang="en-US" dirty="0" smtClean="0"/>
              <a:t>Association</a:t>
            </a:r>
          </a:p>
          <a:p>
            <a:pPr lvl="1"/>
            <a:r>
              <a:rPr lang="en-US" dirty="0" smtClean="0"/>
              <a:t>Classification</a:t>
            </a:r>
          </a:p>
          <a:p>
            <a:pPr lvl="1"/>
            <a:r>
              <a:rPr lang="en-US" dirty="0" smtClean="0"/>
              <a:t>Clustering</a:t>
            </a:r>
          </a:p>
          <a:p>
            <a:pPr lvl="1"/>
            <a:r>
              <a:rPr lang="en-US" dirty="0" smtClean="0"/>
              <a:t>Regression</a:t>
            </a:r>
          </a:p>
          <a:p>
            <a:pPr lvl="1"/>
            <a:r>
              <a:rPr lang="en-US" dirty="0" smtClean="0"/>
              <a:t>Prediction</a:t>
            </a:r>
          </a:p>
          <a:p>
            <a:endParaRPr lang="en-IN" dirty="0"/>
          </a:p>
        </p:txBody>
      </p:sp>
    </p:spTree>
    <p:extLst>
      <p:ext uri="{BB962C8B-B14F-4D97-AF65-F5344CB8AC3E}">
        <p14:creationId xmlns:p14="http://schemas.microsoft.com/office/powerpoint/2010/main" val="34453581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28</a:t>
            </a:fld>
            <a:endParaRPr lang="en-US">
              <a:solidFill>
                <a:srgbClr val="464653"/>
              </a:solidFill>
            </a:endParaRPr>
          </a:p>
        </p:txBody>
      </p:sp>
      <p:sp>
        <p:nvSpPr>
          <p:cNvPr id="4" name="Content Placeholder 3"/>
          <p:cNvSpPr>
            <a:spLocks noGrp="1"/>
          </p:cNvSpPr>
          <p:nvPr>
            <p:ph sz="quarter" idx="1"/>
          </p:nvPr>
        </p:nvSpPr>
        <p:spPr/>
        <p:txBody>
          <a:bodyPr/>
          <a:lstStyle/>
          <a:p>
            <a:r>
              <a:rPr lang="en-US" dirty="0" smtClean="0"/>
              <a:t>Classification</a:t>
            </a:r>
          </a:p>
          <a:p>
            <a:pPr lvl="1"/>
            <a:r>
              <a:rPr lang="en-US" dirty="0" smtClean="0"/>
              <a:t>Separate data based on their properties</a:t>
            </a:r>
          </a:p>
          <a:p>
            <a:pPr lvl="1"/>
            <a:r>
              <a:rPr lang="en-US" dirty="0" smtClean="0"/>
              <a:t>Classifying them into multiple classes</a:t>
            </a:r>
          </a:p>
          <a:p>
            <a:pPr lvl="1"/>
            <a:endParaRPr lang="en-US" dirty="0"/>
          </a:p>
          <a:p>
            <a:pPr lvl="1"/>
            <a:r>
              <a:rPr lang="en-US" dirty="0" smtClean="0"/>
              <a:t>Class Label</a:t>
            </a:r>
          </a:p>
          <a:p>
            <a:pPr lvl="1"/>
            <a:endParaRPr lang="en-US" dirty="0"/>
          </a:p>
          <a:p>
            <a:pPr lvl="1"/>
            <a:r>
              <a:rPr lang="en-US" dirty="0" smtClean="0"/>
              <a:t>Example : Classify the countries based on climate</a:t>
            </a:r>
          </a:p>
          <a:p>
            <a:pPr lvl="1"/>
            <a:endParaRPr lang="en-IN" dirty="0"/>
          </a:p>
        </p:txBody>
      </p:sp>
    </p:spTree>
    <p:extLst>
      <p:ext uri="{BB962C8B-B14F-4D97-AF65-F5344CB8AC3E}">
        <p14:creationId xmlns:p14="http://schemas.microsoft.com/office/powerpoint/2010/main" val="6247178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29</a:t>
            </a:fld>
            <a:endParaRPr lang="en-US">
              <a:solidFill>
                <a:srgbClr val="464653"/>
              </a:solidFill>
            </a:endParaRPr>
          </a:p>
        </p:txBody>
      </p:sp>
      <p:sp>
        <p:nvSpPr>
          <p:cNvPr id="4" name="Content Placeholder 3"/>
          <p:cNvSpPr>
            <a:spLocks noGrp="1"/>
          </p:cNvSpPr>
          <p:nvPr>
            <p:ph sz="quarter" idx="1"/>
          </p:nvPr>
        </p:nvSpPr>
        <p:spPr/>
        <p:txBody>
          <a:bodyPr/>
          <a:lstStyle/>
          <a:p>
            <a:r>
              <a:rPr lang="en-US" dirty="0" smtClean="0"/>
              <a:t>Clustering</a:t>
            </a:r>
          </a:p>
          <a:p>
            <a:pPr lvl="1"/>
            <a:r>
              <a:rPr lang="en-US" dirty="0" smtClean="0"/>
              <a:t>Clustering is a data division of information into group of connected objects</a:t>
            </a:r>
          </a:p>
          <a:p>
            <a:pPr lvl="1"/>
            <a:r>
              <a:rPr lang="en-US" dirty="0" smtClean="0"/>
              <a:t>Each group is called a cluster</a:t>
            </a:r>
            <a:endParaRPr lang="en-US" dirty="0"/>
          </a:p>
          <a:p>
            <a:pPr lvl="1"/>
            <a:r>
              <a:rPr lang="en-US" dirty="0" smtClean="0"/>
              <a:t>Class Label are not known</a:t>
            </a:r>
          </a:p>
          <a:p>
            <a:pPr lvl="1"/>
            <a:endParaRPr lang="en-US" dirty="0"/>
          </a:p>
          <a:p>
            <a:pPr lvl="1"/>
            <a:endParaRPr lang="en-IN" dirty="0"/>
          </a:p>
        </p:txBody>
      </p:sp>
    </p:spTree>
    <p:extLst>
      <p:ext uri="{BB962C8B-B14F-4D97-AF65-F5344CB8AC3E}">
        <p14:creationId xmlns:p14="http://schemas.microsoft.com/office/powerpoint/2010/main" val="13202005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rgbClr val="C00000"/>
                </a:solidFill>
              </a:rPr>
              <a:t>UNIT II</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a:t>
            </a:fld>
            <a:endParaRPr lang="en-US">
              <a:solidFill>
                <a:srgbClr val="464653"/>
              </a:solidFill>
            </a:endParaRPr>
          </a:p>
        </p:txBody>
      </p:sp>
      <p:sp>
        <p:nvSpPr>
          <p:cNvPr id="4" name="Content Placeholder 3"/>
          <p:cNvSpPr>
            <a:spLocks noGrp="1"/>
          </p:cNvSpPr>
          <p:nvPr>
            <p:ph sz="quarter" idx="1"/>
          </p:nvPr>
        </p:nvSpPr>
        <p:spPr>
          <a:xfrm>
            <a:off x="472967" y="1143001"/>
            <a:ext cx="11240812" cy="5021316"/>
          </a:xfrm>
        </p:spPr>
        <p:txBody>
          <a:bodyPr>
            <a:normAutofit fontScale="92500" lnSpcReduction="20000"/>
          </a:bodyPr>
          <a:lstStyle/>
          <a:p>
            <a:r>
              <a:rPr lang="en-US" sz="2540" b="1" dirty="0">
                <a:solidFill>
                  <a:srgbClr val="7030A0"/>
                </a:solidFill>
              </a:rPr>
              <a:t>UNIT II – DATA MINING</a:t>
            </a:r>
          </a:p>
          <a:p>
            <a:pPr lvl="1" algn="just"/>
            <a:r>
              <a:rPr lang="en-US" sz="2800" b="1" dirty="0">
                <a:solidFill>
                  <a:srgbClr val="008000"/>
                </a:solidFill>
              </a:rPr>
              <a:t>Data Mining: </a:t>
            </a:r>
            <a:endParaRPr lang="en-US" sz="2800" b="1" dirty="0" smtClean="0">
              <a:solidFill>
                <a:srgbClr val="008000"/>
              </a:solidFill>
            </a:endParaRPr>
          </a:p>
          <a:p>
            <a:pPr lvl="2" algn="just"/>
            <a:r>
              <a:rPr lang="en-US" sz="2528" b="1" dirty="0" smtClean="0">
                <a:solidFill>
                  <a:srgbClr val="008000"/>
                </a:solidFill>
              </a:rPr>
              <a:t>Introduction</a:t>
            </a:r>
          </a:p>
          <a:p>
            <a:pPr lvl="2" algn="just"/>
            <a:r>
              <a:rPr lang="en-US" sz="2528" b="1" dirty="0" smtClean="0">
                <a:solidFill>
                  <a:srgbClr val="008000"/>
                </a:solidFill>
              </a:rPr>
              <a:t>Kinds </a:t>
            </a:r>
            <a:r>
              <a:rPr lang="en-US" sz="2528" b="1" dirty="0">
                <a:solidFill>
                  <a:srgbClr val="008000"/>
                </a:solidFill>
              </a:rPr>
              <a:t>of Data and </a:t>
            </a:r>
            <a:r>
              <a:rPr lang="en-US" sz="2528" b="1" dirty="0" smtClean="0">
                <a:solidFill>
                  <a:srgbClr val="008000"/>
                </a:solidFill>
              </a:rPr>
              <a:t>Patterns</a:t>
            </a:r>
          </a:p>
          <a:p>
            <a:pPr lvl="2" algn="just"/>
            <a:r>
              <a:rPr lang="en-US" sz="2528" b="1" dirty="0" smtClean="0">
                <a:solidFill>
                  <a:srgbClr val="008000"/>
                </a:solidFill>
              </a:rPr>
              <a:t>Major </a:t>
            </a:r>
            <a:r>
              <a:rPr lang="en-US" sz="2528" b="1" dirty="0">
                <a:solidFill>
                  <a:srgbClr val="008000"/>
                </a:solidFill>
              </a:rPr>
              <a:t>issues in data </a:t>
            </a:r>
            <a:r>
              <a:rPr lang="en-US" sz="2528" b="1" dirty="0" smtClean="0">
                <a:solidFill>
                  <a:srgbClr val="008000"/>
                </a:solidFill>
              </a:rPr>
              <a:t>mining</a:t>
            </a:r>
          </a:p>
          <a:p>
            <a:pPr lvl="2" algn="just"/>
            <a:r>
              <a:rPr lang="en-US" sz="2528" b="1" dirty="0" smtClean="0">
                <a:solidFill>
                  <a:srgbClr val="008000"/>
                </a:solidFill>
              </a:rPr>
              <a:t>Data </a:t>
            </a:r>
            <a:r>
              <a:rPr lang="en-US" sz="2528" b="1" dirty="0">
                <a:solidFill>
                  <a:srgbClr val="008000"/>
                </a:solidFill>
              </a:rPr>
              <a:t>Objects and attribute types </a:t>
            </a:r>
            <a:endParaRPr lang="en-US" sz="2528" b="1" dirty="0" smtClean="0">
              <a:solidFill>
                <a:srgbClr val="008000"/>
              </a:solidFill>
            </a:endParaRPr>
          </a:p>
          <a:p>
            <a:pPr lvl="2" algn="just"/>
            <a:r>
              <a:rPr lang="en-US" sz="2528" b="1" dirty="0" smtClean="0">
                <a:solidFill>
                  <a:srgbClr val="008000"/>
                </a:solidFill>
              </a:rPr>
              <a:t>Statistical </a:t>
            </a:r>
            <a:r>
              <a:rPr lang="en-US" sz="2528" b="1" dirty="0">
                <a:solidFill>
                  <a:srgbClr val="008000"/>
                </a:solidFill>
              </a:rPr>
              <a:t>description of data </a:t>
            </a:r>
          </a:p>
          <a:p>
            <a:pPr lvl="2" algn="just"/>
            <a:r>
              <a:rPr lang="en-US" sz="2528" b="1" dirty="0" smtClean="0">
                <a:solidFill>
                  <a:srgbClr val="008000"/>
                </a:solidFill>
              </a:rPr>
              <a:t>Measuring </a:t>
            </a:r>
            <a:r>
              <a:rPr lang="en-US" sz="2528" b="1" dirty="0">
                <a:solidFill>
                  <a:srgbClr val="008000"/>
                </a:solidFill>
              </a:rPr>
              <a:t>data similarity and dissimilarity. </a:t>
            </a:r>
          </a:p>
          <a:p>
            <a:pPr lvl="1" algn="just"/>
            <a:r>
              <a:rPr lang="en-US" sz="2800" b="1" dirty="0">
                <a:solidFill>
                  <a:srgbClr val="008000"/>
                </a:solidFill>
              </a:rPr>
              <a:t>Data preprocessing: </a:t>
            </a:r>
            <a:endParaRPr lang="en-US" sz="2800" b="1" dirty="0" smtClean="0">
              <a:solidFill>
                <a:srgbClr val="008000"/>
              </a:solidFill>
            </a:endParaRPr>
          </a:p>
          <a:p>
            <a:pPr lvl="2" algn="just"/>
            <a:r>
              <a:rPr lang="en-US" sz="2528" b="1" dirty="0" smtClean="0">
                <a:solidFill>
                  <a:srgbClr val="008000"/>
                </a:solidFill>
              </a:rPr>
              <a:t>Overview-Data cleaning</a:t>
            </a:r>
          </a:p>
          <a:p>
            <a:pPr lvl="2" algn="just"/>
            <a:r>
              <a:rPr lang="en-US" sz="2528" b="1" dirty="0" smtClean="0">
                <a:solidFill>
                  <a:srgbClr val="008000"/>
                </a:solidFill>
              </a:rPr>
              <a:t>Data </a:t>
            </a:r>
            <a:r>
              <a:rPr lang="en-US" sz="2528" b="1" dirty="0">
                <a:solidFill>
                  <a:srgbClr val="008000"/>
                </a:solidFill>
              </a:rPr>
              <a:t>integration </a:t>
            </a:r>
            <a:endParaRPr lang="en-US" sz="2528" b="1" dirty="0" smtClean="0">
              <a:solidFill>
                <a:srgbClr val="008000"/>
              </a:solidFill>
            </a:endParaRPr>
          </a:p>
          <a:p>
            <a:pPr lvl="2" algn="just"/>
            <a:r>
              <a:rPr lang="en-US" sz="2528" b="1" dirty="0" smtClean="0">
                <a:solidFill>
                  <a:srgbClr val="008000"/>
                </a:solidFill>
              </a:rPr>
              <a:t>Data reduction</a:t>
            </a:r>
          </a:p>
          <a:p>
            <a:pPr lvl="2" algn="just"/>
            <a:r>
              <a:rPr lang="en-US" sz="2528" b="1" dirty="0" smtClean="0">
                <a:solidFill>
                  <a:srgbClr val="008000"/>
                </a:solidFill>
              </a:rPr>
              <a:t>Data </a:t>
            </a:r>
            <a:r>
              <a:rPr lang="en-US" sz="2528" b="1" dirty="0">
                <a:solidFill>
                  <a:srgbClr val="008000"/>
                </a:solidFill>
              </a:rPr>
              <a:t>transformation and discretization</a:t>
            </a:r>
          </a:p>
          <a:p>
            <a:pPr lvl="1" algn="just"/>
            <a:endParaRPr lang="en-US" sz="2177" b="1" dirty="0">
              <a:solidFill>
                <a:srgbClr val="008000"/>
              </a:solidFill>
            </a:endParaRPr>
          </a:p>
          <a:p>
            <a:pPr>
              <a:buNone/>
            </a:pPr>
            <a:endParaRPr lang="en-US" sz="3266" dirty="0"/>
          </a:p>
        </p:txBody>
      </p:sp>
    </p:spTree>
    <p:extLst>
      <p:ext uri="{BB962C8B-B14F-4D97-AF65-F5344CB8AC3E}">
        <p14:creationId xmlns:p14="http://schemas.microsoft.com/office/powerpoint/2010/main" val="304072235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30</a:t>
            </a:fld>
            <a:endParaRPr lang="en-US">
              <a:solidFill>
                <a:srgbClr val="464653"/>
              </a:solidFill>
            </a:endParaRPr>
          </a:p>
        </p:txBody>
      </p:sp>
      <p:sp>
        <p:nvSpPr>
          <p:cNvPr id="4" name="Content Placeholder 3"/>
          <p:cNvSpPr>
            <a:spLocks noGrp="1"/>
          </p:cNvSpPr>
          <p:nvPr>
            <p:ph sz="quarter" idx="1"/>
          </p:nvPr>
        </p:nvSpPr>
        <p:spPr/>
        <p:txBody>
          <a:bodyPr/>
          <a:lstStyle/>
          <a:p>
            <a:r>
              <a:rPr lang="en-US" dirty="0" smtClean="0"/>
              <a:t>Regression</a:t>
            </a:r>
          </a:p>
          <a:p>
            <a:pPr lvl="1"/>
            <a:r>
              <a:rPr lang="en-US" dirty="0" smtClean="0"/>
              <a:t>Relationship between various variables</a:t>
            </a:r>
          </a:p>
          <a:p>
            <a:pPr lvl="1"/>
            <a:endParaRPr lang="en-US" dirty="0" smtClean="0"/>
          </a:p>
          <a:p>
            <a:r>
              <a:rPr lang="en-US" dirty="0" smtClean="0"/>
              <a:t>Association</a:t>
            </a:r>
            <a:endParaRPr lang="en-US" dirty="0"/>
          </a:p>
          <a:p>
            <a:pPr lvl="1"/>
            <a:r>
              <a:rPr lang="en-US" dirty="0" smtClean="0"/>
              <a:t>Link between two or more items</a:t>
            </a:r>
          </a:p>
          <a:p>
            <a:pPr lvl="1"/>
            <a:endParaRPr lang="en-US" dirty="0"/>
          </a:p>
          <a:p>
            <a:r>
              <a:rPr lang="en-US" dirty="0" smtClean="0"/>
              <a:t>Prediction</a:t>
            </a:r>
            <a:endParaRPr lang="en-US" dirty="0"/>
          </a:p>
          <a:p>
            <a:pPr lvl="1"/>
            <a:r>
              <a:rPr lang="en-US" dirty="0" smtClean="0"/>
              <a:t>Analyzing past event or instances data in the right sequence to predict a </a:t>
            </a:r>
            <a:r>
              <a:rPr lang="en-US" smtClean="0"/>
              <a:t>future event</a:t>
            </a:r>
            <a:endParaRPr lang="en-US" dirty="0"/>
          </a:p>
          <a:p>
            <a:pPr lvl="1"/>
            <a:endParaRPr lang="en-US" dirty="0"/>
          </a:p>
          <a:p>
            <a:pPr lvl="1"/>
            <a:endParaRPr lang="en-IN" dirty="0"/>
          </a:p>
        </p:txBody>
      </p:sp>
    </p:spTree>
    <p:extLst>
      <p:ext uri="{BB962C8B-B14F-4D97-AF65-F5344CB8AC3E}">
        <p14:creationId xmlns:p14="http://schemas.microsoft.com/office/powerpoint/2010/main" val="309443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547840C-D712-4719-9150-858D308221AE}"/>
              </a:ext>
            </a:extLst>
          </p:cNvPr>
          <p:cNvSpPr>
            <a:spLocks noGrp="1"/>
          </p:cNvSpPr>
          <p:nvPr>
            <p:ph type="title"/>
          </p:nvPr>
        </p:nvSpPr>
        <p:spPr>
          <a:xfrm>
            <a:off x="361950" y="381001"/>
            <a:ext cx="10972801" cy="435428"/>
          </a:xfrm>
        </p:spPr>
        <p:txBody>
          <a:bodyPr>
            <a:normAutofit fontScale="90000"/>
          </a:bodyPr>
          <a:lstStyle/>
          <a:p>
            <a:r>
              <a:rPr lang="en-US" b="1" dirty="0">
                <a:solidFill>
                  <a:srgbClr val="FF0000"/>
                </a:solidFill>
              </a:rPr>
              <a:t>Major issues in Data Mining</a:t>
            </a:r>
            <a:endParaRPr lang="en-IN" b="1" dirty="0">
              <a:solidFill>
                <a:srgbClr val="FF0000"/>
              </a:solidFill>
            </a:endParaRPr>
          </a:p>
        </p:txBody>
      </p:sp>
      <p:sp>
        <p:nvSpPr>
          <p:cNvPr id="3" name="Slide Number Placeholder 2">
            <a:extLst>
              <a:ext uri="{FF2B5EF4-FFF2-40B4-BE49-F238E27FC236}">
                <a16:creationId xmlns:a16="http://schemas.microsoft.com/office/drawing/2014/main" xmlns="" id="{A1938C4B-1306-4B14-8EB4-493A3EC66498}"/>
              </a:ext>
            </a:extLst>
          </p:cNvPr>
          <p:cNvSpPr>
            <a:spLocks noGrp="1"/>
          </p:cNvSpPr>
          <p:nvPr>
            <p:ph type="sldNum" sz="quarter" idx="12"/>
          </p:nvPr>
        </p:nvSpPr>
        <p:spPr/>
        <p:txBody>
          <a:bodyPr/>
          <a:lstStyle/>
          <a:p>
            <a:fld id="{E3591306-41CF-4237-B2B4-5C605DD45071}" type="slidenum">
              <a:rPr lang="en-US" smtClean="0">
                <a:solidFill>
                  <a:srgbClr val="464653"/>
                </a:solidFill>
              </a:rPr>
              <a:pPr/>
              <a:t>31</a:t>
            </a:fld>
            <a:endParaRPr lang="en-US">
              <a:solidFill>
                <a:srgbClr val="464653"/>
              </a:solidFill>
            </a:endParaRPr>
          </a:p>
        </p:txBody>
      </p:sp>
      <p:sp>
        <p:nvSpPr>
          <p:cNvPr id="4" name="Content Placeholder 3">
            <a:extLst>
              <a:ext uri="{FF2B5EF4-FFF2-40B4-BE49-F238E27FC236}">
                <a16:creationId xmlns:a16="http://schemas.microsoft.com/office/drawing/2014/main" xmlns="" id="{7FE7DDA5-32EA-48AB-A1B2-2FCB38CE2426}"/>
              </a:ext>
            </a:extLst>
          </p:cNvPr>
          <p:cNvSpPr>
            <a:spLocks noGrp="1"/>
          </p:cNvSpPr>
          <p:nvPr>
            <p:ph sz="quarter" idx="1"/>
          </p:nvPr>
        </p:nvSpPr>
        <p:spPr>
          <a:xfrm>
            <a:off x="209550" y="1207409"/>
            <a:ext cx="6705599" cy="5569131"/>
          </a:xfrm>
        </p:spPr>
        <p:txBody>
          <a:bodyPr>
            <a:normAutofit/>
          </a:bodyPr>
          <a:lstStyle/>
          <a:p>
            <a:pPr algn="just"/>
            <a:r>
              <a:rPr lang="en-US" sz="2400" b="0" i="0" dirty="0">
                <a:solidFill>
                  <a:srgbClr val="000000"/>
                </a:solidFill>
                <a:effectLst/>
                <a:latin typeface="Arial" panose="020B0604020202020204" pitchFamily="34" charset="0"/>
              </a:rPr>
              <a:t>Data mining is not an easy task, as the algorithms used can get very complex and data is not always available at one place. </a:t>
            </a:r>
            <a:endParaRPr lang="en-US" sz="2400" b="0" i="0" dirty="0" smtClean="0">
              <a:solidFill>
                <a:srgbClr val="000000"/>
              </a:solidFill>
              <a:effectLst/>
              <a:latin typeface="Arial" panose="020B0604020202020204" pitchFamily="34" charset="0"/>
            </a:endParaRPr>
          </a:p>
          <a:p>
            <a:pPr algn="just"/>
            <a:endParaRPr lang="en-US" sz="2400" b="0" i="0" dirty="0" smtClean="0">
              <a:solidFill>
                <a:srgbClr val="000000"/>
              </a:solidFill>
              <a:effectLst/>
              <a:latin typeface="Arial" panose="020B0604020202020204" pitchFamily="34" charset="0"/>
            </a:endParaRPr>
          </a:p>
          <a:p>
            <a:pPr algn="just"/>
            <a:r>
              <a:rPr lang="en-US" sz="2400" b="0" i="0" dirty="0" smtClean="0">
                <a:solidFill>
                  <a:srgbClr val="000000"/>
                </a:solidFill>
                <a:effectLst/>
                <a:latin typeface="Arial" panose="020B0604020202020204" pitchFamily="34" charset="0"/>
              </a:rPr>
              <a:t>It </a:t>
            </a:r>
            <a:r>
              <a:rPr lang="en-US" sz="2400" b="0" i="0" dirty="0">
                <a:solidFill>
                  <a:srgbClr val="000000"/>
                </a:solidFill>
                <a:effectLst/>
                <a:latin typeface="Arial" panose="020B0604020202020204" pitchFamily="34" charset="0"/>
              </a:rPr>
              <a:t>needs to be integrated from various heterogeneous data sources. These factors also create some issues. </a:t>
            </a:r>
            <a:endParaRPr lang="en-US" sz="2400" b="0" i="0" dirty="0" smtClean="0">
              <a:solidFill>
                <a:srgbClr val="000000"/>
              </a:solidFill>
              <a:effectLst/>
              <a:latin typeface="Arial" panose="020B0604020202020204" pitchFamily="34" charset="0"/>
            </a:endParaRPr>
          </a:p>
          <a:p>
            <a:pPr algn="just"/>
            <a:endParaRPr lang="en-US" sz="2400" b="0" i="0" dirty="0" smtClean="0">
              <a:solidFill>
                <a:srgbClr val="000000"/>
              </a:solidFill>
              <a:effectLst/>
              <a:latin typeface="Arial" panose="020B0604020202020204" pitchFamily="34" charset="0"/>
            </a:endParaRPr>
          </a:p>
          <a:p>
            <a:pPr algn="just"/>
            <a:r>
              <a:rPr lang="en-US" sz="2400" b="0" i="0" dirty="0" smtClean="0">
                <a:solidFill>
                  <a:srgbClr val="000000"/>
                </a:solidFill>
                <a:effectLst/>
                <a:latin typeface="Arial" panose="020B0604020202020204" pitchFamily="34" charset="0"/>
              </a:rPr>
              <a:t>Major issues: </a:t>
            </a:r>
            <a:endParaRPr lang="en-US" sz="2400" b="0" i="0" dirty="0">
              <a:solidFill>
                <a:srgbClr val="000000"/>
              </a:solidFill>
              <a:effectLst/>
              <a:latin typeface="Arial" panose="020B0604020202020204" pitchFamily="34" charset="0"/>
            </a:endParaRPr>
          </a:p>
          <a:p>
            <a:pPr lvl="1">
              <a:buFont typeface="Arial" panose="020B0604020202020204" pitchFamily="34" charset="0"/>
              <a:buChar char="•"/>
            </a:pPr>
            <a:r>
              <a:rPr lang="en-US" sz="1800" b="0" i="0" dirty="0">
                <a:effectLst/>
                <a:latin typeface="Arial" panose="020B0604020202020204" pitchFamily="34" charset="0"/>
              </a:rPr>
              <a:t>Mining Methodology and User Interaction</a:t>
            </a:r>
          </a:p>
          <a:p>
            <a:pPr lvl="1">
              <a:buFont typeface="Arial" panose="020B0604020202020204" pitchFamily="34" charset="0"/>
              <a:buChar char="•"/>
            </a:pPr>
            <a:r>
              <a:rPr lang="en-US" sz="1800" b="0" i="0" dirty="0">
                <a:effectLst/>
                <a:latin typeface="Arial" panose="020B0604020202020204" pitchFamily="34" charset="0"/>
              </a:rPr>
              <a:t>Performance Issues</a:t>
            </a:r>
          </a:p>
          <a:p>
            <a:pPr lvl="1">
              <a:buFont typeface="Arial" panose="020B0604020202020204" pitchFamily="34" charset="0"/>
              <a:buChar char="•"/>
            </a:pPr>
            <a:r>
              <a:rPr lang="en-US" sz="1800" b="0" i="0" dirty="0">
                <a:effectLst/>
                <a:latin typeface="Arial" panose="020B0604020202020204" pitchFamily="34" charset="0"/>
              </a:rPr>
              <a:t>Diverse Data Types </a:t>
            </a:r>
            <a:r>
              <a:rPr lang="en-US" sz="1800" b="0" i="0" dirty="0" smtClean="0">
                <a:effectLst/>
                <a:latin typeface="Arial" panose="020B0604020202020204" pitchFamily="34" charset="0"/>
              </a:rPr>
              <a:t>Issues</a:t>
            </a:r>
            <a:endParaRPr lang="en-US" sz="1800" b="0" i="0" dirty="0">
              <a:effectLst/>
              <a:latin typeface="Arial" panose="020B0604020202020204" pitchFamily="34" charset="0"/>
            </a:endParaRPr>
          </a:p>
        </p:txBody>
      </p:sp>
      <p:pic>
        <p:nvPicPr>
          <p:cNvPr id="11266" name="Picture 2" descr="Data Mining issues">
            <a:extLst>
              <a:ext uri="{FF2B5EF4-FFF2-40B4-BE49-F238E27FC236}">
                <a16:creationId xmlns:a16="http://schemas.microsoft.com/office/drawing/2014/main" xmlns="" id="{990FE2B4-E38C-4BBA-9C53-EF5B4D8AD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1657" y="152401"/>
            <a:ext cx="5107686" cy="6569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18713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3F20819-50AD-4CD5-BF54-B02FE9B1E8FA}"/>
              </a:ext>
            </a:extLst>
          </p:cNvPr>
          <p:cNvSpPr>
            <a:spLocks noGrp="1"/>
          </p:cNvSpPr>
          <p:nvPr>
            <p:ph type="sldNum" sz="quarter" idx="12"/>
          </p:nvPr>
        </p:nvSpPr>
        <p:spPr/>
        <p:txBody>
          <a:bodyPr/>
          <a:lstStyle/>
          <a:p>
            <a:fld id="{E3591306-41CF-4237-B2B4-5C605DD45071}" type="slidenum">
              <a:rPr lang="en-US" smtClean="0">
                <a:solidFill>
                  <a:srgbClr val="464653"/>
                </a:solidFill>
              </a:rPr>
              <a:pPr/>
              <a:t>32</a:t>
            </a:fld>
            <a:endParaRPr lang="en-US">
              <a:solidFill>
                <a:srgbClr val="464653"/>
              </a:solidFill>
            </a:endParaRPr>
          </a:p>
        </p:txBody>
      </p:sp>
      <p:sp>
        <p:nvSpPr>
          <p:cNvPr id="4" name="Content Placeholder 3">
            <a:extLst>
              <a:ext uri="{FF2B5EF4-FFF2-40B4-BE49-F238E27FC236}">
                <a16:creationId xmlns:a16="http://schemas.microsoft.com/office/drawing/2014/main" xmlns="" id="{9768E9CD-E713-4C1E-A55C-ACD68778CECD}"/>
              </a:ext>
            </a:extLst>
          </p:cNvPr>
          <p:cNvSpPr>
            <a:spLocks noGrp="1"/>
          </p:cNvSpPr>
          <p:nvPr>
            <p:ph sz="quarter" idx="1"/>
          </p:nvPr>
        </p:nvSpPr>
        <p:spPr>
          <a:xfrm>
            <a:off x="590550" y="631188"/>
            <a:ext cx="11068050" cy="5902961"/>
          </a:xfrm>
        </p:spPr>
        <p:txBody>
          <a:bodyPr>
            <a:normAutofit/>
          </a:bodyPr>
          <a:lstStyle/>
          <a:p>
            <a:pPr marL="0" indent="0" algn="l">
              <a:buNone/>
            </a:pPr>
            <a:r>
              <a:rPr lang="en-US" b="1" i="0" dirty="0" smtClean="0">
                <a:solidFill>
                  <a:srgbClr val="7030A0"/>
                </a:solidFill>
                <a:effectLst/>
                <a:latin typeface="Arial" panose="020B0604020202020204" pitchFamily="34" charset="0"/>
              </a:rPr>
              <a:t>1.Mining </a:t>
            </a:r>
            <a:r>
              <a:rPr lang="en-US" b="1" i="0" dirty="0">
                <a:solidFill>
                  <a:srgbClr val="7030A0"/>
                </a:solidFill>
                <a:effectLst/>
                <a:latin typeface="Arial" panose="020B0604020202020204" pitchFamily="34" charset="0"/>
              </a:rPr>
              <a:t>Methodology and User Interaction Issues</a:t>
            </a:r>
          </a:p>
          <a:p>
            <a:pPr algn="just"/>
            <a:r>
              <a:rPr lang="en-US" b="0" i="0" dirty="0">
                <a:solidFill>
                  <a:srgbClr val="000000"/>
                </a:solidFill>
                <a:effectLst/>
                <a:latin typeface="Arial" panose="020B0604020202020204" pitchFamily="34" charset="0"/>
              </a:rPr>
              <a:t>It refers to the following kinds of issues −</a:t>
            </a:r>
          </a:p>
          <a:p>
            <a:pPr algn="just">
              <a:buFont typeface="Arial" panose="020B0604020202020204" pitchFamily="34" charset="0"/>
              <a:buChar char="•"/>
            </a:pPr>
            <a:r>
              <a:rPr lang="en-US" sz="2400" b="1" i="0" dirty="0">
                <a:solidFill>
                  <a:srgbClr val="00B050"/>
                </a:solidFill>
                <a:effectLst/>
                <a:latin typeface="Arial" panose="020B0604020202020204" pitchFamily="34" charset="0"/>
              </a:rPr>
              <a:t>Mining different kinds of knowledge in databases</a:t>
            </a:r>
            <a:r>
              <a:rPr lang="en-US" sz="2400" b="0" i="0" dirty="0">
                <a:solidFill>
                  <a:srgbClr val="00B050"/>
                </a:solidFill>
                <a:effectLst/>
                <a:latin typeface="Arial" panose="020B0604020202020204" pitchFamily="34" charset="0"/>
              </a:rPr>
              <a:t> </a:t>
            </a:r>
            <a:r>
              <a:rPr lang="en-US" sz="2400" b="0" i="0" dirty="0">
                <a:solidFill>
                  <a:srgbClr val="000000"/>
                </a:solidFill>
                <a:effectLst/>
                <a:latin typeface="Arial" panose="020B0604020202020204" pitchFamily="34" charset="0"/>
              </a:rPr>
              <a:t>− </a:t>
            </a:r>
            <a:r>
              <a:rPr lang="en-US" sz="2000" b="0" i="0" dirty="0">
                <a:solidFill>
                  <a:srgbClr val="000000"/>
                </a:solidFill>
                <a:effectLst/>
                <a:latin typeface="Arial" panose="020B0604020202020204" pitchFamily="34" charset="0"/>
              </a:rPr>
              <a:t>Different users may be interested in different kinds of knowledge. Therefore it is necessary for data mining to cover a broad range of knowledge discovery task</a:t>
            </a:r>
            <a:r>
              <a:rPr lang="en-US" sz="2000" b="0" i="0" dirty="0" smtClean="0">
                <a:solidFill>
                  <a:srgbClr val="000000"/>
                </a:solidFill>
                <a:effectLst/>
                <a:latin typeface="Arial" panose="020B0604020202020204" pitchFamily="34" charset="0"/>
              </a:rPr>
              <a:t>.</a:t>
            </a:r>
          </a:p>
          <a:p>
            <a:pPr algn="just">
              <a:buFont typeface="Arial" panose="020B0604020202020204" pitchFamily="34" charset="0"/>
              <a:buChar char="•"/>
            </a:pPr>
            <a:endParaRPr lang="en-US" sz="2400" b="0" i="0" dirty="0">
              <a:solidFill>
                <a:srgbClr val="000000"/>
              </a:solidFill>
              <a:effectLst/>
              <a:latin typeface="Arial" panose="020B0604020202020204" pitchFamily="34" charset="0"/>
            </a:endParaRPr>
          </a:p>
          <a:p>
            <a:pPr algn="just">
              <a:buFont typeface="Arial" panose="020B0604020202020204" pitchFamily="34" charset="0"/>
              <a:buChar char="•"/>
            </a:pPr>
            <a:r>
              <a:rPr lang="en-US" sz="2400" b="1" i="0" dirty="0">
                <a:solidFill>
                  <a:srgbClr val="00B050"/>
                </a:solidFill>
                <a:effectLst/>
                <a:latin typeface="Arial" panose="020B0604020202020204" pitchFamily="34" charset="0"/>
              </a:rPr>
              <a:t>Interactive mining of knowledge at multiple levels of abstraction</a:t>
            </a:r>
            <a:r>
              <a:rPr lang="en-US" sz="2400" b="0" i="0" dirty="0">
                <a:solidFill>
                  <a:srgbClr val="00B050"/>
                </a:solidFill>
                <a:effectLst/>
                <a:latin typeface="Arial" panose="020B0604020202020204" pitchFamily="34" charset="0"/>
              </a:rPr>
              <a:t> </a:t>
            </a:r>
            <a:r>
              <a:rPr lang="en-US" sz="2400" b="0" i="0" dirty="0">
                <a:solidFill>
                  <a:srgbClr val="000000"/>
                </a:solidFill>
                <a:effectLst/>
                <a:latin typeface="Arial" panose="020B0604020202020204" pitchFamily="34" charset="0"/>
              </a:rPr>
              <a:t>− </a:t>
            </a:r>
            <a:r>
              <a:rPr lang="en-US" sz="2000" b="0" i="0" dirty="0">
                <a:solidFill>
                  <a:srgbClr val="000000"/>
                </a:solidFill>
                <a:effectLst/>
                <a:latin typeface="Arial" panose="020B0604020202020204" pitchFamily="34" charset="0"/>
              </a:rPr>
              <a:t>The data mining process needs to be interactive because it allows users to focus the search for patterns, providing and refining data mining requests based on the returned results</a:t>
            </a:r>
            <a:r>
              <a:rPr lang="en-US" sz="2000" b="0" i="0" dirty="0" smtClean="0">
                <a:solidFill>
                  <a:srgbClr val="000000"/>
                </a:solidFill>
                <a:effectLst/>
                <a:latin typeface="Arial" panose="020B0604020202020204" pitchFamily="34" charset="0"/>
              </a:rPr>
              <a:t>.</a:t>
            </a:r>
          </a:p>
          <a:p>
            <a:pPr algn="just">
              <a:buFont typeface="Arial" panose="020B0604020202020204" pitchFamily="34" charset="0"/>
              <a:buChar char="•"/>
            </a:pPr>
            <a:endParaRPr lang="en-US" sz="2000" b="0" i="0" dirty="0">
              <a:solidFill>
                <a:srgbClr val="000000"/>
              </a:solidFill>
              <a:effectLst/>
              <a:latin typeface="Arial" panose="020B0604020202020204" pitchFamily="34" charset="0"/>
            </a:endParaRPr>
          </a:p>
          <a:p>
            <a:pPr algn="just">
              <a:buFont typeface="Arial" panose="020B0604020202020204" pitchFamily="34" charset="0"/>
              <a:buChar char="•"/>
            </a:pPr>
            <a:r>
              <a:rPr lang="en-US" sz="2400" b="1" i="0" dirty="0">
                <a:solidFill>
                  <a:srgbClr val="00B050"/>
                </a:solidFill>
                <a:effectLst/>
                <a:latin typeface="Arial" panose="020B0604020202020204" pitchFamily="34" charset="0"/>
              </a:rPr>
              <a:t>Incorporation of background knowledge</a:t>
            </a:r>
            <a:r>
              <a:rPr lang="en-US" sz="2400" b="0" i="0" dirty="0">
                <a:solidFill>
                  <a:srgbClr val="00B050"/>
                </a:solidFill>
                <a:effectLst/>
                <a:latin typeface="Arial" panose="020B0604020202020204" pitchFamily="34" charset="0"/>
              </a:rPr>
              <a:t> </a:t>
            </a:r>
            <a:r>
              <a:rPr lang="en-US" sz="2400" b="0" i="0" dirty="0">
                <a:solidFill>
                  <a:srgbClr val="000000"/>
                </a:solidFill>
                <a:effectLst/>
                <a:latin typeface="Arial" panose="020B0604020202020204" pitchFamily="34" charset="0"/>
              </a:rPr>
              <a:t>− </a:t>
            </a:r>
            <a:r>
              <a:rPr lang="en-US" sz="2000" b="0" i="0" dirty="0">
                <a:solidFill>
                  <a:srgbClr val="000000"/>
                </a:solidFill>
                <a:effectLst/>
                <a:latin typeface="Arial" panose="020B0604020202020204" pitchFamily="34" charset="0"/>
              </a:rPr>
              <a:t>To guide discovery process and to express the discovered patterns, the background knowledge can be used. Background knowledge may be used to express the discovered patterns not only in concise terms but at multiple levels of abstraction</a:t>
            </a:r>
            <a:r>
              <a:rPr lang="en-US" sz="2400" b="0" i="0" dirty="0" smtClean="0">
                <a:solidFill>
                  <a:srgbClr val="000000"/>
                </a:solidFill>
                <a:effectLst/>
                <a:latin typeface="Arial" panose="020B0604020202020204" pitchFamily="34" charset="0"/>
              </a:rPr>
              <a:t>.</a:t>
            </a:r>
            <a:endParaRPr lang="en-US" sz="2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284804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73F20819-50AD-4CD5-BF54-B02FE9B1E8FA}"/>
              </a:ext>
            </a:extLst>
          </p:cNvPr>
          <p:cNvSpPr>
            <a:spLocks noGrp="1"/>
          </p:cNvSpPr>
          <p:nvPr>
            <p:ph type="sldNum" sz="quarter" idx="12"/>
          </p:nvPr>
        </p:nvSpPr>
        <p:spPr/>
        <p:txBody>
          <a:bodyPr/>
          <a:lstStyle/>
          <a:p>
            <a:fld id="{E3591306-41CF-4237-B2B4-5C605DD45071}" type="slidenum">
              <a:rPr lang="en-US" smtClean="0">
                <a:solidFill>
                  <a:srgbClr val="464653"/>
                </a:solidFill>
              </a:rPr>
              <a:pPr/>
              <a:t>33</a:t>
            </a:fld>
            <a:endParaRPr lang="en-US">
              <a:solidFill>
                <a:srgbClr val="464653"/>
              </a:solidFill>
            </a:endParaRPr>
          </a:p>
        </p:txBody>
      </p:sp>
      <p:sp>
        <p:nvSpPr>
          <p:cNvPr id="4" name="Content Placeholder 3">
            <a:extLst>
              <a:ext uri="{FF2B5EF4-FFF2-40B4-BE49-F238E27FC236}">
                <a16:creationId xmlns:a16="http://schemas.microsoft.com/office/drawing/2014/main" xmlns="" id="{9768E9CD-E713-4C1E-A55C-ACD68778CECD}"/>
              </a:ext>
            </a:extLst>
          </p:cNvPr>
          <p:cNvSpPr>
            <a:spLocks noGrp="1"/>
          </p:cNvSpPr>
          <p:nvPr>
            <p:ph sz="quarter" idx="1"/>
          </p:nvPr>
        </p:nvSpPr>
        <p:spPr>
          <a:xfrm>
            <a:off x="590550" y="135888"/>
            <a:ext cx="10629900" cy="6656797"/>
          </a:xfrm>
        </p:spPr>
        <p:txBody>
          <a:bodyPr>
            <a:normAutofit lnSpcReduction="10000"/>
          </a:bodyPr>
          <a:lstStyle/>
          <a:p>
            <a:pPr marL="0" indent="0" algn="l">
              <a:buNone/>
            </a:pPr>
            <a:r>
              <a:rPr lang="en-US" b="1" i="0" dirty="0">
                <a:solidFill>
                  <a:srgbClr val="7030A0"/>
                </a:solidFill>
                <a:effectLst/>
                <a:latin typeface="Arial" panose="020B0604020202020204" pitchFamily="34" charset="0"/>
              </a:rPr>
              <a:t>Mining Methodology and User Interaction Issues</a:t>
            </a:r>
          </a:p>
          <a:p>
            <a:pPr algn="just"/>
            <a:r>
              <a:rPr lang="en-US" b="0" i="0" dirty="0">
                <a:solidFill>
                  <a:srgbClr val="000000"/>
                </a:solidFill>
                <a:effectLst/>
                <a:latin typeface="Arial" panose="020B0604020202020204" pitchFamily="34" charset="0"/>
              </a:rPr>
              <a:t>It refers to the following kinds of issues −</a:t>
            </a:r>
          </a:p>
          <a:p>
            <a:pPr algn="just">
              <a:buFont typeface="Arial" panose="020B0604020202020204" pitchFamily="34" charset="0"/>
              <a:buChar char="•"/>
            </a:pPr>
            <a:r>
              <a:rPr lang="en-US" b="1" i="0" dirty="0" smtClean="0">
                <a:solidFill>
                  <a:srgbClr val="00B050"/>
                </a:solidFill>
                <a:effectLst/>
                <a:latin typeface="Arial" panose="020B0604020202020204" pitchFamily="34" charset="0"/>
              </a:rPr>
              <a:t>Data </a:t>
            </a:r>
            <a:r>
              <a:rPr lang="en-US" b="1" i="0" dirty="0">
                <a:solidFill>
                  <a:srgbClr val="00B050"/>
                </a:solidFill>
                <a:effectLst/>
                <a:latin typeface="Arial" panose="020B0604020202020204" pitchFamily="34" charset="0"/>
              </a:rPr>
              <a:t>mining query languages and ad hoc data mining</a:t>
            </a:r>
            <a:r>
              <a:rPr lang="en-US" b="0" i="0" dirty="0">
                <a:solidFill>
                  <a:srgbClr val="00B050"/>
                </a:solidFill>
                <a:effectLst/>
                <a:latin typeface="Arial" panose="020B0604020202020204" pitchFamily="34" charset="0"/>
              </a:rPr>
              <a:t> </a:t>
            </a:r>
            <a:r>
              <a:rPr lang="en-US" b="0" i="0" dirty="0">
                <a:solidFill>
                  <a:srgbClr val="000000"/>
                </a:solidFill>
                <a:effectLst/>
                <a:latin typeface="Arial" panose="020B0604020202020204" pitchFamily="34" charset="0"/>
              </a:rPr>
              <a:t>− Data Mining Query language that allows the user to describe ad hoc mining tasks, should be integrated with a data warehouse query language and optimized for efficient and flexible data mining.</a:t>
            </a:r>
          </a:p>
          <a:p>
            <a:pPr algn="just">
              <a:buFont typeface="Arial" panose="020B0604020202020204" pitchFamily="34" charset="0"/>
              <a:buChar char="•"/>
            </a:pPr>
            <a:r>
              <a:rPr lang="en-US" b="1" i="0" dirty="0">
                <a:solidFill>
                  <a:srgbClr val="00B050"/>
                </a:solidFill>
                <a:effectLst/>
                <a:latin typeface="Arial" panose="020B0604020202020204" pitchFamily="34" charset="0"/>
              </a:rPr>
              <a:t>Presentation and visualization of data mining results</a:t>
            </a:r>
            <a:r>
              <a:rPr lang="en-US" b="0" i="0" dirty="0">
                <a:solidFill>
                  <a:srgbClr val="00B050"/>
                </a:solidFill>
                <a:effectLst/>
                <a:latin typeface="Arial" panose="020B0604020202020204" pitchFamily="34" charset="0"/>
              </a:rPr>
              <a:t> </a:t>
            </a:r>
            <a:r>
              <a:rPr lang="en-US" b="0" i="0" dirty="0">
                <a:solidFill>
                  <a:srgbClr val="000000"/>
                </a:solidFill>
                <a:effectLst/>
                <a:latin typeface="Arial" panose="020B0604020202020204" pitchFamily="34" charset="0"/>
              </a:rPr>
              <a:t>− Once the patterns are discovered it needs to be expressed in high level languages, and visual representations. These representations should be easily understandable.</a:t>
            </a:r>
          </a:p>
          <a:p>
            <a:pPr algn="just">
              <a:buFont typeface="Arial" panose="020B0604020202020204" pitchFamily="34" charset="0"/>
              <a:buChar char="•"/>
            </a:pPr>
            <a:r>
              <a:rPr lang="en-US" b="1" i="0" dirty="0">
                <a:solidFill>
                  <a:srgbClr val="00B050"/>
                </a:solidFill>
                <a:effectLst/>
                <a:latin typeface="Arial" panose="020B0604020202020204" pitchFamily="34" charset="0"/>
              </a:rPr>
              <a:t>Handling noisy or incomplete data</a:t>
            </a:r>
            <a:r>
              <a:rPr lang="en-US" b="0" i="0" dirty="0">
                <a:solidFill>
                  <a:srgbClr val="00B050"/>
                </a:solidFill>
                <a:effectLst/>
                <a:latin typeface="Arial" panose="020B0604020202020204" pitchFamily="34" charset="0"/>
              </a:rPr>
              <a:t> </a:t>
            </a:r>
            <a:r>
              <a:rPr lang="en-US" b="0" i="0" dirty="0">
                <a:solidFill>
                  <a:srgbClr val="000000"/>
                </a:solidFill>
                <a:effectLst/>
                <a:latin typeface="Arial" panose="020B0604020202020204" pitchFamily="34" charset="0"/>
              </a:rPr>
              <a:t>− The data cleaning methods are required to handle the noise and incomplete objects while mining the data regularities. If the data cleaning methods are not there then the accuracy of the discovered patterns will be poor.</a:t>
            </a:r>
          </a:p>
          <a:p>
            <a:pPr algn="just">
              <a:buFont typeface="Arial" panose="020B0604020202020204" pitchFamily="34" charset="0"/>
              <a:buChar char="•"/>
            </a:pPr>
            <a:r>
              <a:rPr lang="en-US" b="1" i="0" dirty="0">
                <a:solidFill>
                  <a:srgbClr val="00B050"/>
                </a:solidFill>
                <a:effectLst/>
                <a:latin typeface="Arial" panose="020B0604020202020204" pitchFamily="34" charset="0"/>
              </a:rPr>
              <a:t>Pattern evaluation</a:t>
            </a:r>
            <a:r>
              <a:rPr lang="en-US" b="0" i="0" dirty="0">
                <a:solidFill>
                  <a:srgbClr val="00B050"/>
                </a:solidFill>
                <a:effectLst/>
                <a:latin typeface="Arial" panose="020B0604020202020204" pitchFamily="34" charset="0"/>
              </a:rPr>
              <a:t> − </a:t>
            </a:r>
            <a:r>
              <a:rPr lang="en-US" b="0" i="0" dirty="0">
                <a:solidFill>
                  <a:srgbClr val="000000"/>
                </a:solidFill>
                <a:effectLst/>
                <a:latin typeface="Arial" panose="020B0604020202020204" pitchFamily="34" charset="0"/>
              </a:rPr>
              <a:t>The patterns discovered should be interesting because either they represent common knowledge or lack novelty.</a:t>
            </a:r>
          </a:p>
          <a:p>
            <a:endParaRPr lang="en-IN" dirty="0"/>
          </a:p>
        </p:txBody>
      </p:sp>
    </p:spTree>
    <p:extLst>
      <p:ext uri="{BB962C8B-B14F-4D97-AF65-F5344CB8AC3E}">
        <p14:creationId xmlns:p14="http://schemas.microsoft.com/office/powerpoint/2010/main" val="188436730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BD8D137B-69A9-4FC7-A354-E47C18B5D1B5}"/>
              </a:ext>
            </a:extLst>
          </p:cNvPr>
          <p:cNvSpPr>
            <a:spLocks noGrp="1"/>
          </p:cNvSpPr>
          <p:nvPr>
            <p:ph type="sldNum" sz="quarter" idx="12"/>
          </p:nvPr>
        </p:nvSpPr>
        <p:spPr/>
        <p:txBody>
          <a:bodyPr/>
          <a:lstStyle/>
          <a:p>
            <a:fld id="{E3591306-41CF-4237-B2B4-5C605DD45071}" type="slidenum">
              <a:rPr lang="en-US" smtClean="0">
                <a:solidFill>
                  <a:srgbClr val="464653"/>
                </a:solidFill>
              </a:rPr>
              <a:pPr/>
              <a:t>34</a:t>
            </a:fld>
            <a:endParaRPr lang="en-US">
              <a:solidFill>
                <a:srgbClr val="464653"/>
              </a:solidFill>
            </a:endParaRPr>
          </a:p>
        </p:txBody>
      </p:sp>
      <p:sp>
        <p:nvSpPr>
          <p:cNvPr id="4" name="Content Placeholder 3">
            <a:extLst>
              <a:ext uri="{FF2B5EF4-FFF2-40B4-BE49-F238E27FC236}">
                <a16:creationId xmlns:a16="http://schemas.microsoft.com/office/drawing/2014/main" xmlns="" id="{B25E4086-FCFE-4042-9BD2-49E16074900B}"/>
              </a:ext>
            </a:extLst>
          </p:cNvPr>
          <p:cNvSpPr>
            <a:spLocks noGrp="1"/>
          </p:cNvSpPr>
          <p:nvPr>
            <p:ph sz="quarter" idx="1"/>
          </p:nvPr>
        </p:nvSpPr>
        <p:spPr>
          <a:xfrm>
            <a:off x="571500" y="214603"/>
            <a:ext cx="11010901" cy="6507507"/>
          </a:xfrm>
        </p:spPr>
        <p:txBody>
          <a:bodyPr>
            <a:normAutofit/>
          </a:bodyPr>
          <a:lstStyle/>
          <a:p>
            <a:pPr marL="0" indent="0" algn="l">
              <a:buNone/>
            </a:pPr>
            <a:r>
              <a:rPr lang="en-US" b="1" i="0" dirty="0">
                <a:solidFill>
                  <a:srgbClr val="7030A0"/>
                </a:solidFill>
                <a:effectLst/>
                <a:latin typeface="Arial" panose="020B0604020202020204" pitchFamily="34" charset="0"/>
              </a:rPr>
              <a:t>Performance Issues</a:t>
            </a:r>
          </a:p>
          <a:p>
            <a:pPr algn="just"/>
            <a:r>
              <a:rPr lang="en-US" b="0" i="0" dirty="0">
                <a:solidFill>
                  <a:srgbClr val="000000"/>
                </a:solidFill>
                <a:effectLst/>
                <a:latin typeface="Arial" panose="020B0604020202020204" pitchFamily="34" charset="0"/>
              </a:rPr>
              <a:t>There can be performance-related issues such as follows −</a:t>
            </a:r>
          </a:p>
          <a:p>
            <a:pPr algn="just">
              <a:buFont typeface="Arial" panose="020B0604020202020204" pitchFamily="34" charset="0"/>
              <a:buChar char="•"/>
            </a:pPr>
            <a:r>
              <a:rPr lang="en-US" b="1" i="0" dirty="0">
                <a:solidFill>
                  <a:srgbClr val="00B050"/>
                </a:solidFill>
                <a:effectLst/>
                <a:latin typeface="Arial" panose="020B0604020202020204" pitchFamily="34" charset="0"/>
              </a:rPr>
              <a:t>Efficiency and scalability of data mining algorithms</a:t>
            </a:r>
            <a:r>
              <a:rPr lang="en-US" b="0" i="0" dirty="0">
                <a:solidFill>
                  <a:srgbClr val="00B050"/>
                </a:solidFill>
                <a:effectLst/>
                <a:latin typeface="Arial" panose="020B0604020202020204" pitchFamily="34" charset="0"/>
              </a:rPr>
              <a:t> </a:t>
            </a:r>
            <a:r>
              <a:rPr lang="en-US" b="0" i="0" dirty="0">
                <a:solidFill>
                  <a:srgbClr val="000000"/>
                </a:solidFill>
                <a:effectLst/>
                <a:latin typeface="Arial" panose="020B0604020202020204" pitchFamily="34" charset="0"/>
              </a:rPr>
              <a:t>− In order to effectively extract the information from huge amount of data in databases, data mining algorithm must be efficient and scalable.</a:t>
            </a:r>
          </a:p>
          <a:p>
            <a:pPr algn="just">
              <a:buFont typeface="Arial" panose="020B0604020202020204" pitchFamily="34" charset="0"/>
              <a:buChar char="•"/>
            </a:pPr>
            <a:r>
              <a:rPr lang="en-US" b="1" i="0" dirty="0">
                <a:solidFill>
                  <a:srgbClr val="00B050"/>
                </a:solidFill>
                <a:effectLst/>
                <a:latin typeface="Arial" panose="020B0604020202020204" pitchFamily="34" charset="0"/>
              </a:rPr>
              <a:t>Parallel, distributed, and incremental mining algorithms</a:t>
            </a:r>
            <a:r>
              <a:rPr lang="en-US" b="0" i="0" dirty="0">
                <a:solidFill>
                  <a:srgbClr val="00B050"/>
                </a:solidFill>
                <a:effectLst/>
                <a:latin typeface="Arial" panose="020B0604020202020204" pitchFamily="34" charset="0"/>
              </a:rPr>
              <a:t> </a:t>
            </a:r>
            <a:r>
              <a:rPr lang="en-US" b="0" i="0" dirty="0">
                <a:solidFill>
                  <a:srgbClr val="000000"/>
                </a:solidFill>
                <a:effectLst/>
                <a:latin typeface="Arial" panose="020B0604020202020204" pitchFamily="34" charset="0"/>
              </a:rPr>
              <a:t>− The factors such as huge size of databases, wide distribution of data, and complexity of data mining methods motivate the development of parallel and distributed data mining algorithms. These algorithms divide the data into partitions which is further processed in a parallel fashion. Then the results from the partitions is merged. The incremental algorithms, update databases without mining the data again from scratch.</a:t>
            </a:r>
          </a:p>
          <a:p>
            <a:pPr marL="0" indent="0" algn="l">
              <a:buNone/>
            </a:pPr>
            <a:endParaRPr lang="en-US" b="0" i="0" dirty="0">
              <a:effectLst/>
              <a:latin typeface="Arial" panose="020B0604020202020204" pitchFamily="34" charset="0"/>
            </a:endParaRPr>
          </a:p>
          <a:p>
            <a:endParaRPr lang="en-IN" dirty="0"/>
          </a:p>
        </p:txBody>
      </p:sp>
    </p:spTree>
    <p:extLst>
      <p:ext uri="{BB962C8B-B14F-4D97-AF65-F5344CB8AC3E}">
        <p14:creationId xmlns:p14="http://schemas.microsoft.com/office/powerpoint/2010/main" val="225030824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BD8D137B-69A9-4FC7-A354-E47C18B5D1B5}"/>
              </a:ext>
            </a:extLst>
          </p:cNvPr>
          <p:cNvSpPr>
            <a:spLocks noGrp="1"/>
          </p:cNvSpPr>
          <p:nvPr>
            <p:ph type="sldNum" sz="quarter" idx="12"/>
          </p:nvPr>
        </p:nvSpPr>
        <p:spPr/>
        <p:txBody>
          <a:bodyPr/>
          <a:lstStyle/>
          <a:p>
            <a:fld id="{E3591306-41CF-4237-B2B4-5C605DD45071}" type="slidenum">
              <a:rPr lang="en-US" smtClean="0">
                <a:solidFill>
                  <a:srgbClr val="464653"/>
                </a:solidFill>
              </a:rPr>
              <a:pPr/>
              <a:t>35</a:t>
            </a:fld>
            <a:endParaRPr lang="en-US">
              <a:solidFill>
                <a:srgbClr val="464653"/>
              </a:solidFill>
            </a:endParaRPr>
          </a:p>
        </p:txBody>
      </p:sp>
      <p:sp>
        <p:nvSpPr>
          <p:cNvPr id="4" name="Content Placeholder 3">
            <a:extLst>
              <a:ext uri="{FF2B5EF4-FFF2-40B4-BE49-F238E27FC236}">
                <a16:creationId xmlns:a16="http://schemas.microsoft.com/office/drawing/2014/main" xmlns="" id="{B25E4086-FCFE-4042-9BD2-49E16074900B}"/>
              </a:ext>
            </a:extLst>
          </p:cNvPr>
          <p:cNvSpPr>
            <a:spLocks noGrp="1"/>
          </p:cNvSpPr>
          <p:nvPr>
            <p:ph sz="quarter" idx="1"/>
          </p:nvPr>
        </p:nvSpPr>
        <p:spPr>
          <a:xfrm>
            <a:off x="571500" y="214603"/>
            <a:ext cx="11010901" cy="6507507"/>
          </a:xfrm>
        </p:spPr>
        <p:txBody>
          <a:bodyPr>
            <a:normAutofit/>
          </a:bodyPr>
          <a:lstStyle/>
          <a:p>
            <a:pPr marL="0" indent="0" algn="l">
              <a:buNone/>
            </a:pPr>
            <a:endParaRPr lang="en-US" b="0" i="0" dirty="0">
              <a:effectLst/>
              <a:latin typeface="Arial" panose="020B0604020202020204" pitchFamily="34" charset="0"/>
            </a:endParaRPr>
          </a:p>
          <a:p>
            <a:pPr marL="0" indent="0" algn="l">
              <a:buNone/>
            </a:pPr>
            <a:r>
              <a:rPr lang="en-US" b="1" i="0" dirty="0">
                <a:solidFill>
                  <a:srgbClr val="7030A0"/>
                </a:solidFill>
                <a:effectLst/>
                <a:latin typeface="Arial" panose="020B0604020202020204" pitchFamily="34" charset="0"/>
              </a:rPr>
              <a:t>Diverse Data Types Issues</a:t>
            </a:r>
          </a:p>
          <a:p>
            <a:pPr algn="just">
              <a:buFont typeface="Arial" panose="020B0604020202020204" pitchFamily="34" charset="0"/>
              <a:buChar char="•"/>
            </a:pPr>
            <a:r>
              <a:rPr lang="en-US" b="1" i="0" dirty="0">
                <a:solidFill>
                  <a:srgbClr val="00B050"/>
                </a:solidFill>
                <a:effectLst/>
                <a:latin typeface="Arial" panose="020B0604020202020204" pitchFamily="34" charset="0"/>
              </a:rPr>
              <a:t>Handling of relational and complex types of data</a:t>
            </a:r>
            <a:r>
              <a:rPr lang="en-US" b="0" i="0" dirty="0">
                <a:solidFill>
                  <a:srgbClr val="000000"/>
                </a:solidFill>
                <a:effectLst/>
                <a:latin typeface="Arial" panose="020B0604020202020204" pitchFamily="34" charset="0"/>
              </a:rPr>
              <a:t> − The database may contain complex data objects, multimedia data objects, spatial data, temporal data etc. It is not possible for one system to mine all these kind of data.</a:t>
            </a:r>
          </a:p>
          <a:p>
            <a:pPr algn="just">
              <a:buFont typeface="Arial" panose="020B0604020202020204" pitchFamily="34" charset="0"/>
              <a:buChar char="•"/>
            </a:pPr>
            <a:r>
              <a:rPr lang="en-US" b="1" i="0" dirty="0">
                <a:solidFill>
                  <a:srgbClr val="00B050"/>
                </a:solidFill>
                <a:effectLst/>
                <a:latin typeface="Arial" panose="020B0604020202020204" pitchFamily="34" charset="0"/>
              </a:rPr>
              <a:t>Mining information from heterogeneous databases and global information systems</a:t>
            </a:r>
            <a:r>
              <a:rPr lang="en-US" b="0" i="0" dirty="0">
                <a:solidFill>
                  <a:srgbClr val="00B050"/>
                </a:solidFill>
                <a:effectLst/>
                <a:latin typeface="Arial" panose="020B0604020202020204" pitchFamily="34" charset="0"/>
              </a:rPr>
              <a:t> </a:t>
            </a:r>
            <a:r>
              <a:rPr lang="en-US" b="0" i="0" dirty="0">
                <a:solidFill>
                  <a:srgbClr val="000000"/>
                </a:solidFill>
                <a:effectLst/>
                <a:latin typeface="Arial" panose="020B0604020202020204" pitchFamily="34" charset="0"/>
              </a:rPr>
              <a:t>− The data is available at different data sources on LAN or WAN. These data source may be structured, semi structured or unstructured. Therefore mining the knowledge from them adds challenges to data mining.</a:t>
            </a:r>
          </a:p>
          <a:p>
            <a:endParaRPr lang="en-IN" dirty="0"/>
          </a:p>
        </p:txBody>
      </p:sp>
    </p:spTree>
    <p:extLst>
      <p:ext uri="{BB962C8B-B14F-4D97-AF65-F5344CB8AC3E}">
        <p14:creationId xmlns:p14="http://schemas.microsoft.com/office/powerpoint/2010/main" val="8527032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36</a:t>
            </a:fld>
            <a:endParaRPr lang="en-US">
              <a:solidFill>
                <a:srgbClr val="464653"/>
              </a:solidFill>
            </a:endParaRPr>
          </a:p>
        </p:txBody>
      </p:sp>
      <p:sp>
        <p:nvSpPr>
          <p:cNvPr id="4" name="Content Placeholder 3"/>
          <p:cNvSpPr>
            <a:spLocks noGrp="1"/>
          </p:cNvSpPr>
          <p:nvPr>
            <p:ph sz="quarter" idx="1"/>
          </p:nvPr>
        </p:nvSpPr>
        <p:spPr/>
        <p:txBody>
          <a:bodyPr/>
          <a:lstStyle/>
          <a:p>
            <a:endParaRPr lang="en-IN"/>
          </a:p>
        </p:txBody>
      </p:sp>
    </p:spTree>
    <p:extLst>
      <p:ext uri="{BB962C8B-B14F-4D97-AF65-F5344CB8AC3E}">
        <p14:creationId xmlns:p14="http://schemas.microsoft.com/office/powerpoint/2010/main" val="86111411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D640A8-1090-43AF-B0E0-013C555AE2AB}"/>
              </a:ext>
            </a:extLst>
          </p:cNvPr>
          <p:cNvSpPr>
            <a:spLocks noGrp="1"/>
          </p:cNvSpPr>
          <p:nvPr>
            <p:ph type="title"/>
          </p:nvPr>
        </p:nvSpPr>
        <p:spPr>
          <a:xfrm>
            <a:off x="523875" y="514350"/>
            <a:ext cx="10972801" cy="541771"/>
          </a:xfrm>
        </p:spPr>
        <p:txBody>
          <a:bodyPr>
            <a:normAutofit fontScale="90000"/>
          </a:bodyPr>
          <a:lstStyle/>
          <a:p>
            <a:r>
              <a:rPr lang="en-US" b="1" dirty="0">
                <a:solidFill>
                  <a:srgbClr val="FF0000"/>
                </a:solidFill>
              </a:rPr>
              <a:t>Data Objects and Attribute Types</a:t>
            </a:r>
            <a:endParaRPr lang="en-IN" b="1" dirty="0">
              <a:solidFill>
                <a:srgbClr val="FF0000"/>
              </a:solidFill>
            </a:endParaRPr>
          </a:p>
        </p:txBody>
      </p:sp>
      <p:sp>
        <p:nvSpPr>
          <p:cNvPr id="3" name="Slide Number Placeholder 2">
            <a:extLst>
              <a:ext uri="{FF2B5EF4-FFF2-40B4-BE49-F238E27FC236}">
                <a16:creationId xmlns:a16="http://schemas.microsoft.com/office/drawing/2014/main" xmlns="" id="{9EB9B170-124D-488B-BABC-9401BE5B724B}"/>
              </a:ext>
            </a:extLst>
          </p:cNvPr>
          <p:cNvSpPr>
            <a:spLocks noGrp="1"/>
          </p:cNvSpPr>
          <p:nvPr>
            <p:ph type="sldNum" sz="quarter" idx="12"/>
          </p:nvPr>
        </p:nvSpPr>
        <p:spPr/>
        <p:txBody>
          <a:bodyPr/>
          <a:lstStyle/>
          <a:p>
            <a:fld id="{E3591306-41CF-4237-B2B4-5C605DD45071}" type="slidenum">
              <a:rPr lang="en-US" smtClean="0">
                <a:solidFill>
                  <a:srgbClr val="464653"/>
                </a:solidFill>
              </a:rPr>
              <a:pPr/>
              <a:t>37</a:t>
            </a:fld>
            <a:endParaRPr lang="en-US">
              <a:solidFill>
                <a:srgbClr val="464653"/>
              </a:solidFill>
            </a:endParaRPr>
          </a:p>
        </p:txBody>
      </p:sp>
      <p:sp>
        <p:nvSpPr>
          <p:cNvPr id="4" name="Content Placeholder 3">
            <a:extLst>
              <a:ext uri="{FF2B5EF4-FFF2-40B4-BE49-F238E27FC236}">
                <a16:creationId xmlns:a16="http://schemas.microsoft.com/office/drawing/2014/main" xmlns="" id="{A23347D0-7415-4173-9277-283A4A18B53A}"/>
              </a:ext>
            </a:extLst>
          </p:cNvPr>
          <p:cNvSpPr>
            <a:spLocks noGrp="1"/>
          </p:cNvSpPr>
          <p:nvPr>
            <p:ph sz="quarter" idx="1"/>
          </p:nvPr>
        </p:nvSpPr>
        <p:spPr>
          <a:xfrm>
            <a:off x="523875" y="1282182"/>
            <a:ext cx="11144250" cy="5213868"/>
          </a:xfrm>
        </p:spPr>
        <p:txBody>
          <a:bodyPr>
            <a:normAutofit/>
          </a:bodyPr>
          <a:lstStyle/>
          <a:p>
            <a:pPr algn="just" fontAlgn="base"/>
            <a:r>
              <a:rPr lang="en-US" sz="3200" b="1" dirty="0">
                <a:solidFill>
                  <a:srgbClr val="273239"/>
                </a:solidFill>
                <a:latin typeface="urw-din"/>
              </a:rPr>
              <a:t>Data sets are made up of data </a:t>
            </a:r>
            <a:r>
              <a:rPr lang="en-US" sz="3200" b="1" dirty="0" smtClean="0">
                <a:solidFill>
                  <a:srgbClr val="273239"/>
                </a:solidFill>
                <a:latin typeface="urw-din"/>
              </a:rPr>
              <a:t>objects</a:t>
            </a:r>
          </a:p>
          <a:p>
            <a:pPr algn="just" fontAlgn="base"/>
            <a:r>
              <a:rPr lang="en-US" sz="3200" b="1" dirty="0" smtClean="0">
                <a:solidFill>
                  <a:srgbClr val="273239"/>
                </a:solidFill>
                <a:latin typeface="urw-din"/>
              </a:rPr>
              <a:t>Data</a:t>
            </a:r>
            <a:r>
              <a:rPr lang="en-US" sz="3200" b="1" i="0" dirty="0">
                <a:solidFill>
                  <a:srgbClr val="273239"/>
                </a:solidFill>
                <a:effectLst/>
                <a:latin typeface="urw-din"/>
              </a:rPr>
              <a:t>:</a:t>
            </a:r>
            <a:r>
              <a:rPr lang="en-US" sz="3200" b="0" i="0" dirty="0">
                <a:solidFill>
                  <a:srgbClr val="273239"/>
                </a:solidFill>
                <a:effectLst/>
                <a:latin typeface="urw-din"/>
              </a:rPr>
              <a:t> It is how the data objects and their attributes are stored. </a:t>
            </a:r>
            <a:endParaRPr lang="en-US" sz="3200" dirty="0">
              <a:solidFill>
                <a:srgbClr val="273239"/>
              </a:solidFill>
              <a:latin typeface="urw-din"/>
            </a:endParaRPr>
          </a:p>
          <a:p>
            <a:pPr algn="just" fontAlgn="base"/>
            <a:r>
              <a:rPr lang="en-US" sz="3200" b="0" i="0" dirty="0">
                <a:solidFill>
                  <a:srgbClr val="273239"/>
                </a:solidFill>
                <a:effectLst/>
                <a:latin typeface="urw-din"/>
              </a:rPr>
              <a:t>An </a:t>
            </a:r>
            <a:r>
              <a:rPr lang="en-US" sz="3200" b="1" i="0" dirty="0">
                <a:solidFill>
                  <a:srgbClr val="273239"/>
                </a:solidFill>
                <a:effectLst/>
                <a:latin typeface="urw-din"/>
              </a:rPr>
              <a:t>attribute</a:t>
            </a:r>
            <a:r>
              <a:rPr lang="en-US" sz="3200" b="0" i="0" dirty="0">
                <a:solidFill>
                  <a:srgbClr val="273239"/>
                </a:solidFill>
                <a:effectLst/>
                <a:latin typeface="urw-din"/>
              </a:rPr>
              <a:t> is an object’s property or characteristics. </a:t>
            </a:r>
            <a:endParaRPr lang="en-US" sz="3200" b="0" i="0" dirty="0" smtClean="0">
              <a:solidFill>
                <a:srgbClr val="273239"/>
              </a:solidFill>
              <a:effectLst/>
              <a:latin typeface="urw-din"/>
            </a:endParaRPr>
          </a:p>
          <a:p>
            <a:pPr algn="just" fontAlgn="base"/>
            <a:r>
              <a:rPr lang="en-US" sz="3200" b="0" i="0" dirty="0" smtClean="0">
                <a:solidFill>
                  <a:srgbClr val="273239"/>
                </a:solidFill>
                <a:effectLst/>
                <a:latin typeface="urw-din"/>
              </a:rPr>
              <a:t>For </a:t>
            </a:r>
            <a:r>
              <a:rPr lang="en-US" sz="3200" b="0" i="0" dirty="0">
                <a:solidFill>
                  <a:srgbClr val="273239"/>
                </a:solidFill>
                <a:effectLst/>
                <a:latin typeface="urw-din"/>
              </a:rPr>
              <a:t>example. A person’s hair </a:t>
            </a:r>
            <a:r>
              <a:rPr lang="en-US" sz="3200" b="0" i="0" dirty="0" err="1">
                <a:solidFill>
                  <a:srgbClr val="273239"/>
                </a:solidFill>
                <a:effectLst/>
                <a:latin typeface="urw-din"/>
              </a:rPr>
              <a:t>colour</a:t>
            </a:r>
            <a:r>
              <a:rPr lang="en-US" sz="3200" b="0" i="0" dirty="0">
                <a:solidFill>
                  <a:srgbClr val="273239"/>
                </a:solidFill>
                <a:effectLst/>
                <a:latin typeface="urw-din"/>
              </a:rPr>
              <a:t>, air humidity etc.</a:t>
            </a:r>
          </a:p>
          <a:p>
            <a:pPr algn="just" fontAlgn="base">
              <a:buFont typeface="Arial" panose="020B0604020202020204" pitchFamily="34" charset="0"/>
              <a:buChar char="•"/>
            </a:pPr>
            <a:r>
              <a:rPr lang="en-US" sz="3200" b="0" i="0" dirty="0">
                <a:solidFill>
                  <a:srgbClr val="273239"/>
                </a:solidFill>
                <a:effectLst/>
                <a:latin typeface="urw-din"/>
              </a:rPr>
              <a:t>An attribute set defines an </a:t>
            </a:r>
            <a:r>
              <a:rPr lang="en-US" sz="3200" b="1" i="0" dirty="0">
                <a:solidFill>
                  <a:srgbClr val="273239"/>
                </a:solidFill>
                <a:effectLst/>
                <a:latin typeface="urw-din"/>
              </a:rPr>
              <a:t>object</a:t>
            </a:r>
            <a:r>
              <a:rPr lang="en-US" sz="3200" b="0" i="0" dirty="0">
                <a:solidFill>
                  <a:srgbClr val="273239"/>
                </a:solidFill>
                <a:effectLst/>
                <a:latin typeface="urw-din"/>
              </a:rPr>
              <a:t>. </a:t>
            </a:r>
            <a:endParaRPr lang="en-US" sz="3200" b="0" i="0" dirty="0" smtClean="0">
              <a:solidFill>
                <a:srgbClr val="273239"/>
              </a:solidFill>
              <a:effectLst/>
              <a:latin typeface="urw-din"/>
            </a:endParaRPr>
          </a:p>
          <a:p>
            <a:pPr algn="just" fontAlgn="base">
              <a:buFont typeface="Arial" panose="020B0604020202020204" pitchFamily="34" charset="0"/>
              <a:buChar char="•"/>
            </a:pPr>
            <a:r>
              <a:rPr lang="en-US" sz="3200" b="0" i="0" dirty="0" smtClean="0">
                <a:solidFill>
                  <a:srgbClr val="273239"/>
                </a:solidFill>
                <a:effectLst/>
                <a:latin typeface="urw-din"/>
              </a:rPr>
              <a:t>The</a:t>
            </a:r>
            <a:r>
              <a:rPr lang="en-US" sz="3200" b="0" i="0" dirty="0">
                <a:solidFill>
                  <a:srgbClr val="273239"/>
                </a:solidFill>
                <a:effectLst/>
                <a:latin typeface="urw-din"/>
              </a:rPr>
              <a:t> </a:t>
            </a:r>
            <a:r>
              <a:rPr lang="en-US" sz="3200" b="1" i="0" dirty="0">
                <a:solidFill>
                  <a:srgbClr val="273239"/>
                </a:solidFill>
                <a:effectLst/>
                <a:latin typeface="urw-din"/>
              </a:rPr>
              <a:t>object</a:t>
            </a:r>
            <a:r>
              <a:rPr lang="en-US" sz="3200" b="0" i="0" dirty="0">
                <a:solidFill>
                  <a:srgbClr val="273239"/>
                </a:solidFill>
                <a:effectLst/>
                <a:latin typeface="urw-din"/>
              </a:rPr>
              <a:t> is also referred to as a record of the instances or entity.</a:t>
            </a:r>
          </a:p>
          <a:p>
            <a:pPr algn="just"/>
            <a:endParaRPr lang="en-IN" sz="2000" dirty="0"/>
          </a:p>
        </p:txBody>
      </p:sp>
    </p:spTree>
    <p:extLst>
      <p:ext uri="{BB962C8B-B14F-4D97-AF65-F5344CB8AC3E}">
        <p14:creationId xmlns:p14="http://schemas.microsoft.com/office/powerpoint/2010/main" val="31953024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D640A8-1090-43AF-B0E0-013C555AE2AB}"/>
              </a:ext>
            </a:extLst>
          </p:cNvPr>
          <p:cNvSpPr>
            <a:spLocks noGrp="1"/>
          </p:cNvSpPr>
          <p:nvPr>
            <p:ph type="title"/>
          </p:nvPr>
        </p:nvSpPr>
        <p:spPr>
          <a:xfrm>
            <a:off x="552450" y="549418"/>
            <a:ext cx="10972801" cy="555482"/>
          </a:xfrm>
        </p:spPr>
        <p:txBody>
          <a:bodyPr>
            <a:normAutofit fontScale="90000"/>
          </a:bodyPr>
          <a:lstStyle/>
          <a:p>
            <a:r>
              <a:rPr lang="en-US" b="1" dirty="0">
                <a:solidFill>
                  <a:srgbClr val="FF0000"/>
                </a:solidFill>
              </a:rPr>
              <a:t>Data Objects and Attribute </a:t>
            </a:r>
            <a:r>
              <a:rPr lang="en-US" b="1" dirty="0" smtClean="0">
                <a:solidFill>
                  <a:srgbClr val="FF0000"/>
                </a:solidFill>
              </a:rPr>
              <a:t>Types – </a:t>
            </a:r>
            <a:r>
              <a:rPr lang="en-US" b="1" dirty="0" smtClean="0">
                <a:solidFill>
                  <a:srgbClr val="00B0F0"/>
                </a:solidFill>
              </a:rPr>
              <a:t>Different types</a:t>
            </a:r>
            <a:endParaRPr lang="en-IN" b="1" dirty="0">
              <a:solidFill>
                <a:srgbClr val="00B0F0"/>
              </a:solidFill>
            </a:endParaRPr>
          </a:p>
        </p:txBody>
      </p:sp>
      <p:sp>
        <p:nvSpPr>
          <p:cNvPr id="3" name="Slide Number Placeholder 2">
            <a:extLst>
              <a:ext uri="{FF2B5EF4-FFF2-40B4-BE49-F238E27FC236}">
                <a16:creationId xmlns:a16="http://schemas.microsoft.com/office/drawing/2014/main" xmlns="" id="{9EB9B170-124D-488B-BABC-9401BE5B724B}"/>
              </a:ext>
            </a:extLst>
          </p:cNvPr>
          <p:cNvSpPr>
            <a:spLocks noGrp="1"/>
          </p:cNvSpPr>
          <p:nvPr>
            <p:ph type="sldNum" sz="quarter" idx="12"/>
          </p:nvPr>
        </p:nvSpPr>
        <p:spPr/>
        <p:txBody>
          <a:bodyPr/>
          <a:lstStyle/>
          <a:p>
            <a:fld id="{E3591306-41CF-4237-B2B4-5C605DD45071}" type="slidenum">
              <a:rPr lang="en-US" smtClean="0">
                <a:solidFill>
                  <a:srgbClr val="464653"/>
                </a:solidFill>
              </a:rPr>
              <a:pPr/>
              <a:t>38</a:t>
            </a:fld>
            <a:endParaRPr lang="en-US">
              <a:solidFill>
                <a:srgbClr val="464653"/>
              </a:solidFill>
            </a:endParaRPr>
          </a:p>
        </p:txBody>
      </p:sp>
      <p:sp>
        <p:nvSpPr>
          <p:cNvPr id="4" name="Content Placeholder 3">
            <a:extLst>
              <a:ext uri="{FF2B5EF4-FFF2-40B4-BE49-F238E27FC236}">
                <a16:creationId xmlns:a16="http://schemas.microsoft.com/office/drawing/2014/main" xmlns="" id="{A23347D0-7415-4173-9277-283A4A18B53A}"/>
              </a:ext>
            </a:extLst>
          </p:cNvPr>
          <p:cNvSpPr>
            <a:spLocks noGrp="1"/>
          </p:cNvSpPr>
          <p:nvPr>
            <p:ph sz="quarter" idx="1"/>
          </p:nvPr>
        </p:nvSpPr>
        <p:spPr>
          <a:xfrm>
            <a:off x="609600" y="1287780"/>
            <a:ext cx="10972801" cy="5251451"/>
          </a:xfrm>
        </p:spPr>
        <p:txBody>
          <a:bodyPr>
            <a:normAutofit/>
          </a:bodyPr>
          <a:lstStyle/>
          <a:p>
            <a:pPr fontAlgn="base">
              <a:buFont typeface="+mj-lt"/>
              <a:buAutoNum type="arabicPeriod"/>
            </a:pPr>
            <a:r>
              <a:rPr lang="en-US" sz="2900" b="1" i="0" dirty="0" smtClean="0">
                <a:solidFill>
                  <a:srgbClr val="273239"/>
                </a:solidFill>
                <a:effectLst/>
                <a:latin typeface="urw-din"/>
              </a:rPr>
              <a:t>Nominal Attribute</a:t>
            </a:r>
            <a:endParaRPr lang="en-US" sz="2900" dirty="0">
              <a:solidFill>
                <a:srgbClr val="273239"/>
              </a:solidFill>
              <a:latin typeface="urw-din"/>
            </a:endParaRPr>
          </a:p>
          <a:p>
            <a:pPr fontAlgn="base">
              <a:buFont typeface="+mj-lt"/>
              <a:buAutoNum type="arabicPeriod"/>
            </a:pPr>
            <a:r>
              <a:rPr lang="en-US" sz="2900" b="1" i="0" dirty="0" smtClean="0">
                <a:solidFill>
                  <a:srgbClr val="273239"/>
                </a:solidFill>
                <a:effectLst/>
                <a:latin typeface="urw-din"/>
              </a:rPr>
              <a:t>Binary Attribute</a:t>
            </a:r>
            <a:r>
              <a:rPr lang="en-US" sz="2900" b="0" i="0" dirty="0">
                <a:solidFill>
                  <a:srgbClr val="273239"/>
                </a:solidFill>
                <a:effectLst/>
                <a:latin typeface="urw-din"/>
              </a:rPr>
              <a:t> </a:t>
            </a:r>
            <a:endParaRPr lang="en-US" sz="2900" b="0" i="0" dirty="0" smtClean="0">
              <a:solidFill>
                <a:srgbClr val="273239"/>
              </a:solidFill>
              <a:effectLst/>
              <a:latin typeface="urw-din"/>
            </a:endParaRPr>
          </a:p>
          <a:p>
            <a:pPr fontAlgn="base">
              <a:buFont typeface="+mj-lt"/>
              <a:buAutoNum type="arabicPeriod"/>
            </a:pPr>
            <a:r>
              <a:rPr lang="en-US" sz="2900" b="1" dirty="0">
                <a:solidFill>
                  <a:srgbClr val="273239"/>
                </a:solidFill>
                <a:latin typeface="urw-din"/>
              </a:rPr>
              <a:t>Ordinal Attribute</a:t>
            </a:r>
            <a:r>
              <a:rPr lang="en-US" sz="2900" dirty="0">
                <a:solidFill>
                  <a:srgbClr val="273239"/>
                </a:solidFill>
                <a:latin typeface="urw-din"/>
              </a:rPr>
              <a:t> </a:t>
            </a:r>
            <a:endParaRPr lang="en-US" sz="2900" dirty="0" smtClean="0">
              <a:solidFill>
                <a:srgbClr val="273239"/>
              </a:solidFill>
              <a:latin typeface="urw-din"/>
            </a:endParaRPr>
          </a:p>
          <a:p>
            <a:pPr fontAlgn="base">
              <a:buFont typeface="+mj-lt"/>
              <a:buAutoNum type="arabicPeriod"/>
            </a:pPr>
            <a:r>
              <a:rPr lang="en-US" sz="2900" b="1" dirty="0">
                <a:solidFill>
                  <a:srgbClr val="273239"/>
                </a:solidFill>
                <a:latin typeface="urw-din"/>
              </a:rPr>
              <a:t>Numeric Attribute</a:t>
            </a:r>
            <a:endParaRPr lang="en-US" sz="2900" b="1" i="0" dirty="0" smtClean="0">
              <a:solidFill>
                <a:srgbClr val="273239"/>
              </a:solidFill>
              <a:effectLst/>
              <a:latin typeface="urw-din"/>
            </a:endParaRPr>
          </a:p>
          <a:p>
            <a:pPr lvl="1" fontAlgn="base"/>
            <a:r>
              <a:rPr lang="en-US" sz="2537" b="1" i="0" dirty="0" smtClean="0">
                <a:solidFill>
                  <a:srgbClr val="273239"/>
                </a:solidFill>
                <a:effectLst/>
                <a:latin typeface="urw-din"/>
              </a:rPr>
              <a:t>Interval </a:t>
            </a:r>
            <a:r>
              <a:rPr lang="en-US" sz="2537" b="1" i="0" dirty="0">
                <a:solidFill>
                  <a:srgbClr val="273239"/>
                </a:solidFill>
                <a:effectLst/>
                <a:latin typeface="urw-din"/>
              </a:rPr>
              <a:t>Scaled attribute:</a:t>
            </a:r>
            <a:r>
              <a:rPr lang="en-US" sz="2537" b="0" i="0" dirty="0">
                <a:solidFill>
                  <a:srgbClr val="273239"/>
                </a:solidFill>
                <a:effectLst/>
                <a:latin typeface="urw-din"/>
              </a:rPr>
              <a:t> </a:t>
            </a:r>
            <a:endParaRPr lang="en-US" sz="2537" b="0" i="0" dirty="0" smtClean="0">
              <a:solidFill>
                <a:srgbClr val="273239"/>
              </a:solidFill>
              <a:effectLst/>
              <a:latin typeface="urw-din"/>
            </a:endParaRPr>
          </a:p>
          <a:p>
            <a:pPr lvl="1" fontAlgn="base"/>
            <a:r>
              <a:rPr lang="en-US" sz="2537" b="1" i="0" dirty="0" smtClean="0">
                <a:solidFill>
                  <a:srgbClr val="273239"/>
                </a:solidFill>
                <a:effectLst/>
                <a:latin typeface="urw-din"/>
              </a:rPr>
              <a:t>Ratio </a:t>
            </a:r>
            <a:r>
              <a:rPr lang="en-US" sz="2537" b="1" i="0" dirty="0">
                <a:solidFill>
                  <a:srgbClr val="273239"/>
                </a:solidFill>
                <a:effectLst/>
                <a:latin typeface="urw-din"/>
              </a:rPr>
              <a:t>Scaled attribute</a:t>
            </a:r>
            <a:r>
              <a:rPr lang="en-US" sz="2537" b="1" i="0" dirty="0" smtClean="0">
                <a:solidFill>
                  <a:srgbClr val="273239"/>
                </a:solidFill>
                <a:effectLst/>
                <a:latin typeface="urw-din"/>
              </a:rPr>
              <a:t>:</a:t>
            </a:r>
          </a:p>
          <a:p>
            <a:pPr marL="0" indent="0" fontAlgn="base">
              <a:buNone/>
            </a:pPr>
            <a:r>
              <a:rPr lang="en-US" sz="2900" b="1" dirty="0" smtClean="0">
                <a:solidFill>
                  <a:srgbClr val="273239"/>
                </a:solidFill>
                <a:latin typeface="urw-din"/>
              </a:rPr>
              <a:t>5. Discrete and Continuous Attribute</a:t>
            </a:r>
            <a:r>
              <a:rPr lang="en-US" sz="2900" b="0" i="0" dirty="0">
                <a:solidFill>
                  <a:srgbClr val="273239"/>
                </a:solidFill>
                <a:effectLst/>
                <a:latin typeface="urw-din"/>
              </a:rPr>
              <a:t/>
            </a:r>
            <a:br>
              <a:rPr lang="en-US" sz="2900" b="0" i="0" dirty="0">
                <a:solidFill>
                  <a:srgbClr val="273239"/>
                </a:solidFill>
                <a:effectLst/>
                <a:latin typeface="urw-din"/>
              </a:rPr>
            </a:br>
            <a:endParaRPr lang="en-US" sz="2900" b="0" i="0" dirty="0">
              <a:solidFill>
                <a:srgbClr val="273239"/>
              </a:solidFill>
              <a:effectLst/>
              <a:latin typeface="urw-din"/>
            </a:endParaRPr>
          </a:p>
        </p:txBody>
      </p:sp>
    </p:spTree>
    <p:extLst>
      <p:ext uri="{BB962C8B-B14F-4D97-AF65-F5344CB8AC3E}">
        <p14:creationId xmlns:p14="http://schemas.microsoft.com/office/powerpoint/2010/main" val="3456372776"/>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D640A8-1090-43AF-B0E0-013C555AE2AB}"/>
              </a:ext>
            </a:extLst>
          </p:cNvPr>
          <p:cNvSpPr>
            <a:spLocks noGrp="1"/>
          </p:cNvSpPr>
          <p:nvPr>
            <p:ph type="title"/>
          </p:nvPr>
        </p:nvSpPr>
        <p:spPr>
          <a:xfrm>
            <a:off x="552450" y="549418"/>
            <a:ext cx="10972801" cy="555482"/>
          </a:xfrm>
        </p:spPr>
        <p:txBody>
          <a:bodyPr>
            <a:normAutofit fontScale="90000"/>
          </a:bodyPr>
          <a:lstStyle/>
          <a:p>
            <a:r>
              <a:rPr lang="en-US" b="1" dirty="0">
                <a:solidFill>
                  <a:srgbClr val="FF0000"/>
                </a:solidFill>
              </a:rPr>
              <a:t>Data Objects and Attribute </a:t>
            </a:r>
            <a:r>
              <a:rPr lang="en-US" b="1" dirty="0" smtClean="0">
                <a:solidFill>
                  <a:srgbClr val="FF0000"/>
                </a:solidFill>
              </a:rPr>
              <a:t>Types – </a:t>
            </a:r>
            <a:r>
              <a:rPr lang="en-US" b="1" dirty="0" smtClean="0">
                <a:solidFill>
                  <a:srgbClr val="00B0F0"/>
                </a:solidFill>
              </a:rPr>
              <a:t>Different types</a:t>
            </a:r>
            <a:endParaRPr lang="en-IN" b="1" dirty="0">
              <a:solidFill>
                <a:srgbClr val="00B0F0"/>
              </a:solidFill>
            </a:endParaRPr>
          </a:p>
        </p:txBody>
      </p:sp>
      <p:sp>
        <p:nvSpPr>
          <p:cNvPr id="3" name="Slide Number Placeholder 2">
            <a:extLst>
              <a:ext uri="{FF2B5EF4-FFF2-40B4-BE49-F238E27FC236}">
                <a16:creationId xmlns:a16="http://schemas.microsoft.com/office/drawing/2014/main" xmlns="" id="{9EB9B170-124D-488B-BABC-9401BE5B724B}"/>
              </a:ext>
            </a:extLst>
          </p:cNvPr>
          <p:cNvSpPr>
            <a:spLocks noGrp="1"/>
          </p:cNvSpPr>
          <p:nvPr>
            <p:ph type="sldNum" sz="quarter" idx="12"/>
          </p:nvPr>
        </p:nvSpPr>
        <p:spPr/>
        <p:txBody>
          <a:bodyPr/>
          <a:lstStyle/>
          <a:p>
            <a:fld id="{E3591306-41CF-4237-B2B4-5C605DD45071}" type="slidenum">
              <a:rPr lang="en-US" smtClean="0">
                <a:solidFill>
                  <a:srgbClr val="464653"/>
                </a:solidFill>
              </a:rPr>
              <a:pPr/>
              <a:t>39</a:t>
            </a:fld>
            <a:endParaRPr lang="en-US">
              <a:solidFill>
                <a:srgbClr val="464653"/>
              </a:solidFill>
            </a:endParaRPr>
          </a:p>
        </p:txBody>
      </p:sp>
      <p:sp>
        <p:nvSpPr>
          <p:cNvPr id="4" name="Content Placeholder 3">
            <a:extLst>
              <a:ext uri="{FF2B5EF4-FFF2-40B4-BE49-F238E27FC236}">
                <a16:creationId xmlns:a16="http://schemas.microsoft.com/office/drawing/2014/main" xmlns="" id="{A23347D0-7415-4173-9277-283A4A18B53A}"/>
              </a:ext>
            </a:extLst>
          </p:cNvPr>
          <p:cNvSpPr>
            <a:spLocks noGrp="1"/>
          </p:cNvSpPr>
          <p:nvPr>
            <p:ph sz="quarter" idx="1"/>
          </p:nvPr>
        </p:nvSpPr>
        <p:spPr>
          <a:xfrm>
            <a:off x="609600" y="1287780"/>
            <a:ext cx="10972801" cy="5251451"/>
          </a:xfrm>
        </p:spPr>
        <p:txBody>
          <a:bodyPr>
            <a:noAutofit/>
          </a:bodyPr>
          <a:lstStyle/>
          <a:p>
            <a:pPr marL="0" indent="0" fontAlgn="base">
              <a:buNone/>
            </a:pPr>
            <a:r>
              <a:rPr lang="en-US" sz="2400" b="1" i="0" dirty="0" smtClean="0">
                <a:solidFill>
                  <a:srgbClr val="273239"/>
                </a:solidFill>
                <a:effectLst/>
                <a:latin typeface="urw-din"/>
              </a:rPr>
              <a:t>Nominal </a:t>
            </a:r>
            <a:r>
              <a:rPr lang="en-US" sz="2400" b="1" i="0" dirty="0">
                <a:solidFill>
                  <a:srgbClr val="273239"/>
                </a:solidFill>
                <a:effectLst/>
                <a:latin typeface="urw-din"/>
              </a:rPr>
              <a:t>Attribute:</a:t>
            </a:r>
            <a:r>
              <a:rPr lang="en-US" sz="2400" b="0" i="0" dirty="0">
                <a:solidFill>
                  <a:srgbClr val="273239"/>
                </a:solidFill>
                <a:effectLst/>
                <a:latin typeface="urw-din"/>
              </a:rPr>
              <a:t> </a:t>
            </a:r>
            <a:endParaRPr lang="en-US" sz="2400" b="0" i="0" dirty="0" smtClean="0">
              <a:solidFill>
                <a:srgbClr val="273239"/>
              </a:solidFill>
              <a:effectLst/>
              <a:latin typeface="urw-din"/>
            </a:endParaRPr>
          </a:p>
          <a:p>
            <a:pPr fontAlgn="base"/>
            <a:r>
              <a:rPr lang="en-US" sz="2400" dirty="0" smtClean="0">
                <a:solidFill>
                  <a:srgbClr val="273239"/>
                </a:solidFill>
                <a:latin typeface="urw-din"/>
              </a:rPr>
              <a:t>Nominal - </a:t>
            </a:r>
            <a:r>
              <a:rPr lang="en-IN" sz="2400" dirty="0"/>
              <a:t>“relating to </a:t>
            </a:r>
            <a:r>
              <a:rPr lang="en-IN" sz="2400" dirty="0" smtClean="0"/>
              <a:t>names”</a:t>
            </a:r>
          </a:p>
          <a:p>
            <a:pPr fontAlgn="base"/>
            <a:r>
              <a:rPr lang="en-IN" sz="2400" b="0" i="0" dirty="0" smtClean="0">
                <a:solidFill>
                  <a:srgbClr val="273239"/>
                </a:solidFill>
                <a:effectLst/>
                <a:latin typeface="urw-din"/>
              </a:rPr>
              <a:t>Value – “</a:t>
            </a:r>
            <a:r>
              <a:rPr lang="en-IN" sz="2400" dirty="0" smtClean="0"/>
              <a:t>names </a:t>
            </a:r>
            <a:r>
              <a:rPr lang="en-IN" sz="2400" dirty="0"/>
              <a:t>of </a:t>
            </a:r>
            <a:r>
              <a:rPr lang="en-IN" sz="2400" dirty="0" smtClean="0"/>
              <a:t>thing”</a:t>
            </a:r>
          </a:p>
          <a:p>
            <a:pPr fontAlgn="base"/>
            <a:r>
              <a:rPr lang="en-IN" sz="2400" b="0" i="0" dirty="0" smtClean="0">
                <a:solidFill>
                  <a:srgbClr val="273239"/>
                </a:solidFill>
                <a:effectLst/>
                <a:latin typeface="urw-din"/>
              </a:rPr>
              <a:t>Value – represents </a:t>
            </a:r>
            <a:r>
              <a:rPr lang="en-US" sz="2400" dirty="0" smtClean="0">
                <a:solidFill>
                  <a:srgbClr val="273239"/>
                </a:solidFill>
                <a:latin typeface="urw-din"/>
              </a:rPr>
              <a:t>kind </a:t>
            </a:r>
            <a:r>
              <a:rPr lang="en-US" sz="2400" dirty="0">
                <a:solidFill>
                  <a:srgbClr val="273239"/>
                </a:solidFill>
                <a:latin typeface="urw-din"/>
              </a:rPr>
              <a:t>of category, code, or </a:t>
            </a:r>
            <a:r>
              <a:rPr lang="en-US" sz="2400" dirty="0" smtClean="0">
                <a:solidFill>
                  <a:srgbClr val="273239"/>
                </a:solidFill>
                <a:latin typeface="urw-din"/>
              </a:rPr>
              <a:t>state</a:t>
            </a:r>
          </a:p>
          <a:p>
            <a:pPr marL="0" indent="0" fontAlgn="base">
              <a:buNone/>
            </a:pPr>
            <a:endParaRPr lang="en-US" sz="2400" b="0" i="0" dirty="0">
              <a:solidFill>
                <a:srgbClr val="273239"/>
              </a:solidFill>
              <a:effectLst/>
              <a:latin typeface="urw-din"/>
            </a:endParaRPr>
          </a:p>
          <a:p>
            <a:pPr marL="0" indent="0" fontAlgn="base">
              <a:buNone/>
            </a:pPr>
            <a:r>
              <a:rPr lang="en-US" sz="2400" dirty="0" smtClean="0">
                <a:solidFill>
                  <a:srgbClr val="00B0F0"/>
                </a:solidFill>
                <a:latin typeface="urw-din"/>
              </a:rPr>
              <a:t>Example </a:t>
            </a:r>
          </a:p>
          <a:p>
            <a:pPr marL="0" indent="0" fontAlgn="base">
              <a:buNone/>
            </a:pPr>
            <a:r>
              <a:rPr lang="en-US" sz="2400" b="0" i="0" dirty="0" smtClean="0">
                <a:solidFill>
                  <a:srgbClr val="273239"/>
                </a:solidFill>
                <a:effectLst/>
                <a:latin typeface="urw-din"/>
              </a:rPr>
              <a:t>Object : Person</a:t>
            </a:r>
          </a:p>
          <a:p>
            <a:pPr marL="0" indent="0" fontAlgn="base">
              <a:buNone/>
            </a:pPr>
            <a:r>
              <a:rPr lang="en-US" sz="2400" dirty="0" smtClean="0">
                <a:solidFill>
                  <a:srgbClr val="273239"/>
                </a:solidFill>
                <a:latin typeface="urw-din"/>
              </a:rPr>
              <a:t>Attributes : </a:t>
            </a:r>
            <a:r>
              <a:rPr lang="en-US" sz="2400" dirty="0">
                <a:solidFill>
                  <a:srgbClr val="273239"/>
                </a:solidFill>
                <a:latin typeface="urw-din"/>
              </a:rPr>
              <a:t>Marital Status (single, married, divorced, and </a:t>
            </a:r>
            <a:r>
              <a:rPr lang="en-US" sz="2400" dirty="0" smtClean="0">
                <a:solidFill>
                  <a:srgbClr val="273239"/>
                </a:solidFill>
                <a:latin typeface="urw-din"/>
              </a:rPr>
              <a:t>widowed)</a:t>
            </a:r>
          </a:p>
          <a:p>
            <a:pPr marL="0" indent="0" fontAlgn="base">
              <a:buNone/>
            </a:pPr>
            <a:r>
              <a:rPr lang="en-US" sz="2400" dirty="0">
                <a:solidFill>
                  <a:srgbClr val="273239"/>
                </a:solidFill>
                <a:latin typeface="urw-din"/>
              </a:rPr>
              <a:t>	</a:t>
            </a:r>
            <a:r>
              <a:rPr lang="en-US" sz="2400" dirty="0" smtClean="0">
                <a:solidFill>
                  <a:srgbClr val="273239"/>
                </a:solidFill>
                <a:latin typeface="urw-din"/>
              </a:rPr>
              <a:t>       Occupation </a:t>
            </a:r>
            <a:r>
              <a:rPr lang="en-US" sz="2400" dirty="0">
                <a:solidFill>
                  <a:srgbClr val="273239"/>
                </a:solidFill>
                <a:latin typeface="urw-din"/>
              </a:rPr>
              <a:t>(teacher, dentist, programmer, </a:t>
            </a:r>
            <a:r>
              <a:rPr lang="en-US" sz="2400" dirty="0" smtClean="0">
                <a:solidFill>
                  <a:srgbClr val="273239"/>
                </a:solidFill>
                <a:latin typeface="urw-din"/>
              </a:rPr>
              <a:t>farmer)</a:t>
            </a:r>
          </a:p>
          <a:p>
            <a:pPr marL="0" indent="0" fontAlgn="base">
              <a:buNone/>
            </a:pPr>
            <a:r>
              <a:rPr lang="en-US" sz="2400" b="0" i="0" dirty="0">
                <a:solidFill>
                  <a:srgbClr val="273239"/>
                </a:solidFill>
                <a:effectLst/>
                <a:latin typeface="urw-din"/>
              </a:rPr>
              <a:t> </a:t>
            </a:r>
            <a:r>
              <a:rPr lang="en-US" sz="2400" b="0" i="0" dirty="0" smtClean="0">
                <a:solidFill>
                  <a:srgbClr val="273239"/>
                </a:solidFill>
                <a:effectLst/>
                <a:latin typeface="urw-din"/>
              </a:rPr>
              <a:t>  	       Gender (Male, Female) – Code (0 – Male and 1- Female)</a:t>
            </a:r>
          </a:p>
          <a:p>
            <a:pPr marL="0" indent="0" fontAlgn="base">
              <a:buNone/>
            </a:pPr>
            <a:r>
              <a:rPr lang="en-US" sz="2400" b="0" i="0" dirty="0">
                <a:solidFill>
                  <a:srgbClr val="273239"/>
                </a:solidFill>
                <a:effectLst/>
                <a:latin typeface="urw-din"/>
              </a:rPr>
              <a:t/>
            </a:r>
            <a:br>
              <a:rPr lang="en-US" sz="2400" b="0" i="0" dirty="0">
                <a:solidFill>
                  <a:srgbClr val="273239"/>
                </a:solidFill>
                <a:effectLst/>
                <a:latin typeface="urw-din"/>
              </a:rPr>
            </a:br>
            <a:endParaRPr lang="en-US" sz="2400" b="0" i="0" dirty="0">
              <a:solidFill>
                <a:srgbClr val="273239"/>
              </a:solidFill>
              <a:effectLst/>
              <a:latin typeface="urw-din"/>
            </a:endParaRPr>
          </a:p>
        </p:txBody>
      </p:sp>
    </p:spTree>
    <p:extLst>
      <p:ext uri="{BB962C8B-B14F-4D97-AF65-F5344CB8AC3E}">
        <p14:creationId xmlns:p14="http://schemas.microsoft.com/office/powerpoint/2010/main" val="38835757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Data Mining: Introduction</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4</a:t>
            </a:fld>
            <a:endParaRPr lang="en-US">
              <a:solidFill>
                <a:srgbClr val="464653"/>
              </a:solidFill>
            </a:endParaRPr>
          </a:p>
        </p:txBody>
      </p:sp>
      <p:sp>
        <p:nvSpPr>
          <p:cNvPr id="4" name="Content Placeholder 3"/>
          <p:cNvSpPr>
            <a:spLocks noGrp="1"/>
          </p:cNvSpPr>
          <p:nvPr>
            <p:ph sz="quarter" idx="1"/>
          </p:nvPr>
        </p:nvSpPr>
        <p:spPr>
          <a:xfrm>
            <a:off x="609601" y="1219200"/>
            <a:ext cx="7575030" cy="4937760"/>
          </a:xfrm>
        </p:spPr>
        <p:txBody>
          <a:bodyPr>
            <a:normAutofit fontScale="92500" lnSpcReduction="10000"/>
          </a:bodyPr>
          <a:lstStyle/>
          <a:p>
            <a:pPr algn="just"/>
            <a:r>
              <a:rPr lang="en-US" dirty="0"/>
              <a:t>The process of extracting information to identify patterns, trends, and useful data that would allow the business to take the data-driven decision from huge sets of data is called Data Mining</a:t>
            </a:r>
            <a:r>
              <a:rPr lang="en-US" dirty="0" smtClean="0"/>
              <a:t>.</a:t>
            </a:r>
          </a:p>
          <a:p>
            <a:pPr algn="just"/>
            <a:endParaRPr lang="en-US" dirty="0"/>
          </a:p>
          <a:p>
            <a:pPr algn="just"/>
            <a:r>
              <a:rPr lang="en-US" dirty="0" smtClean="0"/>
              <a:t>Most </a:t>
            </a:r>
            <a:r>
              <a:rPr lang="en-US" dirty="0"/>
              <a:t>useful techniques that help entrepreneurs, researchers, and individuals to extract valuable information from huge sets of data. </a:t>
            </a:r>
            <a:endParaRPr lang="en-US" dirty="0" smtClean="0"/>
          </a:p>
          <a:p>
            <a:pPr algn="just"/>
            <a:endParaRPr lang="en-US" dirty="0" smtClean="0"/>
          </a:p>
          <a:p>
            <a:pPr algn="just"/>
            <a:r>
              <a:rPr lang="en-US" dirty="0" smtClean="0"/>
              <a:t>Turns </a:t>
            </a:r>
            <a:r>
              <a:rPr lang="en-US" dirty="0"/>
              <a:t>raw data into useful information</a:t>
            </a:r>
            <a:r>
              <a:rPr lang="en-US" dirty="0" smtClean="0"/>
              <a:t>.</a:t>
            </a:r>
          </a:p>
          <a:p>
            <a:pPr algn="just"/>
            <a:endParaRPr lang="en-US" dirty="0" smtClean="0"/>
          </a:p>
          <a:p>
            <a:pPr algn="just"/>
            <a:r>
              <a:rPr lang="en-US" dirty="0" smtClean="0"/>
              <a:t>Data </a:t>
            </a:r>
            <a:r>
              <a:rPr lang="en-US" dirty="0"/>
              <a:t>mining is also called </a:t>
            </a:r>
            <a:r>
              <a:rPr lang="en-US" b="1" i="1" dirty="0"/>
              <a:t>Knowledge Discovery in Database (KDD)</a:t>
            </a:r>
            <a:r>
              <a:rPr lang="en-US" dirty="0"/>
              <a:t>.</a:t>
            </a:r>
          </a:p>
          <a:p>
            <a:endParaRPr lang="en-US" dirty="0"/>
          </a:p>
        </p:txBody>
      </p:sp>
      <p:pic>
        <p:nvPicPr>
          <p:cNvPr id="5" name="Picture 4"/>
          <p:cNvPicPr>
            <a:picLocks noChangeAspect="1"/>
          </p:cNvPicPr>
          <p:nvPr/>
        </p:nvPicPr>
        <p:blipFill>
          <a:blip r:embed="rId2"/>
          <a:stretch>
            <a:fillRect/>
          </a:stretch>
        </p:blipFill>
        <p:spPr>
          <a:xfrm>
            <a:off x="8319540" y="1479030"/>
            <a:ext cx="3635427" cy="4202242"/>
          </a:xfrm>
          <a:prstGeom prst="rect">
            <a:avLst/>
          </a:prstGeom>
        </p:spPr>
      </p:pic>
    </p:spTree>
    <p:extLst>
      <p:ext uri="{BB962C8B-B14F-4D97-AF65-F5344CB8AC3E}">
        <p14:creationId xmlns:p14="http://schemas.microsoft.com/office/powerpoint/2010/main" val="258911192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7876DF-E38D-4550-9066-C0E1D8768B02}"/>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xmlns="" id="{D3001023-F259-4410-B0AC-E8B4A88AD416}"/>
              </a:ext>
            </a:extLst>
          </p:cNvPr>
          <p:cNvSpPr>
            <a:spLocks noGrp="1"/>
          </p:cNvSpPr>
          <p:nvPr>
            <p:ph type="sldNum" sz="quarter" idx="12"/>
          </p:nvPr>
        </p:nvSpPr>
        <p:spPr/>
        <p:txBody>
          <a:bodyPr/>
          <a:lstStyle/>
          <a:p>
            <a:fld id="{E3591306-41CF-4237-B2B4-5C605DD45071}" type="slidenum">
              <a:rPr lang="en-US" smtClean="0">
                <a:solidFill>
                  <a:srgbClr val="464653"/>
                </a:solidFill>
              </a:rPr>
              <a:pPr/>
              <a:t>40</a:t>
            </a:fld>
            <a:endParaRPr lang="en-US">
              <a:solidFill>
                <a:srgbClr val="464653"/>
              </a:solidFill>
            </a:endParaRPr>
          </a:p>
        </p:txBody>
      </p:sp>
      <p:sp>
        <p:nvSpPr>
          <p:cNvPr id="4" name="Content Placeholder 3">
            <a:extLst>
              <a:ext uri="{FF2B5EF4-FFF2-40B4-BE49-F238E27FC236}">
                <a16:creationId xmlns:a16="http://schemas.microsoft.com/office/drawing/2014/main" xmlns="" id="{45F307B9-4B8E-436F-9542-62DAD1874AC8}"/>
              </a:ext>
            </a:extLst>
          </p:cNvPr>
          <p:cNvSpPr>
            <a:spLocks noGrp="1"/>
          </p:cNvSpPr>
          <p:nvPr>
            <p:ph sz="quarter" idx="1"/>
          </p:nvPr>
        </p:nvSpPr>
        <p:spPr/>
        <p:txBody>
          <a:bodyPr>
            <a:normAutofit/>
          </a:bodyPr>
          <a:lstStyle/>
          <a:p>
            <a:r>
              <a:rPr lang="en-US" b="1" dirty="0">
                <a:solidFill>
                  <a:srgbClr val="FF0000"/>
                </a:solidFill>
              </a:rPr>
              <a:t>Nominal Attributes</a:t>
            </a:r>
          </a:p>
          <a:p>
            <a:r>
              <a:rPr lang="en-US" dirty="0"/>
              <a:t>Nominal data is in alphabetical form and not in an integer. Nominal Attributes are Qualitative Attributes.</a:t>
            </a:r>
          </a:p>
          <a:p>
            <a:r>
              <a:rPr lang="en-US" b="1" dirty="0" smtClean="0">
                <a:solidFill>
                  <a:srgbClr val="00B050"/>
                </a:solidFill>
              </a:rPr>
              <a:t>Examples </a:t>
            </a:r>
            <a:r>
              <a:rPr lang="en-US" b="1" dirty="0">
                <a:solidFill>
                  <a:srgbClr val="00B050"/>
                </a:solidFill>
              </a:rPr>
              <a:t>of Nominal attributes</a:t>
            </a:r>
          </a:p>
          <a:p>
            <a:r>
              <a:rPr lang="en-US" dirty="0" smtClean="0"/>
              <a:t>In </a:t>
            </a:r>
            <a:r>
              <a:rPr lang="en-US" dirty="0"/>
              <a:t>this example, sates and colors are the attribute and New, Pending, Working, Complete, Finish and Black, Brown, White, and Red are the values.</a:t>
            </a:r>
          </a:p>
          <a:p>
            <a:r>
              <a:rPr lang="en-US" b="1" dirty="0" smtClean="0"/>
              <a:t>Attribute</a:t>
            </a:r>
            <a:r>
              <a:rPr lang="en-US" b="1" dirty="0"/>
              <a:t>	</a:t>
            </a:r>
            <a:r>
              <a:rPr lang="en-US" b="1" dirty="0" smtClean="0"/>
              <a:t>	Value</a:t>
            </a:r>
            <a:endParaRPr lang="en-US" b="1" dirty="0"/>
          </a:p>
          <a:p>
            <a:r>
              <a:rPr lang="en-US" dirty="0"/>
              <a:t>Categorical data	Lecturer, Assistant Professor, Professor</a:t>
            </a:r>
          </a:p>
          <a:p>
            <a:r>
              <a:rPr lang="en-US" dirty="0"/>
              <a:t>States	</a:t>
            </a:r>
            <a:r>
              <a:rPr lang="en-US" dirty="0" smtClean="0"/>
              <a:t>	New</a:t>
            </a:r>
            <a:r>
              <a:rPr lang="en-US" dirty="0"/>
              <a:t>, Pending, Working, Complete, Finish</a:t>
            </a:r>
          </a:p>
          <a:p>
            <a:r>
              <a:rPr lang="en-US" dirty="0"/>
              <a:t>Colors	</a:t>
            </a:r>
            <a:r>
              <a:rPr lang="en-US" dirty="0" smtClean="0"/>
              <a:t>	Black</a:t>
            </a:r>
            <a:r>
              <a:rPr lang="en-US" dirty="0"/>
              <a:t>, Brown, White, Red</a:t>
            </a:r>
            <a:endParaRPr lang="en-IN" dirty="0"/>
          </a:p>
        </p:txBody>
      </p:sp>
    </p:spTree>
    <p:extLst>
      <p:ext uri="{BB962C8B-B14F-4D97-AF65-F5344CB8AC3E}">
        <p14:creationId xmlns:p14="http://schemas.microsoft.com/office/powerpoint/2010/main" val="378866941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D640A8-1090-43AF-B0E0-013C555AE2AB}"/>
              </a:ext>
            </a:extLst>
          </p:cNvPr>
          <p:cNvSpPr>
            <a:spLocks noGrp="1"/>
          </p:cNvSpPr>
          <p:nvPr>
            <p:ph type="title"/>
          </p:nvPr>
        </p:nvSpPr>
        <p:spPr>
          <a:xfrm>
            <a:off x="552450" y="549418"/>
            <a:ext cx="10972801" cy="555482"/>
          </a:xfrm>
        </p:spPr>
        <p:txBody>
          <a:bodyPr>
            <a:normAutofit fontScale="90000"/>
          </a:bodyPr>
          <a:lstStyle/>
          <a:p>
            <a:r>
              <a:rPr lang="en-US" b="1" dirty="0">
                <a:solidFill>
                  <a:srgbClr val="FF0000"/>
                </a:solidFill>
              </a:rPr>
              <a:t>Data Objects and Attribute </a:t>
            </a:r>
            <a:r>
              <a:rPr lang="en-US" b="1" dirty="0" smtClean="0">
                <a:solidFill>
                  <a:srgbClr val="FF0000"/>
                </a:solidFill>
              </a:rPr>
              <a:t>Types – </a:t>
            </a:r>
            <a:r>
              <a:rPr lang="en-US" b="1" dirty="0" smtClean="0">
                <a:solidFill>
                  <a:srgbClr val="00B0F0"/>
                </a:solidFill>
              </a:rPr>
              <a:t>Different types</a:t>
            </a:r>
            <a:endParaRPr lang="en-IN" b="1" dirty="0">
              <a:solidFill>
                <a:srgbClr val="00B0F0"/>
              </a:solidFill>
            </a:endParaRPr>
          </a:p>
        </p:txBody>
      </p:sp>
      <p:sp>
        <p:nvSpPr>
          <p:cNvPr id="3" name="Slide Number Placeholder 2">
            <a:extLst>
              <a:ext uri="{FF2B5EF4-FFF2-40B4-BE49-F238E27FC236}">
                <a16:creationId xmlns:a16="http://schemas.microsoft.com/office/drawing/2014/main" xmlns="" id="{9EB9B170-124D-488B-BABC-9401BE5B724B}"/>
              </a:ext>
            </a:extLst>
          </p:cNvPr>
          <p:cNvSpPr>
            <a:spLocks noGrp="1"/>
          </p:cNvSpPr>
          <p:nvPr>
            <p:ph type="sldNum" sz="quarter" idx="12"/>
          </p:nvPr>
        </p:nvSpPr>
        <p:spPr/>
        <p:txBody>
          <a:bodyPr/>
          <a:lstStyle/>
          <a:p>
            <a:fld id="{E3591306-41CF-4237-B2B4-5C605DD45071}" type="slidenum">
              <a:rPr lang="en-US" smtClean="0">
                <a:solidFill>
                  <a:srgbClr val="464653"/>
                </a:solidFill>
              </a:rPr>
              <a:pPr/>
              <a:t>41</a:t>
            </a:fld>
            <a:endParaRPr lang="en-US">
              <a:solidFill>
                <a:srgbClr val="464653"/>
              </a:solidFill>
            </a:endParaRPr>
          </a:p>
        </p:txBody>
      </p:sp>
      <p:sp>
        <p:nvSpPr>
          <p:cNvPr id="4" name="Content Placeholder 3">
            <a:extLst>
              <a:ext uri="{FF2B5EF4-FFF2-40B4-BE49-F238E27FC236}">
                <a16:creationId xmlns:a16="http://schemas.microsoft.com/office/drawing/2014/main" xmlns="" id="{A23347D0-7415-4173-9277-283A4A18B53A}"/>
              </a:ext>
            </a:extLst>
          </p:cNvPr>
          <p:cNvSpPr>
            <a:spLocks noGrp="1"/>
          </p:cNvSpPr>
          <p:nvPr>
            <p:ph sz="quarter" idx="1"/>
          </p:nvPr>
        </p:nvSpPr>
        <p:spPr>
          <a:xfrm>
            <a:off x="609600" y="1287780"/>
            <a:ext cx="10972801" cy="5251451"/>
          </a:xfrm>
        </p:spPr>
        <p:txBody>
          <a:bodyPr>
            <a:normAutofit/>
          </a:bodyPr>
          <a:lstStyle/>
          <a:p>
            <a:pPr marL="0" indent="0" fontAlgn="base">
              <a:buNone/>
            </a:pPr>
            <a:r>
              <a:rPr lang="en-US" sz="2900" b="1" i="0" dirty="0" smtClean="0">
                <a:solidFill>
                  <a:srgbClr val="273239"/>
                </a:solidFill>
                <a:effectLst/>
                <a:latin typeface="urw-din"/>
              </a:rPr>
              <a:t>Binary </a:t>
            </a:r>
            <a:r>
              <a:rPr lang="en-US" sz="2900" b="1" i="0" dirty="0">
                <a:solidFill>
                  <a:srgbClr val="273239"/>
                </a:solidFill>
                <a:effectLst/>
                <a:latin typeface="urw-din"/>
              </a:rPr>
              <a:t>Attribute:</a:t>
            </a:r>
            <a:r>
              <a:rPr lang="en-US" sz="2900" b="0" i="0" dirty="0">
                <a:solidFill>
                  <a:srgbClr val="273239"/>
                </a:solidFill>
                <a:effectLst/>
                <a:latin typeface="urw-din"/>
              </a:rPr>
              <a:t> </a:t>
            </a:r>
            <a:endParaRPr lang="en-US" sz="2900" b="0" i="0" dirty="0" smtClean="0">
              <a:solidFill>
                <a:srgbClr val="273239"/>
              </a:solidFill>
              <a:effectLst/>
              <a:latin typeface="urw-din"/>
            </a:endParaRPr>
          </a:p>
          <a:p>
            <a:pPr lvl="1" fontAlgn="base"/>
            <a:r>
              <a:rPr lang="en-US" sz="2837" dirty="0">
                <a:solidFill>
                  <a:srgbClr val="273239"/>
                </a:solidFill>
                <a:latin typeface="urw-din"/>
              </a:rPr>
              <a:t>A binary attribute is a nominal attribute with only two categories or states: 0 or 1</a:t>
            </a:r>
          </a:p>
          <a:p>
            <a:pPr lvl="1" fontAlgn="base"/>
            <a:r>
              <a:rPr lang="en-US" sz="2837" dirty="0" smtClean="0">
                <a:solidFill>
                  <a:srgbClr val="273239"/>
                </a:solidFill>
                <a:latin typeface="urw-din"/>
              </a:rPr>
              <a:t>where </a:t>
            </a:r>
            <a:r>
              <a:rPr lang="en-US" sz="2837" dirty="0">
                <a:solidFill>
                  <a:srgbClr val="273239"/>
                </a:solidFill>
                <a:latin typeface="urw-din"/>
              </a:rPr>
              <a:t>0 is the absence of any features and 1 is the inclusion of any characteristics</a:t>
            </a:r>
            <a:r>
              <a:rPr lang="en-US" sz="2837" dirty="0" smtClean="0">
                <a:solidFill>
                  <a:srgbClr val="273239"/>
                </a:solidFill>
                <a:latin typeface="urw-din"/>
              </a:rPr>
              <a:t>.</a:t>
            </a:r>
          </a:p>
          <a:p>
            <a:pPr marL="0" indent="0" fontAlgn="base">
              <a:buNone/>
            </a:pPr>
            <a:r>
              <a:rPr lang="en-US" sz="2400" dirty="0">
                <a:solidFill>
                  <a:srgbClr val="00B0F0"/>
                </a:solidFill>
                <a:latin typeface="urw-din"/>
              </a:rPr>
              <a:t>Example </a:t>
            </a:r>
          </a:p>
          <a:p>
            <a:pPr marL="0" indent="0" fontAlgn="base">
              <a:buNone/>
            </a:pPr>
            <a:r>
              <a:rPr lang="en-US" sz="2400" dirty="0" smtClean="0">
                <a:solidFill>
                  <a:srgbClr val="273239"/>
                </a:solidFill>
                <a:latin typeface="urw-din"/>
              </a:rPr>
              <a:t>       </a:t>
            </a:r>
            <a:r>
              <a:rPr lang="en-US" sz="2400" dirty="0">
                <a:solidFill>
                  <a:srgbClr val="273239"/>
                </a:solidFill>
                <a:latin typeface="urw-din"/>
              </a:rPr>
              <a:t>Gender (Male, Female) – Code (0 – Male and 1- Female)</a:t>
            </a:r>
            <a:endParaRPr lang="en-US" sz="2837" dirty="0" smtClean="0">
              <a:solidFill>
                <a:srgbClr val="273239"/>
              </a:solidFill>
              <a:latin typeface="urw-din"/>
            </a:endParaRPr>
          </a:p>
          <a:p>
            <a:pPr lvl="1" fontAlgn="base"/>
            <a:endParaRPr lang="en-US" sz="2837" dirty="0">
              <a:solidFill>
                <a:srgbClr val="273239"/>
              </a:solidFill>
              <a:latin typeface="urw-din"/>
            </a:endParaRPr>
          </a:p>
          <a:p>
            <a:pPr marL="0" indent="0" fontAlgn="base">
              <a:buNone/>
            </a:pPr>
            <a:endParaRPr lang="en-US" sz="2900" b="0" i="0" dirty="0">
              <a:solidFill>
                <a:srgbClr val="273239"/>
              </a:solidFill>
              <a:effectLst/>
              <a:latin typeface="urw-din"/>
            </a:endParaRPr>
          </a:p>
        </p:txBody>
      </p:sp>
    </p:spTree>
    <p:extLst>
      <p:ext uri="{BB962C8B-B14F-4D97-AF65-F5344CB8AC3E}">
        <p14:creationId xmlns:p14="http://schemas.microsoft.com/office/powerpoint/2010/main" val="16935258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4980AC-614E-40CE-89B2-C4511BFB5DE1}"/>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xmlns="" id="{8C9C0E26-8D98-4E16-9F67-59FB995C2E6A}"/>
              </a:ext>
            </a:extLst>
          </p:cNvPr>
          <p:cNvSpPr>
            <a:spLocks noGrp="1"/>
          </p:cNvSpPr>
          <p:nvPr>
            <p:ph type="sldNum" sz="quarter" idx="12"/>
          </p:nvPr>
        </p:nvSpPr>
        <p:spPr/>
        <p:txBody>
          <a:bodyPr/>
          <a:lstStyle/>
          <a:p>
            <a:fld id="{E3591306-41CF-4237-B2B4-5C605DD45071}" type="slidenum">
              <a:rPr lang="en-US" smtClean="0">
                <a:solidFill>
                  <a:srgbClr val="464653"/>
                </a:solidFill>
              </a:rPr>
              <a:pPr/>
              <a:t>42</a:t>
            </a:fld>
            <a:endParaRPr lang="en-US" dirty="0">
              <a:solidFill>
                <a:srgbClr val="464653"/>
              </a:solidFill>
            </a:endParaRPr>
          </a:p>
        </p:txBody>
      </p:sp>
      <p:sp>
        <p:nvSpPr>
          <p:cNvPr id="4" name="Content Placeholder 3">
            <a:extLst>
              <a:ext uri="{FF2B5EF4-FFF2-40B4-BE49-F238E27FC236}">
                <a16:creationId xmlns:a16="http://schemas.microsoft.com/office/drawing/2014/main" xmlns="" id="{369FD426-BBDF-4544-A7F9-5349F3D11A6E}"/>
              </a:ext>
            </a:extLst>
          </p:cNvPr>
          <p:cNvSpPr>
            <a:spLocks noGrp="1"/>
          </p:cNvSpPr>
          <p:nvPr>
            <p:ph sz="quarter" idx="1"/>
          </p:nvPr>
        </p:nvSpPr>
        <p:spPr/>
        <p:txBody>
          <a:bodyPr>
            <a:normAutofit lnSpcReduction="10000"/>
          </a:bodyPr>
          <a:lstStyle/>
          <a:p>
            <a:pPr algn="l"/>
            <a:r>
              <a:rPr lang="en-US" b="1" i="0" dirty="0">
                <a:solidFill>
                  <a:srgbClr val="FF0000"/>
                </a:solidFill>
                <a:effectLst/>
                <a:latin typeface="helvetica neue"/>
              </a:rPr>
              <a:t>Binary Attributes</a:t>
            </a:r>
            <a:endParaRPr lang="en-US" b="0" i="0" dirty="0">
              <a:solidFill>
                <a:srgbClr val="FF0000"/>
              </a:solidFill>
              <a:effectLst/>
              <a:latin typeface="helvetica neue"/>
            </a:endParaRPr>
          </a:p>
          <a:p>
            <a:pPr algn="l"/>
            <a:r>
              <a:rPr lang="en-US" b="0" i="0" dirty="0">
                <a:solidFill>
                  <a:srgbClr val="000000"/>
                </a:solidFill>
                <a:effectLst/>
                <a:latin typeface="helvetica neue"/>
              </a:rPr>
              <a:t>Binary data have only two values/states. For example, here HIV detected can be only Yes or No.</a:t>
            </a:r>
            <a:br>
              <a:rPr lang="en-US" b="0" i="0" dirty="0">
                <a:solidFill>
                  <a:srgbClr val="000000"/>
                </a:solidFill>
                <a:effectLst/>
                <a:latin typeface="helvetica neue"/>
              </a:rPr>
            </a:br>
            <a:r>
              <a:rPr lang="en-US" b="0" i="0" dirty="0">
                <a:solidFill>
                  <a:srgbClr val="000000"/>
                </a:solidFill>
                <a:effectLst/>
                <a:latin typeface="helvetica neue"/>
              </a:rPr>
              <a:t>Binary Attributes are Qualitative Attributes.</a:t>
            </a:r>
          </a:p>
          <a:p>
            <a:r>
              <a:rPr lang="en-US" b="1" dirty="0">
                <a:solidFill>
                  <a:srgbClr val="00B050"/>
                </a:solidFill>
              </a:rPr>
              <a:t>Examples of Binary Attributes</a:t>
            </a:r>
          </a:p>
          <a:p>
            <a:r>
              <a:rPr lang="en-US" b="1" dirty="0" smtClean="0"/>
              <a:t>Attribute</a:t>
            </a:r>
            <a:r>
              <a:rPr lang="en-US" b="1" dirty="0"/>
              <a:t>	Value</a:t>
            </a:r>
          </a:p>
          <a:p>
            <a:r>
              <a:rPr lang="en-US" dirty="0"/>
              <a:t>HIV detected	Yes, No</a:t>
            </a:r>
          </a:p>
          <a:p>
            <a:r>
              <a:rPr lang="en-US" dirty="0"/>
              <a:t>Result	</a:t>
            </a:r>
            <a:r>
              <a:rPr lang="en-US" dirty="0" smtClean="0"/>
              <a:t>	Pass</a:t>
            </a:r>
            <a:r>
              <a:rPr lang="en-US" dirty="0"/>
              <a:t>, Fail</a:t>
            </a:r>
          </a:p>
          <a:p>
            <a:r>
              <a:rPr lang="en-US" dirty="0"/>
              <a:t>The binary attribute is of two types;</a:t>
            </a:r>
          </a:p>
          <a:p>
            <a:pPr lvl="1"/>
            <a:r>
              <a:rPr lang="en-US" b="1" dirty="0">
                <a:solidFill>
                  <a:srgbClr val="FF0000"/>
                </a:solidFill>
              </a:rPr>
              <a:t>Symmetric binary</a:t>
            </a:r>
          </a:p>
          <a:p>
            <a:pPr lvl="1"/>
            <a:r>
              <a:rPr lang="en-US" b="1" dirty="0">
                <a:solidFill>
                  <a:srgbClr val="FF0000"/>
                </a:solidFill>
              </a:rPr>
              <a:t>Asymmetric binary</a:t>
            </a:r>
          </a:p>
          <a:p>
            <a:endParaRPr lang="en-IN" dirty="0"/>
          </a:p>
        </p:txBody>
      </p:sp>
    </p:spTree>
    <p:extLst>
      <p:ext uri="{BB962C8B-B14F-4D97-AF65-F5344CB8AC3E}">
        <p14:creationId xmlns:p14="http://schemas.microsoft.com/office/powerpoint/2010/main" val="169748589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6580E64F-7959-494E-BAA5-496E4712D3D7}"/>
              </a:ext>
            </a:extLst>
          </p:cNvPr>
          <p:cNvSpPr>
            <a:spLocks noGrp="1"/>
          </p:cNvSpPr>
          <p:nvPr>
            <p:ph type="sldNum" sz="quarter" idx="12"/>
          </p:nvPr>
        </p:nvSpPr>
        <p:spPr/>
        <p:txBody>
          <a:bodyPr/>
          <a:lstStyle/>
          <a:p>
            <a:fld id="{E3591306-41CF-4237-B2B4-5C605DD45071}" type="slidenum">
              <a:rPr lang="en-US" smtClean="0">
                <a:solidFill>
                  <a:srgbClr val="464653"/>
                </a:solidFill>
              </a:rPr>
              <a:pPr/>
              <a:t>43</a:t>
            </a:fld>
            <a:endParaRPr lang="en-US">
              <a:solidFill>
                <a:srgbClr val="464653"/>
              </a:solidFill>
            </a:endParaRPr>
          </a:p>
        </p:txBody>
      </p:sp>
      <p:sp>
        <p:nvSpPr>
          <p:cNvPr id="4" name="Content Placeholder 3">
            <a:extLst>
              <a:ext uri="{FF2B5EF4-FFF2-40B4-BE49-F238E27FC236}">
                <a16:creationId xmlns:a16="http://schemas.microsoft.com/office/drawing/2014/main" xmlns="" id="{1736A6E5-9EB6-4C0D-AE70-4A8C6BF6C347}"/>
              </a:ext>
            </a:extLst>
          </p:cNvPr>
          <p:cNvSpPr>
            <a:spLocks noGrp="1"/>
          </p:cNvSpPr>
          <p:nvPr>
            <p:ph sz="quarter" idx="1"/>
          </p:nvPr>
        </p:nvSpPr>
        <p:spPr>
          <a:xfrm>
            <a:off x="609600" y="211015"/>
            <a:ext cx="10972801" cy="5945945"/>
          </a:xfrm>
        </p:spPr>
        <p:txBody>
          <a:bodyPr>
            <a:normAutofit fontScale="92500" lnSpcReduction="20000"/>
          </a:bodyPr>
          <a:lstStyle/>
          <a:p>
            <a:r>
              <a:rPr lang="en-US" b="1" dirty="0">
                <a:solidFill>
                  <a:srgbClr val="FF0000"/>
                </a:solidFill>
              </a:rPr>
              <a:t>Examples of Symmetric data</a:t>
            </a:r>
          </a:p>
          <a:p>
            <a:r>
              <a:rPr lang="en-US" dirty="0"/>
              <a:t>Both values are equally important. For example, if we have open admission to our university, then it does not matter, whether you are a male or a female. </a:t>
            </a:r>
          </a:p>
          <a:p>
            <a:r>
              <a:rPr lang="en-US" b="1" dirty="0" smtClean="0"/>
              <a:t>Example</a:t>
            </a:r>
            <a:r>
              <a:rPr lang="en-US" b="1" dirty="0"/>
              <a:t>:</a:t>
            </a:r>
          </a:p>
          <a:p>
            <a:r>
              <a:rPr lang="en-US" b="1" dirty="0" smtClean="0"/>
              <a:t>Attribute</a:t>
            </a:r>
            <a:r>
              <a:rPr lang="en-US" b="1" dirty="0"/>
              <a:t>	Value</a:t>
            </a:r>
          </a:p>
          <a:p>
            <a:r>
              <a:rPr lang="en-US" dirty="0"/>
              <a:t>Gender	Male, Female</a:t>
            </a:r>
          </a:p>
          <a:p>
            <a:endParaRPr lang="en-US" dirty="0" smtClean="0"/>
          </a:p>
          <a:p>
            <a:r>
              <a:rPr lang="en-US" b="1" dirty="0" smtClean="0">
                <a:solidFill>
                  <a:srgbClr val="FF0000"/>
                </a:solidFill>
              </a:rPr>
              <a:t>Examples </a:t>
            </a:r>
            <a:r>
              <a:rPr lang="en-US" b="1" dirty="0">
                <a:solidFill>
                  <a:srgbClr val="FF0000"/>
                </a:solidFill>
              </a:rPr>
              <a:t>of Asymmetric data</a:t>
            </a:r>
          </a:p>
          <a:p>
            <a:r>
              <a:rPr lang="en-US" dirty="0"/>
              <a:t>Both values are not equally important. For example, HIV detected is more important than HIV not detected. If a patient is with HIV and we ignore him, then it can lead to death but if a person is not HIV detected and we ignore it, then there is no special issue or risk.</a:t>
            </a:r>
          </a:p>
          <a:p>
            <a:r>
              <a:rPr lang="en-US" b="1" dirty="0" smtClean="0"/>
              <a:t>Example</a:t>
            </a:r>
            <a:endParaRPr lang="en-US" b="1" dirty="0"/>
          </a:p>
          <a:p>
            <a:r>
              <a:rPr lang="en-US" b="1" dirty="0" smtClean="0"/>
              <a:t>Attribute</a:t>
            </a:r>
            <a:r>
              <a:rPr lang="en-US" b="1" dirty="0"/>
              <a:t>	Value</a:t>
            </a:r>
          </a:p>
          <a:p>
            <a:r>
              <a:rPr lang="en-US" dirty="0"/>
              <a:t>HIV detected	Yes, No</a:t>
            </a:r>
          </a:p>
          <a:p>
            <a:r>
              <a:rPr lang="en-US" dirty="0"/>
              <a:t>Result	</a:t>
            </a:r>
            <a:r>
              <a:rPr lang="en-US" dirty="0" smtClean="0"/>
              <a:t>	Pass</a:t>
            </a:r>
            <a:r>
              <a:rPr lang="en-US" dirty="0"/>
              <a:t>, Fail</a:t>
            </a:r>
            <a:endParaRPr lang="en-IN" dirty="0"/>
          </a:p>
        </p:txBody>
      </p:sp>
    </p:spTree>
    <p:extLst>
      <p:ext uri="{BB962C8B-B14F-4D97-AF65-F5344CB8AC3E}">
        <p14:creationId xmlns:p14="http://schemas.microsoft.com/office/powerpoint/2010/main" val="156351553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D640A8-1090-43AF-B0E0-013C555AE2AB}"/>
              </a:ext>
            </a:extLst>
          </p:cNvPr>
          <p:cNvSpPr>
            <a:spLocks noGrp="1"/>
          </p:cNvSpPr>
          <p:nvPr>
            <p:ph type="title"/>
          </p:nvPr>
        </p:nvSpPr>
        <p:spPr>
          <a:xfrm>
            <a:off x="552450" y="549418"/>
            <a:ext cx="10972801" cy="555482"/>
          </a:xfrm>
        </p:spPr>
        <p:txBody>
          <a:bodyPr>
            <a:normAutofit fontScale="90000"/>
          </a:bodyPr>
          <a:lstStyle/>
          <a:p>
            <a:r>
              <a:rPr lang="en-US" b="1" dirty="0">
                <a:solidFill>
                  <a:srgbClr val="FF0000"/>
                </a:solidFill>
              </a:rPr>
              <a:t>Data Objects and Attribute </a:t>
            </a:r>
            <a:r>
              <a:rPr lang="en-US" b="1" dirty="0" smtClean="0">
                <a:solidFill>
                  <a:srgbClr val="FF0000"/>
                </a:solidFill>
              </a:rPr>
              <a:t>Types – </a:t>
            </a:r>
            <a:r>
              <a:rPr lang="en-US" b="1" dirty="0" smtClean="0">
                <a:solidFill>
                  <a:srgbClr val="00B0F0"/>
                </a:solidFill>
              </a:rPr>
              <a:t>Different types</a:t>
            </a:r>
            <a:endParaRPr lang="en-IN" b="1" dirty="0">
              <a:solidFill>
                <a:srgbClr val="00B0F0"/>
              </a:solidFill>
            </a:endParaRPr>
          </a:p>
        </p:txBody>
      </p:sp>
      <p:sp>
        <p:nvSpPr>
          <p:cNvPr id="3" name="Slide Number Placeholder 2">
            <a:extLst>
              <a:ext uri="{FF2B5EF4-FFF2-40B4-BE49-F238E27FC236}">
                <a16:creationId xmlns:a16="http://schemas.microsoft.com/office/drawing/2014/main" xmlns="" id="{9EB9B170-124D-488B-BABC-9401BE5B724B}"/>
              </a:ext>
            </a:extLst>
          </p:cNvPr>
          <p:cNvSpPr>
            <a:spLocks noGrp="1"/>
          </p:cNvSpPr>
          <p:nvPr>
            <p:ph type="sldNum" sz="quarter" idx="12"/>
          </p:nvPr>
        </p:nvSpPr>
        <p:spPr/>
        <p:txBody>
          <a:bodyPr/>
          <a:lstStyle/>
          <a:p>
            <a:fld id="{E3591306-41CF-4237-B2B4-5C605DD45071}" type="slidenum">
              <a:rPr lang="en-US" smtClean="0">
                <a:solidFill>
                  <a:srgbClr val="464653"/>
                </a:solidFill>
              </a:rPr>
              <a:pPr/>
              <a:t>44</a:t>
            </a:fld>
            <a:endParaRPr lang="en-US">
              <a:solidFill>
                <a:srgbClr val="464653"/>
              </a:solidFill>
            </a:endParaRPr>
          </a:p>
        </p:txBody>
      </p:sp>
      <p:sp>
        <p:nvSpPr>
          <p:cNvPr id="4" name="Content Placeholder 3">
            <a:extLst>
              <a:ext uri="{FF2B5EF4-FFF2-40B4-BE49-F238E27FC236}">
                <a16:creationId xmlns:a16="http://schemas.microsoft.com/office/drawing/2014/main" xmlns="" id="{A23347D0-7415-4173-9277-283A4A18B53A}"/>
              </a:ext>
            </a:extLst>
          </p:cNvPr>
          <p:cNvSpPr>
            <a:spLocks noGrp="1"/>
          </p:cNvSpPr>
          <p:nvPr>
            <p:ph sz="quarter" idx="1"/>
          </p:nvPr>
        </p:nvSpPr>
        <p:spPr>
          <a:xfrm>
            <a:off x="609600" y="1287780"/>
            <a:ext cx="10972801" cy="5251451"/>
          </a:xfrm>
        </p:spPr>
        <p:txBody>
          <a:bodyPr>
            <a:normAutofit/>
          </a:bodyPr>
          <a:lstStyle/>
          <a:p>
            <a:pPr marL="0" indent="0" fontAlgn="base">
              <a:buNone/>
            </a:pPr>
            <a:r>
              <a:rPr lang="en-US" sz="2900" b="1" i="0" dirty="0" smtClean="0">
                <a:solidFill>
                  <a:srgbClr val="273239"/>
                </a:solidFill>
                <a:effectLst/>
                <a:latin typeface="urw-din"/>
              </a:rPr>
              <a:t>Ordinal </a:t>
            </a:r>
            <a:r>
              <a:rPr lang="en-US" sz="2900" b="1" i="0" dirty="0">
                <a:solidFill>
                  <a:srgbClr val="273239"/>
                </a:solidFill>
                <a:effectLst/>
                <a:latin typeface="urw-din"/>
              </a:rPr>
              <a:t>Attribute:</a:t>
            </a:r>
            <a:r>
              <a:rPr lang="en-US" sz="2900" b="0" i="0" dirty="0">
                <a:solidFill>
                  <a:srgbClr val="273239"/>
                </a:solidFill>
                <a:effectLst/>
                <a:latin typeface="urw-din"/>
              </a:rPr>
              <a:t> </a:t>
            </a:r>
            <a:br>
              <a:rPr lang="en-US" sz="2900" b="0" i="0" dirty="0">
                <a:solidFill>
                  <a:srgbClr val="273239"/>
                </a:solidFill>
                <a:effectLst/>
                <a:latin typeface="urw-din"/>
              </a:rPr>
            </a:br>
            <a:r>
              <a:rPr lang="en-US" sz="2600" b="0" i="0" dirty="0">
                <a:solidFill>
                  <a:srgbClr val="273239"/>
                </a:solidFill>
                <a:effectLst/>
                <a:latin typeface="urw-din"/>
              </a:rPr>
              <a:t>The ordinal attribute value provides sufficient information to order the objects. </a:t>
            </a:r>
            <a:endParaRPr lang="en-US" sz="2600" b="0" i="0" dirty="0" smtClean="0">
              <a:solidFill>
                <a:srgbClr val="273239"/>
              </a:solidFill>
              <a:effectLst/>
              <a:latin typeface="urw-din"/>
            </a:endParaRPr>
          </a:p>
          <a:p>
            <a:pPr marL="0" indent="0" fontAlgn="base">
              <a:buNone/>
            </a:pPr>
            <a:r>
              <a:rPr lang="en-US" sz="2600" b="0" i="0" dirty="0" smtClean="0">
                <a:solidFill>
                  <a:srgbClr val="00B0F0"/>
                </a:solidFill>
                <a:effectLst/>
                <a:latin typeface="urw-din"/>
              </a:rPr>
              <a:t>Examples: </a:t>
            </a:r>
            <a:r>
              <a:rPr lang="en-US" sz="2600" b="0" i="0" dirty="0" smtClean="0">
                <a:solidFill>
                  <a:srgbClr val="273239"/>
                </a:solidFill>
                <a:effectLst/>
                <a:latin typeface="urw-din"/>
              </a:rPr>
              <a:t>Rankings</a:t>
            </a:r>
            <a:r>
              <a:rPr lang="en-US" sz="2600" b="0" i="0" dirty="0">
                <a:solidFill>
                  <a:srgbClr val="273239"/>
                </a:solidFill>
                <a:effectLst/>
                <a:latin typeface="urw-din"/>
              </a:rPr>
              <a:t>, Grades, Height</a:t>
            </a:r>
          </a:p>
          <a:p>
            <a:pPr marL="0" indent="0" fontAlgn="base">
              <a:buNone/>
            </a:pPr>
            <a:r>
              <a:rPr lang="pt-BR" sz="3200" dirty="0"/>
              <a:t>grade (e.g., A+, A, A−, B</a:t>
            </a:r>
            <a:r>
              <a:rPr lang="pt-BR" sz="3200" dirty="0" smtClean="0"/>
              <a:t>+)</a:t>
            </a:r>
          </a:p>
          <a:p>
            <a:pPr marL="0" indent="0" fontAlgn="base">
              <a:buNone/>
            </a:pPr>
            <a:endParaRPr lang="en-US" sz="2900" dirty="0" smtClean="0">
              <a:solidFill>
                <a:srgbClr val="273239"/>
              </a:solidFill>
              <a:latin typeface="urw-din"/>
            </a:endParaRPr>
          </a:p>
          <a:p>
            <a:pPr marL="0" indent="0" fontAlgn="base">
              <a:buNone/>
            </a:pPr>
            <a:r>
              <a:rPr lang="en-US" sz="2900" dirty="0" smtClean="0">
                <a:solidFill>
                  <a:srgbClr val="273239"/>
                </a:solidFill>
                <a:latin typeface="urw-din"/>
              </a:rPr>
              <a:t>Professional </a:t>
            </a:r>
            <a:r>
              <a:rPr lang="en-US" sz="2900" dirty="0">
                <a:solidFill>
                  <a:srgbClr val="273239"/>
                </a:solidFill>
                <a:latin typeface="urw-din"/>
              </a:rPr>
              <a:t>ranks can be enumerated in a sequential</a:t>
            </a:r>
          </a:p>
          <a:p>
            <a:pPr marL="0" indent="0" fontAlgn="base">
              <a:buNone/>
            </a:pPr>
            <a:r>
              <a:rPr lang="en-US" sz="2900" dirty="0">
                <a:solidFill>
                  <a:srgbClr val="273239"/>
                </a:solidFill>
                <a:latin typeface="urw-din"/>
              </a:rPr>
              <a:t>order: </a:t>
            </a:r>
            <a:endParaRPr lang="en-US" sz="2900" dirty="0" smtClean="0">
              <a:solidFill>
                <a:srgbClr val="273239"/>
              </a:solidFill>
              <a:latin typeface="urw-din"/>
            </a:endParaRPr>
          </a:p>
          <a:p>
            <a:pPr marL="0" indent="0" fontAlgn="base">
              <a:buNone/>
            </a:pPr>
            <a:r>
              <a:rPr lang="en-US" sz="2900" dirty="0" smtClean="0">
                <a:solidFill>
                  <a:srgbClr val="00B0F0"/>
                </a:solidFill>
                <a:latin typeface="urw-din"/>
              </a:rPr>
              <a:t>Example:</a:t>
            </a:r>
            <a:r>
              <a:rPr lang="en-US" sz="2900" dirty="0" smtClean="0">
                <a:solidFill>
                  <a:srgbClr val="273239"/>
                </a:solidFill>
                <a:latin typeface="urw-din"/>
              </a:rPr>
              <a:t> </a:t>
            </a:r>
            <a:r>
              <a:rPr lang="en-US" sz="2900" dirty="0">
                <a:solidFill>
                  <a:srgbClr val="273239"/>
                </a:solidFill>
                <a:latin typeface="urw-din"/>
              </a:rPr>
              <a:t>assistant, associate, and full for professors</a:t>
            </a:r>
            <a:endParaRPr lang="en-US" sz="2900" b="0" i="0" dirty="0">
              <a:solidFill>
                <a:srgbClr val="273239"/>
              </a:solidFill>
              <a:effectLst/>
              <a:latin typeface="urw-din"/>
            </a:endParaRPr>
          </a:p>
        </p:txBody>
      </p:sp>
    </p:spTree>
    <p:extLst>
      <p:ext uri="{BB962C8B-B14F-4D97-AF65-F5344CB8AC3E}">
        <p14:creationId xmlns:p14="http://schemas.microsoft.com/office/powerpoint/2010/main" val="106910464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6596FFD-29F2-45F9-A72A-A7D1A6912342}"/>
              </a:ext>
            </a:extLst>
          </p:cNvPr>
          <p:cNvSpPr>
            <a:spLocks noGrp="1"/>
          </p:cNvSpPr>
          <p:nvPr>
            <p:ph type="sldNum" sz="quarter" idx="12"/>
          </p:nvPr>
        </p:nvSpPr>
        <p:spPr/>
        <p:txBody>
          <a:bodyPr/>
          <a:lstStyle/>
          <a:p>
            <a:fld id="{E3591306-41CF-4237-B2B4-5C605DD45071}" type="slidenum">
              <a:rPr lang="en-US" smtClean="0">
                <a:solidFill>
                  <a:srgbClr val="464653"/>
                </a:solidFill>
              </a:rPr>
              <a:pPr/>
              <a:t>45</a:t>
            </a:fld>
            <a:endParaRPr lang="en-US">
              <a:solidFill>
                <a:srgbClr val="464653"/>
              </a:solidFill>
            </a:endParaRPr>
          </a:p>
        </p:txBody>
      </p:sp>
      <p:sp>
        <p:nvSpPr>
          <p:cNvPr id="4" name="Content Placeholder 3">
            <a:extLst>
              <a:ext uri="{FF2B5EF4-FFF2-40B4-BE49-F238E27FC236}">
                <a16:creationId xmlns:a16="http://schemas.microsoft.com/office/drawing/2014/main" xmlns="" id="{BB3C2CE8-4EEB-4EEE-B96F-841EE005A903}"/>
              </a:ext>
            </a:extLst>
          </p:cNvPr>
          <p:cNvSpPr>
            <a:spLocks noGrp="1"/>
          </p:cNvSpPr>
          <p:nvPr>
            <p:ph sz="quarter" idx="1"/>
          </p:nvPr>
        </p:nvSpPr>
        <p:spPr>
          <a:xfrm>
            <a:off x="609600" y="974361"/>
            <a:ext cx="10972801" cy="5182599"/>
          </a:xfrm>
        </p:spPr>
        <p:txBody>
          <a:bodyPr>
            <a:normAutofit/>
          </a:bodyPr>
          <a:lstStyle/>
          <a:p>
            <a:r>
              <a:rPr lang="en-US" b="1" dirty="0">
                <a:solidFill>
                  <a:srgbClr val="FF0000"/>
                </a:solidFill>
              </a:rPr>
              <a:t>Ordinal Attributes</a:t>
            </a:r>
          </a:p>
          <a:p>
            <a:r>
              <a:rPr lang="en-US" dirty="0"/>
              <a:t>All Values have a meaningful order.  For example, Grade-A means highest marks, B means marks are less than A, C means marks are less than grades A and B, and so on. Ordinal Attributes are Quantitative Attributes.</a:t>
            </a:r>
          </a:p>
          <a:p>
            <a:r>
              <a:rPr lang="en-US" b="1" dirty="0">
                <a:solidFill>
                  <a:srgbClr val="00B050"/>
                </a:solidFill>
              </a:rPr>
              <a:t>Examples of Ordinal Attributes</a:t>
            </a:r>
          </a:p>
          <a:p>
            <a:r>
              <a:rPr lang="en-US" b="1" dirty="0" smtClean="0"/>
              <a:t>Attribute</a:t>
            </a:r>
            <a:r>
              <a:rPr lang="en-US" b="1" dirty="0"/>
              <a:t>	</a:t>
            </a:r>
            <a:r>
              <a:rPr lang="en-US" b="1" dirty="0" smtClean="0"/>
              <a:t>		Value</a:t>
            </a:r>
            <a:endParaRPr lang="en-US" b="1" dirty="0"/>
          </a:p>
          <a:p>
            <a:r>
              <a:rPr lang="en-US" dirty="0"/>
              <a:t>Grade	</a:t>
            </a:r>
            <a:r>
              <a:rPr lang="en-US" dirty="0" smtClean="0"/>
              <a:t>		A</a:t>
            </a:r>
            <a:r>
              <a:rPr lang="en-US" dirty="0"/>
              <a:t>, B, C, D, F</a:t>
            </a:r>
          </a:p>
          <a:p>
            <a:r>
              <a:rPr lang="en-US" dirty="0"/>
              <a:t>BPS- Basic pay scale	</a:t>
            </a:r>
            <a:r>
              <a:rPr lang="en-US" dirty="0" smtClean="0"/>
              <a:t>	16</a:t>
            </a:r>
            <a:r>
              <a:rPr lang="en-US" dirty="0"/>
              <a:t>, 17, 18</a:t>
            </a:r>
          </a:p>
          <a:p>
            <a:endParaRPr lang="en-US" dirty="0" smtClean="0"/>
          </a:p>
        </p:txBody>
      </p:sp>
    </p:spTree>
    <p:extLst>
      <p:ext uri="{BB962C8B-B14F-4D97-AF65-F5344CB8AC3E}">
        <p14:creationId xmlns:p14="http://schemas.microsoft.com/office/powerpoint/2010/main" val="17949545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D640A8-1090-43AF-B0E0-013C555AE2AB}"/>
              </a:ext>
            </a:extLst>
          </p:cNvPr>
          <p:cNvSpPr>
            <a:spLocks noGrp="1"/>
          </p:cNvSpPr>
          <p:nvPr>
            <p:ph type="title"/>
          </p:nvPr>
        </p:nvSpPr>
        <p:spPr>
          <a:xfrm>
            <a:off x="552450" y="549418"/>
            <a:ext cx="10972801" cy="555482"/>
          </a:xfrm>
        </p:spPr>
        <p:txBody>
          <a:bodyPr>
            <a:normAutofit fontScale="90000"/>
          </a:bodyPr>
          <a:lstStyle/>
          <a:p>
            <a:r>
              <a:rPr lang="en-US" b="1" dirty="0">
                <a:solidFill>
                  <a:srgbClr val="FF0000"/>
                </a:solidFill>
              </a:rPr>
              <a:t>Data Objects and Attribute </a:t>
            </a:r>
            <a:r>
              <a:rPr lang="en-US" b="1" dirty="0" smtClean="0">
                <a:solidFill>
                  <a:srgbClr val="FF0000"/>
                </a:solidFill>
              </a:rPr>
              <a:t>Types – </a:t>
            </a:r>
            <a:r>
              <a:rPr lang="en-US" b="1" dirty="0" smtClean="0">
                <a:solidFill>
                  <a:srgbClr val="00B0F0"/>
                </a:solidFill>
              </a:rPr>
              <a:t>Different types</a:t>
            </a:r>
            <a:endParaRPr lang="en-IN" b="1" dirty="0">
              <a:solidFill>
                <a:srgbClr val="00B0F0"/>
              </a:solidFill>
            </a:endParaRPr>
          </a:p>
        </p:txBody>
      </p:sp>
      <p:sp>
        <p:nvSpPr>
          <p:cNvPr id="3" name="Slide Number Placeholder 2">
            <a:extLst>
              <a:ext uri="{FF2B5EF4-FFF2-40B4-BE49-F238E27FC236}">
                <a16:creationId xmlns:a16="http://schemas.microsoft.com/office/drawing/2014/main" xmlns="" id="{9EB9B170-124D-488B-BABC-9401BE5B724B}"/>
              </a:ext>
            </a:extLst>
          </p:cNvPr>
          <p:cNvSpPr>
            <a:spLocks noGrp="1"/>
          </p:cNvSpPr>
          <p:nvPr>
            <p:ph type="sldNum" sz="quarter" idx="12"/>
          </p:nvPr>
        </p:nvSpPr>
        <p:spPr/>
        <p:txBody>
          <a:bodyPr/>
          <a:lstStyle/>
          <a:p>
            <a:fld id="{E3591306-41CF-4237-B2B4-5C605DD45071}" type="slidenum">
              <a:rPr lang="en-US" smtClean="0">
                <a:solidFill>
                  <a:srgbClr val="464653"/>
                </a:solidFill>
              </a:rPr>
              <a:pPr/>
              <a:t>46</a:t>
            </a:fld>
            <a:endParaRPr lang="en-US">
              <a:solidFill>
                <a:srgbClr val="464653"/>
              </a:solidFill>
            </a:endParaRPr>
          </a:p>
        </p:txBody>
      </p:sp>
      <p:sp>
        <p:nvSpPr>
          <p:cNvPr id="4" name="Content Placeholder 3">
            <a:extLst>
              <a:ext uri="{FF2B5EF4-FFF2-40B4-BE49-F238E27FC236}">
                <a16:creationId xmlns:a16="http://schemas.microsoft.com/office/drawing/2014/main" xmlns="" id="{A23347D0-7415-4173-9277-283A4A18B53A}"/>
              </a:ext>
            </a:extLst>
          </p:cNvPr>
          <p:cNvSpPr>
            <a:spLocks noGrp="1"/>
          </p:cNvSpPr>
          <p:nvPr>
            <p:ph sz="quarter" idx="1"/>
          </p:nvPr>
        </p:nvSpPr>
        <p:spPr>
          <a:xfrm>
            <a:off x="609600" y="1287780"/>
            <a:ext cx="10972801" cy="5251451"/>
          </a:xfrm>
        </p:spPr>
        <p:txBody>
          <a:bodyPr>
            <a:normAutofit fontScale="77500" lnSpcReduction="20000"/>
          </a:bodyPr>
          <a:lstStyle/>
          <a:p>
            <a:pPr marL="0" indent="0" fontAlgn="base">
              <a:buNone/>
            </a:pPr>
            <a:r>
              <a:rPr lang="en-US" sz="2900" b="1" i="0" dirty="0" smtClean="0">
                <a:solidFill>
                  <a:srgbClr val="273239"/>
                </a:solidFill>
                <a:effectLst/>
                <a:latin typeface="urw-din"/>
              </a:rPr>
              <a:t>Numeric attribute:</a:t>
            </a:r>
          </a:p>
          <a:p>
            <a:pPr marL="274322" lvl="1" indent="0" fontAlgn="base">
              <a:buNone/>
            </a:pPr>
            <a:r>
              <a:rPr lang="en-US" sz="2537" b="0" i="0" dirty="0" smtClean="0">
                <a:solidFill>
                  <a:srgbClr val="273239"/>
                </a:solidFill>
                <a:effectLst/>
                <a:latin typeface="urw-din"/>
              </a:rPr>
              <a:t>It </a:t>
            </a:r>
            <a:r>
              <a:rPr lang="en-US" sz="2537" b="0" i="0" dirty="0">
                <a:solidFill>
                  <a:srgbClr val="273239"/>
                </a:solidFill>
                <a:effectLst/>
                <a:latin typeface="urw-din"/>
              </a:rPr>
              <a:t>is </a:t>
            </a:r>
            <a:r>
              <a:rPr lang="en-US" sz="2537" b="0" i="0" dirty="0">
                <a:solidFill>
                  <a:srgbClr val="00B0F0"/>
                </a:solidFill>
                <a:effectLst/>
                <a:latin typeface="urw-din"/>
              </a:rPr>
              <a:t>quantitative</a:t>
            </a:r>
            <a:r>
              <a:rPr lang="en-US" sz="2537" b="0" i="0" dirty="0">
                <a:solidFill>
                  <a:srgbClr val="273239"/>
                </a:solidFill>
                <a:effectLst/>
                <a:latin typeface="urw-din"/>
              </a:rPr>
              <a:t>, such that quantity can be measured and represented in integer or real </a:t>
            </a:r>
            <a:r>
              <a:rPr lang="en-US" sz="2537" b="0" i="0" dirty="0" smtClean="0">
                <a:solidFill>
                  <a:srgbClr val="273239"/>
                </a:solidFill>
                <a:effectLst/>
                <a:latin typeface="urw-din"/>
              </a:rPr>
              <a:t>values, are </a:t>
            </a:r>
            <a:r>
              <a:rPr lang="en-US" sz="2537" b="0" i="0" dirty="0">
                <a:solidFill>
                  <a:srgbClr val="273239"/>
                </a:solidFill>
                <a:effectLst/>
                <a:latin typeface="urw-din"/>
              </a:rPr>
              <a:t>of two </a:t>
            </a:r>
            <a:r>
              <a:rPr lang="en-US" sz="2537" b="0" i="0" dirty="0" smtClean="0">
                <a:solidFill>
                  <a:srgbClr val="273239"/>
                </a:solidFill>
                <a:effectLst/>
                <a:latin typeface="urw-din"/>
              </a:rPr>
              <a:t>types</a:t>
            </a:r>
          </a:p>
          <a:p>
            <a:pPr marL="274322" lvl="1" indent="0" fontAlgn="base">
              <a:buNone/>
            </a:pPr>
            <a:endParaRPr lang="en-US" sz="2537" dirty="0">
              <a:solidFill>
                <a:srgbClr val="273239"/>
              </a:solidFill>
              <a:latin typeface="urw-din"/>
            </a:endParaRPr>
          </a:p>
          <a:p>
            <a:pPr marL="274322" lvl="1" indent="0" fontAlgn="base">
              <a:buNone/>
            </a:pPr>
            <a:r>
              <a:rPr lang="en-US" sz="2600" b="1" i="0" dirty="0" smtClean="0">
                <a:solidFill>
                  <a:srgbClr val="273239"/>
                </a:solidFill>
                <a:effectLst/>
                <a:latin typeface="urw-din"/>
              </a:rPr>
              <a:t>Interval </a:t>
            </a:r>
            <a:r>
              <a:rPr lang="en-US" sz="2600" b="1" i="0" dirty="0">
                <a:solidFill>
                  <a:srgbClr val="273239"/>
                </a:solidFill>
                <a:effectLst/>
                <a:latin typeface="urw-din"/>
              </a:rPr>
              <a:t>Scaled attribute:</a:t>
            </a:r>
            <a:r>
              <a:rPr lang="en-US" sz="2600" b="0" i="0" dirty="0">
                <a:solidFill>
                  <a:srgbClr val="273239"/>
                </a:solidFill>
                <a:effectLst/>
                <a:latin typeface="urw-din"/>
              </a:rPr>
              <a:t> </a:t>
            </a:r>
            <a:br>
              <a:rPr lang="en-US" sz="2600" b="0" i="0" dirty="0">
                <a:solidFill>
                  <a:srgbClr val="273239"/>
                </a:solidFill>
                <a:effectLst/>
                <a:latin typeface="urw-din"/>
              </a:rPr>
            </a:br>
            <a:r>
              <a:rPr lang="en-US" sz="2600" b="0" i="0" dirty="0">
                <a:solidFill>
                  <a:srgbClr val="273239"/>
                </a:solidFill>
                <a:effectLst/>
                <a:latin typeface="urw-din"/>
              </a:rPr>
              <a:t>It is measured on a scale of equal size units</a:t>
            </a:r>
            <a:r>
              <a:rPr lang="en-US" sz="2600" b="0" i="0" dirty="0" smtClean="0">
                <a:solidFill>
                  <a:srgbClr val="273239"/>
                </a:solidFill>
                <a:effectLst/>
                <a:latin typeface="urw-din"/>
              </a:rPr>
              <a:t>, these </a:t>
            </a:r>
            <a:r>
              <a:rPr lang="en-US" sz="2600" b="0" i="0" dirty="0">
                <a:solidFill>
                  <a:srgbClr val="273239"/>
                </a:solidFill>
                <a:effectLst/>
                <a:latin typeface="urw-din"/>
              </a:rPr>
              <a:t>attributes allows us to compare such as temperature in C or F and thus values of attributes have </a:t>
            </a:r>
            <a:r>
              <a:rPr lang="en-US" sz="2600" b="0" i="0" dirty="0" smtClean="0">
                <a:solidFill>
                  <a:srgbClr val="273239"/>
                </a:solidFill>
                <a:effectLst/>
                <a:latin typeface="urw-din"/>
              </a:rPr>
              <a:t>order.</a:t>
            </a:r>
          </a:p>
          <a:p>
            <a:pPr marL="274322" lvl="1" indent="0" fontAlgn="base">
              <a:buNone/>
            </a:pPr>
            <a:r>
              <a:rPr lang="en-US" sz="2600" dirty="0" smtClean="0">
                <a:solidFill>
                  <a:srgbClr val="00B0F0"/>
                </a:solidFill>
                <a:latin typeface="urw-din"/>
              </a:rPr>
              <a:t>Example</a:t>
            </a:r>
            <a:r>
              <a:rPr lang="en-US" sz="2600" dirty="0">
                <a:solidFill>
                  <a:srgbClr val="00B0F0"/>
                </a:solidFill>
                <a:latin typeface="urw-din"/>
              </a:rPr>
              <a:t>: </a:t>
            </a:r>
            <a:r>
              <a:rPr lang="en-US" sz="2600" dirty="0">
                <a:solidFill>
                  <a:srgbClr val="273239"/>
                </a:solidFill>
                <a:latin typeface="urw-din"/>
              </a:rPr>
              <a:t>temperature </a:t>
            </a:r>
            <a:r>
              <a:rPr lang="en-US" sz="2600" dirty="0" smtClean="0">
                <a:solidFill>
                  <a:srgbClr val="273239"/>
                </a:solidFill>
                <a:latin typeface="urw-din"/>
              </a:rPr>
              <a:t>attribute </a:t>
            </a:r>
          </a:p>
          <a:p>
            <a:pPr marL="274322" lvl="1" indent="0" fontAlgn="base">
              <a:buNone/>
            </a:pPr>
            <a:r>
              <a:rPr lang="en-US" sz="2600" dirty="0" smtClean="0">
                <a:solidFill>
                  <a:srgbClr val="273239"/>
                </a:solidFill>
                <a:latin typeface="urw-din"/>
              </a:rPr>
              <a:t>Object : Day </a:t>
            </a:r>
          </a:p>
          <a:p>
            <a:pPr marL="274322" lvl="1" indent="0" fontAlgn="base">
              <a:buNone/>
            </a:pPr>
            <a:r>
              <a:rPr lang="en-US" sz="2600" dirty="0" smtClean="0">
                <a:solidFill>
                  <a:srgbClr val="273239"/>
                </a:solidFill>
                <a:latin typeface="urw-din"/>
              </a:rPr>
              <a:t>Attribute : outdoor temperature for several days</a:t>
            </a:r>
            <a:endParaRPr lang="en-US" sz="2600" dirty="0">
              <a:solidFill>
                <a:srgbClr val="273239"/>
              </a:solidFill>
              <a:latin typeface="urw-din"/>
            </a:endParaRPr>
          </a:p>
          <a:p>
            <a:pPr marL="274322" lvl="1" indent="0" fontAlgn="base">
              <a:buNone/>
            </a:pPr>
            <a:endParaRPr lang="en-US" sz="2600" dirty="0">
              <a:solidFill>
                <a:srgbClr val="273239"/>
              </a:solidFill>
              <a:latin typeface="urw-din"/>
            </a:endParaRPr>
          </a:p>
          <a:p>
            <a:pPr marL="274322" lvl="1" indent="0" fontAlgn="base">
              <a:buNone/>
            </a:pPr>
            <a:r>
              <a:rPr lang="en-US" sz="2600" b="1" i="0" dirty="0" smtClean="0">
                <a:solidFill>
                  <a:srgbClr val="273239"/>
                </a:solidFill>
                <a:effectLst/>
                <a:latin typeface="urw-din"/>
              </a:rPr>
              <a:t>Ratio </a:t>
            </a:r>
            <a:r>
              <a:rPr lang="en-US" sz="2600" b="1" i="0" dirty="0">
                <a:solidFill>
                  <a:srgbClr val="273239"/>
                </a:solidFill>
                <a:effectLst/>
                <a:latin typeface="urw-din"/>
              </a:rPr>
              <a:t>Scaled attribute:</a:t>
            </a:r>
            <a:r>
              <a:rPr lang="en-US" sz="2600" b="0" i="0" dirty="0">
                <a:solidFill>
                  <a:srgbClr val="273239"/>
                </a:solidFill>
                <a:effectLst/>
                <a:latin typeface="urw-din"/>
              </a:rPr>
              <a:t> </a:t>
            </a:r>
            <a:endParaRPr lang="en-US" sz="2600" b="0" i="0" dirty="0" smtClean="0">
              <a:solidFill>
                <a:srgbClr val="273239"/>
              </a:solidFill>
              <a:effectLst/>
              <a:latin typeface="urw-din"/>
            </a:endParaRPr>
          </a:p>
          <a:p>
            <a:pPr marL="274322" lvl="1" indent="0" fontAlgn="base">
              <a:buNone/>
            </a:pPr>
            <a:r>
              <a:rPr lang="en-US" sz="2600" dirty="0" smtClean="0">
                <a:solidFill>
                  <a:srgbClr val="273239"/>
                </a:solidFill>
                <a:latin typeface="urw-din"/>
              </a:rPr>
              <a:t>Is </a:t>
            </a:r>
            <a:r>
              <a:rPr lang="en-US" sz="2600" dirty="0">
                <a:solidFill>
                  <a:srgbClr val="273239"/>
                </a:solidFill>
                <a:latin typeface="urw-din"/>
              </a:rPr>
              <a:t>a numeric attribute with an inherent zero-point</a:t>
            </a:r>
            <a:r>
              <a:rPr lang="en-US" sz="2600" b="0" i="0" dirty="0">
                <a:solidFill>
                  <a:srgbClr val="273239"/>
                </a:solidFill>
                <a:effectLst/>
                <a:latin typeface="urw-din"/>
              </a:rPr>
              <a:t/>
            </a:r>
            <a:br>
              <a:rPr lang="en-US" sz="2600" b="0" i="0" dirty="0">
                <a:solidFill>
                  <a:srgbClr val="273239"/>
                </a:solidFill>
                <a:effectLst/>
                <a:latin typeface="urw-din"/>
              </a:rPr>
            </a:br>
            <a:r>
              <a:rPr lang="en-US" sz="2600" b="0" i="0" dirty="0">
                <a:solidFill>
                  <a:srgbClr val="273239"/>
                </a:solidFill>
                <a:effectLst/>
                <a:latin typeface="urw-din"/>
              </a:rPr>
              <a:t>Both differences and ratios are significant for Ratio. </a:t>
            </a:r>
            <a:endParaRPr lang="en-US" sz="2600" b="0" i="0" dirty="0" smtClean="0">
              <a:solidFill>
                <a:srgbClr val="273239"/>
              </a:solidFill>
              <a:effectLst/>
              <a:latin typeface="urw-din"/>
            </a:endParaRPr>
          </a:p>
          <a:p>
            <a:pPr marL="274322" lvl="1" indent="0" fontAlgn="base">
              <a:buNone/>
            </a:pPr>
            <a:r>
              <a:rPr lang="en-US" sz="2600" b="0" i="0" dirty="0" smtClean="0">
                <a:solidFill>
                  <a:srgbClr val="00B0F0"/>
                </a:solidFill>
                <a:effectLst/>
                <a:latin typeface="urw-din"/>
              </a:rPr>
              <a:t>Example:</a:t>
            </a:r>
            <a:r>
              <a:rPr lang="en-US" sz="2600" b="0" i="0" dirty="0" smtClean="0">
                <a:solidFill>
                  <a:srgbClr val="273239"/>
                </a:solidFill>
                <a:effectLst/>
                <a:latin typeface="urw-din"/>
              </a:rPr>
              <a:t> </a:t>
            </a:r>
          </a:p>
          <a:p>
            <a:pPr marL="274322" lvl="1" indent="0" fontAlgn="base">
              <a:buNone/>
            </a:pPr>
            <a:r>
              <a:rPr lang="en-US" sz="2600" dirty="0" smtClean="0">
                <a:solidFill>
                  <a:srgbClr val="273239"/>
                </a:solidFill>
                <a:latin typeface="urw-din"/>
              </a:rPr>
              <a:t>Object : Employee</a:t>
            </a:r>
          </a:p>
          <a:p>
            <a:pPr marL="274322" lvl="1" indent="0" fontAlgn="base">
              <a:buNone/>
            </a:pPr>
            <a:r>
              <a:rPr lang="en-US" sz="2600" dirty="0" smtClean="0">
                <a:solidFill>
                  <a:srgbClr val="273239"/>
                </a:solidFill>
                <a:latin typeface="urw-din"/>
              </a:rPr>
              <a:t>Attribute : </a:t>
            </a:r>
            <a:r>
              <a:rPr lang="en-US" sz="2600" dirty="0" err="1" smtClean="0">
                <a:solidFill>
                  <a:srgbClr val="273239"/>
                </a:solidFill>
                <a:latin typeface="urw-din"/>
              </a:rPr>
              <a:t>YoE</a:t>
            </a:r>
            <a:endParaRPr lang="en-US" sz="2600" dirty="0" smtClean="0">
              <a:solidFill>
                <a:srgbClr val="273239"/>
              </a:solidFill>
              <a:latin typeface="urw-din"/>
            </a:endParaRPr>
          </a:p>
          <a:p>
            <a:pPr marL="274322" lvl="1" indent="0" fontAlgn="base">
              <a:buNone/>
            </a:pPr>
            <a:endParaRPr lang="en-US" sz="2600" b="0" i="0" dirty="0">
              <a:solidFill>
                <a:srgbClr val="273239"/>
              </a:solidFill>
              <a:effectLst/>
              <a:latin typeface="urw-din"/>
            </a:endParaRPr>
          </a:p>
        </p:txBody>
      </p:sp>
    </p:spTree>
    <p:extLst>
      <p:ext uri="{BB962C8B-B14F-4D97-AF65-F5344CB8AC3E}">
        <p14:creationId xmlns:p14="http://schemas.microsoft.com/office/powerpoint/2010/main" val="15286693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D640A8-1090-43AF-B0E0-013C555AE2AB}"/>
              </a:ext>
            </a:extLst>
          </p:cNvPr>
          <p:cNvSpPr>
            <a:spLocks noGrp="1"/>
          </p:cNvSpPr>
          <p:nvPr>
            <p:ph type="title"/>
          </p:nvPr>
        </p:nvSpPr>
        <p:spPr>
          <a:xfrm>
            <a:off x="552450" y="549418"/>
            <a:ext cx="10972801" cy="555482"/>
          </a:xfrm>
        </p:spPr>
        <p:txBody>
          <a:bodyPr>
            <a:normAutofit fontScale="90000"/>
          </a:bodyPr>
          <a:lstStyle/>
          <a:p>
            <a:r>
              <a:rPr lang="en-US" b="1" dirty="0">
                <a:solidFill>
                  <a:srgbClr val="FF0000"/>
                </a:solidFill>
              </a:rPr>
              <a:t>Data Objects and Attribute </a:t>
            </a:r>
            <a:r>
              <a:rPr lang="en-US" b="1" dirty="0" smtClean="0">
                <a:solidFill>
                  <a:srgbClr val="FF0000"/>
                </a:solidFill>
              </a:rPr>
              <a:t>Types – </a:t>
            </a:r>
            <a:r>
              <a:rPr lang="en-US" b="1" dirty="0" smtClean="0">
                <a:solidFill>
                  <a:srgbClr val="00B0F0"/>
                </a:solidFill>
              </a:rPr>
              <a:t>Different types</a:t>
            </a:r>
            <a:endParaRPr lang="en-IN" b="1" dirty="0">
              <a:solidFill>
                <a:srgbClr val="00B0F0"/>
              </a:solidFill>
            </a:endParaRPr>
          </a:p>
        </p:txBody>
      </p:sp>
      <p:sp>
        <p:nvSpPr>
          <p:cNvPr id="3" name="Slide Number Placeholder 2">
            <a:extLst>
              <a:ext uri="{FF2B5EF4-FFF2-40B4-BE49-F238E27FC236}">
                <a16:creationId xmlns:a16="http://schemas.microsoft.com/office/drawing/2014/main" xmlns="" id="{9EB9B170-124D-488B-BABC-9401BE5B724B}"/>
              </a:ext>
            </a:extLst>
          </p:cNvPr>
          <p:cNvSpPr>
            <a:spLocks noGrp="1"/>
          </p:cNvSpPr>
          <p:nvPr>
            <p:ph type="sldNum" sz="quarter" idx="12"/>
          </p:nvPr>
        </p:nvSpPr>
        <p:spPr/>
        <p:txBody>
          <a:bodyPr/>
          <a:lstStyle/>
          <a:p>
            <a:fld id="{E3591306-41CF-4237-B2B4-5C605DD45071}" type="slidenum">
              <a:rPr lang="en-US" smtClean="0">
                <a:solidFill>
                  <a:srgbClr val="464653"/>
                </a:solidFill>
              </a:rPr>
              <a:pPr/>
              <a:t>47</a:t>
            </a:fld>
            <a:endParaRPr lang="en-US">
              <a:solidFill>
                <a:srgbClr val="464653"/>
              </a:solidFill>
            </a:endParaRPr>
          </a:p>
        </p:txBody>
      </p:sp>
      <p:sp>
        <p:nvSpPr>
          <p:cNvPr id="4" name="Content Placeholder 3">
            <a:extLst>
              <a:ext uri="{FF2B5EF4-FFF2-40B4-BE49-F238E27FC236}">
                <a16:creationId xmlns:a16="http://schemas.microsoft.com/office/drawing/2014/main" xmlns="" id="{A23347D0-7415-4173-9277-283A4A18B53A}"/>
              </a:ext>
            </a:extLst>
          </p:cNvPr>
          <p:cNvSpPr>
            <a:spLocks noGrp="1"/>
          </p:cNvSpPr>
          <p:nvPr>
            <p:ph sz="quarter" idx="1"/>
          </p:nvPr>
        </p:nvSpPr>
        <p:spPr>
          <a:xfrm>
            <a:off x="609600" y="1287780"/>
            <a:ext cx="10972801" cy="5251451"/>
          </a:xfrm>
        </p:spPr>
        <p:txBody>
          <a:bodyPr>
            <a:normAutofit/>
          </a:bodyPr>
          <a:lstStyle/>
          <a:p>
            <a:pPr marL="0" indent="0" fontAlgn="base">
              <a:buNone/>
            </a:pPr>
            <a:r>
              <a:rPr lang="en-US" sz="2900" b="1" dirty="0">
                <a:solidFill>
                  <a:srgbClr val="273239"/>
                </a:solidFill>
                <a:latin typeface="urw-din"/>
              </a:rPr>
              <a:t>Discrete versus Continuous </a:t>
            </a:r>
            <a:r>
              <a:rPr lang="en-US" sz="2900" b="1" dirty="0" smtClean="0">
                <a:solidFill>
                  <a:srgbClr val="273239"/>
                </a:solidFill>
                <a:latin typeface="urw-din"/>
              </a:rPr>
              <a:t>Attributes:</a:t>
            </a:r>
          </a:p>
          <a:p>
            <a:pPr marL="0" indent="0" algn="ctr" fontAlgn="base">
              <a:buNone/>
            </a:pPr>
            <a:r>
              <a:rPr lang="en-US" sz="2000" b="1" dirty="0">
                <a:solidFill>
                  <a:srgbClr val="00B0F0"/>
                </a:solidFill>
                <a:latin typeface="urw-din"/>
              </a:rPr>
              <a:t>You count discrete data</a:t>
            </a:r>
            <a:r>
              <a:rPr lang="en-US" sz="2000" b="1" dirty="0" smtClean="0">
                <a:solidFill>
                  <a:srgbClr val="00B0F0"/>
                </a:solidFill>
                <a:latin typeface="urw-din"/>
              </a:rPr>
              <a:t>. &amp; You </a:t>
            </a:r>
            <a:r>
              <a:rPr lang="en-US" sz="2000" b="1" dirty="0">
                <a:solidFill>
                  <a:srgbClr val="00B0F0"/>
                </a:solidFill>
                <a:latin typeface="urw-din"/>
              </a:rPr>
              <a:t>measure continuous data.</a:t>
            </a:r>
            <a:endParaRPr lang="en-US" sz="2900" b="1" i="0" dirty="0">
              <a:solidFill>
                <a:srgbClr val="00B0F0"/>
              </a:solidFill>
              <a:effectLst/>
              <a:latin typeface="urw-din"/>
            </a:endParaRPr>
          </a:p>
          <a:p>
            <a:pPr marL="274322" lvl="1" indent="0" fontAlgn="base">
              <a:buNone/>
            </a:pPr>
            <a:r>
              <a:rPr lang="en-US" sz="2600" b="1" dirty="0" smtClean="0">
                <a:solidFill>
                  <a:srgbClr val="273239"/>
                </a:solidFill>
                <a:latin typeface="urw-din"/>
              </a:rPr>
              <a:t>A </a:t>
            </a:r>
            <a:r>
              <a:rPr lang="en-US" sz="2600" b="1" dirty="0">
                <a:solidFill>
                  <a:srgbClr val="273239"/>
                </a:solidFill>
                <a:latin typeface="urw-din"/>
              </a:rPr>
              <a:t>discrete attribute </a:t>
            </a:r>
            <a:r>
              <a:rPr lang="en-US" sz="2600" dirty="0">
                <a:solidFill>
                  <a:srgbClr val="273239"/>
                </a:solidFill>
                <a:latin typeface="urw-din"/>
              </a:rPr>
              <a:t>has a finite or </a:t>
            </a:r>
            <a:r>
              <a:rPr lang="en-US" sz="2600" dirty="0" err="1">
                <a:solidFill>
                  <a:srgbClr val="273239"/>
                </a:solidFill>
                <a:latin typeface="urw-din"/>
              </a:rPr>
              <a:t>countably</a:t>
            </a:r>
            <a:r>
              <a:rPr lang="en-US" sz="2600" dirty="0">
                <a:solidFill>
                  <a:srgbClr val="273239"/>
                </a:solidFill>
                <a:latin typeface="urw-din"/>
              </a:rPr>
              <a:t> infinite set of values, which may or may </a:t>
            </a:r>
            <a:r>
              <a:rPr lang="en-US" sz="2600" dirty="0" smtClean="0">
                <a:solidFill>
                  <a:srgbClr val="273239"/>
                </a:solidFill>
                <a:latin typeface="urw-din"/>
              </a:rPr>
              <a:t>not be </a:t>
            </a:r>
            <a:r>
              <a:rPr lang="en-US" sz="2600" dirty="0">
                <a:solidFill>
                  <a:srgbClr val="273239"/>
                </a:solidFill>
                <a:latin typeface="urw-din"/>
              </a:rPr>
              <a:t>represented as integers. </a:t>
            </a:r>
            <a:endParaRPr lang="en-US" sz="2600" dirty="0" smtClean="0">
              <a:solidFill>
                <a:srgbClr val="273239"/>
              </a:solidFill>
              <a:latin typeface="urw-din"/>
            </a:endParaRPr>
          </a:p>
          <a:p>
            <a:pPr marL="274322" lvl="1" indent="0" fontAlgn="base">
              <a:buNone/>
            </a:pPr>
            <a:endParaRPr lang="en-US" sz="2600" dirty="0" smtClean="0">
              <a:solidFill>
                <a:srgbClr val="00B0F0"/>
              </a:solidFill>
              <a:latin typeface="urw-din"/>
            </a:endParaRPr>
          </a:p>
          <a:p>
            <a:pPr marL="274322" lvl="1" indent="0" fontAlgn="base">
              <a:buNone/>
            </a:pPr>
            <a:r>
              <a:rPr lang="en-US" sz="2600" dirty="0" smtClean="0">
                <a:solidFill>
                  <a:srgbClr val="00B0F0"/>
                </a:solidFill>
                <a:latin typeface="urw-din"/>
              </a:rPr>
              <a:t>Example: 	</a:t>
            </a:r>
            <a:r>
              <a:rPr lang="en-US" sz="2600" dirty="0" smtClean="0">
                <a:solidFill>
                  <a:srgbClr val="273239"/>
                </a:solidFill>
                <a:latin typeface="urw-din"/>
              </a:rPr>
              <a:t>number </a:t>
            </a:r>
            <a:r>
              <a:rPr lang="en-US" sz="2600" dirty="0">
                <a:solidFill>
                  <a:srgbClr val="273239"/>
                </a:solidFill>
                <a:latin typeface="urw-din"/>
              </a:rPr>
              <a:t>of books </a:t>
            </a:r>
            <a:r>
              <a:rPr lang="en-US" sz="2600" dirty="0" smtClean="0">
                <a:solidFill>
                  <a:srgbClr val="273239"/>
                </a:solidFill>
                <a:latin typeface="urw-din"/>
              </a:rPr>
              <a:t>in the </a:t>
            </a:r>
            <a:r>
              <a:rPr lang="en-US" sz="2600" dirty="0">
                <a:solidFill>
                  <a:srgbClr val="273239"/>
                </a:solidFill>
                <a:latin typeface="urw-din"/>
              </a:rPr>
              <a:t>library</a:t>
            </a:r>
            <a:r>
              <a:rPr lang="en-US" sz="2600" dirty="0" smtClean="0">
                <a:solidFill>
                  <a:srgbClr val="273239"/>
                </a:solidFill>
                <a:latin typeface="urw-din"/>
              </a:rPr>
              <a:t>.</a:t>
            </a:r>
          </a:p>
          <a:p>
            <a:pPr marL="274322" lvl="1" indent="0" fontAlgn="base">
              <a:buNone/>
            </a:pPr>
            <a:r>
              <a:rPr lang="en-US" sz="2600" dirty="0" smtClean="0">
                <a:solidFill>
                  <a:srgbClr val="273239"/>
                </a:solidFill>
                <a:latin typeface="urw-din"/>
              </a:rPr>
              <a:t>		number </a:t>
            </a:r>
            <a:r>
              <a:rPr lang="en-US" sz="2600" dirty="0">
                <a:solidFill>
                  <a:srgbClr val="273239"/>
                </a:solidFill>
                <a:latin typeface="urw-din"/>
              </a:rPr>
              <a:t>of patients in a hospital</a:t>
            </a:r>
          </a:p>
          <a:p>
            <a:pPr marL="274322" lvl="1" indent="0" fontAlgn="base">
              <a:buNone/>
            </a:pPr>
            <a:r>
              <a:rPr lang="en-US" sz="2600" b="1" dirty="0">
                <a:solidFill>
                  <a:srgbClr val="273239"/>
                </a:solidFill>
                <a:latin typeface="urw-din"/>
              </a:rPr>
              <a:t>Continuous variables </a:t>
            </a:r>
            <a:r>
              <a:rPr lang="en-US" sz="2600" dirty="0">
                <a:solidFill>
                  <a:srgbClr val="273239"/>
                </a:solidFill>
                <a:latin typeface="urw-din"/>
              </a:rPr>
              <a:t>can assume any numeric value and can be meaningfully split into smaller </a:t>
            </a:r>
            <a:r>
              <a:rPr lang="en-US" sz="2600" dirty="0" smtClean="0">
                <a:solidFill>
                  <a:srgbClr val="273239"/>
                </a:solidFill>
                <a:latin typeface="urw-din"/>
              </a:rPr>
              <a:t>parts</a:t>
            </a:r>
          </a:p>
          <a:p>
            <a:pPr marL="274322" lvl="1" indent="0" fontAlgn="base">
              <a:buNone/>
            </a:pPr>
            <a:endParaRPr lang="en-US" sz="2600" dirty="0" smtClean="0">
              <a:solidFill>
                <a:srgbClr val="273239"/>
              </a:solidFill>
              <a:latin typeface="urw-din"/>
            </a:endParaRPr>
          </a:p>
          <a:p>
            <a:pPr marL="274322" lvl="1" indent="0" fontAlgn="base">
              <a:buNone/>
            </a:pPr>
            <a:r>
              <a:rPr lang="en-US" sz="2600" dirty="0">
                <a:solidFill>
                  <a:srgbClr val="00B0F0"/>
                </a:solidFill>
                <a:latin typeface="urw-din"/>
              </a:rPr>
              <a:t>Example: </a:t>
            </a:r>
            <a:r>
              <a:rPr lang="en-US" sz="2600" dirty="0">
                <a:solidFill>
                  <a:srgbClr val="273239"/>
                </a:solidFill>
                <a:latin typeface="urw-din"/>
              </a:rPr>
              <a:t>weight, height, length, time, and temperature</a:t>
            </a:r>
          </a:p>
        </p:txBody>
      </p:sp>
    </p:spTree>
    <p:extLst>
      <p:ext uri="{BB962C8B-B14F-4D97-AF65-F5344CB8AC3E}">
        <p14:creationId xmlns:p14="http://schemas.microsoft.com/office/powerpoint/2010/main" val="302766575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56596FFD-29F2-45F9-A72A-A7D1A6912342}"/>
              </a:ext>
            </a:extLst>
          </p:cNvPr>
          <p:cNvSpPr>
            <a:spLocks noGrp="1"/>
          </p:cNvSpPr>
          <p:nvPr>
            <p:ph type="sldNum" sz="quarter" idx="12"/>
          </p:nvPr>
        </p:nvSpPr>
        <p:spPr/>
        <p:txBody>
          <a:bodyPr/>
          <a:lstStyle/>
          <a:p>
            <a:fld id="{E3591306-41CF-4237-B2B4-5C605DD45071}" type="slidenum">
              <a:rPr lang="en-US" smtClean="0">
                <a:solidFill>
                  <a:srgbClr val="464653"/>
                </a:solidFill>
              </a:rPr>
              <a:pPr/>
              <a:t>48</a:t>
            </a:fld>
            <a:endParaRPr lang="en-US">
              <a:solidFill>
                <a:srgbClr val="464653"/>
              </a:solidFill>
            </a:endParaRPr>
          </a:p>
        </p:txBody>
      </p:sp>
      <p:sp>
        <p:nvSpPr>
          <p:cNvPr id="4" name="Content Placeholder 3">
            <a:extLst>
              <a:ext uri="{FF2B5EF4-FFF2-40B4-BE49-F238E27FC236}">
                <a16:creationId xmlns:a16="http://schemas.microsoft.com/office/drawing/2014/main" xmlns="" id="{BB3C2CE8-4EEB-4EEE-B96F-841EE005A903}"/>
              </a:ext>
            </a:extLst>
          </p:cNvPr>
          <p:cNvSpPr>
            <a:spLocks noGrp="1"/>
          </p:cNvSpPr>
          <p:nvPr>
            <p:ph sz="quarter" idx="1"/>
          </p:nvPr>
        </p:nvSpPr>
        <p:spPr>
          <a:xfrm>
            <a:off x="609600" y="1094282"/>
            <a:ext cx="10972801" cy="5062678"/>
          </a:xfrm>
        </p:spPr>
        <p:txBody>
          <a:bodyPr>
            <a:normAutofit/>
          </a:bodyPr>
          <a:lstStyle/>
          <a:p>
            <a:r>
              <a:rPr lang="en-US" b="1" dirty="0" smtClean="0">
                <a:solidFill>
                  <a:srgbClr val="FF0000"/>
                </a:solidFill>
              </a:rPr>
              <a:t>Discrete </a:t>
            </a:r>
            <a:r>
              <a:rPr lang="en-US" b="1" dirty="0">
                <a:solidFill>
                  <a:srgbClr val="FF0000"/>
                </a:solidFill>
              </a:rPr>
              <a:t>Attributes</a:t>
            </a:r>
          </a:p>
          <a:p>
            <a:r>
              <a:rPr lang="en-US" dirty="0" smtClean="0"/>
              <a:t>Discrete </a:t>
            </a:r>
            <a:r>
              <a:rPr lang="en-US" dirty="0"/>
              <a:t>data have a finite value. It can be in numerical form and can also be in a categorical form. Discrete Attributes are Quantitative Attributes.</a:t>
            </a:r>
          </a:p>
          <a:p>
            <a:r>
              <a:rPr lang="en-US" b="1" dirty="0" smtClean="0">
                <a:solidFill>
                  <a:srgbClr val="00B050"/>
                </a:solidFill>
              </a:rPr>
              <a:t>Examples </a:t>
            </a:r>
            <a:r>
              <a:rPr lang="en-US" b="1" dirty="0">
                <a:solidFill>
                  <a:srgbClr val="00B050"/>
                </a:solidFill>
              </a:rPr>
              <a:t>of Discrete Data</a:t>
            </a:r>
          </a:p>
          <a:p>
            <a:r>
              <a:rPr lang="en-US" b="1" dirty="0" smtClean="0"/>
              <a:t>Attribute		Value</a:t>
            </a:r>
            <a:endParaRPr lang="en-US" b="1" dirty="0"/>
          </a:p>
          <a:p>
            <a:r>
              <a:rPr lang="en-US" dirty="0"/>
              <a:t>Profession	</a:t>
            </a:r>
            <a:r>
              <a:rPr lang="en-US" dirty="0" smtClean="0"/>
              <a:t>	Teacher</a:t>
            </a:r>
            <a:r>
              <a:rPr lang="en-US" dirty="0"/>
              <a:t>, </a:t>
            </a:r>
            <a:r>
              <a:rPr lang="en-US" dirty="0" err="1"/>
              <a:t>Bussiness</a:t>
            </a:r>
            <a:r>
              <a:rPr lang="en-US" dirty="0"/>
              <a:t> Man, Peon etc</a:t>
            </a:r>
          </a:p>
          <a:p>
            <a:r>
              <a:rPr lang="en-US" dirty="0"/>
              <a:t>Postal Code	</a:t>
            </a:r>
            <a:r>
              <a:rPr lang="en-US" dirty="0" smtClean="0"/>
              <a:t>	42200</a:t>
            </a:r>
            <a:r>
              <a:rPr lang="en-US" dirty="0"/>
              <a:t>, 42300 etc</a:t>
            </a:r>
            <a:endParaRPr lang="en-IN" dirty="0"/>
          </a:p>
        </p:txBody>
      </p:sp>
    </p:spTree>
    <p:extLst>
      <p:ext uri="{BB962C8B-B14F-4D97-AF65-F5344CB8AC3E}">
        <p14:creationId xmlns:p14="http://schemas.microsoft.com/office/powerpoint/2010/main" val="34633585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854EA6-522C-4355-ADFF-BCD559F8F76D}"/>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xmlns="" id="{584F83A8-A80E-4B2B-A150-820624163236}"/>
              </a:ext>
            </a:extLst>
          </p:cNvPr>
          <p:cNvSpPr>
            <a:spLocks noGrp="1"/>
          </p:cNvSpPr>
          <p:nvPr>
            <p:ph type="sldNum" sz="quarter" idx="12"/>
          </p:nvPr>
        </p:nvSpPr>
        <p:spPr/>
        <p:txBody>
          <a:bodyPr/>
          <a:lstStyle/>
          <a:p>
            <a:fld id="{E3591306-41CF-4237-B2B4-5C605DD45071}" type="slidenum">
              <a:rPr lang="en-US" smtClean="0">
                <a:solidFill>
                  <a:srgbClr val="464653"/>
                </a:solidFill>
              </a:rPr>
              <a:pPr/>
              <a:t>49</a:t>
            </a:fld>
            <a:endParaRPr lang="en-US">
              <a:solidFill>
                <a:srgbClr val="464653"/>
              </a:solidFill>
            </a:endParaRPr>
          </a:p>
        </p:txBody>
      </p:sp>
      <p:sp>
        <p:nvSpPr>
          <p:cNvPr id="4" name="Content Placeholder 3">
            <a:extLst>
              <a:ext uri="{FF2B5EF4-FFF2-40B4-BE49-F238E27FC236}">
                <a16:creationId xmlns:a16="http://schemas.microsoft.com/office/drawing/2014/main" xmlns="" id="{4947482F-B010-48EE-8263-D870032ABBCD}"/>
              </a:ext>
            </a:extLst>
          </p:cNvPr>
          <p:cNvSpPr>
            <a:spLocks noGrp="1"/>
          </p:cNvSpPr>
          <p:nvPr>
            <p:ph sz="quarter" idx="1"/>
          </p:nvPr>
        </p:nvSpPr>
        <p:spPr/>
        <p:txBody>
          <a:bodyPr>
            <a:normAutofit/>
          </a:bodyPr>
          <a:lstStyle/>
          <a:p>
            <a:r>
              <a:rPr lang="en-US" b="1" dirty="0" smtClean="0">
                <a:solidFill>
                  <a:srgbClr val="FF0000"/>
                </a:solidFill>
              </a:rPr>
              <a:t>Continuous </a:t>
            </a:r>
            <a:r>
              <a:rPr lang="en-US" b="1" dirty="0">
                <a:solidFill>
                  <a:srgbClr val="FF0000"/>
                </a:solidFill>
              </a:rPr>
              <a:t>Attribute</a:t>
            </a:r>
          </a:p>
          <a:p>
            <a:r>
              <a:rPr lang="en-US" dirty="0" smtClean="0"/>
              <a:t>Continuous </a:t>
            </a:r>
            <a:r>
              <a:rPr lang="en-US" dirty="0"/>
              <a:t>data technically have an infinite number of steps.</a:t>
            </a:r>
          </a:p>
          <a:p>
            <a:r>
              <a:rPr lang="en-US" dirty="0" smtClean="0"/>
              <a:t>Continuous </a:t>
            </a:r>
            <a:r>
              <a:rPr lang="en-US" dirty="0"/>
              <a:t>data is in float type. There can be many numbers in between 1 and 2. These attributes are Quantitative Attributes.</a:t>
            </a:r>
          </a:p>
          <a:p>
            <a:r>
              <a:rPr lang="en-US" b="1" dirty="0" smtClean="0">
                <a:solidFill>
                  <a:srgbClr val="00B050"/>
                </a:solidFill>
              </a:rPr>
              <a:t>Example </a:t>
            </a:r>
            <a:r>
              <a:rPr lang="en-US" b="1" dirty="0">
                <a:solidFill>
                  <a:srgbClr val="00B050"/>
                </a:solidFill>
              </a:rPr>
              <a:t>of Continuous Attribute</a:t>
            </a:r>
          </a:p>
          <a:p>
            <a:r>
              <a:rPr lang="en-US" b="1" dirty="0" smtClean="0"/>
              <a:t>Attribute	Value</a:t>
            </a:r>
            <a:endParaRPr lang="en-US" b="1" dirty="0"/>
          </a:p>
          <a:p>
            <a:r>
              <a:rPr lang="en-US" dirty="0"/>
              <a:t>Height	5.4…, 6.5….. </a:t>
            </a:r>
            <a:r>
              <a:rPr lang="en-US" dirty="0" err="1"/>
              <a:t>etc</a:t>
            </a:r>
            <a:endParaRPr lang="en-US" dirty="0"/>
          </a:p>
          <a:p>
            <a:r>
              <a:rPr lang="en-US" dirty="0"/>
              <a:t>Weight	50.09….  </a:t>
            </a:r>
            <a:r>
              <a:rPr lang="en-US" dirty="0" err="1"/>
              <a:t>etc</a:t>
            </a:r>
            <a:endParaRPr lang="en-IN" dirty="0"/>
          </a:p>
        </p:txBody>
      </p:sp>
    </p:spTree>
    <p:extLst>
      <p:ext uri="{BB962C8B-B14F-4D97-AF65-F5344CB8AC3E}">
        <p14:creationId xmlns:p14="http://schemas.microsoft.com/office/powerpoint/2010/main" val="31148766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Data Mining: Introduction</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a:t>
            </a:fld>
            <a:endParaRPr lang="en-US">
              <a:solidFill>
                <a:srgbClr val="464653"/>
              </a:solidFill>
            </a:endParaRPr>
          </a:p>
        </p:txBody>
      </p:sp>
      <p:sp>
        <p:nvSpPr>
          <p:cNvPr id="4" name="Content Placeholder 3"/>
          <p:cNvSpPr>
            <a:spLocks noGrp="1"/>
          </p:cNvSpPr>
          <p:nvPr>
            <p:ph sz="quarter" idx="1"/>
          </p:nvPr>
        </p:nvSpPr>
        <p:spPr/>
        <p:txBody>
          <a:bodyPr>
            <a:normAutofit/>
          </a:bodyPr>
          <a:lstStyle/>
          <a:p>
            <a:pPr algn="just"/>
            <a:endParaRPr lang="en-US" dirty="0" smtClean="0"/>
          </a:p>
          <a:p>
            <a:pPr algn="just"/>
            <a:r>
              <a:rPr lang="en-US" dirty="0" smtClean="0"/>
              <a:t>The </a:t>
            </a:r>
            <a:r>
              <a:rPr lang="en-US" dirty="0"/>
              <a:t>knowledge discovery process includes </a:t>
            </a:r>
            <a:endParaRPr lang="en-US" dirty="0" smtClean="0"/>
          </a:p>
          <a:p>
            <a:pPr lvl="1" algn="just"/>
            <a:r>
              <a:rPr lang="en-US" dirty="0" smtClean="0"/>
              <a:t>Data </a:t>
            </a:r>
            <a:r>
              <a:rPr lang="en-US" dirty="0"/>
              <a:t>cleaning, </a:t>
            </a:r>
            <a:endParaRPr lang="en-US" dirty="0" smtClean="0"/>
          </a:p>
          <a:p>
            <a:pPr lvl="1" algn="just"/>
            <a:r>
              <a:rPr lang="en-US" dirty="0" smtClean="0"/>
              <a:t>Data </a:t>
            </a:r>
            <a:r>
              <a:rPr lang="en-US" dirty="0"/>
              <a:t>integration, </a:t>
            </a:r>
            <a:endParaRPr lang="en-US" dirty="0" smtClean="0"/>
          </a:p>
          <a:p>
            <a:pPr lvl="1" algn="just"/>
            <a:r>
              <a:rPr lang="en-US" dirty="0" smtClean="0"/>
              <a:t>Data </a:t>
            </a:r>
            <a:r>
              <a:rPr lang="en-US" dirty="0"/>
              <a:t>selection, </a:t>
            </a:r>
            <a:endParaRPr lang="en-US" dirty="0" smtClean="0"/>
          </a:p>
          <a:p>
            <a:pPr lvl="1" algn="just"/>
            <a:r>
              <a:rPr lang="en-US" dirty="0" smtClean="0"/>
              <a:t>Data </a:t>
            </a:r>
            <a:r>
              <a:rPr lang="en-US" dirty="0"/>
              <a:t>transformation, </a:t>
            </a:r>
            <a:endParaRPr lang="en-US" dirty="0" smtClean="0"/>
          </a:p>
          <a:p>
            <a:pPr lvl="1" algn="just"/>
            <a:r>
              <a:rPr lang="en-US" dirty="0" smtClean="0"/>
              <a:t>Data </a:t>
            </a:r>
            <a:r>
              <a:rPr lang="en-US" dirty="0"/>
              <a:t>mining, </a:t>
            </a:r>
            <a:endParaRPr lang="en-US" dirty="0" smtClean="0"/>
          </a:p>
          <a:p>
            <a:pPr lvl="1" algn="just"/>
            <a:r>
              <a:rPr lang="en-US" dirty="0" smtClean="0"/>
              <a:t>Pattern </a:t>
            </a:r>
            <a:r>
              <a:rPr lang="en-US" dirty="0"/>
              <a:t>evaluation, and </a:t>
            </a:r>
            <a:endParaRPr lang="en-US" dirty="0" smtClean="0"/>
          </a:p>
          <a:p>
            <a:pPr lvl="1" algn="just"/>
            <a:r>
              <a:rPr lang="en-US" dirty="0" smtClean="0"/>
              <a:t>Knowledge </a:t>
            </a:r>
            <a:r>
              <a:rPr lang="en-US" dirty="0"/>
              <a:t>presentation.</a:t>
            </a:r>
          </a:p>
          <a:p>
            <a:pPr algn="just"/>
            <a:endParaRPr lang="en-US" dirty="0"/>
          </a:p>
          <a:p>
            <a:pPr marL="0" indent="0" algn="just">
              <a:buNone/>
            </a:pPr>
            <a:endParaRPr lang="en-US" dirty="0"/>
          </a:p>
          <a:p>
            <a:endParaRPr lang="en-US" dirty="0"/>
          </a:p>
        </p:txBody>
      </p:sp>
    </p:spTree>
    <p:extLst>
      <p:ext uri="{BB962C8B-B14F-4D97-AF65-F5344CB8AC3E}">
        <p14:creationId xmlns:p14="http://schemas.microsoft.com/office/powerpoint/2010/main" val="15605381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50</a:t>
            </a:fld>
            <a:endParaRPr lang="en-US">
              <a:solidFill>
                <a:srgbClr val="464653"/>
              </a:solidFill>
            </a:endParaRPr>
          </a:p>
        </p:txBody>
      </p:sp>
      <p:pic>
        <p:nvPicPr>
          <p:cNvPr id="6" name="Content Placeholder 5"/>
          <p:cNvPicPr>
            <a:picLocks noGrp="1" noChangeAspect="1"/>
          </p:cNvPicPr>
          <p:nvPr>
            <p:ph sz="quarter" idx="1"/>
          </p:nvPr>
        </p:nvPicPr>
        <p:blipFill>
          <a:blip r:embed="rId2"/>
          <a:stretch>
            <a:fillRect/>
          </a:stretch>
        </p:blipFill>
        <p:spPr>
          <a:xfrm>
            <a:off x="6305550" y="2657477"/>
            <a:ext cx="5486400" cy="3657600"/>
          </a:xfrm>
          <a:prstGeom prst="rect">
            <a:avLst/>
          </a:prstGeom>
        </p:spPr>
      </p:pic>
      <p:pic>
        <p:nvPicPr>
          <p:cNvPr id="5" name="Picture 4"/>
          <p:cNvPicPr>
            <a:picLocks noChangeAspect="1"/>
          </p:cNvPicPr>
          <p:nvPr/>
        </p:nvPicPr>
        <p:blipFill>
          <a:blip r:embed="rId3"/>
          <a:stretch>
            <a:fillRect/>
          </a:stretch>
        </p:blipFill>
        <p:spPr>
          <a:xfrm>
            <a:off x="304800" y="152401"/>
            <a:ext cx="5486400" cy="3657600"/>
          </a:xfrm>
          <a:prstGeom prst="rect">
            <a:avLst/>
          </a:prstGeom>
        </p:spPr>
      </p:pic>
    </p:spTree>
    <p:extLst>
      <p:ext uri="{BB962C8B-B14F-4D97-AF65-F5344CB8AC3E}">
        <p14:creationId xmlns:p14="http://schemas.microsoft.com/office/powerpoint/2010/main" val="398832843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44F96D-303A-4389-940D-1D34981AB864}"/>
              </a:ext>
            </a:extLst>
          </p:cNvPr>
          <p:cNvSpPr>
            <a:spLocks noGrp="1"/>
          </p:cNvSpPr>
          <p:nvPr>
            <p:ph type="title"/>
          </p:nvPr>
        </p:nvSpPr>
        <p:spPr/>
        <p:txBody>
          <a:bodyPr/>
          <a:lstStyle/>
          <a:p>
            <a:r>
              <a:rPr lang="en-US" b="1" dirty="0">
                <a:solidFill>
                  <a:srgbClr val="00B050"/>
                </a:solidFill>
              </a:rPr>
              <a:t>Types of attributes</a:t>
            </a:r>
            <a:endParaRPr lang="en-IN" b="1" dirty="0">
              <a:solidFill>
                <a:srgbClr val="00B050"/>
              </a:solidFill>
            </a:endParaRPr>
          </a:p>
        </p:txBody>
      </p:sp>
      <p:sp>
        <p:nvSpPr>
          <p:cNvPr id="3" name="Slide Number Placeholder 2">
            <a:extLst>
              <a:ext uri="{FF2B5EF4-FFF2-40B4-BE49-F238E27FC236}">
                <a16:creationId xmlns:a16="http://schemas.microsoft.com/office/drawing/2014/main" xmlns="" id="{5F934A26-9F42-48AD-BB9E-FBE2A870659B}"/>
              </a:ext>
            </a:extLst>
          </p:cNvPr>
          <p:cNvSpPr>
            <a:spLocks noGrp="1"/>
          </p:cNvSpPr>
          <p:nvPr>
            <p:ph type="sldNum" sz="quarter" idx="12"/>
          </p:nvPr>
        </p:nvSpPr>
        <p:spPr/>
        <p:txBody>
          <a:bodyPr/>
          <a:lstStyle/>
          <a:p>
            <a:fld id="{E3591306-41CF-4237-B2B4-5C605DD45071}" type="slidenum">
              <a:rPr lang="en-US" smtClean="0">
                <a:solidFill>
                  <a:srgbClr val="464653"/>
                </a:solidFill>
              </a:rPr>
              <a:pPr/>
              <a:t>51</a:t>
            </a:fld>
            <a:endParaRPr lang="en-US">
              <a:solidFill>
                <a:srgbClr val="464653"/>
              </a:solidFill>
            </a:endParaRPr>
          </a:p>
        </p:txBody>
      </p:sp>
      <p:sp>
        <p:nvSpPr>
          <p:cNvPr id="5" name="AutoShape 2">
            <a:extLst>
              <a:ext uri="{FF2B5EF4-FFF2-40B4-BE49-F238E27FC236}">
                <a16:creationId xmlns:a16="http://schemas.microsoft.com/office/drawing/2014/main" xmlns="" id="{34D636A0-420B-4C5E-8433-924A8C92AFE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4" name="Content Placeholder 3"/>
          <p:cNvSpPr>
            <a:spLocks noGrp="1"/>
          </p:cNvSpPr>
          <p:nvPr>
            <p:ph sz="quarter" idx="1"/>
          </p:nvPr>
        </p:nvSpPr>
        <p:spPr/>
        <p:txBody>
          <a:bodyPr/>
          <a:lstStyle/>
          <a:p>
            <a:endParaRPr lang="en-IN"/>
          </a:p>
        </p:txBody>
      </p:sp>
      <p:pic>
        <p:nvPicPr>
          <p:cNvPr id="8" name="Picture 7"/>
          <p:cNvPicPr>
            <a:picLocks noChangeAspect="1"/>
          </p:cNvPicPr>
          <p:nvPr/>
        </p:nvPicPr>
        <p:blipFill>
          <a:blip r:embed="rId2"/>
          <a:stretch>
            <a:fillRect/>
          </a:stretch>
        </p:blipFill>
        <p:spPr>
          <a:xfrm>
            <a:off x="276225" y="1495425"/>
            <a:ext cx="11639550" cy="3867150"/>
          </a:xfrm>
          <a:prstGeom prst="rect">
            <a:avLst/>
          </a:prstGeom>
        </p:spPr>
      </p:pic>
    </p:spTree>
    <p:extLst>
      <p:ext uri="{BB962C8B-B14F-4D97-AF65-F5344CB8AC3E}">
        <p14:creationId xmlns:p14="http://schemas.microsoft.com/office/powerpoint/2010/main" val="368588010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rgbClr val="00B0F0"/>
                </a:solidFill>
              </a:rPr>
              <a:t>Statistical Descriptions of </a:t>
            </a:r>
            <a:r>
              <a:rPr lang="en-IN" dirty="0" smtClean="0">
                <a:solidFill>
                  <a:srgbClr val="00B0F0"/>
                </a:solidFill>
              </a:rPr>
              <a:t>Data</a:t>
            </a:r>
            <a:endParaRPr lang="en-IN" dirty="0">
              <a:solidFill>
                <a:srgbClr val="00B0F0"/>
              </a:solidFill>
            </a:endParaRP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52</a:t>
            </a:fld>
            <a:endParaRPr lang="en-US">
              <a:solidFill>
                <a:srgbClr val="464653"/>
              </a:solidFill>
            </a:endParaRPr>
          </a:p>
        </p:txBody>
      </p:sp>
      <p:sp>
        <p:nvSpPr>
          <p:cNvPr id="4" name="Content Placeholder 3"/>
          <p:cNvSpPr>
            <a:spLocks noGrp="1"/>
          </p:cNvSpPr>
          <p:nvPr>
            <p:ph sz="quarter" idx="1"/>
          </p:nvPr>
        </p:nvSpPr>
        <p:spPr/>
        <p:txBody>
          <a:bodyPr/>
          <a:lstStyle/>
          <a:p>
            <a:endParaRPr lang="en-IN"/>
          </a:p>
        </p:txBody>
      </p:sp>
    </p:spTree>
    <p:extLst>
      <p:ext uri="{BB962C8B-B14F-4D97-AF65-F5344CB8AC3E}">
        <p14:creationId xmlns:p14="http://schemas.microsoft.com/office/powerpoint/2010/main" val="347262532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5" y="618454"/>
            <a:ext cx="11908665" cy="5039396"/>
          </a:xfrm>
        </p:spPr>
        <p:txBody>
          <a:bodyPr numCol="2">
            <a:normAutofit/>
          </a:bodyPr>
          <a:lstStyle/>
          <a:p>
            <a:pPr marL="0" indent="0">
              <a:buNone/>
            </a:pPr>
            <a:r>
              <a:rPr lang="en-US" sz="2800" b="1" dirty="0">
                <a:solidFill>
                  <a:srgbClr val="FF0000"/>
                </a:solidFill>
              </a:rPr>
              <a:t>Basic Statistical Descriptions of Data</a:t>
            </a:r>
            <a:endParaRPr lang="en-US" sz="2400" b="1" dirty="0">
              <a:solidFill>
                <a:srgbClr val="FF0000"/>
              </a:solidFill>
            </a:endParaRPr>
          </a:p>
          <a:p>
            <a:pPr marL="0" indent="0">
              <a:buNone/>
            </a:pPr>
            <a:r>
              <a:rPr lang="en-US" b="1" dirty="0">
                <a:solidFill>
                  <a:srgbClr val="00B050"/>
                </a:solidFill>
              </a:rPr>
              <a:t>Mean, Median, Mode in data mining</a:t>
            </a:r>
          </a:p>
          <a:p>
            <a:pPr marL="0" indent="0">
              <a:buNone/>
            </a:pPr>
            <a:r>
              <a:rPr lang="en-US" dirty="0">
                <a:solidFill>
                  <a:srgbClr val="00B050"/>
                </a:solidFill>
              </a:rPr>
              <a:t>What is mean?</a:t>
            </a:r>
          </a:p>
          <a:p>
            <a:r>
              <a:rPr lang="en-US" dirty="0"/>
              <a:t>Mean is the average of numbers.</a:t>
            </a:r>
          </a:p>
          <a:p>
            <a:r>
              <a:rPr lang="en-US" b="1" dirty="0">
                <a:solidFill>
                  <a:srgbClr val="FF0000"/>
                </a:solidFill>
              </a:rPr>
              <a:t>Example:</a:t>
            </a:r>
            <a:endParaRPr lang="en-US" dirty="0">
              <a:solidFill>
                <a:srgbClr val="FF0000"/>
              </a:solidFill>
            </a:endParaRPr>
          </a:p>
          <a:p>
            <a:r>
              <a:rPr lang="en-US" dirty="0"/>
              <a:t>3, 5, 6, 9, 8</a:t>
            </a:r>
          </a:p>
          <a:p>
            <a:r>
              <a:rPr lang="en-US" dirty="0"/>
              <a:t>Mean</a:t>
            </a:r>
            <a:r>
              <a:rPr lang="en-US" b="1" dirty="0"/>
              <a:t> </a:t>
            </a:r>
            <a:r>
              <a:rPr lang="en-US" dirty="0"/>
              <a:t>= all values/Total number of values</a:t>
            </a:r>
          </a:p>
          <a:p>
            <a:r>
              <a:rPr lang="en-US" b="1" dirty="0"/>
              <a:t>Mean</a:t>
            </a:r>
            <a:r>
              <a:rPr lang="en-US" dirty="0"/>
              <a:t> = 3+5+6+9+8/5</a:t>
            </a:r>
          </a:p>
          <a:p>
            <a:r>
              <a:rPr lang="en-US" dirty="0"/>
              <a:t>Mean = </a:t>
            </a:r>
            <a:r>
              <a:rPr lang="en-US" dirty="0" smtClean="0"/>
              <a:t>6.2</a:t>
            </a:r>
          </a:p>
          <a:p>
            <a:pPr marL="0" indent="0">
              <a:buNone/>
            </a:pPr>
            <a:endParaRPr lang="en-US" dirty="0"/>
          </a:p>
          <a:p>
            <a:endParaRPr lang="en-US" dirty="0"/>
          </a:p>
        </p:txBody>
      </p:sp>
    </p:spTree>
    <p:extLst>
      <p:ext uri="{BB962C8B-B14F-4D97-AF65-F5344CB8AC3E}">
        <p14:creationId xmlns:p14="http://schemas.microsoft.com/office/powerpoint/2010/main" val="4552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5" y="180304"/>
            <a:ext cx="11908665" cy="6677696"/>
          </a:xfrm>
        </p:spPr>
        <p:txBody>
          <a:bodyPr numCol="2">
            <a:normAutofit fontScale="92500" lnSpcReduction="10000"/>
          </a:bodyPr>
          <a:lstStyle/>
          <a:p>
            <a:pPr marL="0" indent="0">
              <a:buNone/>
            </a:pPr>
            <a:r>
              <a:rPr lang="en-US" dirty="0" smtClean="0">
                <a:solidFill>
                  <a:srgbClr val="00B050"/>
                </a:solidFill>
              </a:rPr>
              <a:t>What </a:t>
            </a:r>
            <a:r>
              <a:rPr lang="en-US" dirty="0">
                <a:solidFill>
                  <a:srgbClr val="00B050"/>
                </a:solidFill>
              </a:rPr>
              <a:t>is Median?</a:t>
            </a:r>
          </a:p>
          <a:p>
            <a:r>
              <a:rPr lang="en-US" dirty="0"/>
              <a:t>Median is the middle value among all values.</a:t>
            </a:r>
          </a:p>
          <a:p>
            <a:r>
              <a:rPr lang="en-US" sz="2600" b="1" dirty="0">
                <a:solidFill>
                  <a:srgbClr val="00B050"/>
                </a:solidFill>
              </a:rPr>
              <a:t>How to calculate the median for an odd number of values?</a:t>
            </a:r>
          </a:p>
          <a:p>
            <a:r>
              <a:rPr lang="en-US" b="1" dirty="0">
                <a:solidFill>
                  <a:srgbClr val="FF0000"/>
                </a:solidFill>
              </a:rPr>
              <a:t>Example:</a:t>
            </a:r>
            <a:endParaRPr lang="en-US" dirty="0">
              <a:solidFill>
                <a:srgbClr val="FF0000"/>
              </a:solidFill>
            </a:endParaRPr>
          </a:p>
          <a:p>
            <a:r>
              <a:rPr lang="en-US" dirty="0"/>
              <a:t>9, 8, 5, 6, 3</a:t>
            </a:r>
          </a:p>
          <a:p>
            <a:r>
              <a:rPr lang="en-US" dirty="0"/>
              <a:t>Arrange values in order</a:t>
            </a:r>
          </a:p>
          <a:p>
            <a:r>
              <a:rPr lang="en-US" dirty="0"/>
              <a:t>3, 5, 6, 8, 9</a:t>
            </a:r>
          </a:p>
          <a:p>
            <a:r>
              <a:rPr lang="en-US" dirty="0"/>
              <a:t>Median</a:t>
            </a:r>
            <a:r>
              <a:rPr lang="en-US" b="1" dirty="0"/>
              <a:t> </a:t>
            </a:r>
            <a:r>
              <a:rPr lang="en-US" dirty="0"/>
              <a:t>= 6</a:t>
            </a:r>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endParaRPr lang="en-US" b="1" dirty="0" smtClean="0">
              <a:solidFill>
                <a:srgbClr val="00B050"/>
              </a:solidFill>
            </a:endParaRPr>
          </a:p>
          <a:p>
            <a:endParaRPr lang="en-US" b="1" dirty="0">
              <a:solidFill>
                <a:srgbClr val="00B050"/>
              </a:solidFill>
            </a:endParaRPr>
          </a:p>
          <a:p>
            <a:endParaRPr lang="en-US" b="1" dirty="0" smtClean="0">
              <a:solidFill>
                <a:srgbClr val="00B050"/>
              </a:solidFill>
            </a:endParaRPr>
          </a:p>
          <a:p>
            <a:endParaRPr lang="en-US" b="1" dirty="0">
              <a:solidFill>
                <a:srgbClr val="00B050"/>
              </a:solidFill>
            </a:endParaRPr>
          </a:p>
          <a:p>
            <a:endParaRPr lang="en-US" b="1" dirty="0" smtClean="0">
              <a:solidFill>
                <a:srgbClr val="00B050"/>
              </a:solidFill>
            </a:endParaRPr>
          </a:p>
          <a:p>
            <a:r>
              <a:rPr lang="en-US" b="1" dirty="0" smtClean="0">
                <a:solidFill>
                  <a:srgbClr val="00B050"/>
                </a:solidFill>
              </a:rPr>
              <a:t>How </a:t>
            </a:r>
            <a:r>
              <a:rPr lang="en-US" b="1" dirty="0">
                <a:solidFill>
                  <a:srgbClr val="00B050"/>
                </a:solidFill>
              </a:rPr>
              <a:t>to calculate median for an even number of values?</a:t>
            </a:r>
            <a:endParaRPr lang="en-US" dirty="0">
              <a:solidFill>
                <a:srgbClr val="00B050"/>
              </a:solidFill>
            </a:endParaRPr>
          </a:p>
          <a:p>
            <a:r>
              <a:rPr lang="en-US" dirty="0">
                <a:solidFill>
                  <a:srgbClr val="FF0000"/>
                </a:solidFill>
              </a:rPr>
              <a:t>Example:</a:t>
            </a:r>
          </a:p>
          <a:p>
            <a:r>
              <a:rPr lang="en-US" dirty="0"/>
              <a:t>9, 8, 5, 6, 3, 4</a:t>
            </a:r>
          </a:p>
          <a:p>
            <a:r>
              <a:rPr lang="en-US" dirty="0"/>
              <a:t>Arrange values in order</a:t>
            </a:r>
          </a:p>
          <a:p>
            <a:r>
              <a:rPr lang="en-US" dirty="0"/>
              <a:t>3, 4, 5, 6, 8, 9</a:t>
            </a:r>
          </a:p>
          <a:p>
            <a:r>
              <a:rPr lang="en-US" dirty="0"/>
              <a:t>Add 2 middle values and calculate their mean.</a:t>
            </a:r>
          </a:p>
          <a:p>
            <a:r>
              <a:rPr lang="en-US" dirty="0"/>
              <a:t>Median = 5+6/2</a:t>
            </a:r>
          </a:p>
          <a:p>
            <a:r>
              <a:rPr lang="en-US" dirty="0"/>
              <a:t>Median = 5.5</a:t>
            </a:r>
          </a:p>
          <a:p>
            <a:pPr marL="0" indent="0">
              <a:buNone/>
            </a:pPr>
            <a:endParaRPr lang="en-US" dirty="0"/>
          </a:p>
          <a:p>
            <a:pPr marL="0" indent="0">
              <a:buNone/>
            </a:pPr>
            <a:endParaRPr lang="en-US" dirty="0" smtClean="0"/>
          </a:p>
          <a:p>
            <a:endParaRPr lang="en-US" dirty="0"/>
          </a:p>
          <a:p>
            <a:endParaRPr lang="en-US" dirty="0"/>
          </a:p>
        </p:txBody>
      </p:sp>
    </p:spTree>
    <p:extLst>
      <p:ext uri="{BB962C8B-B14F-4D97-AF65-F5344CB8AC3E}">
        <p14:creationId xmlns:p14="http://schemas.microsoft.com/office/powerpoint/2010/main" val="178109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7" end="17"/>
                                            </p:txEl>
                                          </p:spTgt>
                                        </p:tgtEl>
                                        <p:attrNameLst>
                                          <p:attrName>style.visibility</p:attrName>
                                        </p:attrNameLst>
                                      </p:cBhvr>
                                      <p:to>
                                        <p:strVal val="visible"/>
                                      </p:to>
                                    </p:set>
                                    <p:animEffect transition="in" filter="fade">
                                      <p:cBhvr>
                                        <p:cTn id="31" dur="500"/>
                                        <p:tgtEl>
                                          <p:spTgt spid="3">
                                            <p:txEl>
                                              <p:pRg st="17" end="17"/>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8" end="18"/>
                                            </p:txEl>
                                          </p:spTgt>
                                        </p:tgtEl>
                                        <p:attrNameLst>
                                          <p:attrName>style.visibility</p:attrName>
                                        </p:attrNameLst>
                                      </p:cBhvr>
                                      <p:to>
                                        <p:strVal val="visible"/>
                                      </p:to>
                                    </p:set>
                                    <p:animEffect transition="in" filter="fade">
                                      <p:cBhvr>
                                        <p:cTn id="34" dur="500"/>
                                        <p:tgtEl>
                                          <p:spTgt spid="3">
                                            <p:txEl>
                                              <p:pRg st="18" end="1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9" end="19"/>
                                            </p:txEl>
                                          </p:spTgt>
                                        </p:tgtEl>
                                        <p:attrNameLst>
                                          <p:attrName>style.visibility</p:attrName>
                                        </p:attrNameLst>
                                      </p:cBhvr>
                                      <p:to>
                                        <p:strVal val="visible"/>
                                      </p:to>
                                    </p:set>
                                    <p:animEffect transition="in" filter="fade">
                                      <p:cBhvr>
                                        <p:cTn id="37" dur="500"/>
                                        <p:tgtEl>
                                          <p:spTgt spid="3">
                                            <p:txEl>
                                              <p:pRg st="19" end="19"/>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0" end="20"/>
                                            </p:txEl>
                                          </p:spTgt>
                                        </p:tgtEl>
                                        <p:attrNameLst>
                                          <p:attrName>style.visibility</p:attrName>
                                        </p:attrNameLst>
                                      </p:cBhvr>
                                      <p:to>
                                        <p:strVal val="visible"/>
                                      </p:to>
                                    </p:set>
                                    <p:animEffect transition="in" filter="fade">
                                      <p:cBhvr>
                                        <p:cTn id="40" dur="500"/>
                                        <p:tgtEl>
                                          <p:spTgt spid="3">
                                            <p:txEl>
                                              <p:pRg st="20" end="20"/>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21" end="21"/>
                                            </p:txEl>
                                          </p:spTgt>
                                        </p:tgtEl>
                                        <p:attrNameLst>
                                          <p:attrName>style.visibility</p:attrName>
                                        </p:attrNameLst>
                                      </p:cBhvr>
                                      <p:to>
                                        <p:strVal val="visible"/>
                                      </p:to>
                                    </p:set>
                                    <p:animEffect transition="in" filter="fade">
                                      <p:cBhvr>
                                        <p:cTn id="43" dur="500"/>
                                        <p:tgtEl>
                                          <p:spTgt spid="3">
                                            <p:txEl>
                                              <p:pRg st="21" end="21"/>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3">
                                            <p:txEl>
                                              <p:pRg st="22" end="22"/>
                                            </p:txEl>
                                          </p:spTgt>
                                        </p:tgtEl>
                                        <p:attrNameLst>
                                          <p:attrName>style.visibility</p:attrName>
                                        </p:attrNameLst>
                                      </p:cBhvr>
                                      <p:to>
                                        <p:strVal val="visible"/>
                                      </p:to>
                                    </p:set>
                                    <p:animEffect transition="in" filter="fade">
                                      <p:cBhvr>
                                        <p:cTn id="46" dur="500"/>
                                        <p:tgtEl>
                                          <p:spTgt spid="3">
                                            <p:txEl>
                                              <p:pRg st="22" end="2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3" end="23"/>
                                            </p:txEl>
                                          </p:spTgt>
                                        </p:tgtEl>
                                        <p:attrNameLst>
                                          <p:attrName>style.visibility</p:attrName>
                                        </p:attrNameLst>
                                      </p:cBhvr>
                                      <p:to>
                                        <p:strVal val="visible"/>
                                      </p:to>
                                    </p:set>
                                    <p:animEffect transition="in" filter="fade">
                                      <p:cBhvr>
                                        <p:cTn id="49" dur="500"/>
                                        <p:tgtEl>
                                          <p:spTgt spid="3">
                                            <p:txEl>
                                              <p:pRg st="23" end="2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24" end="24"/>
                                            </p:txEl>
                                          </p:spTgt>
                                        </p:tgtEl>
                                        <p:attrNameLst>
                                          <p:attrName>style.visibility</p:attrName>
                                        </p:attrNameLst>
                                      </p:cBhvr>
                                      <p:to>
                                        <p:strVal val="visible"/>
                                      </p:to>
                                    </p:set>
                                    <p:animEffect transition="in" filter="fade">
                                      <p:cBhvr>
                                        <p:cTn id="52"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3335" y="180304"/>
            <a:ext cx="11908665" cy="6677696"/>
          </a:xfrm>
        </p:spPr>
        <p:txBody>
          <a:bodyPr numCol="2">
            <a:normAutofit/>
          </a:bodyPr>
          <a:lstStyle/>
          <a:p>
            <a:pPr marL="0" indent="0">
              <a:buNone/>
            </a:pPr>
            <a:endParaRPr lang="en-US" dirty="0"/>
          </a:p>
          <a:p>
            <a:pPr marL="0" indent="0">
              <a:buNone/>
            </a:pPr>
            <a:endParaRPr lang="en-US" dirty="0" smtClean="0"/>
          </a:p>
          <a:p>
            <a:pPr marL="0" indent="0">
              <a:buNone/>
            </a:pPr>
            <a:r>
              <a:rPr lang="en-US" sz="2600" b="1" dirty="0">
                <a:solidFill>
                  <a:srgbClr val="00B050"/>
                </a:solidFill>
              </a:rPr>
              <a:t>What is Mode?</a:t>
            </a:r>
          </a:p>
          <a:p>
            <a:r>
              <a:rPr lang="en-US" dirty="0"/>
              <a:t>The mode is the most occurring value.</a:t>
            </a:r>
          </a:p>
          <a:p>
            <a:pPr marL="0" indent="0">
              <a:buNone/>
            </a:pPr>
            <a:r>
              <a:rPr lang="en-US" b="1" dirty="0">
                <a:solidFill>
                  <a:srgbClr val="00B050"/>
                </a:solidFill>
              </a:rPr>
              <a:t>How to calculate mode?</a:t>
            </a:r>
            <a:endParaRPr lang="en-US" dirty="0">
              <a:solidFill>
                <a:srgbClr val="00B050"/>
              </a:solidFill>
            </a:endParaRPr>
          </a:p>
          <a:p>
            <a:r>
              <a:rPr lang="en-US" b="1" dirty="0">
                <a:solidFill>
                  <a:srgbClr val="FF0000"/>
                </a:solidFill>
              </a:rPr>
              <a:t>Example:</a:t>
            </a:r>
            <a:endParaRPr lang="en-US" dirty="0">
              <a:solidFill>
                <a:srgbClr val="FF0000"/>
              </a:solidFill>
            </a:endParaRPr>
          </a:p>
          <a:p>
            <a:r>
              <a:rPr lang="en-US" dirty="0"/>
              <a:t>3, 6, 6, 8, 9</a:t>
            </a:r>
          </a:p>
          <a:p>
            <a:r>
              <a:rPr lang="en-US" dirty="0"/>
              <a:t>Mode</a:t>
            </a:r>
            <a:r>
              <a:rPr lang="en-US" b="1" dirty="0"/>
              <a:t> </a:t>
            </a:r>
            <a:r>
              <a:rPr lang="en-US" dirty="0"/>
              <a:t>= 6 (because 6 is occurring 2 times and all other values occur only one time).</a:t>
            </a:r>
          </a:p>
          <a:p>
            <a:endParaRPr lang="en-US" dirty="0"/>
          </a:p>
          <a:p>
            <a:endParaRPr lang="en-US" dirty="0"/>
          </a:p>
        </p:txBody>
      </p:sp>
    </p:spTree>
    <p:extLst>
      <p:ext uri="{BB962C8B-B14F-4D97-AF65-F5344CB8AC3E}">
        <p14:creationId xmlns:p14="http://schemas.microsoft.com/office/powerpoint/2010/main" val="4294714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srcRect l="18250" r="20000"/>
          <a:stretch/>
        </p:blipFill>
        <p:spPr>
          <a:xfrm>
            <a:off x="2209800" y="199354"/>
            <a:ext cx="6819900" cy="6430046"/>
          </a:xfrm>
          <a:prstGeom prst="rect">
            <a:avLst/>
          </a:prstGeom>
        </p:spPr>
      </p:pic>
    </p:spTree>
    <p:extLst>
      <p:ext uri="{BB962C8B-B14F-4D97-AF65-F5344CB8AC3E}">
        <p14:creationId xmlns:p14="http://schemas.microsoft.com/office/powerpoint/2010/main" val="147926929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8298" y="449705"/>
            <a:ext cx="11198901" cy="6176963"/>
          </a:xfrm>
        </p:spPr>
        <p:txBody>
          <a:bodyPr numCol="2">
            <a:noAutofit/>
          </a:bodyPr>
          <a:lstStyle/>
          <a:p>
            <a:pPr marL="0" indent="0">
              <a:buNone/>
            </a:pPr>
            <a:r>
              <a:rPr lang="en-US" sz="2000" b="1" dirty="0"/>
              <a:t>What is quartile?</a:t>
            </a:r>
            <a:endParaRPr lang="en-US" sz="2000" dirty="0"/>
          </a:p>
          <a:p>
            <a:r>
              <a:rPr lang="en-US" sz="2000" dirty="0"/>
              <a:t>Quartile means four equal groups. </a:t>
            </a:r>
          </a:p>
          <a:p>
            <a:pPr marL="0" indent="0">
              <a:buNone/>
            </a:pPr>
            <a:endParaRPr lang="en-US" sz="800" b="1" dirty="0" smtClean="0"/>
          </a:p>
          <a:p>
            <a:pPr marL="0" indent="0">
              <a:buNone/>
            </a:pPr>
            <a:r>
              <a:rPr lang="en-US" sz="2000" b="1" dirty="0" smtClean="0"/>
              <a:t>How </a:t>
            </a:r>
            <a:r>
              <a:rPr lang="en-US" sz="2000" b="1" dirty="0"/>
              <a:t>to find quartiles of odd length data set?</a:t>
            </a:r>
            <a:endParaRPr lang="en-US" sz="2000" dirty="0"/>
          </a:p>
          <a:p>
            <a:pPr marL="0" indent="0">
              <a:buNone/>
            </a:pPr>
            <a:r>
              <a:rPr lang="en-US" sz="2000" dirty="0">
                <a:solidFill>
                  <a:srgbClr val="FF0000"/>
                </a:solidFill>
              </a:rPr>
              <a:t>Example</a:t>
            </a:r>
            <a:r>
              <a:rPr lang="en-US" sz="2000" dirty="0" smtClean="0">
                <a:solidFill>
                  <a:srgbClr val="FF0000"/>
                </a:solidFill>
              </a:rPr>
              <a:t>: </a:t>
            </a:r>
            <a:r>
              <a:rPr lang="en-US" sz="2000" dirty="0" smtClean="0"/>
              <a:t>Data </a:t>
            </a:r>
            <a:r>
              <a:rPr lang="en-US" sz="2000" dirty="0"/>
              <a:t>= 8, 5, 2, 4, 8, 9, 5</a:t>
            </a:r>
          </a:p>
          <a:p>
            <a:pPr marL="0" indent="0">
              <a:buNone/>
            </a:pPr>
            <a:r>
              <a:rPr lang="en-US" sz="2000" dirty="0">
                <a:solidFill>
                  <a:srgbClr val="FF0000"/>
                </a:solidFill>
              </a:rPr>
              <a:t>Step 1:</a:t>
            </a:r>
          </a:p>
          <a:p>
            <a:r>
              <a:rPr lang="en-US" sz="2000" dirty="0" smtClean="0"/>
              <a:t>Arrange </a:t>
            </a:r>
            <a:r>
              <a:rPr lang="en-US" sz="2000" dirty="0"/>
              <a:t>the values in order.</a:t>
            </a:r>
          </a:p>
          <a:p>
            <a:r>
              <a:rPr lang="en-US" sz="2000" dirty="0" smtClean="0"/>
              <a:t>Data </a:t>
            </a:r>
            <a:r>
              <a:rPr lang="en-US" sz="2000" dirty="0"/>
              <a:t>= 2, 4, 5, 5, 8, 8, 9</a:t>
            </a:r>
          </a:p>
          <a:p>
            <a:r>
              <a:rPr lang="en-US" sz="2000" dirty="0"/>
              <a:t>[quads id=1]</a:t>
            </a:r>
          </a:p>
          <a:p>
            <a:pPr marL="0" indent="0">
              <a:buNone/>
            </a:pPr>
            <a:r>
              <a:rPr lang="en-US" sz="2000" dirty="0">
                <a:solidFill>
                  <a:srgbClr val="FF0000"/>
                </a:solidFill>
              </a:rPr>
              <a:t>Step 2:</a:t>
            </a:r>
          </a:p>
          <a:p>
            <a:r>
              <a:rPr lang="en-US" sz="2000" dirty="0"/>
              <a:t>For dividing this data into four equal parts, </a:t>
            </a:r>
            <a:r>
              <a:rPr lang="en-US" sz="2000" dirty="0" smtClean="0"/>
              <a:t>Need three </a:t>
            </a:r>
            <a:r>
              <a:rPr lang="en-US" sz="2000" dirty="0"/>
              <a:t>quartiles.</a:t>
            </a:r>
          </a:p>
          <a:p>
            <a:r>
              <a:rPr lang="en-US" sz="2000" dirty="0"/>
              <a:t>Q1: Lower quartile</a:t>
            </a:r>
          </a:p>
          <a:p>
            <a:r>
              <a:rPr lang="en-US" sz="2000" dirty="0"/>
              <a:t>Q2: Median of the data set</a:t>
            </a:r>
          </a:p>
          <a:p>
            <a:r>
              <a:rPr lang="en-US" sz="2000" dirty="0"/>
              <a:t>Q3: Upper quartile</a:t>
            </a:r>
          </a:p>
          <a:p>
            <a:pPr marL="0" indent="0">
              <a:buNone/>
            </a:pPr>
            <a:endParaRPr lang="en-US" sz="2000" dirty="0" smtClean="0">
              <a:solidFill>
                <a:srgbClr val="FF0000"/>
              </a:solidFill>
            </a:endParaRPr>
          </a:p>
          <a:p>
            <a:pPr marL="0" indent="0">
              <a:buNone/>
            </a:pPr>
            <a:r>
              <a:rPr lang="en-US" sz="2000" dirty="0" smtClean="0">
                <a:solidFill>
                  <a:srgbClr val="FF0000"/>
                </a:solidFill>
              </a:rPr>
              <a:t>Step </a:t>
            </a:r>
            <a:r>
              <a:rPr lang="en-US" sz="2000" dirty="0">
                <a:solidFill>
                  <a:srgbClr val="FF0000"/>
                </a:solidFill>
              </a:rPr>
              <a:t>3:</a:t>
            </a:r>
          </a:p>
          <a:p>
            <a:r>
              <a:rPr lang="en-US" sz="2000" dirty="0"/>
              <a:t>Find the median of the data set and label it as Q2</a:t>
            </a:r>
            <a:r>
              <a:rPr lang="en-US" sz="2000" dirty="0" smtClean="0"/>
              <a:t>.</a:t>
            </a:r>
          </a:p>
          <a:p>
            <a:pPr marL="0" indent="0">
              <a:buNone/>
            </a:pPr>
            <a:endParaRPr lang="en-US" sz="2000" b="1" dirty="0" smtClean="0"/>
          </a:p>
          <a:p>
            <a:pPr marL="0" indent="0">
              <a:buNone/>
            </a:pPr>
            <a:r>
              <a:rPr lang="en-US" sz="2000" b="1" dirty="0" smtClean="0"/>
              <a:t>Data </a:t>
            </a:r>
            <a:r>
              <a:rPr lang="en-US" sz="2000" b="1" dirty="0"/>
              <a:t>=</a:t>
            </a:r>
            <a:r>
              <a:rPr lang="en-US" sz="2000" dirty="0"/>
              <a:t> 2, 4,</a:t>
            </a:r>
            <a:r>
              <a:rPr lang="en-US" sz="2000" b="1" dirty="0"/>
              <a:t> </a:t>
            </a:r>
            <a:r>
              <a:rPr lang="en-US" sz="2000" dirty="0"/>
              <a:t>5, 5</a:t>
            </a:r>
            <a:r>
              <a:rPr lang="en-US" sz="2000" b="1" dirty="0"/>
              <a:t>, </a:t>
            </a:r>
            <a:r>
              <a:rPr lang="en-US" sz="2000" dirty="0"/>
              <a:t>8, 8,</a:t>
            </a:r>
            <a:r>
              <a:rPr lang="en-US" sz="2000" b="1" dirty="0"/>
              <a:t> 9</a:t>
            </a:r>
            <a:endParaRPr lang="en-US" sz="2000" dirty="0"/>
          </a:p>
          <a:p>
            <a:pPr marL="0" indent="0">
              <a:buNone/>
            </a:pPr>
            <a:r>
              <a:rPr lang="en-US" sz="2000" b="1" dirty="0"/>
              <a:t>Q1: </a:t>
            </a:r>
            <a:r>
              <a:rPr lang="en-US" sz="2000" dirty="0"/>
              <a:t>4 – Lower quartile</a:t>
            </a:r>
          </a:p>
          <a:p>
            <a:pPr marL="0" indent="0">
              <a:buNone/>
            </a:pPr>
            <a:r>
              <a:rPr lang="en-US" sz="2000" b="1" dirty="0"/>
              <a:t>Q2: </a:t>
            </a:r>
            <a:r>
              <a:rPr lang="en-US" sz="2000" dirty="0"/>
              <a:t>5 – Middle quartile</a:t>
            </a:r>
          </a:p>
          <a:p>
            <a:pPr marL="0" indent="0">
              <a:buNone/>
            </a:pPr>
            <a:r>
              <a:rPr lang="en-US" sz="2000" b="1" dirty="0"/>
              <a:t>Q3: </a:t>
            </a:r>
            <a:r>
              <a:rPr lang="en-US" sz="2000" dirty="0"/>
              <a:t>8 – Upper </a:t>
            </a:r>
            <a:r>
              <a:rPr lang="en-US" sz="2000" dirty="0" smtClean="0"/>
              <a:t>quartile</a:t>
            </a:r>
          </a:p>
          <a:p>
            <a:pPr marL="0" indent="0">
              <a:buNone/>
            </a:pPr>
            <a:endParaRPr lang="en-US" sz="2000" dirty="0"/>
          </a:p>
          <a:p>
            <a:pPr marL="0" indent="0">
              <a:buNone/>
            </a:pPr>
            <a:r>
              <a:rPr lang="en-US" sz="2000" b="1" dirty="0">
                <a:solidFill>
                  <a:srgbClr val="FF0000"/>
                </a:solidFill>
              </a:rPr>
              <a:t>Inter Quartile Range</a:t>
            </a:r>
            <a:r>
              <a:rPr lang="en-US" sz="2000" b="1" dirty="0"/>
              <a:t>= </a:t>
            </a:r>
            <a:r>
              <a:rPr lang="en-US" sz="2000" dirty="0"/>
              <a:t>Q3 – Q1</a:t>
            </a:r>
          </a:p>
          <a:p>
            <a:pPr marL="0" indent="0">
              <a:buNone/>
            </a:pPr>
            <a:r>
              <a:rPr lang="en-US" sz="2000" dirty="0"/>
              <a:t>                               = 8 – 4</a:t>
            </a:r>
          </a:p>
          <a:p>
            <a:pPr marL="0" indent="0">
              <a:buNone/>
            </a:pPr>
            <a:r>
              <a:rPr lang="en-US" sz="2000" dirty="0"/>
              <a:t>                               = 4 </a:t>
            </a:r>
          </a:p>
        </p:txBody>
      </p:sp>
    </p:spTree>
    <p:extLst>
      <p:ext uri="{BB962C8B-B14F-4D97-AF65-F5344CB8AC3E}">
        <p14:creationId xmlns:p14="http://schemas.microsoft.com/office/powerpoint/2010/main" val="95119438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81049" y="661780"/>
            <a:ext cx="11088757" cy="5991433"/>
          </a:xfrm>
        </p:spPr>
        <p:txBody>
          <a:bodyPr>
            <a:normAutofit/>
          </a:bodyPr>
          <a:lstStyle/>
          <a:p>
            <a:pPr marL="0" indent="0">
              <a:buNone/>
            </a:pPr>
            <a:r>
              <a:rPr lang="en-US" sz="2400" b="1" dirty="0" smtClean="0">
                <a:solidFill>
                  <a:srgbClr val="FF0000"/>
                </a:solidFill>
              </a:rPr>
              <a:t>What </a:t>
            </a:r>
            <a:r>
              <a:rPr lang="en-US" sz="2400" b="1" dirty="0">
                <a:solidFill>
                  <a:srgbClr val="FF0000"/>
                </a:solidFill>
              </a:rPr>
              <a:t>is Outlier?</a:t>
            </a:r>
            <a:endParaRPr lang="en-US" sz="2400" dirty="0">
              <a:solidFill>
                <a:srgbClr val="FF0000"/>
              </a:solidFill>
            </a:endParaRPr>
          </a:p>
          <a:p>
            <a:r>
              <a:rPr lang="en-US" sz="2400" dirty="0"/>
              <a:t>The outlier is the set of data far away from the common and famous pattern.</a:t>
            </a:r>
          </a:p>
          <a:p>
            <a:pPr marL="0" indent="0">
              <a:buNone/>
            </a:pPr>
            <a:r>
              <a:rPr lang="en-US" sz="2400" b="1" dirty="0">
                <a:solidFill>
                  <a:srgbClr val="FF0000"/>
                </a:solidFill>
              </a:rPr>
              <a:t>How to find outliers?</a:t>
            </a:r>
            <a:endParaRPr lang="en-US" sz="2400" dirty="0">
              <a:solidFill>
                <a:srgbClr val="FF0000"/>
              </a:solidFill>
            </a:endParaRPr>
          </a:p>
          <a:p>
            <a:r>
              <a:rPr lang="en-US" sz="2400" dirty="0"/>
              <a:t>Outlier is mostly a value higher or lower than 1.5 * IQR</a:t>
            </a:r>
          </a:p>
          <a:p>
            <a:r>
              <a:rPr lang="en-US" sz="2400" dirty="0"/>
              <a:t>=1.5 * IQR</a:t>
            </a:r>
          </a:p>
          <a:p>
            <a:r>
              <a:rPr lang="en-US" sz="2400" dirty="0"/>
              <a:t>=1.5 * 5</a:t>
            </a:r>
          </a:p>
          <a:p>
            <a:r>
              <a:rPr lang="en-US" sz="2400" dirty="0"/>
              <a:t>= 7.5</a:t>
            </a:r>
          </a:p>
          <a:p>
            <a:r>
              <a:rPr lang="en-US" sz="2400" dirty="0"/>
              <a:t>Population size:</a:t>
            </a:r>
          </a:p>
          <a:p>
            <a:r>
              <a:rPr lang="en-US" sz="2400" dirty="0"/>
              <a:t>Population size is the total number of values in data.</a:t>
            </a:r>
          </a:p>
          <a:p>
            <a:r>
              <a:rPr lang="en-US" dirty="0"/>
              <a:t>[quads id=2]</a:t>
            </a:r>
          </a:p>
        </p:txBody>
      </p:sp>
    </p:spTree>
    <p:extLst>
      <p:ext uri="{BB962C8B-B14F-4D97-AF65-F5344CB8AC3E}">
        <p14:creationId xmlns:p14="http://schemas.microsoft.com/office/powerpoint/2010/main" val="189474078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3639"/>
            <a:ext cx="10515600" cy="5713324"/>
          </a:xfrm>
        </p:spPr>
        <p:txBody>
          <a:bodyPr>
            <a:normAutofit fontScale="92500" lnSpcReduction="10000"/>
          </a:bodyPr>
          <a:lstStyle/>
          <a:p>
            <a:r>
              <a:rPr lang="en-US" b="1" dirty="0"/>
              <a:t>Data = 2, 4,   ♦    5, 5,     ♦    7, 8    ♦    8, 9</a:t>
            </a:r>
            <a:endParaRPr lang="en-US" dirty="0"/>
          </a:p>
          <a:p>
            <a:r>
              <a:rPr lang="en-US" b="1" dirty="0"/>
              <a:t>Minimum:</a:t>
            </a:r>
            <a:r>
              <a:rPr lang="en-US" dirty="0"/>
              <a:t> 2</a:t>
            </a:r>
          </a:p>
          <a:p>
            <a:r>
              <a:rPr lang="en-US" b="1" dirty="0"/>
              <a:t>Q1:  </a:t>
            </a:r>
            <a:r>
              <a:rPr lang="en-US" dirty="0"/>
              <a:t>4 + 5 / 2 = 4.5    Lower quartile</a:t>
            </a:r>
          </a:p>
          <a:p>
            <a:r>
              <a:rPr lang="en-US" b="1" dirty="0"/>
              <a:t>Q2:  </a:t>
            </a:r>
            <a:r>
              <a:rPr lang="en-US" dirty="0"/>
              <a:t>5+ 7 / 2 = 6        Middle quartile</a:t>
            </a:r>
          </a:p>
          <a:p>
            <a:r>
              <a:rPr lang="en-US" b="1" dirty="0"/>
              <a:t>Q3:  </a:t>
            </a:r>
            <a:r>
              <a:rPr lang="en-US" dirty="0"/>
              <a:t>8 + 8 / 2 = 8       Upper quartile</a:t>
            </a:r>
          </a:p>
          <a:p>
            <a:r>
              <a:rPr lang="en-US" b="1" dirty="0"/>
              <a:t>Maximum:</a:t>
            </a:r>
            <a:r>
              <a:rPr lang="en-US" dirty="0"/>
              <a:t> 9</a:t>
            </a:r>
          </a:p>
          <a:p>
            <a:r>
              <a:rPr lang="en-US" b="1" dirty="0"/>
              <a:t>Inter Quartile Range= </a:t>
            </a:r>
            <a:r>
              <a:rPr lang="en-US" dirty="0"/>
              <a:t>Q3 – Q1</a:t>
            </a:r>
          </a:p>
          <a:p>
            <a:r>
              <a:rPr lang="en-US" dirty="0"/>
              <a:t>= 8 –  4.5</a:t>
            </a:r>
          </a:p>
          <a:p>
            <a:r>
              <a:rPr lang="en-US" dirty="0"/>
              <a:t>= 3.5</a:t>
            </a:r>
          </a:p>
          <a:p>
            <a:r>
              <a:rPr lang="en-US" b="1" dirty="0"/>
              <a:t>Outlier</a:t>
            </a:r>
            <a:r>
              <a:rPr lang="en-US" dirty="0"/>
              <a:t> is mostly a value higher or lower than 1.5 * IQR</a:t>
            </a:r>
          </a:p>
          <a:p>
            <a:r>
              <a:rPr lang="en-US" dirty="0"/>
              <a:t>=1.5 * IQR</a:t>
            </a:r>
          </a:p>
          <a:p>
            <a:r>
              <a:rPr lang="en-US" dirty="0"/>
              <a:t>=1.5 * 3.5</a:t>
            </a:r>
          </a:p>
          <a:p>
            <a:r>
              <a:rPr lang="en-US" dirty="0"/>
              <a:t>= 5.25</a:t>
            </a:r>
          </a:p>
          <a:p>
            <a:endParaRPr lang="en-US" dirty="0"/>
          </a:p>
        </p:txBody>
      </p:sp>
    </p:spTree>
    <p:extLst>
      <p:ext uri="{BB962C8B-B14F-4D97-AF65-F5344CB8AC3E}">
        <p14:creationId xmlns:p14="http://schemas.microsoft.com/office/powerpoint/2010/main" val="10005848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rgbClr val="FF0000"/>
                </a:solidFill>
              </a:rPr>
              <a:t>Data Mining: Introduction</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a:t>
            </a:fld>
            <a:endParaRPr lang="en-US">
              <a:solidFill>
                <a:srgbClr val="464653"/>
              </a:solidFill>
            </a:endParaRPr>
          </a:p>
        </p:txBody>
      </p:sp>
      <p:sp>
        <p:nvSpPr>
          <p:cNvPr id="4" name="Content Placeholder 3"/>
          <p:cNvSpPr>
            <a:spLocks noGrp="1"/>
          </p:cNvSpPr>
          <p:nvPr>
            <p:ph sz="quarter" idx="1"/>
          </p:nvPr>
        </p:nvSpPr>
        <p:spPr>
          <a:xfrm>
            <a:off x="609600" y="1219199"/>
            <a:ext cx="11315700" cy="5638801"/>
          </a:xfrm>
        </p:spPr>
        <p:txBody>
          <a:bodyPr>
            <a:normAutofit fontScale="92500" lnSpcReduction="10000"/>
          </a:bodyPr>
          <a:lstStyle/>
          <a:p>
            <a:pPr algn="just"/>
            <a:r>
              <a:rPr lang="en-US" dirty="0" smtClean="0"/>
              <a:t>The </a:t>
            </a:r>
            <a:r>
              <a:rPr lang="en-US" dirty="0"/>
              <a:t>knowledge discovery process includes </a:t>
            </a:r>
            <a:endParaRPr lang="en-US" dirty="0" smtClean="0"/>
          </a:p>
          <a:p>
            <a:pPr lvl="1" algn="just"/>
            <a:r>
              <a:rPr lang="en-US" dirty="0" smtClean="0"/>
              <a:t>Data cleaning</a:t>
            </a:r>
            <a:r>
              <a:rPr lang="en-US" dirty="0"/>
              <a:t> </a:t>
            </a:r>
            <a:endParaRPr lang="en-US" dirty="0" smtClean="0"/>
          </a:p>
          <a:p>
            <a:pPr lvl="2" algn="just"/>
            <a:r>
              <a:rPr lang="en-US" dirty="0" smtClean="0">
                <a:solidFill>
                  <a:srgbClr val="0070C0"/>
                </a:solidFill>
              </a:rPr>
              <a:t>to </a:t>
            </a:r>
            <a:r>
              <a:rPr lang="en-US" dirty="0">
                <a:solidFill>
                  <a:srgbClr val="0070C0"/>
                </a:solidFill>
              </a:rPr>
              <a:t>remove noise and inconsistent data</a:t>
            </a:r>
            <a:endParaRPr lang="en-US" dirty="0" smtClean="0">
              <a:solidFill>
                <a:srgbClr val="0070C0"/>
              </a:solidFill>
            </a:endParaRPr>
          </a:p>
          <a:p>
            <a:pPr lvl="1" algn="just"/>
            <a:r>
              <a:rPr lang="en-US" dirty="0" smtClean="0"/>
              <a:t>Data integration</a:t>
            </a:r>
            <a:r>
              <a:rPr lang="en-US" dirty="0"/>
              <a:t> </a:t>
            </a:r>
            <a:endParaRPr lang="en-US" dirty="0" smtClean="0"/>
          </a:p>
          <a:p>
            <a:pPr lvl="2" algn="just"/>
            <a:r>
              <a:rPr lang="en-US" sz="1900" dirty="0">
                <a:solidFill>
                  <a:srgbClr val="0070C0"/>
                </a:solidFill>
              </a:rPr>
              <a:t>where multiple data sources may be combined</a:t>
            </a:r>
          </a:p>
          <a:p>
            <a:pPr lvl="1" algn="just"/>
            <a:r>
              <a:rPr lang="en-US" dirty="0" smtClean="0"/>
              <a:t>Data selection</a:t>
            </a:r>
          </a:p>
          <a:p>
            <a:pPr lvl="2" algn="just"/>
            <a:r>
              <a:rPr lang="en-US" sz="1900" dirty="0">
                <a:solidFill>
                  <a:srgbClr val="0070C0"/>
                </a:solidFill>
              </a:rPr>
              <a:t>where data relevant to the analysis task are retrieved from the database </a:t>
            </a:r>
          </a:p>
          <a:p>
            <a:pPr lvl="1" algn="just"/>
            <a:r>
              <a:rPr lang="en-US" dirty="0" smtClean="0"/>
              <a:t>Data transformation</a:t>
            </a:r>
          </a:p>
          <a:p>
            <a:pPr lvl="2" algn="just"/>
            <a:r>
              <a:rPr lang="en-US" sz="1900" dirty="0">
                <a:solidFill>
                  <a:srgbClr val="0070C0"/>
                </a:solidFill>
              </a:rPr>
              <a:t>where data are transformed and consolidated into forms appropriate for mining by performing summary or aggregation operations</a:t>
            </a:r>
          </a:p>
          <a:p>
            <a:pPr lvl="1" algn="just"/>
            <a:r>
              <a:rPr lang="en-US" dirty="0" smtClean="0"/>
              <a:t>Data mining</a:t>
            </a:r>
            <a:r>
              <a:rPr lang="en-US" dirty="0"/>
              <a:t> </a:t>
            </a:r>
            <a:endParaRPr lang="en-US" dirty="0" smtClean="0"/>
          </a:p>
          <a:p>
            <a:pPr lvl="2" algn="just"/>
            <a:r>
              <a:rPr lang="en-US" sz="1900" dirty="0">
                <a:solidFill>
                  <a:srgbClr val="0070C0"/>
                </a:solidFill>
              </a:rPr>
              <a:t>an essential process where intelligent methods are applied to extract data patterns</a:t>
            </a:r>
          </a:p>
          <a:p>
            <a:pPr lvl="1" algn="just"/>
            <a:r>
              <a:rPr lang="en-US" dirty="0" smtClean="0"/>
              <a:t>Pattern evaluation</a:t>
            </a:r>
            <a:r>
              <a:rPr lang="en-US" dirty="0"/>
              <a:t> </a:t>
            </a:r>
            <a:endParaRPr lang="en-US" dirty="0" smtClean="0"/>
          </a:p>
          <a:p>
            <a:pPr lvl="2" algn="just"/>
            <a:r>
              <a:rPr lang="en-US" sz="1900" dirty="0">
                <a:solidFill>
                  <a:srgbClr val="0070C0"/>
                </a:solidFill>
              </a:rPr>
              <a:t>To identify the truly interesting patterns representing knowledge based on interestingness measures </a:t>
            </a:r>
          </a:p>
          <a:p>
            <a:pPr lvl="1" algn="just"/>
            <a:r>
              <a:rPr lang="en-US" dirty="0" smtClean="0"/>
              <a:t>Knowledge presentation </a:t>
            </a:r>
          </a:p>
          <a:p>
            <a:pPr lvl="2" algn="just"/>
            <a:r>
              <a:rPr lang="en-US" sz="1900" dirty="0">
                <a:solidFill>
                  <a:srgbClr val="0070C0"/>
                </a:solidFill>
              </a:rPr>
              <a:t>Where visualization and knowledge representation </a:t>
            </a:r>
            <a:r>
              <a:rPr lang="en-US" sz="1900" dirty="0" err="1">
                <a:solidFill>
                  <a:srgbClr val="0070C0"/>
                </a:solidFill>
              </a:rPr>
              <a:t>techniques</a:t>
            </a:r>
            <a:r>
              <a:rPr lang="en-US" sz="1900" dirty="0">
                <a:solidFill>
                  <a:srgbClr val="0070C0"/>
                </a:solidFill>
              </a:rPr>
              <a:t> are used to present mined knowledge to users</a:t>
            </a:r>
          </a:p>
          <a:p>
            <a:pPr marL="0" indent="0" algn="just">
              <a:buNone/>
            </a:pPr>
            <a:endParaRPr lang="en-US" dirty="0"/>
          </a:p>
          <a:p>
            <a:endParaRPr lang="en-US" dirty="0"/>
          </a:p>
        </p:txBody>
      </p:sp>
    </p:spTree>
    <p:extLst>
      <p:ext uri="{BB962C8B-B14F-4D97-AF65-F5344CB8AC3E}">
        <p14:creationId xmlns:p14="http://schemas.microsoft.com/office/powerpoint/2010/main" val="1127867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 calcmode="lin" valueType="num">
                                      <p:cBhvr additive="base">
                                        <p:cTn id="13"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861341"/>
            <a:ext cx="11220450" cy="5120359"/>
          </a:xfrm>
        </p:spPr>
        <p:txBody>
          <a:bodyPr>
            <a:normAutofit/>
          </a:bodyPr>
          <a:lstStyle/>
          <a:p>
            <a:r>
              <a:rPr lang="en-US" b="1" dirty="0">
                <a:solidFill>
                  <a:srgbClr val="00B050"/>
                </a:solidFill>
              </a:rPr>
              <a:t>Variance and standard deviation of data in data mining</a:t>
            </a:r>
          </a:p>
          <a:p>
            <a:r>
              <a:rPr lang="en-US" dirty="0" smtClean="0"/>
              <a:t>Different </a:t>
            </a:r>
            <a:r>
              <a:rPr lang="en-US" dirty="0"/>
              <a:t>values in the data set can be spread here and there from the mean. Variance tells us that how far away are the values from the mean.</a:t>
            </a:r>
          </a:p>
          <a:p>
            <a:r>
              <a:rPr lang="en-US" dirty="0"/>
              <a:t>Standard deviation is the square root of the variance.</a:t>
            </a:r>
          </a:p>
          <a:p>
            <a:r>
              <a:rPr lang="en-US" dirty="0">
                <a:solidFill>
                  <a:srgbClr val="FF0000"/>
                </a:solidFill>
              </a:rPr>
              <a:t>Low standard deviation</a:t>
            </a:r>
          </a:p>
          <a:p>
            <a:r>
              <a:rPr lang="en-US" dirty="0"/>
              <a:t>Low standard deviation tells us that fewer numbers are far away from the mean.</a:t>
            </a:r>
          </a:p>
          <a:p>
            <a:r>
              <a:rPr lang="en-US" dirty="0">
                <a:solidFill>
                  <a:srgbClr val="FF0000"/>
                </a:solidFill>
              </a:rPr>
              <a:t>High standard deviation</a:t>
            </a:r>
          </a:p>
          <a:p>
            <a:r>
              <a:rPr lang="en-US" dirty="0"/>
              <a:t>High standard deviation tells us that more numbers are far away from the mean</a:t>
            </a:r>
            <a:r>
              <a:rPr lang="en-US" dirty="0" smtClean="0"/>
              <a:t>.</a:t>
            </a:r>
            <a:endParaRPr lang="en-US" dirty="0"/>
          </a:p>
        </p:txBody>
      </p:sp>
    </p:spTree>
    <p:extLst>
      <p:ext uri="{BB962C8B-B14F-4D97-AF65-F5344CB8AC3E}">
        <p14:creationId xmlns:p14="http://schemas.microsoft.com/office/powerpoint/2010/main" val="334096339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550" y="154546"/>
            <a:ext cx="6858000" cy="6022417"/>
          </a:xfrm>
        </p:spPr>
        <p:txBody>
          <a:bodyPr/>
          <a:lstStyle/>
          <a:p>
            <a:r>
              <a:rPr lang="en-US" b="1" dirty="0">
                <a:solidFill>
                  <a:srgbClr val="FF0000"/>
                </a:solidFill>
              </a:rPr>
              <a:t>How to calculate variance and standard deviation of a population data?</a:t>
            </a:r>
          </a:p>
          <a:p>
            <a:endParaRPr lang="en-US" b="1" dirty="0">
              <a:solidFill>
                <a:srgbClr val="FF0000"/>
              </a:solidFill>
            </a:endParaRPr>
          </a:p>
          <a:p>
            <a:endParaRPr lang="en-US" b="1" dirty="0">
              <a:solidFill>
                <a:srgbClr val="FF0000"/>
              </a:solidFill>
            </a:endParaRPr>
          </a:p>
          <a:p>
            <a:endParaRPr lang="en-US" b="1" dirty="0">
              <a:solidFill>
                <a:srgbClr val="FF0000"/>
              </a:solidFill>
            </a:endParaRPr>
          </a:p>
          <a:p>
            <a:r>
              <a:rPr lang="en-US" b="1" dirty="0"/>
              <a:t>Mean =</a:t>
            </a:r>
            <a:r>
              <a:rPr lang="en-US" dirty="0"/>
              <a:t> 13.25</a:t>
            </a:r>
          </a:p>
          <a:p>
            <a:r>
              <a:rPr lang="en-US" dirty="0"/>
              <a:t>Variance = 21.6</a:t>
            </a:r>
          </a:p>
          <a:p>
            <a:r>
              <a:rPr lang="en-US" b="1" dirty="0"/>
              <a:t>Standard deviation =</a:t>
            </a:r>
            <a:r>
              <a:rPr lang="en-US" dirty="0"/>
              <a:t> 4.6</a:t>
            </a:r>
          </a:p>
          <a:p>
            <a:endParaRPr lang="en-US" b="1" dirty="0">
              <a:solidFill>
                <a:srgbClr val="FF0000"/>
              </a:solidFill>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53504867"/>
              </p:ext>
            </p:extLst>
          </p:nvPr>
        </p:nvGraphicFramePr>
        <p:xfrm>
          <a:off x="5069305" y="2295979"/>
          <a:ext cx="1247519" cy="1390650"/>
        </p:xfrm>
        <a:graphic>
          <a:graphicData uri="http://schemas.openxmlformats.org/drawingml/2006/table">
            <a:tbl>
              <a:tblPr/>
              <a:tblGrid>
                <a:gridCol w="1247519">
                  <a:extLst>
                    <a:ext uri="{9D8B030D-6E8A-4147-A177-3AD203B41FA5}">
                      <a16:colId xmlns:a16="http://schemas.microsoft.com/office/drawing/2014/main" xmlns="" val="20000"/>
                    </a:ext>
                  </a:extLst>
                </a:gridCol>
              </a:tblGrid>
              <a:tr h="0">
                <a:tc>
                  <a:txBody>
                    <a:bodyPr/>
                    <a:lstStyle/>
                    <a:p>
                      <a:r>
                        <a:rPr lang="en-US" sz="1200" b="1" dirty="0">
                          <a:solidFill>
                            <a:srgbClr val="000000"/>
                          </a:solidFill>
                          <a:effectLst/>
                          <a:latin typeface="inherit"/>
                        </a:rPr>
                        <a:t>marks</a:t>
                      </a:r>
                      <a:endParaRPr lang="en-US" sz="1200" b="0" dirty="0">
                        <a:solidFill>
                          <a:srgbClr val="000000"/>
                        </a:solidFill>
                        <a:effectLst/>
                        <a:latin typeface="inherit"/>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0">
                <a:tc>
                  <a:txBody>
                    <a:bodyPr/>
                    <a:lstStyle/>
                    <a:p>
                      <a:r>
                        <a:rPr lang="en-US" sz="1200" b="0" dirty="0">
                          <a:solidFill>
                            <a:srgbClr val="000000"/>
                          </a:solidFill>
                          <a:effectLst/>
                          <a:latin typeface="arial" panose="020B0604020202020204" pitchFamily="34" charset="0"/>
                        </a:rPr>
                        <a:t>8</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extLst>
                  <a:ext uri="{0D108BD9-81ED-4DB2-BD59-A6C34878D82A}">
                    <a16:rowId xmlns:a16="http://schemas.microsoft.com/office/drawing/2014/main" xmlns="" val="10001"/>
                  </a:ext>
                </a:extLst>
              </a:tr>
              <a:tr h="0">
                <a:tc>
                  <a:txBody>
                    <a:bodyPr/>
                    <a:lstStyle/>
                    <a:p>
                      <a:r>
                        <a:rPr lang="en-US" sz="1200" b="0">
                          <a:solidFill>
                            <a:srgbClr val="000000"/>
                          </a:solidFill>
                          <a:effectLst/>
                          <a:latin typeface="arial" panose="020B0604020202020204" pitchFamily="34" charset="0"/>
                        </a:rPr>
                        <a:t>10</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0">
                <a:tc>
                  <a:txBody>
                    <a:bodyPr/>
                    <a:lstStyle/>
                    <a:p>
                      <a:r>
                        <a:rPr lang="en-US" sz="1200" b="0">
                          <a:solidFill>
                            <a:srgbClr val="000000"/>
                          </a:solidFill>
                          <a:effectLst/>
                          <a:latin typeface="arial" panose="020B0604020202020204" pitchFamily="34" charset="0"/>
                        </a:rPr>
                        <a:t>15</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extLst>
                  <a:ext uri="{0D108BD9-81ED-4DB2-BD59-A6C34878D82A}">
                    <a16:rowId xmlns:a16="http://schemas.microsoft.com/office/drawing/2014/main" xmlns="" val="10003"/>
                  </a:ext>
                </a:extLst>
              </a:tr>
              <a:tr h="0">
                <a:tc>
                  <a:txBody>
                    <a:bodyPr/>
                    <a:lstStyle/>
                    <a:p>
                      <a:r>
                        <a:rPr lang="en-US" sz="1200" b="0" dirty="0">
                          <a:solidFill>
                            <a:srgbClr val="000000"/>
                          </a:solidFill>
                          <a:effectLst/>
                          <a:latin typeface="arial" panose="020B0604020202020204" pitchFamily="34" charset="0"/>
                        </a:rPr>
                        <a:t>20</a:t>
                      </a:r>
                      <a:r>
                        <a:rPr lang="en-US" sz="1200" b="1" dirty="0">
                          <a:solidFill>
                            <a:srgbClr val="000000"/>
                          </a:solidFill>
                          <a:effectLst/>
                          <a:latin typeface="arial" panose="020B0604020202020204" pitchFamily="34" charset="0"/>
                        </a:rPr>
                        <a:t>  </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pic>
        <p:nvPicPr>
          <p:cNvPr id="5122" name="Picture 2" descr="z score normalization standard deviation"/>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7105649" y="154546"/>
            <a:ext cx="4953001" cy="6493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232811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Data Similarity and dissimilarity</a:t>
            </a:r>
            <a:endParaRPr lang="en-IN"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62</a:t>
            </a:fld>
            <a:endParaRPr lang="en-US">
              <a:solidFill>
                <a:srgbClr val="464653"/>
              </a:solidFill>
            </a:endParaRPr>
          </a:p>
        </p:txBody>
      </p:sp>
      <p:sp>
        <p:nvSpPr>
          <p:cNvPr id="4" name="Content Placeholder 3"/>
          <p:cNvSpPr>
            <a:spLocks noGrp="1"/>
          </p:cNvSpPr>
          <p:nvPr>
            <p:ph sz="quarter" idx="1"/>
          </p:nvPr>
        </p:nvSpPr>
        <p:spPr/>
        <p:txBody>
          <a:bodyPr/>
          <a:lstStyle/>
          <a:p>
            <a:endParaRPr lang="en-IN"/>
          </a:p>
        </p:txBody>
      </p:sp>
    </p:spTree>
    <p:extLst>
      <p:ext uri="{BB962C8B-B14F-4D97-AF65-F5344CB8AC3E}">
        <p14:creationId xmlns:p14="http://schemas.microsoft.com/office/powerpoint/2010/main" val="352308944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Data Similarity and dissimilarity</a:t>
            </a:r>
            <a:endParaRPr lang="en-IN"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63</a:t>
            </a:fld>
            <a:endParaRPr lang="en-US">
              <a:solidFill>
                <a:srgbClr val="464653"/>
              </a:solidFill>
            </a:endParaRPr>
          </a:p>
        </p:txBody>
      </p:sp>
      <p:sp>
        <p:nvSpPr>
          <p:cNvPr id="4" name="Content Placeholder 3"/>
          <p:cNvSpPr>
            <a:spLocks noGrp="1"/>
          </p:cNvSpPr>
          <p:nvPr>
            <p:ph sz="quarter" idx="1"/>
          </p:nvPr>
        </p:nvSpPr>
        <p:spPr/>
        <p:txBody>
          <a:bodyPr/>
          <a:lstStyle/>
          <a:p>
            <a:r>
              <a:rPr lang="en-IN" dirty="0" smtClean="0"/>
              <a:t>Clusters </a:t>
            </a:r>
            <a:r>
              <a:rPr lang="en-IN" dirty="0"/>
              <a:t>of customer </a:t>
            </a:r>
            <a:r>
              <a:rPr lang="en-IN" dirty="0" smtClean="0"/>
              <a:t>objects</a:t>
            </a:r>
          </a:p>
          <a:p>
            <a:r>
              <a:rPr lang="en-IN" dirty="0"/>
              <a:t>with similar </a:t>
            </a:r>
            <a:r>
              <a:rPr lang="en-IN" dirty="0" smtClean="0"/>
              <a:t>characteristics</a:t>
            </a:r>
          </a:p>
          <a:p>
            <a:r>
              <a:rPr lang="en-US" dirty="0">
                <a:solidFill>
                  <a:srgbClr val="00B0F0"/>
                </a:solidFill>
              </a:rPr>
              <a:t>Example : similar income, area of residence, and </a:t>
            </a:r>
            <a:r>
              <a:rPr lang="en-US" dirty="0" smtClean="0">
                <a:solidFill>
                  <a:srgbClr val="00B0F0"/>
                </a:solidFill>
              </a:rPr>
              <a:t>age</a:t>
            </a:r>
          </a:p>
          <a:p>
            <a:endParaRPr lang="en-US" dirty="0">
              <a:solidFill>
                <a:srgbClr val="00B0F0"/>
              </a:solidFill>
            </a:endParaRPr>
          </a:p>
          <a:p>
            <a:r>
              <a:rPr lang="en-IN" dirty="0"/>
              <a:t>A cluster is </a:t>
            </a:r>
            <a:r>
              <a:rPr lang="en-US" dirty="0"/>
              <a:t>a collection of data objects such that the objects within a cluster are similar to </a:t>
            </a:r>
            <a:r>
              <a:rPr lang="en-US" dirty="0" smtClean="0"/>
              <a:t>one another </a:t>
            </a:r>
            <a:r>
              <a:rPr lang="en-US" dirty="0"/>
              <a:t>and dissimilar to the objects in other clusters</a:t>
            </a:r>
            <a:endParaRPr lang="en-IN" dirty="0" smtClean="0">
              <a:solidFill>
                <a:srgbClr val="00B0F0"/>
              </a:solidFill>
            </a:endParaRPr>
          </a:p>
        </p:txBody>
      </p:sp>
    </p:spTree>
    <p:extLst>
      <p:ext uri="{BB962C8B-B14F-4D97-AF65-F5344CB8AC3E}">
        <p14:creationId xmlns:p14="http://schemas.microsoft.com/office/powerpoint/2010/main" val="184250354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Data Similarity and dissimilarity</a:t>
            </a:r>
            <a:endParaRPr lang="en-IN"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64</a:t>
            </a:fld>
            <a:endParaRPr lang="en-US">
              <a:solidFill>
                <a:srgbClr val="464653"/>
              </a:solidFill>
            </a:endParaRPr>
          </a:p>
        </p:txBody>
      </p:sp>
      <p:sp>
        <p:nvSpPr>
          <p:cNvPr id="4" name="Content Placeholder 3"/>
          <p:cNvSpPr>
            <a:spLocks noGrp="1"/>
          </p:cNvSpPr>
          <p:nvPr>
            <p:ph sz="quarter" idx="1"/>
          </p:nvPr>
        </p:nvSpPr>
        <p:spPr/>
        <p:txBody>
          <a:bodyPr/>
          <a:lstStyle/>
          <a:p>
            <a:r>
              <a:rPr lang="en-US" dirty="0"/>
              <a:t>A similarity measure </a:t>
            </a:r>
            <a:r>
              <a:rPr lang="en-US" dirty="0" smtClean="0"/>
              <a:t>for two </a:t>
            </a:r>
            <a:r>
              <a:rPr lang="en-US" dirty="0"/>
              <a:t>objects, </a:t>
            </a:r>
            <a:r>
              <a:rPr lang="en-US" dirty="0" err="1"/>
              <a:t>i</a:t>
            </a:r>
            <a:r>
              <a:rPr lang="en-US" dirty="0"/>
              <a:t> and j, will typically return the </a:t>
            </a:r>
            <a:r>
              <a:rPr lang="en-US" dirty="0" smtClean="0"/>
              <a:t>value </a:t>
            </a:r>
            <a:r>
              <a:rPr lang="en-US" dirty="0"/>
              <a:t>0 if the objects are unalike. </a:t>
            </a:r>
            <a:r>
              <a:rPr lang="en-US" dirty="0" smtClean="0"/>
              <a:t> The higher the </a:t>
            </a:r>
            <a:r>
              <a:rPr lang="en-US" dirty="0"/>
              <a:t>similarity value, the greater the similarity between objects. </a:t>
            </a:r>
            <a:endParaRPr lang="en-US" dirty="0" smtClean="0"/>
          </a:p>
          <a:p>
            <a:endParaRPr lang="en-US" dirty="0"/>
          </a:p>
          <a:p>
            <a:endParaRPr lang="en-US" dirty="0" smtClean="0"/>
          </a:p>
          <a:p>
            <a:r>
              <a:rPr lang="en-US" dirty="0"/>
              <a:t>A dissimilarity measure works the opposite way. It returns a value of 0 if the objects are the same (and therefore, far from being dissimilar). The higher the dissimilarity value, the more dissimilar the two objects are</a:t>
            </a:r>
            <a:endParaRPr lang="en-IN" dirty="0"/>
          </a:p>
        </p:txBody>
      </p:sp>
    </p:spTree>
    <p:extLst>
      <p:ext uri="{BB962C8B-B14F-4D97-AF65-F5344CB8AC3E}">
        <p14:creationId xmlns:p14="http://schemas.microsoft.com/office/powerpoint/2010/main" val="246200807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35D5A2-AAEB-4EDE-837E-19E783028DEC}"/>
              </a:ext>
            </a:extLst>
          </p:cNvPr>
          <p:cNvSpPr>
            <a:spLocks noGrp="1"/>
          </p:cNvSpPr>
          <p:nvPr>
            <p:ph type="title"/>
          </p:nvPr>
        </p:nvSpPr>
        <p:spPr/>
        <p:txBody>
          <a:bodyPr/>
          <a:lstStyle/>
          <a:p>
            <a:r>
              <a:rPr lang="en-US" b="1" dirty="0">
                <a:solidFill>
                  <a:srgbClr val="FF0000"/>
                </a:solidFill>
              </a:rPr>
              <a:t>Measuring </a:t>
            </a:r>
            <a:r>
              <a:rPr lang="en-US" b="1" dirty="0" smtClean="0">
                <a:solidFill>
                  <a:srgbClr val="FF0000"/>
                </a:solidFill>
              </a:rPr>
              <a:t>Data </a:t>
            </a:r>
            <a:r>
              <a:rPr lang="en-US" b="1" dirty="0">
                <a:solidFill>
                  <a:srgbClr val="FF0000"/>
                </a:solidFill>
              </a:rPr>
              <a:t>Similarity and dissimilarity</a:t>
            </a:r>
            <a:r>
              <a:rPr lang="en-US" dirty="0"/>
              <a:t> </a:t>
            </a:r>
            <a:endParaRPr lang="en-IN" dirty="0"/>
          </a:p>
        </p:txBody>
      </p:sp>
      <p:sp>
        <p:nvSpPr>
          <p:cNvPr id="3" name="Slide Number Placeholder 2">
            <a:extLst>
              <a:ext uri="{FF2B5EF4-FFF2-40B4-BE49-F238E27FC236}">
                <a16:creationId xmlns:a16="http://schemas.microsoft.com/office/drawing/2014/main" xmlns="" id="{F5534689-DE0E-4F39-B747-CD7825C11045}"/>
              </a:ext>
            </a:extLst>
          </p:cNvPr>
          <p:cNvSpPr>
            <a:spLocks noGrp="1"/>
          </p:cNvSpPr>
          <p:nvPr>
            <p:ph type="sldNum" sz="quarter" idx="12"/>
          </p:nvPr>
        </p:nvSpPr>
        <p:spPr/>
        <p:txBody>
          <a:bodyPr/>
          <a:lstStyle/>
          <a:p>
            <a:fld id="{E3591306-41CF-4237-B2B4-5C605DD45071}" type="slidenum">
              <a:rPr lang="en-US" smtClean="0">
                <a:solidFill>
                  <a:srgbClr val="464653"/>
                </a:solidFill>
              </a:rPr>
              <a:pPr/>
              <a:t>65</a:t>
            </a:fld>
            <a:endParaRPr lang="en-US">
              <a:solidFill>
                <a:srgbClr val="464653"/>
              </a:solidFill>
            </a:endParaRPr>
          </a:p>
        </p:txBody>
      </p:sp>
      <p:sp>
        <p:nvSpPr>
          <p:cNvPr id="4" name="Content Placeholder 3">
            <a:extLst>
              <a:ext uri="{FF2B5EF4-FFF2-40B4-BE49-F238E27FC236}">
                <a16:creationId xmlns:a16="http://schemas.microsoft.com/office/drawing/2014/main" xmlns="" id="{D3CE3421-DC40-4798-9769-5975E566D9AC}"/>
              </a:ext>
            </a:extLst>
          </p:cNvPr>
          <p:cNvSpPr>
            <a:spLocks noGrp="1"/>
          </p:cNvSpPr>
          <p:nvPr>
            <p:ph sz="quarter" idx="1"/>
          </p:nvPr>
        </p:nvSpPr>
        <p:spPr/>
        <p:txBody>
          <a:bodyPr>
            <a:normAutofit fontScale="92500" lnSpcReduction="20000"/>
          </a:bodyPr>
          <a:lstStyle/>
          <a:p>
            <a:pPr algn="just"/>
            <a:r>
              <a:rPr lang="en-US" b="0" i="0" dirty="0">
                <a:solidFill>
                  <a:srgbClr val="3B444F"/>
                </a:solidFill>
                <a:effectLst/>
                <a:latin typeface="-apple-system"/>
              </a:rPr>
              <a:t>Distance or similarity measures are essential in solving many pattern recognition problems such as classification and clustering. </a:t>
            </a:r>
            <a:endParaRPr lang="en-US" b="0" i="0" dirty="0" smtClean="0">
              <a:solidFill>
                <a:srgbClr val="3B444F"/>
              </a:solidFill>
              <a:effectLst/>
              <a:latin typeface="-apple-system"/>
            </a:endParaRPr>
          </a:p>
          <a:p>
            <a:pPr algn="just"/>
            <a:r>
              <a:rPr lang="en-US" b="0" i="0" dirty="0" smtClean="0">
                <a:solidFill>
                  <a:srgbClr val="3B444F"/>
                </a:solidFill>
                <a:effectLst/>
                <a:latin typeface="-apple-system"/>
              </a:rPr>
              <a:t>Various </a:t>
            </a:r>
            <a:r>
              <a:rPr lang="en-US" b="0" i="0" dirty="0">
                <a:solidFill>
                  <a:srgbClr val="3B444F"/>
                </a:solidFill>
                <a:effectLst/>
                <a:latin typeface="-apple-system"/>
              </a:rPr>
              <a:t>distance/similarity measures are available in the literature to compare two data distributions.  As the names suggest, a similarity measures how close two distributions are. For multivariate data complex summary methods are developed to answer this question.</a:t>
            </a:r>
          </a:p>
          <a:p>
            <a:r>
              <a:rPr lang="en-US" dirty="0">
                <a:solidFill>
                  <a:srgbClr val="FF0000"/>
                </a:solidFill>
              </a:rPr>
              <a:t>Similarity Measure</a:t>
            </a:r>
          </a:p>
          <a:p>
            <a:pPr lvl="1"/>
            <a:r>
              <a:rPr lang="en-US" dirty="0"/>
              <a:t>Numerical measure of how alike two data objects often fall between 0 (no similarity) and 1 (complete similarity)</a:t>
            </a:r>
          </a:p>
          <a:p>
            <a:r>
              <a:rPr lang="en-US" dirty="0">
                <a:solidFill>
                  <a:srgbClr val="FF0000"/>
                </a:solidFill>
              </a:rPr>
              <a:t>Dissimilarity Measure</a:t>
            </a:r>
          </a:p>
          <a:p>
            <a:pPr lvl="1"/>
            <a:r>
              <a:rPr lang="en-US" dirty="0"/>
              <a:t>Numerical measure of how different two data objects are range from 0 (objects are alike) to  (objects are different)</a:t>
            </a:r>
          </a:p>
          <a:p>
            <a:r>
              <a:rPr lang="en-US" dirty="0">
                <a:solidFill>
                  <a:srgbClr val="FF0000"/>
                </a:solidFill>
              </a:rPr>
              <a:t>Proximity</a:t>
            </a:r>
          </a:p>
          <a:p>
            <a:pPr lvl="1"/>
            <a:r>
              <a:rPr lang="en-US" dirty="0"/>
              <a:t>refers to a similarity or dissimilarity</a:t>
            </a:r>
            <a:endParaRPr lang="en-IN" dirty="0"/>
          </a:p>
        </p:txBody>
      </p:sp>
    </p:spTree>
    <p:extLst>
      <p:ext uri="{BB962C8B-B14F-4D97-AF65-F5344CB8AC3E}">
        <p14:creationId xmlns:p14="http://schemas.microsoft.com/office/powerpoint/2010/main" val="348639320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E24D119-2F52-4499-B4B5-4D7AB4D670D7}"/>
              </a:ext>
            </a:extLst>
          </p:cNvPr>
          <p:cNvSpPr>
            <a:spLocks noGrp="1"/>
          </p:cNvSpPr>
          <p:nvPr>
            <p:ph type="sldNum" sz="quarter" idx="12"/>
          </p:nvPr>
        </p:nvSpPr>
        <p:spPr/>
        <p:txBody>
          <a:bodyPr/>
          <a:lstStyle/>
          <a:p>
            <a:fld id="{E3591306-41CF-4237-B2B4-5C605DD45071}" type="slidenum">
              <a:rPr lang="en-US" smtClean="0">
                <a:solidFill>
                  <a:srgbClr val="464653"/>
                </a:solidFill>
              </a:rPr>
              <a:pPr/>
              <a:t>66</a:t>
            </a:fld>
            <a:endParaRPr lang="en-US">
              <a:solidFill>
                <a:srgbClr val="464653"/>
              </a:solidFill>
            </a:endParaRPr>
          </a:p>
        </p:txBody>
      </p:sp>
      <p:sp>
        <p:nvSpPr>
          <p:cNvPr id="4" name="Content Placeholder 3">
            <a:extLst>
              <a:ext uri="{FF2B5EF4-FFF2-40B4-BE49-F238E27FC236}">
                <a16:creationId xmlns:a16="http://schemas.microsoft.com/office/drawing/2014/main" xmlns="" id="{6C234F1A-CBE9-4FD7-AAB9-68ECFB0DF719}"/>
              </a:ext>
            </a:extLst>
          </p:cNvPr>
          <p:cNvSpPr>
            <a:spLocks noGrp="1"/>
          </p:cNvSpPr>
          <p:nvPr>
            <p:ph sz="quarter" idx="1"/>
          </p:nvPr>
        </p:nvSpPr>
        <p:spPr>
          <a:xfrm>
            <a:off x="326572" y="1181099"/>
            <a:ext cx="11635274" cy="5424973"/>
          </a:xfrm>
        </p:spPr>
        <p:txBody>
          <a:bodyPr>
            <a:normAutofit/>
          </a:bodyPr>
          <a:lstStyle/>
          <a:p>
            <a:r>
              <a:rPr lang="en-US" dirty="0" smtClean="0">
                <a:solidFill>
                  <a:srgbClr val="FF0000"/>
                </a:solidFill>
              </a:rPr>
              <a:t>Similarity </a:t>
            </a:r>
            <a:r>
              <a:rPr lang="en-US" dirty="0">
                <a:solidFill>
                  <a:srgbClr val="FF0000"/>
                </a:solidFill>
              </a:rPr>
              <a:t>measure</a:t>
            </a:r>
          </a:p>
          <a:p>
            <a:pPr lvl="1"/>
            <a:r>
              <a:rPr lang="en-US" dirty="0"/>
              <a:t>is a numerical measure of how alike two data objects are.</a:t>
            </a:r>
          </a:p>
          <a:p>
            <a:pPr lvl="1"/>
            <a:r>
              <a:rPr lang="en-US" dirty="0"/>
              <a:t>higher when objects are more alike.</a:t>
            </a:r>
          </a:p>
          <a:p>
            <a:pPr lvl="1"/>
            <a:r>
              <a:rPr lang="en-US" dirty="0"/>
              <a:t>often falls in the range [0,1]</a:t>
            </a:r>
          </a:p>
          <a:p>
            <a:r>
              <a:rPr lang="en-US" dirty="0"/>
              <a:t>Similarity might be used to identify</a:t>
            </a:r>
          </a:p>
          <a:p>
            <a:pPr lvl="1"/>
            <a:r>
              <a:rPr lang="en-US" dirty="0"/>
              <a:t>duplicate data that may have differences due to typos.</a:t>
            </a:r>
          </a:p>
          <a:p>
            <a:pPr lvl="1"/>
            <a:r>
              <a:rPr lang="en-US" dirty="0"/>
              <a:t>equivalent instances from different data sets. E.g. names and/or addresses that are the same but have misspellings.</a:t>
            </a:r>
          </a:p>
          <a:p>
            <a:pPr lvl="1"/>
            <a:r>
              <a:rPr lang="en-US" dirty="0"/>
              <a:t>groups of data that are very close (clusters</a:t>
            </a:r>
            <a:r>
              <a:rPr lang="en-US" dirty="0" smtClean="0"/>
              <a:t>)</a:t>
            </a:r>
            <a:endParaRPr lang="en-US" dirty="0"/>
          </a:p>
        </p:txBody>
      </p:sp>
    </p:spTree>
    <p:extLst>
      <p:ext uri="{BB962C8B-B14F-4D97-AF65-F5344CB8AC3E}">
        <p14:creationId xmlns:p14="http://schemas.microsoft.com/office/powerpoint/2010/main" val="366327361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E24D119-2F52-4499-B4B5-4D7AB4D670D7}"/>
              </a:ext>
            </a:extLst>
          </p:cNvPr>
          <p:cNvSpPr>
            <a:spLocks noGrp="1"/>
          </p:cNvSpPr>
          <p:nvPr>
            <p:ph type="sldNum" sz="quarter" idx="12"/>
          </p:nvPr>
        </p:nvSpPr>
        <p:spPr/>
        <p:txBody>
          <a:bodyPr/>
          <a:lstStyle/>
          <a:p>
            <a:fld id="{E3591306-41CF-4237-B2B4-5C605DD45071}" type="slidenum">
              <a:rPr lang="en-US" smtClean="0">
                <a:solidFill>
                  <a:srgbClr val="464653"/>
                </a:solidFill>
              </a:rPr>
              <a:pPr/>
              <a:t>67</a:t>
            </a:fld>
            <a:endParaRPr lang="en-US">
              <a:solidFill>
                <a:srgbClr val="464653"/>
              </a:solidFill>
            </a:endParaRPr>
          </a:p>
        </p:txBody>
      </p:sp>
      <p:sp>
        <p:nvSpPr>
          <p:cNvPr id="4" name="Content Placeholder 3">
            <a:extLst>
              <a:ext uri="{FF2B5EF4-FFF2-40B4-BE49-F238E27FC236}">
                <a16:creationId xmlns:a16="http://schemas.microsoft.com/office/drawing/2014/main" xmlns="" id="{6C234F1A-CBE9-4FD7-AAB9-68ECFB0DF719}"/>
              </a:ext>
            </a:extLst>
          </p:cNvPr>
          <p:cNvSpPr>
            <a:spLocks noGrp="1"/>
          </p:cNvSpPr>
          <p:nvPr>
            <p:ph sz="quarter" idx="1"/>
          </p:nvPr>
        </p:nvSpPr>
        <p:spPr>
          <a:xfrm>
            <a:off x="326572" y="1276349"/>
            <a:ext cx="11635274" cy="5329723"/>
          </a:xfrm>
        </p:spPr>
        <p:txBody>
          <a:bodyPr>
            <a:normAutofit/>
          </a:bodyPr>
          <a:lstStyle/>
          <a:p>
            <a:r>
              <a:rPr lang="en-US" dirty="0" smtClean="0">
                <a:solidFill>
                  <a:srgbClr val="FF0000"/>
                </a:solidFill>
              </a:rPr>
              <a:t>Dissimilarity </a:t>
            </a:r>
            <a:r>
              <a:rPr lang="en-US" dirty="0">
                <a:solidFill>
                  <a:srgbClr val="FF0000"/>
                </a:solidFill>
              </a:rPr>
              <a:t>measure</a:t>
            </a:r>
            <a:endParaRPr lang="en-US" dirty="0"/>
          </a:p>
          <a:p>
            <a:pPr lvl="1"/>
            <a:r>
              <a:rPr lang="en-US" dirty="0"/>
              <a:t>is a numerical measure of how different two data objects are</a:t>
            </a:r>
          </a:p>
          <a:p>
            <a:pPr lvl="1"/>
            <a:r>
              <a:rPr lang="en-US" dirty="0"/>
              <a:t>lower when objects are more alike</a:t>
            </a:r>
          </a:p>
          <a:p>
            <a:pPr lvl="1"/>
            <a:r>
              <a:rPr lang="en-US" dirty="0"/>
              <a:t>minimum dissimilarity is often 0 while the upper limit varies depending on how much variation can be</a:t>
            </a:r>
          </a:p>
          <a:p>
            <a:r>
              <a:rPr lang="en-US" dirty="0"/>
              <a:t>Dissimilarity might be used to identify</a:t>
            </a:r>
          </a:p>
          <a:p>
            <a:pPr lvl="1"/>
            <a:r>
              <a:rPr lang="en-US" dirty="0"/>
              <a:t>outliers</a:t>
            </a:r>
          </a:p>
          <a:p>
            <a:pPr lvl="1"/>
            <a:r>
              <a:rPr lang="en-US" dirty="0"/>
              <a:t>interesting exceptions, e.g. credit card fraud</a:t>
            </a:r>
          </a:p>
          <a:p>
            <a:pPr lvl="1"/>
            <a:r>
              <a:rPr lang="en-US" dirty="0"/>
              <a:t>boundaries to clusters</a:t>
            </a:r>
          </a:p>
          <a:p>
            <a:r>
              <a:rPr lang="en-US" dirty="0">
                <a:solidFill>
                  <a:srgbClr val="FF0000"/>
                </a:solidFill>
              </a:rPr>
              <a:t>Proximity</a:t>
            </a:r>
            <a:r>
              <a:rPr lang="en-US" dirty="0"/>
              <a:t> refers to either a similarity or dissimilarity</a:t>
            </a:r>
            <a:endParaRPr lang="en-IN" dirty="0"/>
          </a:p>
        </p:txBody>
      </p:sp>
    </p:spTree>
    <p:extLst>
      <p:ext uri="{BB962C8B-B14F-4D97-AF65-F5344CB8AC3E}">
        <p14:creationId xmlns:p14="http://schemas.microsoft.com/office/powerpoint/2010/main" val="42665939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68</a:t>
            </a:fld>
            <a:endParaRPr lang="en-US">
              <a:solidFill>
                <a:srgbClr val="464653"/>
              </a:solidFill>
            </a:endParaRPr>
          </a:p>
        </p:txBody>
      </p:sp>
      <p:sp>
        <p:nvSpPr>
          <p:cNvPr id="4" name="Content Placeholder 3"/>
          <p:cNvSpPr>
            <a:spLocks noGrp="1"/>
          </p:cNvSpPr>
          <p:nvPr>
            <p:ph sz="quarter" idx="1"/>
          </p:nvPr>
        </p:nvSpPr>
        <p:spPr/>
        <p:txBody>
          <a:bodyPr/>
          <a:lstStyle/>
          <a:p>
            <a:endParaRPr lang="en-IN"/>
          </a:p>
        </p:txBody>
      </p:sp>
      <p:pic>
        <p:nvPicPr>
          <p:cNvPr id="5" name="Picture 4"/>
          <p:cNvPicPr>
            <a:picLocks noChangeAspect="1"/>
          </p:cNvPicPr>
          <p:nvPr/>
        </p:nvPicPr>
        <p:blipFill>
          <a:blip r:embed="rId2"/>
          <a:stretch>
            <a:fillRect/>
          </a:stretch>
        </p:blipFill>
        <p:spPr>
          <a:xfrm>
            <a:off x="956397" y="1019809"/>
            <a:ext cx="10626004" cy="4476749"/>
          </a:xfrm>
          <a:prstGeom prst="rect">
            <a:avLst/>
          </a:prstGeom>
        </p:spPr>
      </p:pic>
    </p:spTree>
    <p:extLst>
      <p:ext uri="{BB962C8B-B14F-4D97-AF65-F5344CB8AC3E}">
        <p14:creationId xmlns:p14="http://schemas.microsoft.com/office/powerpoint/2010/main" val="18584920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Dissimilarities between Data Objects</a:t>
            </a:r>
            <a:br>
              <a:rPr lang="en-IN" b="1" dirty="0"/>
            </a:br>
            <a:endParaRPr lang="en-IN"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69</a:t>
            </a:fld>
            <a:endParaRPr lang="en-US">
              <a:solidFill>
                <a:srgbClr val="464653"/>
              </a:solidFill>
            </a:endParaRPr>
          </a:p>
        </p:txBody>
      </p:sp>
      <p:pic>
        <p:nvPicPr>
          <p:cNvPr id="5" name="Picture 4"/>
          <p:cNvPicPr>
            <a:picLocks noChangeAspect="1"/>
          </p:cNvPicPr>
          <p:nvPr/>
        </p:nvPicPr>
        <p:blipFill>
          <a:blip r:embed="rId2"/>
          <a:stretch>
            <a:fillRect/>
          </a:stretch>
        </p:blipFill>
        <p:spPr>
          <a:xfrm>
            <a:off x="3458464" y="2638515"/>
            <a:ext cx="4457700" cy="1581150"/>
          </a:xfrm>
          <a:prstGeom prst="rect">
            <a:avLst/>
          </a:prstGeom>
        </p:spPr>
      </p:pic>
      <p:sp>
        <p:nvSpPr>
          <p:cNvPr id="7" name="Rectangle 6"/>
          <p:cNvSpPr/>
          <p:nvPr/>
        </p:nvSpPr>
        <p:spPr>
          <a:xfrm>
            <a:off x="609600" y="1438186"/>
            <a:ext cx="6096000" cy="1200329"/>
          </a:xfrm>
          <a:prstGeom prst="rect">
            <a:avLst/>
          </a:prstGeom>
        </p:spPr>
        <p:txBody>
          <a:bodyPr>
            <a:spAutoFit/>
          </a:bodyPr>
          <a:lstStyle/>
          <a:p>
            <a:r>
              <a:rPr lang="en-US" dirty="0"/>
              <a:t>Euclidean Distance</a:t>
            </a:r>
          </a:p>
          <a:p>
            <a:r>
              <a:rPr lang="en-US" dirty="0"/>
              <a:t>The Euclidean distance, d, between two points, x and y, in one, two, three, or higher- dimensional space, is given by the following formula:</a:t>
            </a:r>
          </a:p>
        </p:txBody>
      </p:sp>
      <p:sp>
        <p:nvSpPr>
          <p:cNvPr id="8" name="Rectangle 7"/>
          <p:cNvSpPr/>
          <p:nvPr/>
        </p:nvSpPr>
        <p:spPr>
          <a:xfrm>
            <a:off x="3048000" y="4964842"/>
            <a:ext cx="6096000" cy="646331"/>
          </a:xfrm>
          <a:prstGeom prst="rect">
            <a:avLst/>
          </a:prstGeom>
        </p:spPr>
        <p:txBody>
          <a:bodyPr>
            <a:spAutoFit/>
          </a:bodyPr>
          <a:lstStyle/>
          <a:p>
            <a:r>
              <a:rPr lang="en-US" dirty="0"/>
              <a:t>where n is the number of dimensions, and x(k) and y(k) are respectively, the </a:t>
            </a:r>
            <a:r>
              <a:rPr lang="en-US" dirty="0" err="1"/>
              <a:t>kth</a:t>
            </a:r>
            <a:r>
              <a:rPr lang="en-US" dirty="0"/>
              <a:t> attributes (components) of x and y.</a:t>
            </a:r>
            <a:endParaRPr lang="en-IN" dirty="0"/>
          </a:p>
        </p:txBody>
      </p:sp>
    </p:spTree>
    <p:extLst>
      <p:ext uri="{BB962C8B-B14F-4D97-AF65-F5344CB8AC3E}">
        <p14:creationId xmlns:p14="http://schemas.microsoft.com/office/powerpoint/2010/main" val="18986868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96571"/>
            <a:ext cx="10972801" cy="304799"/>
          </a:xfrm>
        </p:spPr>
        <p:txBody>
          <a:bodyPr>
            <a:normAutofit fontScale="90000"/>
          </a:bodyPr>
          <a:lstStyle/>
          <a:p>
            <a:r>
              <a:rPr lang="en-US" b="1" dirty="0">
                <a:solidFill>
                  <a:srgbClr val="FF0000"/>
                </a:solidFill>
              </a:rPr>
              <a:t>KDD Process in Data Mining</a:t>
            </a:r>
            <a:endParaRPr lang="en-US" dirty="0">
              <a:solidFill>
                <a:srgbClr val="FF0000"/>
              </a:solidFill>
            </a:endParaRP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a:t>
            </a:fld>
            <a:endParaRPr lang="en-US">
              <a:solidFill>
                <a:srgbClr val="464653"/>
              </a:solidFill>
            </a:endParaRPr>
          </a:p>
        </p:txBody>
      </p:sp>
      <p:sp>
        <p:nvSpPr>
          <p:cNvPr id="4" name="Content Placeholder 3"/>
          <p:cNvSpPr>
            <a:spLocks noGrp="1"/>
          </p:cNvSpPr>
          <p:nvPr>
            <p:ph sz="quarter" idx="1"/>
          </p:nvPr>
        </p:nvSpPr>
        <p:spPr>
          <a:xfrm>
            <a:off x="609600" y="889001"/>
            <a:ext cx="10972801" cy="5593080"/>
          </a:xfrm>
        </p:spPr>
        <p:txBody>
          <a:bodyPr>
            <a:normAutofit/>
          </a:bodyPr>
          <a:lstStyle/>
          <a:p>
            <a:pPr fontAlgn="base"/>
            <a:endParaRPr lang="en-US" sz="2200" dirty="0"/>
          </a:p>
          <a:p>
            <a:pPr fontAlgn="base"/>
            <a:r>
              <a:rPr lang="en-US" sz="2200" b="1" dirty="0"/>
              <a:t>Why Data Mining is used in Business?</a:t>
            </a:r>
            <a:r>
              <a:rPr lang="en-US" sz="2200" dirty="0"/>
              <a:t> </a:t>
            </a:r>
            <a:br>
              <a:rPr lang="en-US" sz="2200" dirty="0"/>
            </a:br>
            <a:r>
              <a:rPr lang="en-US" sz="2200" dirty="0"/>
              <a:t>Data mining is used in business to make better managerial decisions by: </a:t>
            </a:r>
            <a:br>
              <a:rPr lang="en-US" sz="2200" dirty="0"/>
            </a:br>
            <a:endParaRPr lang="en-US" sz="2200" dirty="0" smtClean="0"/>
          </a:p>
          <a:p>
            <a:pPr lvl="1" fontAlgn="base"/>
            <a:r>
              <a:rPr lang="en-US" sz="1837" b="1" dirty="0" smtClean="0">
                <a:solidFill>
                  <a:srgbClr val="00B050"/>
                </a:solidFill>
              </a:rPr>
              <a:t>Automatic </a:t>
            </a:r>
            <a:r>
              <a:rPr lang="en-US" sz="1837" b="1" dirty="0">
                <a:solidFill>
                  <a:srgbClr val="00B050"/>
                </a:solidFill>
              </a:rPr>
              <a:t>summarization of data</a:t>
            </a:r>
            <a:endParaRPr lang="en-US" sz="1837" dirty="0">
              <a:solidFill>
                <a:srgbClr val="00B050"/>
              </a:solidFill>
            </a:endParaRPr>
          </a:p>
          <a:p>
            <a:pPr lvl="1" fontAlgn="base"/>
            <a:r>
              <a:rPr lang="en-US" sz="2200" b="1" dirty="0">
                <a:solidFill>
                  <a:srgbClr val="00B050"/>
                </a:solidFill>
              </a:rPr>
              <a:t>Extracting essence of information stored</a:t>
            </a:r>
            <a:r>
              <a:rPr lang="en-US" sz="2200" dirty="0">
                <a:solidFill>
                  <a:srgbClr val="00B050"/>
                </a:solidFill>
              </a:rPr>
              <a:t>.</a:t>
            </a:r>
          </a:p>
          <a:p>
            <a:pPr lvl="1" fontAlgn="base"/>
            <a:r>
              <a:rPr lang="en-US" sz="2200" b="1" dirty="0">
                <a:solidFill>
                  <a:srgbClr val="00B050"/>
                </a:solidFill>
              </a:rPr>
              <a:t>Discovering patterns in raw data.</a:t>
            </a:r>
            <a:endParaRPr lang="en-US" sz="2200" dirty="0">
              <a:solidFill>
                <a:srgbClr val="00B050"/>
              </a:solidFill>
            </a:endParaRPr>
          </a:p>
          <a:p>
            <a:pPr fontAlgn="base"/>
            <a:endParaRPr lang="en-US" sz="2200" b="1" dirty="0" smtClean="0"/>
          </a:p>
          <a:p>
            <a:pPr fontAlgn="base"/>
            <a:r>
              <a:rPr lang="en-US" sz="2200" b="1" dirty="0" smtClean="0"/>
              <a:t>Data </a:t>
            </a:r>
            <a:r>
              <a:rPr lang="en-US" sz="2200" b="1" dirty="0"/>
              <a:t>Mining</a:t>
            </a:r>
            <a:r>
              <a:rPr lang="en-US" sz="2200" dirty="0"/>
              <a:t> also known as Knowledge Discovery in Databases, refers to the nontrivial extraction of implicit, previously unknown and potentially useful information from data stored in databases. </a:t>
            </a:r>
          </a:p>
        </p:txBody>
      </p:sp>
    </p:spTree>
    <p:extLst>
      <p:ext uri="{BB962C8B-B14F-4D97-AF65-F5344CB8AC3E}">
        <p14:creationId xmlns:p14="http://schemas.microsoft.com/office/powerpoint/2010/main" val="42523045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70</a:t>
            </a:fld>
            <a:endParaRPr lang="en-US">
              <a:solidFill>
                <a:srgbClr val="464653"/>
              </a:solidFill>
            </a:endParaRPr>
          </a:p>
        </p:txBody>
      </p:sp>
      <p:sp>
        <p:nvSpPr>
          <p:cNvPr id="4" name="Content Placeholder 3"/>
          <p:cNvSpPr>
            <a:spLocks noGrp="1"/>
          </p:cNvSpPr>
          <p:nvPr>
            <p:ph sz="quarter" idx="1"/>
          </p:nvPr>
        </p:nvSpPr>
        <p:spPr/>
        <p:txBody>
          <a:bodyPr/>
          <a:lstStyle/>
          <a:p>
            <a:endParaRPr lang="en-IN"/>
          </a:p>
        </p:txBody>
      </p:sp>
      <p:pic>
        <p:nvPicPr>
          <p:cNvPr id="5" name="Picture 4"/>
          <p:cNvPicPr>
            <a:picLocks noChangeAspect="1"/>
          </p:cNvPicPr>
          <p:nvPr/>
        </p:nvPicPr>
        <p:blipFill>
          <a:blip r:embed="rId2"/>
          <a:stretch>
            <a:fillRect/>
          </a:stretch>
        </p:blipFill>
        <p:spPr>
          <a:xfrm>
            <a:off x="2762250" y="1400175"/>
            <a:ext cx="6667500" cy="4057650"/>
          </a:xfrm>
          <a:prstGeom prst="rect">
            <a:avLst/>
          </a:prstGeom>
        </p:spPr>
      </p:pic>
    </p:spTree>
    <p:extLst>
      <p:ext uri="{BB962C8B-B14F-4D97-AF65-F5344CB8AC3E}">
        <p14:creationId xmlns:p14="http://schemas.microsoft.com/office/powerpoint/2010/main" val="32839883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71</a:t>
            </a:fld>
            <a:endParaRPr lang="en-US">
              <a:solidFill>
                <a:srgbClr val="464653"/>
              </a:solidFill>
            </a:endParaRPr>
          </a:p>
        </p:txBody>
      </p:sp>
      <p:sp>
        <p:nvSpPr>
          <p:cNvPr id="4" name="Content Placeholder 3"/>
          <p:cNvSpPr>
            <a:spLocks noGrp="1"/>
          </p:cNvSpPr>
          <p:nvPr>
            <p:ph sz="quarter" idx="1"/>
          </p:nvPr>
        </p:nvSpPr>
        <p:spPr/>
        <p:txBody>
          <a:bodyPr/>
          <a:lstStyle/>
          <a:p>
            <a:endParaRPr lang="en-IN"/>
          </a:p>
        </p:txBody>
      </p:sp>
      <p:pic>
        <p:nvPicPr>
          <p:cNvPr id="5" name="Picture 4"/>
          <p:cNvPicPr>
            <a:picLocks noChangeAspect="1"/>
          </p:cNvPicPr>
          <p:nvPr/>
        </p:nvPicPr>
        <p:blipFill>
          <a:blip r:embed="rId2"/>
          <a:stretch>
            <a:fillRect/>
          </a:stretch>
        </p:blipFill>
        <p:spPr>
          <a:xfrm>
            <a:off x="3209925" y="1457325"/>
            <a:ext cx="5772150" cy="3943350"/>
          </a:xfrm>
          <a:prstGeom prst="rect">
            <a:avLst/>
          </a:prstGeom>
        </p:spPr>
      </p:pic>
    </p:spTree>
    <p:extLst>
      <p:ext uri="{BB962C8B-B14F-4D97-AF65-F5344CB8AC3E}">
        <p14:creationId xmlns:p14="http://schemas.microsoft.com/office/powerpoint/2010/main" val="4433978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72</a:t>
            </a:fld>
            <a:endParaRPr lang="en-US">
              <a:solidFill>
                <a:srgbClr val="464653"/>
              </a:solidFill>
            </a:endParaRPr>
          </a:p>
        </p:txBody>
      </p:sp>
      <p:sp>
        <p:nvSpPr>
          <p:cNvPr id="4" name="Content Placeholder 3"/>
          <p:cNvSpPr>
            <a:spLocks noGrp="1"/>
          </p:cNvSpPr>
          <p:nvPr>
            <p:ph sz="quarter" idx="1"/>
          </p:nvPr>
        </p:nvSpPr>
        <p:spPr/>
        <p:txBody>
          <a:bodyPr/>
          <a:lstStyle/>
          <a:p>
            <a:endParaRPr lang="en-IN"/>
          </a:p>
        </p:txBody>
      </p:sp>
      <p:pic>
        <p:nvPicPr>
          <p:cNvPr id="5" name="Picture 4"/>
          <p:cNvPicPr>
            <a:picLocks noChangeAspect="1"/>
          </p:cNvPicPr>
          <p:nvPr/>
        </p:nvPicPr>
        <p:blipFill>
          <a:blip r:embed="rId2"/>
          <a:stretch>
            <a:fillRect/>
          </a:stretch>
        </p:blipFill>
        <p:spPr>
          <a:xfrm>
            <a:off x="3190875" y="1357312"/>
            <a:ext cx="5810250" cy="4143375"/>
          </a:xfrm>
          <a:prstGeom prst="rect">
            <a:avLst/>
          </a:prstGeom>
        </p:spPr>
      </p:pic>
    </p:spTree>
    <p:extLst>
      <p:ext uri="{BB962C8B-B14F-4D97-AF65-F5344CB8AC3E}">
        <p14:creationId xmlns:p14="http://schemas.microsoft.com/office/powerpoint/2010/main" val="409518714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73</a:t>
            </a:fld>
            <a:endParaRPr lang="en-US">
              <a:solidFill>
                <a:srgbClr val="464653"/>
              </a:solidFill>
            </a:endParaRPr>
          </a:p>
        </p:txBody>
      </p:sp>
      <p:sp>
        <p:nvSpPr>
          <p:cNvPr id="4" name="Content Placeholder 3"/>
          <p:cNvSpPr>
            <a:spLocks noGrp="1"/>
          </p:cNvSpPr>
          <p:nvPr>
            <p:ph sz="quarter" idx="1"/>
          </p:nvPr>
        </p:nvSpPr>
        <p:spPr/>
        <p:txBody>
          <a:bodyPr/>
          <a:lstStyle/>
          <a:p>
            <a:endParaRPr lang="en-IN"/>
          </a:p>
        </p:txBody>
      </p:sp>
      <p:pic>
        <p:nvPicPr>
          <p:cNvPr id="5" name="Picture 4"/>
          <p:cNvPicPr>
            <a:picLocks noChangeAspect="1"/>
          </p:cNvPicPr>
          <p:nvPr/>
        </p:nvPicPr>
        <p:blipFill>
          <a:blip r:embed="rId2"/>
          <a:stretch>
            <a:fillRect/>
          </a:stretch>
        </p:blipFill>
        <p:spPr>
          <a:xfrm>
            <a:off x="778668" y="647701"/>
            <a:ext cx="10634663" cy="5708650"/>
          </a:xfrm>
          <a:prstGeom prst="rect">
            <a:avLst/>
          </a:prstGeom>
        </p:spPr>
      </p:pic>
    </p:spTree>
    <p:extLst>
      <p:ext uri="{BB962C8B-B14F-4D97-AF65-F5344CB8AC3E}">
        <p14:creationId xmlns:p14="http://schemas.microsoft.com/office/powerpoint/2010/main" val="355897901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74</a:t>
            </a:fld>
            <a:endParaRPr lang="en-US">
              <a:solidFill>
                <a:srgbClr val="464653"/>
              </a:solidFill>
            </a:endParaRPr>
          </a:p>
        </p:txBody>
      </p:sp>
      <p:sp>
        <p:nvSpPr>
          <p:cNvPr id="4" name="Content Placeholder 3"/>
          <p:cNvSpPr>
            <a:spLocks noGrp="1"/>
          </p:cNvSpPr>
          <p:nvPr>
            <p:ph sz="quarter" idx="1"/>
          </p:nvPr>
        </p:nvSpPr>
        <p:spPr/>
        <p:txBody>
          <a:bodyPr/>
          <a:lstStyle/>
          <a:p>
            <a:endParaRPr lang="en-IN"/>
          </a:p>
        </p:txBody>
      </p:sp>
      <p:pic>
        <p:nvPicPr>
          <p:cNvPr id="5" name="Picture 4"/>
          <p:cNvPicPr>
            <a:picLocks noChangeAspect="1"/>
          </p:cNvPicPr>
          <p:nvPr/>
        </p:nvPicPr>
        <p:blipFill>
          <a:blip r:embed="rId2"/>
          <a:stretch>
            <a:fillRect/>
          </a:stretch>
        </p:blipFill>
        <p:spPr>
          <a:xfrm>
            <a:off x="3219450" y="1381125"/>
            <a:ext cx="5753100" cy="4095750"/>
          </a:xfrm>
          <a:prstGeom prst="rect">
            <a:avLst/>
          </a:prstGeom>
        </p:spPr>
      </p:pic>
    </p:spTree>
    <p:extLst>
      <p:ext uri="{BB962C8B-B14F-4D97-AF65-F5344CB8AC3E}">
        <p14:creationId xmlns:p14="http://schemas.microsoft.com/office/powerpoint/2010/main" val="30044154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75</a:t>
            </a:fld>
            <a:endParaRPr lang="en-US">
              <a:solidFill>
                <a:srgbClr val="464653"/>
              </a:solidFill>
            </a:endParaRPr>
          </a:p>
        </p:txBody>
      </p:sp>
      <p:sp>
        <p:nvSpPr>
          <p:cNvPr id="4" name="Content Placeholder 3"/>
          <p:cNvSpPr>
            <a:spLocks noGrp="1"/>
          </p:cNvSpPr>
          <p:nvPr>
            <p:ph sz="quarter" idx="1"/>
          </p:nvPr>
        </p:nvSpPr>
        <p:spPr/>
        <p:txBody>
          <a:bodyPr/>
          <a:lstStyle/>
          <a:p>
            <a:endParaRPr lang="en-IN"/>
          </a:p>
        </p:txBody>
      </p:sp>
      <p:pic>
        <p:nvPicPr>
          <p:cNvPr id="5" name="Picture 4"/>
          <p:cNvPicPr>
            <a:picLocks noChangeAspect="1"/>
          </p:cNvPicPr>
          <p:nvPr/>
        </p:nvPicPr>
        <p:blipFill>
          <a:blip r:embed="rId2"/>
          <a:stretch>
            <a:fillRect/>
          </a:stretch>
        </p:blipFill>
        <p:spPr>
          <a:xfrm>
            <a:off x="3195637" y="1452562"/>
            <a:ext cx="5800725" cy="3952875"/>
          </a:xfrm>
          <a:prstGeom prst="rect">
            <a:avLst/>
          </a:prstGeom>
        </p:spPr>
      </p:pic>
    </p:spTree>
    <p:extLst>
      <p:ext uri="{BB962C8B-B14F-4D97-AF65-F5344CB8AC3E}">
        <p14:creationId xmlns:p14="http://schemas.microsoft.com/office/powerpoint/2010/main" val="62164406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76</a:t>
            </a:fld>
            <a:endParaRPr lang="en-US">
              <a:solidFill>
                <a:srgbClr val="464653"/>
              </a:solidFill>
            </a:endParaRPr>
          </a:p>
        </p:txBody>
      </p:sp>
      <p:sp>
        <p:nvSpPr>
          <p:cNvPr id="4" name="Content Placeholder 3"/>
          <p:cNvSpPr>
            <a:spLocks noGrp="1"/>
          </p:cNvSpPr>
          <p:nvPr>
            <p:ph sz="quarter" idx="1"/>
          </p:nvPr>
        </p:nvSpPr>
        <p:spPr/>
        <p:txBody>
          <a:bodyPr/>
          <a:lstStyle/>
          <a:p>
            <a:endParaRPr lang="en-IN"/>
          </a:p>
        </p:txBody>
      </p:sp>
      <p:pic>
        <p:nvPicPr>
          <p:cNvPr id="5" name="Picture 4"/>
          <p:cNvPicPr>
            <a:picLocks noChangeAspect="1"/>
          </p:cNvPicPr>
          <p:nvPr/>
        </p:nvPicPr>
        <p:blipFill>
          <a:blip r:embed="rId2"/>
          <a:stretch>
            <a:fillRect/>
          </a:stretch>
        </p:blipFill>
        <p:spPr>
          <a:xfrm>
            <a:off x="3262312" y="1414462"/>
            <a:ext cx="5667375" cy="4029075"/>
          </a:xfrm>
          <a:prstGeom prst="rect">
            <a:avLst/>
          </a:prstGeom>
        </p:spPr>
      </p:pic>
    </p:spTree>
    <p:extLst>
      <p:ext uri="{BB962C8B-B14F-4D97-AF65-F5344CB8AC3E}">
        <p14:creationId xmlns:p14="http://schemas.microsoft.com/office/powerpoint/2010/main" val="159811939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77</a:t>
            </a:fld>
            <a:endParaRPr lang="en-US">
              <a:solidFill>
                <a:srgbClr val="464653"/>
              </a:solidFill>
            </a:endParaRPr>
          </a:p>
        </p:txBody>
      </p:sp>
      <p:sp>
        <p:nvSpPr>
          <p:cNvPr id="4" name="Content Placeholder 3"/>
          <p:cNvSpPr>
            <a:spLocks noGrp="1"/>
          </p:cNvSpPr>
          <p:nvPr>
            <p:ph sz="quarter" idx="1"/>
          </p:nvPr>
        </p:nvSpPr>
        <p:spPr/>
        <p:txBody>
          <a:bodyPr/>
          <a:lstStyle/>
          <a:p>
            <a:endParaRPr lang="en-IN"/>
          </a:p>
        </p:txBody>
      </p:sp>
      <p:pic>
        <p:nvPicPr>
          <p:cNvPr id="5" name="Picture 4"/>
          <p:cNvPicPr>
            <a:picLocks noChangeAspect="1"/>
          </p:cNvPicPr>
          <p:nvPr/>
        </p:nvPicPr>
        <p:blipFill>
          <a:blip r:embed="rId2"/>
          <a:stretch>
            <a:fillRect/>
          </a:stretch>
        </p:blipFill>
        <p:spPr>
          <a:xfrm>
            <a:off x="3200400" y="1443037"/>
            <a:ext cx="5791200" cy="3971925"/>
          </a:xfrm>
          <a:prstGeom prst="rect">
            <a:avLst/>
          </a:prstGeom>
        </p:spPr>
      </p:pic>
    </p:spTree>
    <p:extLst>
      <p:ext uri="{BB962C8B-B14F-4D97-AF65-F5344CB8AC3E}">
        <p14:creationId xmlns:p14="http://schemas.microsoft.com/office/powerpoint/2010/main" val="178269608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hlinkClick r:id="rId2"/>
              </a:rPr>
              <a:t>Data mining Measuring similarity and </a:t>
            </a:r>
            <a:r>
              <a:rPr lang="en-US" dirty="0" err="1">
                <a:hlinkClick r:id="rId2"/>
              </a:rPr>
              <a:t>desimilarity</a:t>
            </a:r>
            <a:r>
              <a:rPr lang="en-US">
                <a:hlinkClick r:id="rId2"/>
              </a:rPr>
              <a:t> | PPT (slideshare.net)</a:t>
            </a:r>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78</a:t>
            </a:fld>
            <a:endParaRPr lang="en-US">
              <a:solidFill>
                <a:srgbClr val="464653"/>
              </a:solidFill>
            </a:endParaRPr>
          </a:p>
        </p:txBody>
      </p:sp>
      <p:sp>
        <p:nvSpPr>
          <p:cNvPr id="4" name="Content Placeholder 3"/>
          <p:cNvSpPr>
            <a:spLocks noGrp="1"/>
          </p:cNvSpPr>
          <p:nvPr>
            <p:ph sz="quarter" idx="1"/>
          </p:nvPr>
        </p:nvSpPr>
        <p:spPr/>
        <p:txBody>
          <a:bodyPr/>
          <a:lstStyle/>
          <a:p>
            <a:endParaRPr lang="en-IN" dirty="0"/>
          </a:p>
        </p:txBody>
      </p:sp>
      <p:pic>
        <p:nvPicPr>
          <p:cNvPr id="5" name="Picture 4"/>
          <p:cNvPicPr>
            <a:picLocks noChangeAspect="1"/>
          </p:cNvPicPr>
          <p:nvPr/>
        </p:nvPicPr>
        <p:blipFill>
          <a:blip r:embed="rId3"/>
          <a:stretch>
            <a:fillRect/>
          </a:stretch>
        </p:blipFill>
        <p:spPr>
          <a:xfrm>
            <a:off x="3195637" y="1447800"/>
            <a:ext cx="5800725" cy="3962400"/>
          </a:xfrm>
          <a:prstGeom prst="rect">
            <a:avLst/>
          </a:prstGeom>
        </p:spPr>
      </p:pic>
    </p:spTree>
    <p:extLst>
      <p:ext uri="{BB962C8B-B14F-4D97-AF65-F5344CB8AC3E}">
        <p14:creationId xmlns:p14="http://schemas.microsoft.com/office/powerpoint/2010/main" val="414608517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Similarity/Dissimilarity for Simple Attributes</a:t>
            </a:r>
            <a:br>
              <a:rPr lang="en-IN" b="1" dirty="0"/>
            </a:br>
            <a:endParaRPr lang="en-IN"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79</a:t>
            </a:fld>
            <a:endParaRPr lang="en-US">
              <a:solidFill>
                <a:srgbClr val="464653"/>
              </a:solidFill>
            </a:endParaRPr>
          </a:p>
        </p:txBody>
      </p:sp>
      <p:sp>
        <p:nvSpPr>
          <p:cNvPr id="4" name="Content Placeholder 3"/>
          <p:cNvSpPr>
            <a:spLocks noGrp="1"/>
          </p:cNvSpPr>
          <p:nvPr>
            <p:ph sz="quarter" idx="1"/>
          </p:nvPr>
        </p:nvSpPr>
        <p:spPr/>
        <p:txBody>
          <a:bodyPr/>
          <a:lstStyle/>
          <a:p>
            <a:endParaRPr lang="en-IN"/>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1568027" y="1335724"/>
            <a:ext cx="9055945" cy="5386387"/>
          </a:xfrm>
          <a:prstGeom prst="rect">
            <a:avLst/>
          </a:prstGeom>
        </p:spPr>
      </p:pic>
    </p:spTree>
    <p:extLst>
      <p:ext uri="{BB962C8B-B14F-4D97-AF65-F5344CB8AC3E}">
        <p14:creationId xmlns:p14="http://schemas.microsoft.com/office/powerpoint/2010/main" val="9709283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1"/>
            <a:ext cx="10972801" cy="489583"/>
          </a:xfrm>
        </p:spPr>
        <p:txBody>
          <a:bodyPr>
            <a:normAutofit fontScale="90000"/>
          </a:bodyPr>
          <a:lstStyle/>
          <a:p>
            <a:r>
              <a:rPr lang="en-US" b="1" dirty="0">
                <a:solidFill>
                  <a:srgbClr val="FF0000"/>
                </a:solidFill>
              </a:rPr>
              <a:t>Steps Involved in KDD Process:</a:t>
            </a:r>
            <a:r>
              <a:rPr lang="en-US" dirty="0">
                <a:solidFill>
                  <a:srgbClr val="FF0000"/>
                </a:solidFill>
              </a:rPr>
              <a:t> </a:t>
            </a:r>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8</a:t>
            </a:fld>
            <a:endParaRPr lang="en-US">
              <a:solidFill>
                <a:srgbClr val="464653"/>
              </a:solidFill>
            </a:endParaRPr>
          </a:p>
        </p:txBody>
      </p:sp>
      <p:pic>
        <p:nvPicPr>
          <p:cNvPr id="8194" name="Picture 2" descr="https://media.geeksforgeeks.org/wp-content/uploads/KDD_proc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8114" y="550544"/>
            <a:ext cx="7407655" cy="58972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760924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8E24A6EC-3396-488F-A863-56CC20C51416}"/>
              </a:ext>
            </a:extLst>
          </p:cNvPr>
          <p:cNvSpPr>
            <a:spLocks noGrp="1"/>
          </p:cNvSpPr>
          <p:nvPr>
            <p:ph type="sldNum" sz="quarter" idx="12"/>
          </p:nvPr>
        </p:nvSpPr>
        <p:spPr/>
        <p:txBody>
          <a:bodyPr/>
          <a:lstStyle/>
          <a:p>
            <a:fld id="{E3591306-41CF-4237-B2B4-5C605DD45071}" type="slidenum">
              <a:rPr lang="en-US" smtClean="0">
                <a:solidFill>
                  <a:srgbClr val="464653"/>
                </a:solidFill>
              </a:rPr>
              <a:pPr/>
              <a:t>80</a:t>
            </a:fld>
            <a:endParaRPr lang="en-US">
              <a:solidFill>
                <a:srgbClr val="464653"/>
              </a:solidFill>
            </a:endParaRPr>
          </a:p>
        </p:txBody>
      </p:sp>
      <p:sp>
        <p:nvSpPr>
          <p:cNvPr id="4" name="Content Placeholder 3">
            <a:extLst>
              <a:ext uri="{FF2B5EF4-FFF2-40B4-BE49-F238E27FC236}">
                <a16:creationId xmlns:a16="http://schemas.microsoft.com/office/drawing/2014/main" xmlns="" id="{8156DAD7-FB9F-439E-9F03-41F4B9C6474E}"/>
              </a:ext>
            </a:extLst>
          </p:cNvPr>
          <p:cNvSpPr>
            <a:spLocks noGrp="1"/>
          </p:cNvSpPr>
          <p:nvPr>
            <p:ph sz="quarter" idx="1"/>
          </p:nvPr>
        </p:nvSpPr>
        <p:spPr>
          <a:xfrm>
            <a:off x="609600" y="135889"/>
            <a:ext cx="10972801" cy="6460854"/>
          </a:xfrm>
        </p:spPr>
        <p:txBody>
          <a:bodyPr>
            <a:normAutofit fontScale="92500" lnSpcReduction="20000"/>
          </a:bodyPr>
          <a:lstStyle/>
          <a:p>
            <a:pPr algn="l"/>
            <a:r>
              <a:rPr lang="en-US" b="1" i="0" dirty="0">
                <a:solidFill>
                  <a:srgbClr val="FF0000"/>
                </a:solidFill>
                <a:effectLst/>
                <a:latin typeface="-apple-system"/>
              </a:rPr>
              <a:t>Similarity/Dissimilarity for Simple Attributes</a:t>
            </a:r>
          </a:p>
          <a:p>
            <a:pPr algn="l"/>
            <a:r>
              <a:rPr lang="en-US" b="0" i="0" dirty="0">
                <a:solidFill>
                  <a:srgbClr val="3B444F"/>
                </a:solidFill>
                <a:effectLst/>
                <a:latin typeface="-apple-system"/>
              </a:rPr>
              <a:t>Here, </a:t>
            </a:r>
            <a:r>
              <a:rPr lang="en-US" b="0" i="1" dirty="0">
                <a:solidFill>
                  <a:srgbClr val="3B444F"/>
                </a:solidFill>
                <a:effectLst/>
                <a:latin typeface="-apple-system"/>
              </a:rPr>
              <a:t>p</a:t>
            </a:r>
            <a:r>
              <a:rPr lang="en-US" b="0" i="0" dirty="0">
                <a:solidFill>
                  <a:srgbClr val="3B444F"/>
                </a:solidFill>
                <a:effectLst/>
                <a:latin typeface="-apple-system"/>
              </a:rPr>
              <a:t> and </a:t>
            </a:r>
            <a:r>
              <a:rPr lang="en-US" b="0" i="1" dirty="0">
                <a:solidFill>
                  <a:srgbClr val="3B444F"/>
                </a:solidFill>
                <a:effectLst/>
                <a:latin typeface="-apple-system"/>
              </a:rPr>
              <a:t>q</a:t>
            </a:r>
            <a:r>
              <a:rPr lang="en-US" b="0" i="0" dirty="0">
                <a:solidFill>
                  <a:srgbClr val="3B444F"/>
                </a:solidFill>
                <a:effectLst/>
                <a:latin typeface="-apple-system"/>
              </a:rPr>
              <a:t> are the attribute values for two data objects.</a:t>
            </a:r>
          </a:p>
          <a:p>
            <a:pPr algn="l"/>
            <a:endParaRPr lang="en-US" dirty="0">
              <a:solidFill>
                <a:srgbClr val="3B444F"/>
              </a:solidFill>
              <a:latin typeface="-apple-system"/>
            </a:endParaRPr>
          </a:p>
          <a:p>
            <a:pPr algn="l"/>
            <a:endParaRPr lang="en-US" b="0" i="0" dirty="0">
              <a:solidFill>
                <a:srgbClr val="3B444F"/>
              </a:solidFill>
              <a:effectLst/>
              <a:latin typeface="-apple-system"/>
            </a:endParaRPr>
          </a:p>
          <a:p>
            <a:pPr algn="l"/>
            <a:endParaRPr lang="en-US" dirty="0">
              <a:solidFill>
                <a:srgbClr val="3B444F"/>
              </a:solidFill>
              <a:latin typeface="-apple-system"/>
            </a:endParaRPr>
          </a:p>
          <a:p>
            <a:pPr algn="l"/>
            <a:endParaRPr lang="en-US" b="0" i="0" dirty="0">
              <a:solidFill>
                <a:srgbClr val="3B444F"/>
              </a:solidFill>
              <a:effectLst/>
              <a:latin typeface="-apple-system"/>
            </a:endParaRPr>
          </a:p>
          <a:p>
            <a:pPr algn="l"/>
            <a:endParaRPr lang="en-US" sz="2200" dirty="0">
              <a:solidFill>
                <a:srgbClr val="3B444F"/>
              </a:solidFill>
              <a:latin typeface="-apple-system"/>
            </a:endParaRPr>
          </a:p>
          <a:p>
            <a:pPr marL="0" indent="0" algn="l">
              <a:buNone/>
            </a:pPr>
            <a:endParaRPr lang="en-US" sz="2200" b="1" i="0" dirty="0">
              <a:solidFill>
                <a:srgbClr val="3B444F"/>
              </a:solidFill>
              <a:effectLst/>
              <a:latin typeface="-apple-system"/>
            </a:endParaRPr>
          </a:p>
          <a:p>
            <a:pPr marL="0" indent="0" algn="l">
              <a:buNone/>
            </a:pPr>
            <a:endParaRPr lang="en-US" sz="2200" b="1" i="0" dirty="0">
              <a:solidFill>
                <a:srgbClr val="3B444F"/>
              </a:solidFill>
              <a:effectLst/>
              <a:latin typeface="-apple-system"/>
            </a:endParaRPr>
          </a:p>
          <a:p>
            <a:pPr marL="0" indent="0" algn="l">
              <a:buNone/>
            </a:pPr>
            <a:endParaRPr lang="en-US" sz="2200" b="1" i="0" dirty="0">
              <a:solidFill>
                <a:srgbClr val="3B444F"/>
              </a:solidFill>
              <a:effectLst/>
              <a:latin typeface="-apple-system"/>
            </a:endParaRPr>
          </a:p>
          <a:p>
            <a:pPr marL="0" indent="0" algn="l">
              <a:buNone/>
            </a:pPr>
            <a:r>
              <a:rPr lang="en-US" sz="2200" b="1" i="0" dirty="0">
                <a:solidFill>
                  <a:srgbClr val="3B444F"/>
                </a:solidFill>
                <a:effectLst/>
                <a:latin typeface="-apple-system"/>
              </a:rPr>
              <a:t>Distance</a:t>
            </a:r>
            <a:r>
              <a:rPr lang="en-US" sz="2200" b="0" i="0" dirty="0">
                <a:solidFill>
                  <a:srgbClr val="3B444F"/>
                </a:solidFill>
                <a:effectLst/>
                <a:latin typeface="-apple-system"/>
              </a:rPr>
              <a:t>, such as the Euclidean distance, is a dissimilarity measure and has some well-known properties: Common Properties of Dissimilarity Measures</a:t>
            </a:r>
          </a:p>
          <a:p>
            <a:pPr algn="l">
              <a:buFont typeface="+mj-lt"/>
              <a:buAutoNum type="arabicPeriod"/>
            </a:pPr>
            <a:r>
              <a:rPr lang="en-US" sz="2200" b="0" i="1" dirty="0">
                <a:solidFill>
                  <a:srgbClr val="3B444F"/>
                </a:solidFill>
                <a:effectLst/>
                <a:latin typeface="-apple-system"/>
              </a:rPr>
              <a:t>d</a:t>
            </a:r>
            <a:r>
              <a:rPr lang="en-US" sz="2200" b="0" i="0" dirty="0">
                <a:solidFill>
                  <a:srgbClr val="3B444F"/>
                </a:solidFill>
                <a:effectLst/>
                <a:latin typeface="-apple-system"/>
              </a:rPr>
              <a:t>(</a:t>
            </a:r>
            <a:r>
              <a:rPr lang="en-US" sz="2200" b="0" i="1" dirty="0">
                <a:solidFill>
                  <a:srgbClr val="3B444F"/>
                </a:solidFill>
                <a:effectLst/>
                <a:latin typeface="-apple-system"/>
              </a:rPr>
              <a:t>p</a:t>
            </a:r>
            <a:r>
              <a:rPr lang="en-US" sz="2200" b="0" i="0" dirty="0">
                <a:solidFill>
                  <a:srgbClr val="3B444F"/>
                </a:solidFill>
                <a:effectLst/>
                <a:latin typeface="-apple-system"/>
              </a:rPr>
              <a:t>, </a:t>
            </a:r>
            <a:r>
              <a:rPr lang="en-US" sz="2200" b="0" i="1" dirty="0">
                <a:solidFill>
                  <a:srgbClr val="3B444F"/>
                </a:solidFill>
                <a:effectLst/>
                <a:latin typeface="-apple-system"/>
              </a:rPr>
              <a:t>q</a:t>
            </a:r>
            <a:r>
              <a:rPr lang="en-US" sz="2200" b="0" i="0" dirty="0">
                <a:solidFill>
                  <a:srgbClr val="3B444F"/>
                </a:solidFill>
                <a:effectLst/>
                <a:latin typeface="-apple-system"/>
              </a:rPr>
              <a:t>) ≥ 0 for all </a:t>
            </a:r>
            <a:r>
              <a:rPr lang="en-US" sz="2200" b="0" i="1" dirty="0">
                <a:solidFill>
                  <a:srgbClr val="3B444F"/>
                </a:solidFill>
                <a:effectLst/>
                <a:latin typeface="-apple-system"/>
              </a:rPr>
              <a:t>p </a:t>
            </a:r>
            <a:r>
              <a:rPr lang="en-US" sz="2200" b="0" i="0" dirty="0">
                <a:solidFill>
                  <a:srgbClr val="3B444F"/>
                </a:solidFill>
                <a:effectLst/>
                <a:latin typeface="-apple-system"/>
              </a:rPr>
              <a:t>and </a:t>
            </a:r>
            <a:r>
              <a:rPr lang="en-US" sz="2200" b="0" i="1" dirty="0">
                <a:solidFill>
                  <a:srgbClr val="3B444F"/>
                </a:solidFill>
                <a:effectLst/>
                <a:latin typeface="-apple-system"/>
              </a:rPr>
              <a:t>q</a:t>
            </a:r>
            <a:r>
              <a:rPr lang="en-US" sz="2200" b="0" i="0" dirty="0">
                <a:solidFill>
                  <a:srgbClr val="3B444F"/>
                </a:solidFill>
                <a:effectLst/>
                <a:latin typeface="-apple-system"/>
              </a:rPr>
              <a:t>, and </a:t>
            </a:r>
            <a:r>
              <a:rPr lang="en-US" sz="2200" b="0" i="1" dirty="0">
                <a:solidFill>
                  <a:srgbClr val="3B444F"/>
                </a:solidFill>
                <a:effectLst/>
                <a:latin typeface="-apple-system"/>
              </a:rPr>
              <a:t>d</a:t>
            </a:r>
            <a:r>
              <a:rPr lang="en-US" sz="2200" b="0" i="0" dirty="0">
                <a:solidFill>
                  <a:srgbClr val="3B444F"/>
                </a:solidFill>
                <a:effectLst/>
                <a:latin typeface="-apple-system"/>
              </a:rPr>
              <a:t>(</a:t>
            </a:r>
            <a:r>
              <a:rPr lang="en-US" sz="2200" b="0" i="1" dirty="0">
                <a:solidFill>
                  <a:srgbClr val="3B444F"/>
                </a:solidFill>
                <a:effectLst/>
                <a:latin typeface="-apple-system"/>
              </a:rPr>
              <a:t>p</a:t>
            </a:r>
            <a:r>
              <a:rPr lang="en-US" sz="2200" b="0" i="0" dirty="0">
                <a:solidFill>
                  <a:srgbClr val="3B444F"/>
                </a:solidFill>
                <a:effectLst/>
                <a:latin typeface="-apple-system"/>
              </a:rPr>
              <a:t>, </a:t>
            </a:r>
            <a:r>
              <a:rPr lang="en-US" sz="2200" b="0" i="1" dirty="0">
                <a:solidFill>
                  <a:srgbClr val="3B444F"/>
                </a:solidFill>
                <a:effectLst/>
                <a:latin typeface="-apple-system"/>
              </a:rPr>
              <a:t>q</a:t>
            </a:r>
            <a:r>
              <a:rPr lang="en-US" sz="2200" b="0" i="0" dirty="0">
                <a:solidFill>
                  <a:srgbClr val="3B444F"/>
                </a:solidFill>
                <a:effectLst/>
                <a:latin typeface="-apple-system"/>
              </a:rPr>
              <a:t>) = 0 if and only if </a:t>
            </a:r>
            <a:r>
              <a:rPr lang="en-US" sz="2200" b="0" i="1" dirty="0">
                <a:solidFill>
                  <a:srgbClr val="3B444F"/>
                </a:solidFill>
                <a:effectLst/>
                <a:latin typeface="-apple-system"/>
              </a:rPr>
              <a:t>p</a:t>
            </a:r>
            <a:r>
              <a:rPr lang="en-US" sz="2200" b="0" i="0" dirty="0">
                <a:solidFill>
                  <a:srgbClr val="3B444F"/>
                </a:solidFill>
                <a:effectLst/>
                <a:latin typeface="-apple-system"/>
              </a:rPr>
              <a:t> = </a:t>
            </a:r>
            <a:r>
              <a:rPr lang="en-US" sz="2200" b="0" i="1" dirty="0">
                <a:solidFill>
                  <a:srgbClr val="3B444F"/>
                </a:solidFill>
                <a:effectLst/>
                <a:latin typeface="-apple-system"/>
              </a:rPr>
              <a:t>q</a:t>
            </a:r>
            <a:r>
              <a:rPr lang="en-US" sz="2200" b="0" i="0" dirty="0">
                <a:solidFill>
                  <a:srgbClr val="3B444F"/>
                </a:solidFill>
                <a:effectLst/>
                <a:latin typeface="-apple-system"/>
              </a:rPr>
              <a:t>,</a:t>
            </a:r>
          </a:p>
          <a:p>
            <a:pPr algn="l">
              <a:buFont typeface="+mj-lt"/>
              <a:buAutoNum type="arabicPeriod"/>
            </a:pPr>
            <a:r>
              <a:rPr lang="en-US" sz="2200" b="0" i="1" dirty="0">
                <a:solidFill>
                  <a:srgbClr val="3B444F"/>
                </a:solidFill>
                <a:effectLst/>
                <a:latin typeface="-apple-system"/>
              </a:rPr>
              <a:t>d</a:t>
            </a:r>
            <a:r>
              <a:rPr lang="en-US" sz="2200" b="0" i="0" dirty="0">
                <a:solidFill>
                  <a:srgbClr val="3B444F"/>
                </a:solidFill>
                <a:effectLst/>
                <a:latin typeface="-apple-system"/>
              </a:rPr>
              <a:t>(</a:t>
            </a:r>
            <a:r>
              <a:rPr lang="en-US" sz="2200" b="0" i="1" dirty="0">
                <a:solidFill>
                  <a:srgbClr val="3B444F"/>
                </a:solidFill>
                <a:effectLst/>
                <a:latin typeface="-apple-system"/>
              </a:rPr>
              <a:t>p</a:t>
            </a:r>
            <a:r>
              <a:rPr lang="en-US" sz="2200" b="0" i="0" dirty="0">
                <a:solidFill>
                  <a:srgbClr val="3B444F"/>
                </a:solidFill>
                <a:effectLst/>
                <a:latin typeface="-apple-system"/>
              </a:rPr>
              <a:t>, </a:t>
            </a:r>
            <a:r>
              <a:rPr lang="en-US" sz="2200" b="0" i="1" dirty="0">
                <a:solidFill>
                  <a:srgbClr val="3B444F"/>
                </a:solidFill>
                <a:effectLst/>
                <a:latin typeface="-apple-system"/>
              </a:rPr>
              <a:t>q</a:t>
            </a:r>
            <a:r>
              <a:rPr lang="en-US" sz="2200" b="0" i="0" dirty="0">
                <a:solidFill>
                  <a:srgbClr val="3B444F"/>
                </a:solidFill>
                <a:effectLst/>
                <a:latin typeface="-apple-system"/>
              </a:rPr>
              <a:t>) = </a:t>
            </a:r>
            <a:r>
              <a:rPr lang="en-US" sz="2200" b="0" i="1" dirty="0">
                <a:solidFill>
                  <a:srgbClr val="3B444F"/>
                </a:solidFill>
                <a:effectLst/>
                <a:latin typeface="-apple-system"/>
              </a:rPr>
              <a:t>d(</a:t>
            </a:r>
            <a:r>
              <a:rPr lang="en-US" sz="2200" b="0" i="1" dirty="0" err="1">
                <a:solidFill>
                  <a:srgbClr val="3B444F"/>
                </a:solidFill>
                <a:effectLst/>
                <a:latin typeface="-apple-system"/>
              </a:rPr>
              <a:t>q,p</a:t>
            </a:r>
            <a:r>
              <a:rPr lang="en-US" sz="2200" b="0" i="1" dirty="0">
                <a:solidFill>
                  <a:srgbClr val="3B444F"/>
                </a:solidFill>
                <a:effectLst/>
                <a:latin typeface="-apple-system"/>
              </a:rPr>
              <a:t>)</a:t>
            </a:r>
            <a:r>
              <a:rPr lang="en-US" sz="2200" b="0" i="0" dirty="0">
                <a:solidFill>
                  <a:srgbClr val="3B444F"/>
                </a:solidFill>
                <a:effectLst/>
                <a:latin typeface="-apple-system"/>
              </a:rPr>
              <a:t> for all </a:t>
            </a:r>
            <a:r>
              <a:rPr lang="en-US" sz="2200" b="0" i="1" dirty="0">
                <a:solidFill>
                  <a:srgbClr val="3B444F"/>
                </a:solidFill>
                <a:effectLst/>
                <a:latin typeface="-apple-system"/>
              </a:rPr>
              <a:t>p</a:t>
            </a:r>
            <a:r>
              <a:rPr lang="en-US" sz="2200" b="0" i="0" dirty="0">
                <a:solidFill>
                  <a:srgbClr val="3B444F"/>
                </a:solidFill>
                <a:effectLst/>
                <a:latin typeface="-apple-system"/>
              </a:rPr>
              <a:t> and </a:t>
            </a:r>
            <a:r>
              <a:rPr lang="en-US" sz="2200" b="0" i="1" dirty="0">
                <a:solidFill>
                  <a:srgbClr val="3B444F"/>
                </a:solidFill>
                <a:effectLst/>
                <a:latin typeface="-apple-system"/>
              </a:rPr>
              <a:t>q</a:t>
            </a:r>
            <a:r>
              <a:rPr lang="en-US" sz="2200" b="0" i="0" dirty="0">
                <a:solidFill>
                  <a:srgbClr val="3B444F"/>
                </a:solidFill>
                <a:effectLst/>
                <a:latin typeface="-apple-system"/>
              </a:rPr>
              <a:t>,</a:t>
            </a:r>
          </a:p>
          <a:p>
            <a:pPr algn="l">
              <a:buFont typeface="+mj-lt"/>
              <a:buAutoNum type="arabicPeriod"/>
            </a:pPr>
            <a:r>
              <a:rPr lang="en-US" sz="2200" b="0" i="1" dirty="0">
                <a:solidFill>
                  <a:srgbClr val="3B444F"/>
                </a:solidFill>
                <a:effectLst/>
                <a:latin typeface="-apple-system"/>
              </a:rPr>
              <a:t>d</a:t>
            </a:r>
            <a:r>
              <a:rPr lang="en-US" sz="2200" b="0" i="0" dirty="0">
                <a:solidFill>
                  <a:srgbClr val="3B444F"/>
                </a:solidFill>
                <a:effectLst/>
                <a:latin typeface="-apple-system"/>
              </a:rPr>
              <a:t>(</a:t>
            </a:r>
            <a:r>
              <a:rPr lang="en-US" sz="2200" b="0" i="1" dirty="0">
                <a:solidFill>
                  <a:srgbClr val="3B444F"/>
                </a:solidFill>
                <a:effectLst/>
                <a:latin typeface="-apple-system"/>
              </a:rPr>
              <a:t>p</a:t>
            </a:r>
            <a:r>
              <a:rPr lang="en-US" sz="2200" b="0" i="0" dirty="0">
                <a:solidFill>
                  <a:srgbClr val="3B444F"/>
                </a:solidFill>
                <a:effectLst/>
                <a:latin typeface="-apple-system"/>
              </a:rPr>
              <a:t>, </a:t>
            </a:r>
            <a:r>
              <a:rPr lang="en-US" sz="2200" b="0" i="1" dirty="0">
                <a:solidFill>
                  <a:srgbClr val="3B444F"/>
                </a:solidFill>
                <a:effectLst/>
                <a:latin typeface="-apple-system"/>
              </a:rPr>
              <a:t>r</a:t>
            </a:r>
            <a:r>
              <a:rPr lang="en-US" sz="2200" b="0" i="0" dirty="0">
                <a:solidFill>
                  <a:srgbClr val="3B444F"/>
                </a:solidFill>
                <a:effectLst/>
                <a:latin typeface="-apple-system"/>
              </a:rPr>
              <a:t>) ≤ </a:t>
            </a:r>
            <a:r>
              <a:rPr lang="en-US" sz="2200" b="0" i="1" dirty="0">
                <a:solidFill>
                  <a:srgbClr val="3B444F"/>
                </a:solidFill>
                <a:effectLst/>
                <a:latin typeface="-apple-system"/>
              </a:rPr>
              <a:t>d</a:t>
            </a:r>
            <a:r>
              <a:rPr lang="en-US" sz="2200" b="0" i="0" dirty="0">
                <a:solidFill>
                  <a:srgbClr val="3B444F"/>
                </a:solidFill>
                <a:effectLst/>
                <a:latin typeface="-apple-system"/>
              </a:rPr>
              <a:t>(</a:t>
            </a:r>
            <a:r>
              <a:rPr lang="en-US" sz="2200" b="0" i="1" dirty="0">
                <a:solidFill>
                  <a:srgbClr val="3B444F"/>
                </a:solidFill>
                <a:effectLst/>
                <a:latin typeface="-apple-system"/>
              </a:rPr>
              <a:t>p</a:t>
            </a:r>
            <a:r>
              <a:rPr lang="en-US" sz="2200" b="0" i="0" dirty="0">
                <a:solidFill>
                  <a:srgbClr val="3B444F"/>
                </a:solidFill>
                <a:effectLst/>
                <a:latin typeface="-apple-system"/>
              </a:rPr>
              <a:t>, </a:t>
            </a:r>
            <a:r>
              <a:rPr lang="en-US" sz="2200" b="0" i="1" dirty="0">
                <a:solidFill>
                  <a:srgbClr val="3B444F"/>
                </a:solidFill>
                <a:effectLst/>
                <a:latin typeface="-apple-system"/>
              </a:rPr>
              <a:t>q</a:t>
            </a:r>
            <a:r>
              <a:rPr lang="en-US" sz="2200" b="0" i="0" dirty="0">
                <a:solidFill>
                  <a:srgbClr val="3B444F"/>
                </a:solidFill>
                <a:effectLst/>
                <a:latin typeface="-apple-system"/>
              </a:rPr>
              <a:t>) + </a:t>
            </a:r>
            <a:r>
              <a:rPr lang="en-US" sz="2200" b="0" i="1" dirty="0">
                <a:solidFill>
                  <a:srgbClr val="3B444F"/>
                </a:solidFill>
                <a:effectLst/>
                <a:latin typeface="-apple-system"/>
              </a:rPr>
              <a:t>d</a:t>
            </a:r>
            <a:r>
              <a:rPr lang="en-US" sz="2200" b="0" i="0" dirty="0">
                <a:solidFill>
                  <a:srgbClr val="3B444F"/>
                </a:solidFill>
                <a:effectLst/>
                <a:latin typeface="-apple-system"/>
              </a:rPr>
              <a:t>(</a:t>
            </a:r>
            <a:r>
              <a:rPr lang="en-US" sz="2200" b="0" i="1" dirty="0">
                <a:solidFill>
                  <a:srgbClr val="3B444F"/>
                </a:solidFill>
                <a:effectLst/>
                <a:latin typeface="-apple-system"/>
              </a:rPr>
              <a:t>q</a:t>
            </a:r>
            <a:r>
              <a:rPr lang="en-US" sz="2200" b="0" i="0" dirty="0">
                <a:solidFill>
                  <a:srgbClr val="3B444F"/>
                </a:solidFill>
                <a:effectLst/>
                <a:latin typeface="-apple-system"/>
              </a:rPr>
              <a:t>, </a:t>
            </a:r>
            <a:r>
              <a:rPr lang="en-US" sz="2200" b="0" i="1" dirty="0">
                <a:solidFill>
                  <a:srgbClr val="3B444F"/>
                </a:solidFill>
                <a:effectLst/>
                <a:latin typeface="-apple-system"/>
              </a:rPr>
              <a:t>r</a:t>
            </a:r>
            <a:r>
              <a:rPr lang="en-US" sz="2200" b="0" i="0" dirty="0">
                <a:solidFill>
                  <a:srgbClr val="3B444F"/>
                </a:solidFill>
                <a:effectLst/>
                <a:latin typeface="-apple-system"/>
              </a:rPr>
              <a:t>) for all </a:t>
            </a:r>
            <a:r>
              <a:rPr lang="en-US" sz="2200" b="0" i="1" dirty="0">
                <a:solidFill>
                  <a:srgbClr val="3B444F"/>
                </a:solidFill>
                <a:effectLst/>
                <a:latin typeface="-apple-system"/>
              </a:rPr>
              <a:t>p</a:t>
            </a:r>
            <a:r>
              <a:rPr lang="en-US" sz="2200" b="0" i="0" dirty="0">
                <a:solidFill>
                  <a:srgbClr val="3B444F"/>
                </a:solidFill>
                <a:effectLst/>
                <a:latin typeface="-apple-system"/>
              </a:rPr>
              <a:t>, </a:t>
            </a:r>
            <a:r>
              <a:rPr lang="en-US" sz="2200" b="0" i="1" dirty="0">
                <a:solidFill>
                  <a:srgbClr val="3B444F"/>
                </a:solidFill>
                <a:effectLst/>
                <a:latin typeface="-apple-system"/>
              </a:rPr>
              <a:t>q</a:t>
            </a:r>
            <a:r>
              <a:rPr lang="en-US" sz="2200" b="0" i="0" dirty="0">
                <a:solidFill>
                  <a:srgbClr val="3B444F"/>
                </a:solidFill>
                <a:effectLst/>
                <a:latin typeface="-apple-system"/>
              </a:rPr>
              <a:t>, and r, where </a:t>
            </a:r>
            <a:r>
              <a:rPr lang="en-US" sz="2200" b="0" i="1" dirty="0">
                <a:solidFill>
                  <a:srgbClr val="3B444F"/>
                </a:solidFill>
                <a:effectLst/>
                <a:latin typeface="-apple-system"/>
              </a:rPr>
              <a:t>d</a:t>
            </a:r>
            <a:r>
              <a:rPr lang="en-US" sz="2200" b="0" i="0" dirty="0">
                <a:solidFill>
                  <a:srgbClr val="3B444F"/>
                </a:solidFill>
                <a:effectLst/>
                <a:latin typeface="-apple-system"/>
              </a:rPr>
              <a:t>(</a:t>
            </a:r>
            <a:r>
              <a:rPr lang="en-US" sz="2200" b="0" i="1" dirty="0">
                <a:solidFill>
                  <a:srgbClr val="3B444F"/>
                </a:solidFill>
                <a:effectLst/>
                <a:latin typeface="-apple-system"/>
              </a:rPr>
              <a:t>p</a:t>
            </a:r>
            <a:r>
              <a:rPr lang="en-US" sz="2200" b="0" i="0" dirty="0">
                <a:solidFill>
                  <a:srgbClr val="3B444F"/>
                </a:solidFill>
                <a:effectLst/>
                <a:latin typeface="-apple-system"/>
              </a:rPr>
              <a:t>, </a:t>
            </a:r>
            <a:r>
              <a:rPr lang="en-US" sz="2200" b="0" i="1" dirty="0">
                <a:solidFill>
                  <a:srgbClr val="3B444F"/>
                </a:solidFill>
                <a:effectLst/>
                <a:latin typeface="-apple-system"/>
              </a:rPr>
              <a:t>q</a:t>
            </a:r>
            <a:r>
              <a:rPr lang="en-US" sz="2200" b="0" i="0" dirty="0">
                <a:solidFill>
                  <a:srgbClr val="3B444F"/>
                </a:solidFill>
                <a:effectLst/>
                <a:latin typeface="-apple-system"/>
              </a:rPr>
              <a:t>) is the distance (dissimilarity) between points (data objects), </a:t>
            </a:r>
            <a:r>
              <a:rPr lang="en-US" sz="2200" b="0" i="1" dirty="0">
                <a:solidFill>
                  <a:srgbClr val="3B444F"/>
                </a:solidFill>
                <a:effectLst/>
                <a:latin typeface="-apple-system"/>
              </a:rPr>
              <a:t>p</a:t>
            </a:r>
            <a:r>
              <a:rPr lang="en-US" sz="2200" b="0" i="0" dirty="0">
                <a:solidFill>
                  <a:srgbClr val="3B444F"/>
                </a:solidFill>
                <a:effectLst/>
                <a:latin typeface="-apple-system"/>
              </a:rPr>
              <a:t> and </a:t>
            </a:r>
            <a:r>
              <a:rPr lang="en-US" sz="2200" b="0" i="1" dirty="0">
                <a:solidFill>
                  <a:srgbClr val="3B444F"/>
                </a:solidFill>
                <a:effectLst/>
                <a:latin typeface="-apple-system"/>
              </a:rPr>
              <a:t>q</a:t>
            </a:r>
            <a:r>
              <a:rPr lang="en-US" sz="2200" b="0" i="0" dirty="0">
                <a:solidFill>
                  <a:srgbClr val="3B444F"/>
                </a:solidFill>
                <a:effectLst/>
                <a:latin typeface="-apple-system"/>
              </a:rPr>
              <a:t>.</a:t>
            </a:r>
          </a:p>
          <a:p>
            <a:pPr algn="l"/>
            <a:r>
              <a:rPr lang="en-US" sz="2200" b="0" i="0" dirty="0">
                <a:solidFill>
                  <a:srgbClr val="3B444F"/>
                </a:solidFill>
                <a:effectLst/>
                <a:latin typeface="-apple-system"/>
              </a:rPr>
              <a:t>A distance that satisfies these properties is called a </a:t>
            </a:r>
            <a:r>
              <a:rPr lang="en-US" sz="2200" b="1" i="0" dirty="0">
                <a:solidFill>
                  <a:srgbClr val="3B444F"/>
                </a:solidFill>
                <a:effectLst/>
                <a:latin typeface="-apple-system"/>
              </a:rPr>
              <a:t>metric</a:t>
            </a:r>
            <a:r>
              <a:rPr lang="en-US" sz="2200" b="0" i="0" dirty="0">
                <a:solidFill>
                  <a:srgbClr val="3B444F"/>
                </a:solidFill>
                <a:effectLst/>
                <a:latin typeface="-apple-system"/>
              </a:rPr>
              <a:t>. Following is a list of several common distance measures to compare multivariate data. We will assume that the attributes are all continuous.</a:t>
            </a:r>
          </a:p>
          <a:p>
            <a:endParaRPr lang="en-IN" dirty="0"/>
          </a:p>
        </p:txBody>
      </p:sp>
      <p:pic>
        <p:nvPicPr>
          <p:cNvPr id="6" name="Picture 5">
            <a:extLst>
              <a:ext uri="{FF2B5EF4-FFF2-40B4-BE49-F238E27FC236}">
                <a16:creationId xmlns:a16="http://schemas.microsoft.com/office/drawing/2014/main" xmlns="" id="{67B1A188-1B27-4973-B1DE-22AA03DD27EA}"/>
              </a:ext>
            </a:extLst>
          </p:cNvPr>
          <p:cNvPicPr>
            <a:picLocks noChangeAspect="1"/>
          </p:cNvPicPr>
          <p:nvPr/>
        </p:nvPicPr>
        <p:blipFill>
          <a:blip r:embed="rId2"/>
          <a:stretch>
            <a:fillRect/>
          </a:stretch>
        </p:blipFill>
        <p:spPr>
          <a:xfrm>
            <a:off x="816865" y="887159"/>
            <a:ext cx="10321409" cy="2358961"/>
          </a:xfrm>
          <a:prstGeom prst="rect">
            <a:avLst/>
          </a:prstGeom>
        </p:spPr>
      </p:pic>
    </p:spTree>
    <p:extLst>
      <p:ext uri="{BB962C8B-B14F-4D97-AF65-F5344CB8AC3E}">
        <p14:creationId xmlns:p14="http://schemas.microsoft.com/office/powerpoint/2010/main" val="98079816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D332AFE-6BA6-47E7-80C3-2B029ECF65D4}"/>
              </a:ext>
            </a:extLst>
          </p:cNvPr>
          <p:cNvSpPr>
            <a:spLocks noGrp="1"/>
          </p:cNvSpPr>
          <p:nvPr>
            <p:ph type="title"/>
          </p:nvPr>
        </p:nvSpPr>
        <p:spPr/>
        <p:txBody>
          <a:bodyPr/>
          <a:lstStyle/>
          <a:p>
            <a:endParaRPr lang="en-IN"/>
          </a:p>
        </p:txBody>
      </p:sp>
      <p:sp>
        <p:nvSpPr>
          <p:cNvPr id="3" name="Slide Number Placeholder 2">
            <a:extLst>
              <a:ext uri="{FF2B5EF4-FFF2-40B4-BE49-F238E27FC236}">
                <a16:creationId xmlns:a16="http://schemas.microsoft.com/office/drawing/2014/main" xmlns="" id="{F473E676-704F-4EB5-B540-9455E5E92178}"/>
              </a:ext>
            </a:extLst>
          </p:cNvPr>
          <p:cNvSpPr>
            <a:spLocks noGrp="1"/>
          </p:cNvSpPr>
          <p:nvPr>
            <p:ph type="sldNum" sz="quarter" idx="12"/>
          </p:nvPr>
        </p:nvSpPr>
        <p:spPr/>
        <p:txBody>
          <a:bodyPr/>
          <a:lstStyle/>
          <a:p>
            <a:fld id="{E3591306-41CF-4237-B2B4-5C605DD45071}" type="slidenum">
              <a:rPr lang="en-US" smtClean="0">
                <a:solidFill>
                  <a:srgbClr val="464653"/>
                </a:solidFill>
              </a:rPr>
              <a:pPr/>
              <a:t>81</a:t>
            </a:fld>
            <a:endParaRPr lang="en-US">
              <a:solidFill>
                <a:srgbClr val="464653"/>
              </a:solidFill>
            </a:endParaRPr>
          </a:p>
        </p:txBody>
      </p:sp>
      <p:sp>
        <p:nvSpPr>
          <p:cNvPr id="4" name="Content Placeholder 3">
            <a:extLst>
              <a:ext uri="{FF2B5EF4-FFF2-40B4-BE49-F238E27FC236}">
                <a16:creationId xmlns:a16="http://schemas.microsoft.com/office/drawing/2014/main" xmlns="" id="{7628ED8F-D67E-405E-9158-CB1D9C8C7A61}"/>
              </a:ext>
            </a:extLst>
          </p:cNvPr>
          <p:cNvSpPr>
            <a:spLocks noGrp="1"/>
          </p:cNvSpPr>
          <p:nvPr>
            <p:ph sz="quarter" idx="1"/>
          </p:nvPr>
        </p:nvSpPr>
        <p:spPr/>
        <p:txBody>
          <a:bodyPr/>
          <a:lstStyle/>
          <a:p>
            <a:endParaRPr lang="en-IN" dirty="0"/>
          </a:p>
        </p:txBody>
      </p:sp>
      <p:pic>
        <p:nvPicPr>
          <p:cNvPr id="6" name="Picture 5">
            <a:extLst>
              <a:ext uri="{FF2B5EF4-FFF2-40B4-BE49-F238E27FC236}">
                <a16:creationId xmlns:a16="http://schemas.microsoft.com/office/drawing/2014/main" xmlns="" id="{8BE15BCB-5B82-470C-A93F-4BC2B60445D4}"/>
              </a:ext>
            </a:extLst>
          </p:cNvPr>
          <p:cNvPicPr>
            <a:picLocks noChangeAspect="1"/>
          </p:cNvPicPr>
          <p:nvPr/>
        </p:nvPicPr>
        <p:blipFill>
          <a:blip r:embed="rId2"/>
          <a:stretch>
            <a:fillRect/>
          </a:stretch>
        </p:blipFill>
        <p:spPr>
          <a:xfrm>
            <a:off x="292358" y="152401"/>
            <a:ext cx="5803642" cy="6203950"/>
          </a:xfrm>
          <a:prstGeom prst="rect">
            <a:avLst/>
          </a:prstGeom>
        </p:spPr>
      </p:pic>
      <p:pic>
        <p:nvPicPr>
          <p:cNvPr id="8" name="Picture 7">
            <a:extLst>
              <a:ext uri="{FF2B5EF4-FFF2-40B4-BE49-F238E27FC236}">
                <a16:creationId xmlns:a16="http://schemas.microsoft.com/office/drawing/2014/main" xmlns="" id="{C37E9C00-424A-4207-AB33-17DA39CE421D}"/>
              </a:ext>
            </a:extLst>
          </p:cNvPr>
          <p:cNvPicPr>
            <a:picLocks noChangeAspect="1"/>
          </p:cNvPicPr>
          <p:nvPr/>
        </p:nvPicPr>
        <p:blipFill>
          <a:blip r:embed="rId3"/>
          <a:stretch>
            <a:fillRect/>
          </a:stretch>
        </p:blipFill>
        <p:spPr>
          <a:xfrm>
            <a:off x="6303266" y="376237"/>
            <a:ext cx="5803642" cy="6105525"/>
          </a:xfrm>
          <a:prstGeom prst="rect">
            <a:avLst/>
          </a:prstGeom>
        </p:spPr>
      </p:pic>
    </p:spTree>
    <p:extLst>
      <p:ext uri="{BB962C8B-B14F-4D97-AF65-F5344CB8AC3E}">
        <p14:creationId xmlns:p14="http://schemas.microsoft.com/office/powerpoint/2010/main" val="393787044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F0A03FCD-4B4D-4723-9297-ED53EEBAD4D0}"/>
              </a:ext>
            </a:extLst>
          </p:cNvPr>
          <p:cNvSpPr>
            <a:spLocks noGrp="1"/>
          </p:cNvSpPr>
          <p:nvPr>
            <p:ph type="sldNum" sz="quarter" idx="12"/>
          </p:nvPr>
        </p:nvSpPr>
        <p:spPr/>
        <p:txBody>
          <a:bodyPr/>
          <a:lstStyle/>
          <a:p>
            <a:fld id="{E3591306-41CF-4237-B2B4-5C605DD45071}" type="slidenum">
              <a:rPr lang="en-US" smtClean="0">
                <a:solidFill>
                  <a:srgbClr val="464653"/>
                </a:solidFill>
              </a:rPr>
              <a:pPr/>
              <a:t>82</a:t>
            </a:fld>
            <a:endParaRPr lang="en-US">
              <a:solidFill>
                <a:srgbClr val="464653"/>
              </a:solidFill>
            </a:endParaRPr>
          </a:p>
        </p:txBody>
      </p:sp>
      <p:sp>
        <p:nvSpPr>
          <p:cNvPr id="4" name="Content Placeholder 3">
            <a:extLst>
              <a:ext uri="{FF2B5EF4-FFF2-40B4-BE49-F238E27FC236}">
                <a16:creationId xmlns:a16="http://schemas.microsoft.com/office/drawing/2014/main" xmlns="" id="{B924C232-535D-48DE-997F-41B215E27C2D}"/>
              </a:ext>
            </a:extLst>
          </p:cNvPr>
          <p:cNvSpPr>
            <a:spLocks noGrp="1"/>
          </p:cNvSpPr>
          <p:nvPr>
            <p:ph sz="quarter" idx="1"/>
          </p:nvPr>
        </p:nvSpPr>
        <p:spPr>
          <a:xfrm>
            <a:off x="261258" y="135889"/>
            <a:ext cx="11321144" cy="6021071"/>
          </a:xfrm>
        </p:spPr>
        <p:txBody>
          <a:bodyPr>
            <a:normAutofit/>
          </a:bodyPr>
          <a:lstStyle/>
          <a:p>
            <a:pPr marL="0" indent="0" algn="l">
              <a:buNone/>
            </a:pPr>
            <a:r>
              <a:rPr lang="en-US" b="1" i="0" dirty="0">
                <a:solidFill>
                  <a:srgbClr val="FF0000"/>
                </a:solidFill>
                <a:effectLst/>
                <a:latin typeface="-apple-system"/>
              </a:rPr>
              <a:t>Common Properties of Similarity Measures</a:t>
            </a:r>
          </a:p>
          <a:p>
            <a:pPr algn="l"/>
            <a:r>
              <a:rPr lang="en-US" b="0" i="0" dirty="0">
                <a:solidFill>
                  <a:srgbClr val="3B444F"/>
                </a:solidFill>
                <a:effectLst/>
                <a:latin typeface="-apple-system"/>
              </a:rPr>
              <a:t>Similarities have some well-known properties:</a:t>
            </a:r>
          </a:p>
          <a:p>
            <a:pPr algn="l">
              <a:buFont typeface="+mj-lt"/>
              <a:buAutoNum type="arabicPeriod"/>
            </a:pPr>
            <a:r>
              <a:rPr lang="en-US" b="0" i="1" dirty="0">
                <a:solidFill>
                  <a:srgbClr val="3B444F"/>
                </a:solidFill>
                <a:effectLst/>
                <a:latin typeface="-apple-system"/>
              </a:rPr>
              <a:t>s</a:t>
            </a:r>
            <a:r>
              <a:rPr lang="en-US" b="0" i="0" dirty="0">
                <a:solidFill>
                  <a:srgbClr val="3B444F"/>
                </a:solidFill>
                <a:effectLst/>
                <a:latin typeface="-apple-system"/>
              </a:rPr>
              <a:t>(</a:t>
            </a:r>
            <a:r>
              <a:rPr lang="en-US" b="0" i="1" dirty="0">
                <a:solidFill>
                  <a:srgbClr val="3B444F"/>
                </a:solidFill>
                <a:effectLst/>
                <a:latin typeface="-apple-system"/>
              </a:rPr>
              <a:t>p</a:t>
            </a:r>
            <a:r>
              <a:rPr lang="en-US" b="0" i="0" dirty="0">
                <a:solidFill>
                  <a:srgbClr val="3B444F"/>
                </a:solidFill>
                <a:effectLst/>
                <a:latin typeface="-apple-system"/>
              </a:rPr>
              <a:t>, </a:t>
            </a:r>
            <a:r>
              <a:rPr lang="en-US" b="0" i="1" dirty="0">
                <a:solidFill>
                  <a:srgbClr val="3B444F"/>
                </a:solidFill>
                <a:effectLst/>
                <a:latin typeface="-apple-system"/>
              </a:rPr>
              <a:t>q</a:t>
            </a:r>
            <a:r>
              <a:rPr lang="en-US" b="0" i="0" dirty="0">
                <a:solidFill>
                  <a:srgbClr val="3B444F"/>
                </a:solidFill>
                <a:effectLst/>
                <a:latin typeface="-apple-system"/>
              </a:rPr>
              <a:t>) = 1 (or maximum similarity) only if </a:t>
            </a:r>
            <a:r>
              <a:rPr lang="en-US" b="0" i="1" dirty="0">
                <a:solidFill>
                  <a:srgbClr val="3B444F"/>
                </a:solidFill>
                <a:effectLst/>
                <a:latin typeface="-apple-system"/>
              </a:rPr>
              <a:t>p</a:t>
            </a:r>
            <a:r>
              <a:rPr lang="en-US" b="0" i="0" dirty="0">
                <a:solidFill>
                  <a:srgbClr val="3B444F"/>
                </a:solidFill>
                <a:effectLst/>
                <a:latin typeface="-apple-system"/>
              </a:rPr>
              <a:t> = </a:t>
            </a:r>
            <a:r>
              <a:rPr lang="en-US" b="0" i="1" dirty="0">
                <a:solidFill>
                  <a:srgbClr val="3B444F"/>
                </a:solidFill>
                <a:effectLst/>
                <a:latin typeface="-apple-system"/>
              </a:rPr>
              <a:t>q</a:t>
            </a:r>
            <a:r>
              <a:rPr lang="en-US" b="0" i="0" dirty="0">
                <a:solidFill>
                  <a:srgbClr val="3B444F"/>
                </a:solidFill>
                <a:effectLst/>
                <a:latin typeface="-apple-system"/>
              </a:rPr>
              <a:t>,</a:t>
            </a:r>
          </a:p>
          <a:p>
            <a:pPr algn="l">
              <a:buFont typeface="+mj-lt"/>
              <a:buAutoNum type="arabicPeriod"/>
            </a:pPr>
            <a:r>
              <a:rPr lang="en-US" b="0" i="1" dirty="0">
                <a:solidFill>
                  <a:srgbClr val="3B444F"/>
                </a:solidFill>
                <a:effectLst/>
                <a:latin typeface="-apple-system"/>
              </a:rPr>
              <a:t>s</a:t>
            </a:r>
            <a:r>
              <a:rPr lang="en-US" b="0" i="0" dirty="0">
                <a:solidFill>
                  <a:srgbClr val="3B444F"/>
                </a:solidFill>
                <a:effectLst/>
                <a:latin typeface="-apple-system"/>
              </a:rPr>
              <a:t>(</a:t>
            </a:r>
            <a:r>
              <a:rPr lang="en-US" b="0" i="1" dirty="0">
                <a:solidFill>
                  <a:srgbClr val="3B444F"/>
                </a:solidFill>
                <a:effectLst/>
                <a:latin typeface="-apple-system"/>
              </a:rPr>
              <a:t>p</a:t>
            </a:r>
            <a:r>
              <a:rPr lang="en-US" b="0" i="0" dirty="0">
                <a:solidFill>
                  <a:srgbClr val="3B444F"/>
                </a:solidFill>
                <a:effectLst/>
                <a:latin typeface="-apple-system"/>
              </a:rPr>
              <a:t>, </a:t>
            </a:r>
            <a:r>
              <a:rPr lang="en-US" b="0" i="1" dirty="0">
                <a:solidFill>
                  <a:srgbClr val="3B444F"/>
                </a:solidFill>
                <a:effectLst/>
                <a:latin typeface="-apple-system"/>
              </a:rPr>
              <a:t>q</a:t>
            </a:r>
            <a:r>
              <a:rPr lang="en-US" b="0" i="0" dirty="0">
                <a:solidFill>
                  <a:srgbClr val="3B444F"/>
                </a:solidFill>
                <a:effectLst/>
                <a:latin typeface="-apple-system"/>
              </a:rPr>
              <a:t>) = </a:t>
            </a:r>
            <a:r>
              <a:rPr lang="en-US" b="0" i="1" dirty="0">
                <a:solidFill>
                  <a:srgbClr val="3B444F"/>
                </a:solidFill>
                <a:effectLst/>
                <a:latin typeface="-apple-system"/>
              </a:rPr>
              <a:t>s</a:t>
            </a:r>
            <a:r>
              <a:rPr lang="en-US" b="0" i="0" dirty="0">
                <a:solidFill>
                  <a:srgbClr val="3B444F"/>
                </a:solidFill>
                <a:effectLst/>
                <a:latin typeface="-apple-system"/>
              </a:rPr>
              <a:t>(</a:t>
            </a:r>
            <a:r>
              <a:rPr lang="en-US" b="0" i="1" dirty="0">
                <a:solidFill>
                  <a:srgbClr val="3B444F"/>
                </a:solidFill>
                <a:effectLst/>
                <a:latin typeface="-apple-system"/>
              </a:rPr>
              <a:t>q</a:t>
            </a:r>
            <a:r>
              <a:rPr lang="en-US" b="0" i="0" dirty="0">
                <a:solidFill>
                  <a:srgbClr val="3B444F"/>
                </a:solidFill>
                <a:effectLst/>
                <a:latin typeface="-apple-system"/>
              </a:rPr>
              <a:t>, </a:t>
            </a:r>
            <a:r>
              <a:rPr lang="en-US" b="0" i="1" dirty="0">
                <a:solidFill>
                  <a:srgbClr val="3B444F"/>
                </a:solidFill>
                <a:effectLst/>
                <a:latin typeface="-apple-system"/>
              </a:rPr>
              <a:t>p</a:t>
            </a:r>
            <a:r>
              <a:rPr lang="en-US" b="0" i="0" dirty="0">
                <a:solidFill>
                  <a:srgbClr val="3B444F"/>
                </a:solidFill>
                <a:effectLst/>
                <a:latin typeface="-apple-system"/>
              </a:rPr>
              <a:t>) for all </a:t>
            </a:r>
            <a:r>
              <a:rPr lang="en-US" b="0" i="1" dirty="0">
                <a:solidFill>
                  <a:srgbClr val="3B444F"/>
                </a:solidFill>
                <a:effectLst/>
                <a:latin typeface="-apple-system"/>
              </a:rPr>
              <a:t>p</a:t>
            </a:r>
            <a:r>
              <a:rPr lang="en-US" b="0" i="0" dirty="0">
                <a:solidFill>
                  <a:srgbClr val="3B444F"/>
                </a:solidFill>
                <a:effectLst/>
                <a:latin typeface="-apple-system"/>
              </a:rPr>
              <a:t> and </a:t>
            </a:r>
            <a:r>
              <a:rPr lang="en-US" b="0" i="1" dirty="0">
                <a:solidFill>
                  <a:srgbClr val="3B444F"/>
                </a:solidFill>
                <a:effectLst/>
                <a:latin typeface="-apple-system"/>
              </a:rPr>
              <a:t>q</a:t>
            </a:r>
            <a:r>
              <a:rPr lang="en-US" b="0" i="0" dirty="0">
                <a:solidFill>
                  <a:srgbClr val="3B444F"/>
                </a:solidFill>
                <a:effectLst/>
                <a:latin typeface="-apple-system"/>
              </a:rPr>
              <a:t>, where </a:t>
            </a:r>
            <a:r>
              <a:rPr lang="en-US" b="0" i="1" dirty="0">
                <a:solidFill>
                  <a:srgbClr val="3B444F"/>
                </a:solidFill>
                <a:effectLst/>
                <a:latin typeface="-apple-system"/>
              </a:rPr>
              <a:t>s</a:t>
            </a:r>
            <a:r>
              <a:rPr lang="en-US" b="0" i="0" dirty="0">
                <a:solidFill>
                  <a:srgbClr val="3B444F"/>
                </a:solidFill>
                <a:effectLst/>
                <a:latin typeface="-apple-system"/>
              </a:rPr>
              <a:t>(</a:t>
            </a:r>
            <a:r>
              <a:rPr lang="en-US" b="0" i="1" dirty="0">
                <a:solidFill>
                  <a:srgbClr val="3B444F"/>
                </a:solidFill>
                <a:effectLst/>
                <a:latin typeface="-apple-system"/>
              </a:rPr>
              <a:t>p</a:t>
            </a:r>
            <a:r>
              <a:rPr lang="en-US" b="0" i="0" dirty="0">
                <a:solidFill>
                  <a:srgbClr val="3B444F"/>
                </a:solidFill>
                <a:effectLst/>
                <a:latin typeface="-apple-system"/>
              </a:rPr>
              <a:t>, </a:t>
            </a:r>
            <a:r>
              <a:rPr lang="en-US" b="0" i="1" dirty="0">
                <a:solidFill>
                  <a:srgbClr val="3B444F"/>
                </a:solidFill>
                <a:effectLst/>
                <a:latin typeface="-apple-system"/>
              </a:rPr>
              <a:t>q</a:t>
            </a:r>
            <a:r>
              <a:rPr lang="en-US" b="0" i="0" dirty="0">
                <a:solidFill>
                  <a:srgbClr val="3B444F"/>
                </a:solidFill>
                <a:effectLst/>
                <a:latin typeface="-apple-system"/>
              </a:rPr>
              <a:t>) is the similarity between data objects, </a:t>
            </a:r>
            <a:r>
              <a:rPr lang="en-US" b="0" i="1" dirty="0">
                <a:solidFill>
                  <a:srgbClr val="3B444F"/>
                </a:solidFill>
                <a:effectLst/>
                <a:latin typeface="-apple-system"/>
              </a:rPr>
              <a:t>p</a:t>
            </a:r>
            <a:r>
              <a:rPr lang="en-US" b="0" i="0" dirty="0">
                <a:solidFill>
                  <a:srgbClr val="3B444F"/>
                </a:solidFill>
                <a:effectLst/>
                <a:latin typeface="-apple-system"/>
              </a:rPr>
              <a:t> and </a:t>
            </a:r>
            <a:r>
              <a:rPr lang="en-US" b="0" i="1" dirty="0">
                <a:solidFill>
                  <a:srgbClr val="3B444F"/>
                </a:solidFill>
                <a:effectLst/>
                <a:latin typeface="-apple-system"/>
              </a:rPr>
              <a:t>q</a:t>
            </a:r>
            <a:r>
              <a:rPr lang="en-US" b="0" i="0" dirty="0">
                <a:solidFill>
                  <a:srgbClr val="3B444F"/>
                </a:solidFill>
                <a:effectLst/>
                <a:latin typeface="-apple-system"/>
              </a:rPr>
              <a:t>.</a:t>
            </a:r>
          </a:p>
          <a:p>
            <a:pPr marL="0" indent="0">
              <a:buNone/>
            </a:pPr>
            <a:r>
              <a:rPr lang="en-US" dirty="0">
                <a:solidFill>
                  <a:srgbClr val="FF0000"/>
                </a:solidFill>
              </a:rPr>
              <a:t>Similarity Between Two Binary Variables</a:t>
            </a:r>
            <a:endParaRPr lang="en-US" dirty="0"/>
          </a:p>
          <a:p>
            <a:r>
              <a:rPr lang="en-US" dirty="0"/>
              <a:t>The above similarity or distance measures are appropriate for continuous variables. However, for binary variables a different approach is necessary.</a:t>
            </a:r>
          </a:p>
          <a:p>
            <a:r>
              <a:rPr lang="en-US" dirty="0"/>
              <a:t> 	q=1	q=0</a:t>
            </a:r>
          </a:p>
          <a:p>
            <a:r>
              <a:rPr lang="en-US" dirty="0"/>
              <a:t>p=1	n1,1	n1,0</a:t>
            </a:r>
          </a:p>
          <a:p>
            <a:r>
              <a:rPr lang="en-US" dirty="0"/>
              <a:t>p=0	n0,1	n0,0</a:t>
            </a:r>
            <a:endParaRPr lang="en-IN" dirty="0"/>
          </a:p>
        </p:txBody>
      </p:sp>
      <p:pic>
        <p:nvPicPr>
          <p:cNvPr id="8" name="Picture 7">
            <a:extLst>
              <a:ext uri="{FF2B5EF4-FFF2-40B4-BE49-F238E27FC236}">
                <a16:creationId xmlns:a16="http://schemas.microsoft.com/office/drawing/2014/main" xmlns="" id="{7AA67C2E-72D0-4B22-A6A9-01539764D1C3}"/>
              </a:ext>
            </a:extLst>
          </p:cNvPr>
          <p:cNvPicPr>
            <a:picLocks noChangeAspect="1"/>
          </p:cNvPicPr>
          <p:nvPr/>
        </p:nvPicPr>
        <p:blipFill>
          <a:blip r:embed="rId2"/>
          <a:stretch>
            <a:fillRect/>
          </a:stretch>
        </p:blipFill>
        <p:spPr>
          <a:xfrm>
            <a:off x="3842949" y="4436025"/>
            <a:ext cx="7286625" cy="1438275"/>
          </a:xfrm>
          <a:prstGeom prst="rect">
            <a:avLst/>
          </a:prstGeom>
        </p:spPr>
      </p:pic>
    </p:spTree>
    <p:extLst>
      <p:ext uri="{BB962C8B-B14F-4D97-AF65-F5344CB8AC3E}">
        <p14:creationId xmlns:p14="http://schemas.microsoft.com/office/powerpoint/2010/main" val="6177242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xmlns="" id="{2C7B9DEA-5983-4FB9-9019-5C283E7F2738}"/>
              </a:ext>
            </a:extLst>
          </p:cNvPr>
          <p:cNvSpPr>
            <a:spLocks noGrp="1"/>
          </p:cNvSpPr>
          <p:nvPr>
            <p:ph type="sldNum" sz="quarter" idx="12"/>
          </p:nvPr>
        </p:nvSpPr>
        <p:spPr/>
        <p:txBody>
          <a:bodyPr/>
          <a:lstStyle/>
          <a:p>
            <a:fld id="{E3591306-41CF-4237-B2B4-5C605DD45071}" type="slidenum">
              <a:rPr lang="en-US" smtClean="0">
                <a:solidFill>
                  <a:srgbClr val="464653"/>
                </a:solidFill>
              </a:rPr>
              <a:pPr/>
              <a:t>83</a:t>
            </a:fld>
            <a:endParaRPr lang="en-US">
              <a:solidFill>
                <a:srgbClr val="464653"/>
              </a:solidFill>
            </a:endParaRPr>
          </a:p>
        </p:txBody>
      </p:sp>
      <p:sp>
        <p:nvSpPr>
          <p:cNvPr id="4" name="Content Placeholder 3">
            <a:extLst>
              <a:ext uri="{FF2B5EF4-FFF2-40B4-BE49-F238E27FC236}">
                <a16:creationId xmlns:a16="http://schemas.microsoft.com/office/drawing/2014/main" xmlns="" id="{C324C5EF-F5A4-4AF5-BE23-B7AC79504C3B}"/>
              </a:ext>
            </a:extLst>
          </p:cNvPr>
          <p:cNvSpPr>
            <a:spLocks noGrp="1"/>
          </p:cNvSpPr>
          <p:nvPr>
            <p:ph sz="quarter" idx="1"/>
          </p:nvPr>
        </p:nvSpPr>
        <p:spPr>
          <a:xfrm>
            <a:off x="609600" y="363895"/>
            <a:ext cx="10972801" cy="5793066"/>
          </a:xfrm>
        </p:spPr>
        <p:txBody>
          <a:bodyPr>
            <a:normAutofit/>
          </a:bodyPr>
          <a:lstStyle/>
          <a:p>
            <a:pPr marL="0" indent="0">
              <a:buNone/>
            </a:pPr>
            <a:r>
              <a:rPr lang="en-US" b="1" dirty="0">
                <a:solidFill>
                  <a:srgbClr val="FF0000"/>
                </a:solidFill>
              </a:rPr>
              <a:t>Example: </a:t>
            </a:r>
            <a:r>
              <a:rPr lang="en-US" dirty="0"/>
              <a:t>Calculate the answers to the question and then click the icon on the left to reveal the answer.</a:t>
            </a:r>
          </a:p>
          <a:p>
            <a:pPr marL="0" indent="0">
              <a:buNone/>
            </a:pPr>
            <a:r>
              <a:rPr lang="en-US" dirty="0"/>
              <a:t>Given data:</a:t>
            </a:r>
          </a:p>
          <a:p>
            <a:r>
              <a:rPr lang="en-US" dirty="0"/>
              <a:t>p = 1 0 0 0 0 0 0 0 0 0</a:t>
            </a:r>
          </a:p>
          <a:p>
            <a:r>
              <a:rPr lang="en-US" dirty="0"/>
              <a:t>q = 0 0 0 0 0 0 1 0 0 1</a:t>
            </a:r>
          </a:p>
          <a:p>
            <a:r>
              <a:rPr lang="en-US" dirty="0"/>
              <a:t>The frequency table is: </a:t>
            </a:r>
          </a:p>
          <a:p>
            <a:r>
              <a:rPr lang="en-US" dirty="0"/>
              <a:t> 	q=1	q=0</a:t>
            </a:r>
          </a:p>
          <a:p>
            <a:r>
              <a:rPr lang="en-US" dirty="0"/>
              <a:t>p=1	0	1</a:t>
            </a:r>
          </a:p>
          <a:p>
            <a:r>
              <a:rPr lang="en-US" dirty="0"/>
              <a:t>p=0	2	7</a:t>
            </a:r>
          </a:p>
          <a:p>
            <a:r>
              <a:rPr lang="en-US" dirty="0"/>
              <a:t>Calculate the Simple matching coefficient and the Jaccard coefficient.</a:t>
            </a:r>
          </a:p>
          <a:p>
            <a:pPr algn="l">
              <a:buFont typeface="Arial" panose="020B0604020202020204" pitchFamily="34" charset="0"/>
              <a:buChar char="•"/>
            </a:pPr>
            <a:r>
              <a:rPr lang="en-IN" b="1" i="0" dirty="0">
                <a:solidFill>
                  <a:srgbClr val="00B050"/>
                </a:solidFill>
                <a:effectLst/>
                <a:latin typeface="-apple-system"/>
              </a:rPr>
              <a:t>Simple matching coefficient = (0 + 7) / (0 + 1 + 2 + 7) = 0.7.</a:t>
            </a:r>
          </a:p>
          <a:p>
            <a:pPr algn="l">
              <a:buFont typeface="Arial" panose="020B0604020202020204" pitchFamily="34" charset="0"/>
              <a:buChar char="•"/>
            </a:pPr>
            <a:r>
              <a:rPr lang="en-IN" b="1" i="0" dirty="0">
                <a:solidFill>
                  <a:srgbClr val="00B050"/>
                </a:solidFill>
                <a:effectLst/>
                <a:latin typeface="-apple-system"/>
              </a:rPr>
              <a:t>Jaccard coefficient = 0 / (0 + 1 + 2) = 0.</a:t>
            </a:r>
          </a:p>
          <a:p>
            <a:endParaRPr lang="en-IN" dirty="0"/>
          </a:p>
        </p:txBody>
      </p:sp>
    </p:spTree>
    <p:extLst>
      <p:ext uri="{BB962C8B-B14F-4D97-AF65-F5344CB8AC3E}">
        <p14:creationId xmlns:p14="http://schemas.microsoft.com/office/powerpoint/2010/main" val="273138148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84</a:t>
            </a:fld>
            <a:endParaRPr lang="en-US">
              <a:solidFill>
                <a:srgbClr val="464653"/>
              </a:solidFill>
            </a:endParaRPr>
          </a:p>
        </p:txBody>
      </p:sp>
      <p:sp>
        <p:nvSpPr>
          <p:cNvPr id="4" name="Content Placeholder 3"/>
          <p:cNvSpPr>
            <a:spLocks noGrp="1"/>
          </p:cNvSpPr>
          <p:nvPr>
            <p:ph sz="quarter" idx="1"/>
          </p:nvPr>
        </p:nvSpPr>
        <p:spPr/>
        <p:txBody>
          <a:bodyPr/>
          <a:lstStyle/>
          <a:p>
            <a:endParaRPr lang="en-IN"/>
          </a:p>
        </p:txBody>
      </p:sp>
    </p:spTree>
    <p:extLst>
      <p:ext uri="{BB962C8B-B14F-4D97-AF65-F5344CB8AC3E}">
        <p14:creationId xmlns:p14="http://schemas.microsoft.com/office/powerpoint/2010/main" val="376839964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2697" y="121298"/>
            <a:ext cx="11495314" cy="6501571"/>
          </a:xfrm>
        </p:spPr>
        <p:txBody>
          <a:bodyPr>
            <a:normAutofit fontScale="92500" lnSpcReduction="20000"/>
          </a:bodyPr>
          <a:lstStyle/>
          <a:p>
            <a:pPr marL="0" indent="0" algn="just">
              <a:buNone/>
            </a:pPr>
            <a:r>
              <a:rPr lang="en-US" b="1" dirty="0">
                <a:solidFill>
                  <a:srgbClr val="FF0000"/>
                </a:solidFill>
              </a:rPr>
              <a:t>DATA PREPROCESSING</a:t>
            </a:r>
          </a:p>
          <a:p>
            <a:pPr algn="just"/>
            <a:r>
              <a:rPr lang="en-US" dirty="0"/>
              <a:t>Data preprocessing is the process of transforming raw data into an understandable format. </a:t>
            </a:r>
          </a:p>
          <a:p>
            <a:pPr algn="just"/>
            <a:r>
              <a:rPr lang="en-US" dirty="0"/>
              <a:t>It is also an important step in data mining as we cannot work with raw data. </a:t>
            </a:r>
          </a:p>
          <a:p>
            <a:pPr algn="just"/>
            <a:r>
              <a:rPr lang="en-US" dirty="0"/>
              <a:t>The quality of the data should be checked before applying machine learning or data mining algorithms.</a:t>
            </a:r>
            <a:endParaRPr lang="en-US" i="1" dirty="0"/>
          </a:p>
          <a:p>
            <a:pPr algn="just">
              <a:buNone/>
            </a:pPr>
            <a:endParaRPr lang="en-US" b="1" dirty="0">
              <a:solidFill>
                <a:srgbClr val="FF0000"/>
              </a:solidFill>
            </a:endParaRPr>
          </a:p>
          <a:p>
            <a:pPr algn="just">
              <a:buNone/>
            </a:pPr>
            <a:r>
              <a:rPr lang="en-US" b="1" dirty="0">
                <a:solidFill>
                  <a:srgbClr val="FF0000"/>
                </a:solidFill>
              </a:rPr>
              <a:t>Why is Data preprocessing important?</a:t>
            </a:r>
          </a:p>
          <a:p>
            <a:pPr algn="just"/>
            <a:r>
              <a:rPr lang="en-US" dirty="0"/>
              <a:t>Preprocessing of data is mainly to check the data quality. The quality can be checked by the following</a:t>
            </a:r>
          </a:p>
          <a:p>
            <a:pPr algn="just"/>
            <a:r>
              <a:rPr lang="en-US" b="1" dirty="0"/>
              <a:t>Accuracy</a:t>
            </a:r>
            <a:r>
              <a:rPr lang="en-US" dirty="0"/>
              <a:t>: To check whether the data entered is correct or not.</a:t>
            </a:r>
          </a:p>
          <a:p>
            <a:pPr algn="just"/>
            <a:r>
              <a:rPr lang="en-US" b="1" dirty="0"/>
              <a:t>Completeness</a:t>
            </a:r>
            <a:r>
              <a:rPr lang="en-US" dirty="0"/>
              <a:t>: To check whether the data is available or not recorded.</a:t>
            </a:r>
          </a:p>
          <a:p>
            <a:pPr algn="just"/>
            <a:r>
              <a:rPr lang="en-US" b="1" dirty="0"/>
              <a:t>Consistency:</a:t>
            </a:r>
            <a:r>
              <a:rPr lang="en-US" dirty="0"/>
              <a:t> To check whether the same data is kept in all the places that do or do not match.</a:t>
            </a:r>
          </a:p>
          <a:p>
            <a:pPr algn="just"/>
            <a:r>
              <a:rPr lang="en-US" b="1" dirty="0"/>
              <a:t>Timeliness</a:t>
            </a:r>
            <a:r>
              <a:rPr lang="en-US" dirty="0"/>
              <a:t>: The data should be updated correctly.</a:t>
            </a:r>
          </a:p>
          <a:p>
            <a:pPr algn="just"/>
            <a:r>
              <a:rPr lang="en-US" b="1" dirty="0"/>
              <a:t>Believability</a:t>
            </a:r>
            <a:r>
              <a:rPr lang="en-US" dirty="0"/>
              <a:t>: The data should be trustable.</a:t>
            </a:r>
          </a:p>
          <a:p>
            <a:pPr algn="just"/>
            <a:r>
              <a:rPr lang="en-US" b="1" dirty="0"/>
              <a:t>Interpretability</a:t>
            </a:r>
            <a:r>
              <a:rPr lang="en-US" dirty="0"/>
              <a:t>: The understandability of the data.</a:t>
            </a:r>
          </a:p>
          <a:p>
            <a:endParaRPr lang="en-US" dirty="0"/>
          </a:p>
        </p:txBody>
      </p:sp>
    </p:spTree>
    <p:extLst>
      <p:ext uri="{BB962C8B-B14F-4D97-AF65-F5344CB8AC3E}">
        <p14:creationId xmlns:p14="http://schemas.microsoft.com/office/powerpoint/2010/main" val="223156196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descr="Data Preprocessing. - ppt video online download"/>
          <p:cNvPicPr>
            <a:picLocks noChangeAspect="1" noChangeArrowheads="1"/>
          </p:cNvPicPr>
          <p:nvPr/>
        </p:nvPicPr>
        <p:blipFill>
          <a:blip r:embed="rId2"/>
          <a:srcRect/>
          <a:stretch>
            <a:fillRect/>
          </a:stretch>
        </p:blipFill>
        <p:spPr bwMode="auto">
          <a:xfrm>
            <a:off x="509451" y="169816"/>
            <a:ext cx="11064240" cy="6440941"/>
          </a:xfrm>
          <a:prstGeom prst="rect">
            <a:avLst/>
          </a:prstGeom>
          <a:noFill/>
        </p:spPr>
      </p:pic>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Tasks in data preprocessing</a:t>
            </a:r>
          </a:p>
        </p:txBody>
      </p:sp>
      <p:sp>
        <p:nvSpPr>
          <p:cNvPr id="3" name="Content Placeholder 2"/>
          <p:cNvSpPr>
            <a:spLocks noGrp="1"/>
          </p:cNvSpPr>
          <p:nvPr>
            <p:ph idx="1"/>
          </p:nvPr>
        </p:nvSpPr>
        <p:spPr>
          <a:xfrm>
            <a:off x="838200" y="1300766"/>
            <a:ext cx="10958848" cy="4876197"/>
          </a:xfrm>
        </p:spPr>
        <p:txBody>
          <a:bodyPr>
            <a:normAutofit fontScale="92500" lnSpcReduction="20000"/>
          </a:bodyPr>
          <a:lstStyle/>
          <a:p>
            <a:pPr algn="just"/>
            <a:r>
              <a:rPr lang="en-US" b="1" dirty="0"/>
              <a:t>Data Cleaning: </a:t>
            </a:r>
            <a:r>
              <a:rPr lang="en-US" dirty="0"/>
              <a:t>It is also known as scrubbing. This task involves filling of missing values, smoothing or removing noisy data and outliers along with resolving inconsistencies.</a:t>
            </a:r>
          </a:p>
          <a:p>
            <a:pPr algn="just"/>
            <a:r>
              <a:rPr lang="en-US" b="1" dirty="0"/>
              <a:t>Data Integration: </a:t>
            </a:r>
            <a:r>
              <a:rPr lang="en-US" dirty="0"/>
              <a:t>This task involves integrating data from multiple sources such as databases (relational and non-relational), data cubes, files, etc. The data sources can be homogeneous or heterogeneous. The data obtained from the sources can be structured, unstructured or semi-structured in format.</a:t>
            </a:r>
          </a:p>
          <a:p>
            <a:pPr algn="just"/>
            <a:r>
              <a:rPr lang="en-US" b="1" dirty="0"/>
              <a:t>Data Transformation: </a:t>
            </a:r>
            <a:r>
              <a:rPr lang="en-US" dirty="0"/>
              <a:t>This involves normalization and aggregation of data according to the needs of the data set.</a:t>
            </a:r>
          </a:p>
          <a:p>
            <a:pPr algn="just"/>
            <a:r>
              <a:rPr lang="en-US" b="1" dirty="0"/>
              <a:t>Data Reduction: </a:t>
            </a:r>
            <a:r>
              <a:rPr lang="en-US" dirty="0"/>
              <a:t>During this step data is reduced. The number of records or the number of attributes or dimensions can be reduced. Reduction is performed by keeping in mind that reduced data should produce the same results as original data.</a:t>
            </a:r>
          </a:p>
          <a:p>
            <a:pPr algn="just"/>
            <a:r>
              <a:rPr lang="en-US" b="1" dirty="0"/>
              <a:t>Data Discretization: </a:t>
            </a:r>
            <a:r>
              <a:rPr lang="en-US" dirty="0"/>
              <a:t>It is considered as a part of data reduction. The numerical attributes are replaced with nominal ones.</a:t>
            </a:r>
          </a:p>
          <a:p>
            <a:pPr marL="0" indent="0">
              <a:buNone/>
            </a:pPr>
            <a:endParaRPr lang="en-US" dirty="0"/>
          </a:p>
        </p:txBody>
      </p:sp>
    </p:spTree>
    <p:extLst>
      <p:ext uri="{BB962C8B-B14F-4D97-AF65-F5344CB8AC3E}">
        <p14:creationId xmlns:p14="http://schemas.microsoft.com/office/powerpoint/2010/main" val="27987813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1668"/>
            <a:ext cx="10515600" cy="6035295"/>
          </a:xfrm>
        </p:spPr>
        <p:txBody>
          <a:bodyPr/>
          <a:lstStyle/>
          <a:p>
            <a:pPr marL="0" indent="0">
              <a:buNone/>
            </a:pPr>
            <a:r>
              <a:rPr lang="en-US" dirty="0">
                <a:solidFill>
                  <a:srgbClr val="FF0000"/>
                </a:solidFill>
              </a:rPr>
              <a:t>What is meant by data cleaning</a:t>
            </a:r>
          </a:p>
          <a:p>
            <a:pPr marL="0" indent="0" algn="just">
              <a:buNone/>
            </a:pPr>
            <a:r>
              <a:rPr lang="en-US" dirty="0"/>
              <a:t>Data cleaning is a process to clean the dirty data. Data is mostly not clean. </a:t>
            </a:r>
          </a:p>
          <a:p>
            <a:pPr marL="0" indent="0" algn="just">
              <a:buNone/>
            </a:pPr>
            <a:r>
              <a:rPr lang="en-US" dirty="0"/>
              <a:t>It means that most data can be incorrect due to a large number of reasons like due to hardware error/failure, network error or human error. So it is compulsory to clean the data before mining.</a:t>
            </a:r>
          </a:p>
          <a:p>
            <a:pPr marL="0" indent="0">
              <a:buNone/>
            </a:pPr>
            <a:r>
              <a:rPr lang="en-US" b="1" dirty="0">
                <a:solidFill>
                  <a:srgbClr val="00B050"/>
                </a:solidFill>
              </a:rPr>
              <a:t>What is importance and benefits of data cleaning</a:t>
            </a:r>
          </a:p>
          <a:p>
            <a:pPr marL="0" indent="0">
              <a:buNone/>
            </a:pPr>
            <a:r>
              <a:rPr lang="en-US" dirty="0"/>
              <a:t>1. Data Cleaning removes major errors.</a:t>
            </a:r>
            <a:br>
              <a:rPr lang="en-US" dirty="0"/>
            </a:br>
            <a:r>
              <a:rPr lang="en-US" dirty="0"/>
              <a:t>2. Data Cleaning ensures happier customers, more sales, and more accurate decision.</a:t>
            </a:r>
            <a:br>
              <a:rPr lang="en-US" dirty="0"/>
            </a:br>
            <a:r>
              <a:rPr lang="en-US" dirty="0"/>
              <a:t>3. Data Cleaning removes inconsistencies that are most likely occur when multiple sources of data are store into one data-set.</a:t>
            </a:r>
            <a:br>
              <a:rPr lang="en-US" dirty="0"/>
            </a:br>
            <a:r>
              <a:rPr lang="en-US" dirty="0"/>
              <a:t>4. Data Cleaning make the data-set more efficient, more reliable and more accurate</a:t>
            </a:r>
          </a:p>
          <a:p>
            <a:pPr marL="0" indent="0" algn="just">
              <a:buNone/>
            </a:pPr>
            <a:endParaRPr lang="en-US" dirty="0"/>
          </a:p>
        </p:txBody>
      </p:sp>
    </p:spTree>
    <p:extLst>
      <p:ext uri="{BB962C8B-B14F-4D97-AF65-F5344CB8AC3E}">
        <p14:creationId xmlns:p14="http://schemas.microsoft.com/office/powerpoint/2010/main" val="252816413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9245"/>
            <a:ext cx="10515600" cy="5777718"/>
          </a:xfrm>
        </p:spPr>
        <p:txBody>
          <a:bodyPr/>
          <a:lstStyle/>
          <a:p>
            <a:pPr marL="0" indent="0">
              <a:buNone/>
            </a:pPr>
            <a:r>
              <a:rPr lang="en-US" b="1" dirty="0">
                <a:solidFill>
                  <a:srgbClr val="00B050"/>
                </a:solidFill>
              </a:rPr>
              <a:t>Sources of Missing Values</a:t>
            </a:r>
          </a:p>
          <a:p>
            <a:pPr algn="just"/>
            <a:r>
              <a:rPr lang="en-US" sz="2000" dirty="0"/>
              <a:t>There are many sources of missing data. Let’s see some major sources of missing data.</a:t>
            </a:r>
          </a:p>
          <a:p>
            <a:pPr algn="just"/>
            <a:r>
              <a:rPr lang="en-US" sz="2000" dirty="0"/>
              <a:t>User forgot to fill the data in a field.</a:t>
            </a:r>
          </a:p>
          <a:p>
            <a:pPr algn="just"/>
            <a:r>
              <a:rPr lang="en-US" sz="2000" dirty="0"/>
              <a:t>It can be a programming error.</a:t>
            </a:r>
          </a:p>
          <a:p>
            <a:pPr algn="just"/>
            <a:r>
              <a:rPr lang="en-US" sz="2000" dirty="0"/>
              <a:t>Data can be lost when we transferring the data manually from a legacy database.</a:t>
            </a:r>
          </a:p>
          <a:p>
            <a:endParaRPr lang="en-US" dirty="0"/>
          </a:p>
        </p:txBody>
      </p:sp>
      <p:graphicFrame>
        <p:nvGraphicFramePr>
          <p:cNvPr id="4" name="Table 3"/>
          <p:cNvGraphicFramePr>
            <a:graphicFrameLocks noGrp="1"/>
          </p:cNvGraphicFramePr>
          <p:nvPr/>
        </p:nvGraphicFramePr>
        <p:xfrm>
          <a:off x="1392388" y="2644422"/>
          <a:ext cx="9961412" cy="2841978"/>
        </p:xfrm>
        <a:graphic>
          <a:graphicData uri="http://schemas.openxmlformats.org/drawingml/2006/table">
            <a:tbl>
              <a:tblPr/>
              <a:tblGrid>
                <a:gridCol w="2728851">
                  <a:extLst>
                    <a:ext uri="{9D8B030D-6E8A-4147-A177-3AD203B41FA5}">
                      <a16:colId xmlns:a16="http://schemas.microsoft.com/office/drawing/2014/main" xmlns="" val="20000"/>
                    </a:ext>
                  </a:extLst>
                </a:gridCol>
                <a:gridCol w="7232561">
                  <a:extLst>
                    <a:ext uri="{9D8B030D-6E8A-4147-A177-3AD203B41FA5}">
                      <a16:colId xmlns:a16="http://schemas.microsoft.com/office/drawing/2014/main" xmlns="" val="20001"/>
                    </a:ext>
                  </a:extLst>
                </a:gridCol>
              </a:tblGrid>
              <a:tr h="407592">
                <a:tc>
                  <a:txBody>
                    <a:bodyPr/>
                    <a:lstStyle/>
                    <a:p>
                      <a:r>
                        <a:rPr lang="en-US" sz="1600" b="0" dirty="0">
                          <a:solidFill>
                            <a:srgbClr val="000000"/>
                          </a:solidFill>
                          <a:effectLst/>
                          <a:latin typeface="arial" panose="020B0604020202020204" pitchFamily="34" charset="0"/>
                        </a:rPr>
                        <a:t>Dirty data</a:t>
                      </a:r>
                      <a:endParaRPr lang="en-US" sz="16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600" b="0">
                          <a:solidFill>
                            <a:srgbClr val="000000"/>
                          </a:solidFill>
                          <a:effectLst/>
                          <a:latin typeface="arial" panose="020B0604020202020204" pitchFamily="34" charset="0"/>
                        </a:rPr>
                        <a:t>Examples</a:t>
                      </a:r>
                      <a:endParaRPr lang="en-US" sz="16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407592">
                <a:tc>
                  <a:txBody>
                    <a:bodyPr/>
                    <a:lstStyle/>
                    <a:p>
                      <a:r>
                        <a:rPr lang="en-US" sz="1600" b="0" dirty="0">
                          <a:solidFill>
                            <a:srgbClr val="000000"/>
                          </a:solidFill>
                          <a:effectLst/>
                          <a:latin typeface="arial" panose="020B0604020202020204" pitchFamily="34" charset="0"/>
                        </a:rPr>
                        <a:t>Incomplete data</a:t>
                      </a:r>
                      <a:endParaRPr lang="en-US" sz="16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tc>
                  <a:txBody>
                    <a:bodyPr/>
                    <a:lstStyle/>
                    <a:p>
                      <a:r>
                        <a:rPr lang="en-US" sz="1600" b="0">
                          <a:solidFill>
                            <a:srgbClr val="000000"/>
                          </a:solidFill>
                          <a:effectLst/>
                          <a:latin typeface="arial" panose="020B0604020202020204" pitchFamily="34" charset="0"/>
                        </a:rPr>
                        <a:t>salary=”  ” </a:t>
                      </a:r>
                      <a:endParaRPr lang="en-US" sz="16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extLst>
                  <a:ext uri="{0D108BD9-81ED-4DB2-BD59-A6C34878D82A}">
                    <a16:rowId xmlns:a16="http://schemas.microsoft.com/office/drawing/2014/main" xmlns="" val="10001"/>
                  </a:ext>
                </a:extLst>
              </a:tr>
              <a:tr h="675598">
                <a:tc>
                  <a:txBody>
                    <a:bodyPr/>
                    <a:lstStyle/>
                    <a:p>
                      <a:r>
                        <a:rPr lang="en-US" sz="1600" b="0" dirty="0">
                          <a:solidFill>
                            <a:srgbClr val="000000"/>
                          </a:solidFill>
                          <a:effectLst/>
                          <a:latin typeface="arial" panose="020B0604020202020204" pitchFamily="34" charset="0"/>
                        </a:rPr>
                        <a:t>Inconsistent data</a:t>
                      </a:r>
                      <a:endParaRPr lang="en-US" sz="16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600" b="0" dirty="0">
                          <a:solidFill>
                            <a:srgbClr val="000000"/>
                          </a:solidFill>
                          <a:effectLst/>
                          <a:latin typeface="arial" panose="020B0604020202020204" pitchFamily="34" charset="0"/>
                        </a:rPr>
                        <a:t>Age =”5 years”, Birthday =”06/06/1990″, Current Year =”2017″</a:t>
                      </a:r>
                      <a:endParaRPr lang="en-US" sz="16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407592">
                <a:tc>
                  <a:txBody>
                    <a:bodyPr/>
                    <a:lstStyle/>
                    <a:p>
                      <a:r>
                        <a:rPr lang="en-US" sz="1600" b="0">
                          <a:solidFill>
                            <a:srgbClr val="000000"/>
                          </a:solidFill>
                          <a:effectLst/>
                          <a:latin typeface="arial" panose="020B0604020202020204" pitchFamily="34" charset="0"/>
                        </a:rPr>
                        <a:t>Noisy data</a:t>
                      </a:r>
                      <a:endParaRPr lang="en-US" sz="16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tc>
                  <a:txBody>
                    <a:bodyPr/>
                    <a:lstStyle/>
                    <a:p>
                      <a:r>
                        <a:rPr lang="en-US" sz="1600" b="0" dirty="0">
                          <a:solidFill>
                            <a:srgbClr val="000000"/>
                          </a:solidFill>
                          <a:effectLst/>
                          <a:latin typeface="arial" panose="020B0604020202020204" pitchFamily="34" charset="0"/>
                        </a:rPr>
                        <a:t>Salary = “-5000”,  Name = “123”</a:t>
                      </a:r>
                      <a:endParaRPr lang="en-US" sz="16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extLst>
                  <a:ext uri="{0D108BD9-81ED-4DB2-BD59-A6C34878D82A}">
                    <a16:rowId xmlns:a16="http://schemas.microsoft.com/office/drawing/2014/main" xmlns="" val="10003"/>
                  </a:ext>
                </a:extLst>
              </a:tr>
              <a:tr h="943604">
                <a:tc>
                  <a:txBody>
                    <a:bodyPr/>
                    <a:lstStyle/>
                    <a:p>
                      <a:r>
                        <a:rPr lang="en-US" sz="1600" b="0" dirty="0">
                          <a:solidFill>
                            <a:srgbClr val="000000"/>
                          </a:solidFill>
                          <a:effectLst/>
                          <a:latin typeface="arial" panose="020B0604020202020204" pitchFamily="34" charset="0"/>
                        </a:rPr>
                        <a:t>Intentional error</a:t>
                      </a:r>
                      <a:endParaRPr lang="en-US" sz="16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600" b="0" dirty="0">
                          <a:solidFill>
                            <a:srgbClr val="000000"/>
                          </a:solidFill>
                          <a:effectLst/>
                          <a:latin typeface="arial" panose="020B0604020202020204" pitchFamily="34" charset="0"/>
                        </a:rPr>
                        <a:t>Sometimes applications a lot auto value to attribute. </a:t>
                      </a:r>
                      <a:r>
                        <a:rPr lang="en-US" sz="1600" b="0" dirty="0" err="1">
                          <a:solidFill>
                            <a:srgbClr val="000000"/>
                          </a:solidFill>
                          <a:effectLst/>
                          <a:latin typeface="arial" panose="020B0604020202020204" pitchFamily="34" charset="0"/>
                        </a:rPr>
                        <a:t>e.g</a:t>
                      </a:r>
                      <a:r>
                        <a:rPr lang="en-US" sz="1600" b="0" dirty="0">
                          <a:solidFill>
                            <a:srgbClr val="000000"/>
                          </a:solidFill>
                          <a:effectLst/>
                          <a:latin typeface="arial" panose="020B0604020202020204" pitchFamily="34" charset="0"/>
                        </a:rPr>
                        <a:t> some application put gender value as male by default. gender=”male”</a:t>
                      </a:r>
                      <a:endParaRPr lang="en-US" sz="16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3630951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Slide Number Placeholder 2"/>
          <p:cNvSpPr>
            <a:spLocks noGrp="1"/>
          </p:cNvSpPr>
          <p:nvPr>
            <p:ph type="sldNum" sz="quarter" idx="12"/>
          </p:nvPr>
        </p:nvSpPr>
        <p:spPr/>
        <p:txBody>
          <a:bodyPr/>
          <a:lstStyle/>
          <a:p>
            <a:fld id="{E3591306-41CF-4237-B2B4-5C605DD45071}" type="slidenum">
              <a:rPr lang="en-US" smtClean="0">
                <a:solidFill>
                  <a:srgbClr val="464653"/>
                </a:solidFill>
              </a:rPr>
              <a:pPr/>
              <a:t>9</a:t>
            </a:fld>
            <a:endParaRPr lang="en-US">
              <a:solidFill>
                <a:srgbClr val="464653"/>
              </a:solidFill>
            </a:endParaRPr>
          </a:p>
        </p:txBody>
      </p:sp>
      <p:pic>
        <p:nvPicPr>
          <p:cNvPr id="5" name="Picture 4"/>
          <p:cNvPicPr>
            <a:picLocks noChangeAspect="1"/>
          </p:cNvPicPr>
          <p:nvPr/>
        </p:nvPicPr>
        <p:blipFill rotWithShape="1">
          <a:blip r:embed="rId2"/>
          <a:srcRect l="13933" r="4270"/>
          <a:stretch/>
        </p:blipFill>
        <p:spPr>
          <a:xfrm>
            <a:off x="6415790" y="690025"/>
            <a:ext cx="5651497" cy="4913144"/>
          </a:xfrm>
          <a:prstGeom prst="rect">
            <a:avLst/>
          </a:prstGeom>
        </p:spPr>
      </p:pic>
      <p:pic>
        <p:nvPicPr>
          <p:cNvPr id="6" name="Picture 5"/>
          <p:cNvPicPr>
            <a:picLocks noChangeAspect="1"/>
          </p:cNvPicPr>
          <p:nvPr/>
        </p:nvPicPr>
        <p:blipFill>
          <a:blip r:embed="rId3"/>
          <a:stretch>
            <a:fillRect/>
          </a:stretch>
        </p:blipFill>
        <p:spPr>
          <a:xfrm>
            <a:off x="124714" y="690025"/>
            <a:ext cx="6291076" cy="4913144"/>
          </a:xfrm>
          <a:prstGeom prst="rect">
            <a:avLst/>
          </a:prstGeom>
        </p:spPr>
      </p:pic>
    </p:spTree>
    <p:extLst>
      <p:ext uri="{BB962C8B-B14F-4D97-AF65-F5344CB8AC3E}">
        <p14:creationId xmlns:p14="http://schemas.microsoft.com/office/powerpoint/2010/main" val="2944484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 calcmode="lin" valueType="num">
                                      <p:cBhvr additive="base">
                                        <p:cTn id="25" dur="500" fill="hold"/>
                                        <p:tgtEl>
                                          <p:spTgt spid="6"/>
                                        </p:tgtEl>
                                        <p:attrNameLst>
                                          <p:attrName>ppt_x</p:attrName>
                                        </p:attrNameLst>
                                      </p:cBhvr>
                                      <p:tavLst>
                                        <p:tav tm="0">
                                          <p:val>
                                            <p:strVal val="#ppt_x"/>
                                          </p:val>
                                        </p:tav>
                                        <p:tav tm="100000">
                                          <p:val>
                                            <p:strVal val="#ppt_x"/>
                                          </p:val>
                                        </p:tav>
                                      </p:tavLst>
                                    </p:anim>
                                    <p:anim calcmode="lin" valueType="num">
                                      <p:cBhvr additive="base">
                                        <p:cTn id="2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820"/>
            <a:ext cx="10515600" cy="5945143"/>
          </a:xfrm>
        </p:spPr>
        <p:txBody>
          <a:bodyPr/>
          <a:lstStyle/>
          <a:p>
            <a:pPr marL="0" indent="0">
              <a:buNone/>
            </a:pPr>
            <a:r>
              <a:rPr lang="en-US" b="1" dirty="0">
                <a:solidFill>
                  <a:srgbClr val="00B050"/>
                </a:solidFill>
              </a:rPr>
              <a:t>How to Handle incomplete/Missing Data?</a:t>
            </a:r>
          </a:p>
          <a:p>
            <a:r>
              <a:rPr lang="en-US" sz="2400" dirty="0"/>
              <a:t>Ignore the tuple</a:t>
            </a:r>
          </a:p>
          <a:p>
            <a:r>
              <a:rPr lang="en-US" sz="2400" dirty="0"/>
              <a:t>Fill in the missing value manually</a:t>
            </a:r>
          </a:p>
          <a:p>
            <a:r>
              <a:rPr lang="en-US" sz="2400" dirty="0"/>
              <a:t>Fill the values automatically by</a:t>
            </a:r>
          </a:p>
          <a:p>
            <a:pPr lvl="1"/>
            <a:r>
              <a:rPr lang="en-US" sz="2000" dirty="0"/>
              <a:t>Getting the attribute mean</a:t>
            </a:r>
          </a:p>
          <a:p>
            <a:pPr lvl="1"/>
            <a:r>
              <a:rPr lang="en-US" sz="2000" dirty="0"/>
              <a:t>Getting the constant value if any constant value is there.</a:t>
            </a:r>
          </a:p>
          <a:p>
            <a:pPr lvl="1"/>
            <a:r>
              <a:rPr lang="en-US" sz="2000" dirty="0"/>
              <a:t>Getting the most probable value by Bayesian formula or decision tree</a:t>
            </a:r>
          </a:p>
          <a:p>
            <a:pPr marL="0" indent="0">
              <a:buNone/>
            </a:pPr>
            <a:r>
              <a:rPr lang="en-US" b="1" dirty="0">
                <a:solidFill>
                  <a:srgbClr val="00B050"/>
                </a:solidFill>
              </a:rPr>
              <a:t>How to Handle Noisy Data?</a:t>
            </a:r>
          </a:p>
          <a:p>
            <a:r>
              <a:rPr lang="en-US" sz="2000" dirty="0"/>
              <a:t>Binning</a:t>
            </a:r>
          </a:p>
          <a:p>
            <a:r>
              <a:rPr lang="en-US" sz="2000" dirty="0"/>
              <a:t>Regression</a:t>
            </a:r>
          </a:p>
          <a:p>
            <a:r>
              <a:rPr lang="en-US" sz="2000" dirty="0"/>
              <a:t>Clustering</a:t>
            </a:r>
          </a:p>
          <a:p>
            <a:r>
              <a:rPr lang="en-US" sz="2000" dirty="0"/>
              <a:t>Combined computer and human inspection.</a:t>
            </a:r>
          </a:p>
          <a:p>
            <a:endParaRPr lang="en-US" dirty="0"/>
          </a:p>
        </p:txBody>
      </p:sp>
    </p:spTree>
    <p:extLst>
      <p:ext uri="{BB962C8B-B14F-4D97-AF65-F5344CB8AC3E}">
        <p14:creationId xmlns:p14="http://schemas.microsoft.com/office/powerpoint/2010/main" val="1236941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8941"/>
            <a:ext cx="10515600" cy="5958022"/>
          </a:xfrm>
        </p:spPr>
        <p:txBody>
          <a:bodyPr>
            <a:normAutofit/>
          </a:bodyPr>
          <a:lstStyle/>
          <a:p>
            <a:pPr marL="0" indent="0" algn="just">
              <a:buNone/>
            </a:pPr>
            <a:r>
              <a:rPr lang="en-US" sz="2400" b="1" dirty="0">
                <a:solidFill>
                  <a:srgbClr val="00B050"/>
                </a:solidFill>
              </a:rPr>
              <a:t>What is Binning?</a:t>
            </a:r>
          </a:p>
          <a:p>
            <a:pPr algn="just"/>
            <a:r>
              <a:rPr lang="en-US" sz="2400" u="sng" dirty="0">
                <a:hlinkClick r:id="rId2"/>
              </a:rPr>
              <a:t>Binning </a:t>
            </a:r>
            <a:r>
              <a:rPr lang="en-US" sz="2400" dirty="0"/>
              <a:t>is a technique in which first of all we sort the data and then partition the data into equal frequency bins.</a:t>
            </a:r>
          </a:p>
          <a:p>
            <a:pPr algn="just"/>
            <a:endParaRPr lang="en-US" sz="2400" dirty="0"/>
          </a:p>
          <a:p>
            <a:pPr algn="just"/>
            <a:endParaRPr lang="en-US" sz="2400" dirty="0"/>
          </a:p>
          <a:p>
            <a:pPr marL="0" indent="0" algn="just">
              <a:buNone/>
            </a:pPr>
            <a:endParaRPr lang="en-US" sz="2400" b="1" dirty="0">
              <a:solidFill>
                <a:srgbClr val="00B050"/>
              </a:solidFill>
            </a:endParaRPr>
          </a:p>
          <a:p>
            <a:pPr marL="0" indent="0" algn="just">
              <a:buNone/>
            </a:pPr>
            <a:r>
              <a:rPr lang="en-US" sz="2400" b="1" dirty="0">
                <a:solidFill>
                  <a:srgbClr val="00B050"/>
                </a:solidFill>
              </a:rPr>
              <a:t>Types of binning:</a:t>
            </a:r>
          </a:p>
          <a:p>
            <a:pPr algn="just"/>
            <a:r>
              <a:rPr lang="en-US" sz="2400" dirty="0"/>
              <a:t>There are many types of binning. Some of them are as follows;</a:t>
            </a:r>
          </a:p>
          <a:p>
            <a:pPr algn="just"/>
            <a:r>
              <a:rPr lang="en-US" sz="2400" dirty="0"/>
              <a:t>Smooth by getting the bin means</a:t>
            </a:r>
          </a:p>
          <a:p>
            <a:pPr algn="just"/>
            <a:r>
              <a:rPr lang="en-US" sz="2400" dirty="0"/>
              <a:t>Smooth by getting the bin median</a:t>
            </a:r>
          </a:p>
          <a:p>
            <a:pPr algn="just"/>
            <a:r>
              <a:rPr lang="en-US" sz="2400" dirty="0"/>
              <a:t>Smooth by getting the bin boundaries, etc.</a:t>
            </a:r>
          </a:p>
          <a:p>
            <a:endParaRPr lang="en-US" dirty="0"/>
          </a:p>
          <a:p>
            <a:endParaRPr lang="en-US" dirty="0"/>
          </a:p>
          <a:p>
            <a:endParaRPr lang="en-US" dirty="0"/>
          </a:p>
        </p:txBody>
      </p:sp>
      <p:graphicFrame>
        <p:nvGraphicFramePr>
          <p:cNvPr id="4" name="Table 3"/>
          <p:cNvGraphicFramePr>
            <a:graphicFrameLocks noGrp="1"/>
          </p:cNvGraphicFramePr>
          <p:nvPr/>
        </p:nvGraphicFramePr>
        <p:xfrm>
          <a:off x="2229514" y="1549237"/>
          <a:ext cx="6985996" cy="834390"/>
        </p:xfrm>
        <a:graphic>
          <a:graphicData uri="http://schemas.openxmlformats.org/drawingml/2006/table">
            <a:tbl>
              <a:tblPr/>
              <a:tblGrid>
                <a:gridCol w="3492998">
                  <a:extLst>
                    <a:ext uri="{9D8B030D-6E8A-4147-A177-3AD203B41FA5}">
                      <a16:colId xmlns:a16="http://schemas.microsoft.com/office/drawing/2014/main" xmlns="" val="20000"/>
                    </a:ext>
                  </a:extLst>
                </a:gridCol>
                <a:gridCol w="3492998">
                  <a:extLst>
                    <a:ext uri="{9D8B030D-6E8A-4147-A177-3AD203B41FA5}">
                      <a16:colId xmlns:a16="http://schemas.microsoft.com/office/drawing/2014/main" xmlns="" val="20001"/>
                    </a:ext>
                  </a:extLst>
                </a:gridCol>
              </a:tblGrid>
              <a:tr h="0">
                <a:tc>
                  <a:txBody>
                    <a:bodyPr/>
                    <a:lstStyle/>
                    <a:p>
                      <a:r>
                        <a:rPr lang="en-US" sz="1200" b="1" dirty="0">
                          <a:solidFill>
                            <a:srgbClr val="000000"/>
                          </a:solidFill>
                          <a:effectLst/>
                          <a:latin typeface="arial" panose="020B0604020202020204" pitchFamily="34" charset="0"/>
                        </a:rPr>
                        <a:t>Bin 1</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0">
                          <a:solidFill>
                            <a:srgbClr val="000000"/>
                          </a:solidFill>
                          <a:effectLst/>
                          <a:latin typeface="arial" panose="020B0604020202020204" pitchFamily="34" charset="0"/>
                        </a:rPr>
                        <a:t>2, 3, 6, 8</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0">
                <a:tc>
                  <a:txBody>
                    <a:bodyPr/>
                    <a:lstStyle/>
                    <a:p>
                      <a:r>
                        <a:rPr lang="en-US" sz="1200" b="1">
                          <a:solidFill>
                            <a:srgbClr val="000000"/>
                          </a:solidFill>
                          <a:effectLst/>
                          <a:latin typeface="arial" panose="020B0604020202020204" pitchFamily="34" charset="0"/>
                        </a:rPr>
                        <a:t>Bin 2</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tc>
                  <a:txBody>
                    <a:bodyPr/>
                    <a:lstStyle/>
                    <a:p>
                      <a:r>
                        <a:rPr lang="en-US" sz="1200" b="0">
                          <a:solidFill>
                            <a:srgbClr val="000000"/>
                          </a:solidFill>
                          <a:effectLst/>
                          <a:latin typeface="arial" panose="020B0604020202020204" pitchFamily="34" charset="0"/>
                        </a:rPr>
                        <a:t>14,16,18,24</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extLst>
                  <a:ext uri="{0D108BD9-81ED-4DB2-BD59-A6C34878D82A}">
                    <a16:rowId xmlns:a16="http://schemas.microsoft.com/office/drawing/2014/main" xmlns="" val="10001"/>
                  </a:ext>
                </a:extLst>
              </a:tr>
              <a:tr h="0">
                <a:tc>
                  <a:txBody>
                    <a:bodyPr/>
                    <a:lstStyle/>
                    <a:p>
                      <a:r>
                        <a:rPr lang="en-US" sz="1200" b="1" dirty="0">
                          <a:solidFill>
                            <a:srgbClr val="000000"/>
                          </a:solidFill>
                          <a:effectLst/>
                          <a:latin typeface="arial" panose="020B0604020202020204" pitchFamily="34" charset="0"/>
                        </a:rPr>
                        <a:t>Bin 3</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0" dirty="0">
                          <a:solidFill>
                            <a:srgbClr val="000000"/>
                          </a:solidFill>
                          <a:effectLst/>
                          <a:latin typeface="arial" panose="020B0604020202020204" pitchFamily="34" charset="0"/>
                        </a:rPr>
                        <a:t>26,28,30,32</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bl>
          </a:graphicData>
        </a:graphic>
      </p:graphicFrame>
      <p:graphicFrame>
        <p:nvGraphicFramePr>
          <p:cNvPr id="5" name="Table 4"/>
          <p:cNvGraphicFramePr>
            <a:graphicFrameLocks noGrp="1"/>
          </p:cNvGraphicFramePr>
          <p:nvPr/>
        </p:nvGraphicFramePr>
        <p:xfrm>
          <a:off x="1868905" y="5190185"/>
          <a:ext cx="6985996" cy="834390"/>
        </p:xfrm>
        <a:graphic>
          <a:graphicData uri="http://schemas.openxmlformats.org/drawingml/2006/table">
            <a:tbl>
              <a:tblPr/>
              <a:tblGrid>
                <a:gridCol w="3492998">
                  <a:extLst>
                    <a:ext uri="{9D8B030D-6E8A-4147-A177-3AD203B41FA5}">
                      <a16:colId xmlns:a16="http://schemas.microsoft.com/office/drawing/2014/main" xmlns="" val="20000"/>
                    </a:ext>
                  </a:extLst>
                </a:gridCol>
                <a:gridCol w="3492998">
                  <a:extLst>
                    <a:ext uri="{9D8B030D-6E8A-4147-A177-3AD203B41FA5}">
                      <a16:colId xmlns:a16="http://schemas.microsoft.com/office/drawing/2014/main" xmlns="" val="20001"/>
                    </a:ext>
                  </a:extLst>
                </a:gridCol>
              </a:tblGrid>
              <a:tr h="220440">
                <a:tc>
                  <a:txBody>
                    <a:bodyPr/>
                    <a:lstStyle/>
                    <a:p>
                      <a:r>
                        <a:rPr lang="en-US" sz="1200" b="1" dirty="0">
                          <a:solidFill>
                            <a:srgbClr val="000000"/>
                          </a:solidFill>
                          <a:effectLst/>
                          <a:latin typeface="arial" panose="020B0604020202020204" pitchFamily="34" charset="0"/>
                        </a:rPr>
                        <a:t>Bin 1</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0">
                          <a:solidFill>
                            <a:srgbClr val="000000"/>
                          </a:solidFill>
                          <a:effectLst/>
                          <a:latin typeface="arial" panose="020B0604020202020204" pitchFamily="34" charset="0"/>
                        </a:rPr>
                        <a:t>4.75,  4.75,  4.75,  4.75</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0">
                <a:tc>
                  <a:txBody>
                    <a:bodyPr/>
                    <a:lstStyle/>
                    <a:p>
                      <a:r>
                        <a:rPr lang="en-US" sz="1200" b="1">
                          <a:solidFill>
                            <a:srgbClr val="000000"/>
                          </a:solidFill>
                          <a:effectLst/>
                          <a:latin typeface="arial" panose="020B0604020202020204" pitchFamily="34" charset="0"/>
                        </a:rPr>
                        <a:t>Bin 2</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tc>
                  <a:txBody>
                    <a:bodyPr/>
                    <a:lstStyle/>
                    <a:p>
                      <a:r>
                        <a:rPr lang="en-US" sz="1200" b="0">
                          <a:solidFill>
                            <a:srgbClr val="000000"/>
                          </a:solidFill>
                          <a:effectLst/>
                          <a:latin typeface="arial" panose="020B0604020202020204" pitchFamily="34" charset="0"/>
                        </a:rPr>
                        <a:t>18,18,18,18</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EEEEEE"/>
                    </a:solidFill>
                  </a:tcPr>
                </a:tc>
                <a:extLst>
                  <a:ext uri="{0D108BD9-81ED-4DB2-BD59-A6C34878D82A}">
                    <a16:rowId xmlns:a16="http://schemas.microsoft.com/office/drawing/2014/main" xmlns="" val="10001"/>
                  </a:ext>
                </a:extLst>
              </a:tr>
              <a:tr h="0">
                <a:tc>
                  <a:txBody>
                    <a:bodyPr/>
                    <a:lstStyle/>
                    <a:p>
                      <a:r>
                        <a:rPr lang="en-US" sz="1200" b="1">
                          <a:solidFill>
                            <a:srgbClr val="000000"/>
                          </a:solidFill>
                          <a:effectLst/>
                          <a:latin typeface="arial" panose="020B0604020202020204" pitchFamily="34" charset="0"/>
                        </a:rPr>
                        <a:t>Bin 3</a:t>
                      </a:r>
                      <a:endParaRPr lang="en-US" sz="120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tc>
                  <a:txBody>
                    <a:bodyPr/>
                    <a:lstStyle/>
                    <a:p>
                      <a:r>
                        <a:rPr lang="en-US" sz="1200" b="0" dirty="0">
                          <a:solidFill>
                            <a:srgbClr val="000000"/>
                          </a:solidFill>
                          <a:effectLst/>
                          <a:latin typeface="arial" panose="020B0604020202020204" pitchFamily="34" charset="0"/>
                        </a:rPr>
                        <a:t>29,29,29,29</a:t>
                      </a:r>
                      <a:endParaRPr lang="en-US" sz="1200" dirty="0">
                        <a:effectLst/>
                        <a:latin typeface="arial" panose="020B0604020202020204" pitchFamily="34" charset="0"/>
                      </a:endParaRPr>
                    </a:p>
                  </a:txBody>
                  <a:tcPr marL="142875" marR="142875" marT="47625" marB="47625" anchor="ctr">
                    <a:lnL w="9525" cap="flat" cmpd="sng" algn="ctr">
                      <a:solidFill>
                        <a:srgbClr val="008000"/>
                      </a:solidFill>
                      <a:prstDash val="solid"/>
                      <a:round/>
                      <a:headEnd type="none" w="med" len="med"/>
                      <a:tailEnd type="none" w="med" len="med"/>
                    </a:lnL>
                    <a:lnR w="9525" cap="flat" cmpd="sng" algn="ctr">
                      <a:solidFill>
                        <a:srgbClr val="008000"/>
                      </a:solidFill>
                      <a:prstDash val="solid"/>
                      <a:round/>
                      <a:headEnd type="none" w="med" len="med"/>
                      <a:tailEnd type="none" w="med" len="med"/>
                    </a:lnR>
                    <a:lnT w="9525" cap="flat" cmpd="sng" algn="ctr">
                      <a:solidFill>
                        <a:srgbClr val="008000"/>
                      </a:solidFill>
                      <a:prstDash val="solid"/>
                      <a:round/>
                      <a:headEnd type="none" w="med" len="med"/>
                      <a:tailEnd type="none" w="med" len="med"/>
                    </a:lnT>
                    <a:lnB w="9525" cap="flat" cmpd="sng" algn="ctr">
                      <a:solidFill>
                        <a:srgbClr val="008000"/>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bl>
          </a:graphicData>
        </a:graphic>
      </p:graphicFrame>
    </p:spTree>
    <p:extLst>
      <p:ext uri="{BB962C8B-B14F-4D97-AF65-F5344CB8AC3E}">
        <p14:creationId xmlns:p14="http://schemas.microsoft.com/office/powerpoint/2010/main" val="117003820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a:bodyPr>
          <a:lstStyle/>
          <a:p>
            <a:pPr marL="0" indent="0">
              <a:buNone/>
            </a:pPr>
            <a:r>
              <a:rPr lang="en-US" dirty="0">
                <a:solidFill>
                  <a:srgbClr val="FF0000"/>
                </a:solidFill>
              </a:rPr>
              <a:t>Data Integration</a:t>
            </a:r>
          </a:p>
          <a:p>
            <a:r>
              <a:rPr lang="en-US" dirty="0"/>
              <a:t>In this step, a coherent data source is prepared. This is done by collecting and integrating data from multiple sources like databases, legacy systems, flat files, data cubes etc.</a:t>
            </a:r>
          </a:p>
          <a:p>
            <a:r>
              <a:rPr lang="en-US" dirty="0"/>
              <a:t>Data is like garbage. You’d better know what you are going to do with it before you collect it. — Mark Twain</a:t>
            </a:r>
          </a:p>
          <a:p>
            <a:pPr marL="0" indent="0">
              <a:buNone/>
            </a:pPr>
            <a:r>
              <a:rPr lang="en-US" b="1" dirty="0">
                <a:solidFill>
                  <a:srgbClr val="00B050"/>
                </a:solidFill>
              </a:rPr>
              <a:t>Issues in Data Integration</a:t>
            </a:r>
          </a:p>
          <a:p>
            <a:pPr algn="just"/>
            <a:r>
              <a:rPr lang="en-US" b="1" dirty="0"/>
              <a:t>Schema Integration: </a:t>
            </a:r>
            <a:r>
              <a:rPr lang="en-US" dirty="0"/>
              <a:t>Metadata (i.e. the schema) from different sources may not be compatible. This leads to </a:t>
            </a:r>
            <a:r>
              <a:rPr lang="en-US" i="1" dirty="0"/>
              <a:t>entity identification problem</a:t>
            </a:r>
            <a:r>
              <a:rPr lang="en-US" b="1" dirty="0"/>
              <a:t>. </a:t>
            </a:r>
            <a:r>
              <a:rPr lang="en-US" dirty="0"/>
              <a:t>Example : Consider two data sources R and S. Customer id in R is represented as </a:t>
            </a:r>
            <a:r>
              <a:rPr lang="en-US" dirty="0" err="1"/>
              <a:t>cust_id</a:t>
            </a:r>
            <a:r>
              <a:rPr lang="en-US" dirty="0"/>
              <a:t> and in S is represented is </a:t>
            </a:r>
            <a:r>
              <a:rPr lang="en-US" dirty="0" err="1"/>
              <a:t>c_id</a:t>
            </a:r>
            <a:r>
              <a:rPr lang="en-US" dirty="0"/>
              <a:t>. They mean the same thing, represent the same thing but have different names which leads to integration problems. Detecting and resolving them is very important to have a coherent data source.</a:t>
            </a:r>
          </a:p>
          <a:p>
            <a:pPr marL="0" indent="0">
              <a:buNone/>
            </a:pPr>
            <a:endParaRPr lang="en-US" dirty="0"/>
          </a:p>
        </p:txBody>
      </p:sp>
    </p:spTree>
    <p:extLst>
      <p:ext uri="{BB962C8B-B14F-4D97-AF65-F5344CB8AC3E}">
        <p14:creationId xmlns:p14="http://schemas.microsoft.com/office/powerpoint/2010/main" val="292949439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820"/>
            <a:ext cx="10515600" cy="5945143"/>
          </a:xfrm>
        </p:spPr>
        <p:txBody>
          <a:bodyPr>
            <a:normAutofit/>
          </a:bodyPr>
          <a:lstStyle/>
          <a:p>
            <a:pPr algn="just"/>
            <a:r>
              <a:rPr lang="en-US" b="1" dirty="0"/>
              <a:t>Data value conflicts: </a:t>
            </a:r>
            <a:r>
              <a:rPr lang="en-US" dirty="0"/>
              <a:t>The values or metrics or representations of the same data maybe different in for the same real world entity in different data sources. This leads to different representations of the same data, different scales etc. Example : Weight in data source R is represented in kilograms and in source S is represented in grams. To resolve this, data representations should be made consistent and conversions should be performed accordingly.</a:t>
            </a:r>
          </a:p>
          <a:p>
            <a:pPr algn="just"/>
            <a:r>
              <a:rPr lang="en-US" b="1" dirty="0"/>
              <a:t>Redundant data: </a:t>
            </a:r>
            <a:r>
              <a:rPr lang="en-US" dirty="0"/>
              <a:t>Duplicate attributes or tuples may occur as a result of integrating data from various sources. This may also lead to inconsistencies. These redundancies or inconsistencies may be reduced by careful integration of data from multiple sources. This will help in improving the mining speed and quality. Also, co-relational analysis can be performed to detect redundant data.</a:t>
            </a:r>
          </a:p>
          <a:p>
            <a:endParaRPr lang="en-US" dirty="0"/>
          </a:p>
        </p:txBody>
      </p:sp>
    </p:spTree>
    <p:extLst>
      <p:ext uri="{BB962C8B-B14F-4D97-AF65-F5344CB8AC3E}">
        <p14:creationId xmlns:p14="http://schemas.microsoft.com/office/powerpoint/2010/main" val="409260374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a:bodyPr>
          <a:lstStyle/>
          <a:p>
            <a:pPr marL="0" indent="0">
              <a:buNone/>
            </a:pPr>
            <a:r>
              <a:rPr lang="en-US" b="1" dirty="0">
                <a:solidFill>
                  <a:srgbClr val="FF0000"/>
                </a:solidFill>
              </a:rPr>
              <a:t>Data Reduction</a:t>
            </a:r>
          </a:p>
          <a:p>
            <a:pPr algn="just"/>
            <a:r>
              <a:rPr lang="en-US" dirty="0"/>
              <a:t>If the data is very large, data reduction is performed. Sometimes, it is also performed to find the most suitable subset of attributes from a large number of attributes. This is known as dimensionality reduction. Data reduction also involves reducing the number of attribute values and/or the number of tuples. Various data reduction techniques are:</a:t>
            </a:r>
          </a:p>
          <a:p>
            <a:pPr algn="just"/>
            <a:r>
              <a:rPr lang="en-US" b="1" dirty="0"/>
              <a:t>Data cube aggregation: </a:t>
            </a:r>
            <a:r>
              <a:rPr lang="en-US" dirty="0"/>
              <a:t>In this technique the data is reduced by applying OLAP operations like slice, dice or rollup. It uses the smallest level necessary to solve the problem.</a:t>
            </a:r>
          </a:p>
          <a:p>
            <a:pPr algn="just"/>
            <a:r>
              <a:rPr lang="en-US" b="1" dirty="0"/>
              <a:t>Dimensionality reduction: </a:t>
            </a:r>
            <a:r>
              <a:rPr lang="en-US" dirty="0"/>
              <a:t>The data attributes or dimensions are reduced. Not all attributes are required for data mining. The most suitable subset of attributes are selected by using techniques like forward selection, backward elimination, decision tree induction or a combination of forward selection and backward elimination.</a:t>
            </a:r>
          </a:p>
          <a:p>
            <a:endParaRPr lang="en-US" dirty="0"/>
          </a:p>
        </p:txBody>
      </p:sp>
    </p:spTree>
    <p:extLst>
      <p:ext uri="{BB962C8B-B14F-4D97-AF65-F5344CB8AC3E}">
        <p14:creationId xmlns:p14="http://schemas.microsoft.com/office/powerpoint/2010/main" val="87484587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0"/>
            <a:ext cx="10515600" cy="6176963"/>
          </a:xfrm>
        </p:spPr>
        <p:txBody>
          <a:bodyPr>
            <a:normAutofit fontScale="92500" lnSpcReduction="10000"/>
          </a:bodyPr>
          <a:lstStyle/>
          <a:p>
            <a:r>
              <a:rPr lang="en-US" sz="2400" dirty="0"/>
              <a:t>Dimensionality reduction is considered a significant task in data mining applications.</a:t>
            </a:r>
          </a:p>
          <a:p>
            <a:r>
              <a:rPr lang="en-US" sz="2400" dirty="0"/>
              <a:t>For example, let’s start with an example. Suppose you have a dataset with a lot of dimensions (features or columns in your database).</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algn="just"/>
            <a:r>
              <a:rPr lang="en-US" sz="2400" dirty="0"/>
              <a:t>In this example, we can see that if we know the mobile number, then we can know the mobile network or </a:t>
            </a:r>
            <a:r>
              <a:rPr lang="en-US" sz="2400" dirty="0" err="1"/>
              <a:t>sim</a:t>
            </a:r>
            <a:r>
              <a:rPr lang="en-US" sz="2400" dirty="0"/>
              <a:t> provider. So, we reduce a dimension of mobile network. When we reduce the dimensions, then you can reduce those dimensions of attributes of data by combining the dimensions in such a way that it will not lose significant characteristics of the original dataset that is going to be ready for data mining.</a:t>
            </a:r>
          </a:p>
        </p:txBody>
      </p:sp>
      <p:pic>
        <p:nvPicPr>
          <p:cNvPr id="5" name="Picture 4"/>
          <p:cNvPicPr>
            <a:picLocks noChangeAspect="1"/>
          </p:cNvPicPr>
          <p:nvPr/>
        </p:nvPicPr>
        <p:blipFill>
          <a:blip r:embed="rId2"/>
          <a:stretch>
            <a:fillRect/>
          </a:stretch>
        </p:blipFill>
        <p:spPr>
          <a:xfrm>
            <a:off x="2395470" y="1237408"/>
            <a:ext cx="7225048" cy="3360685"/>
          </a:xfrm>
          <a:prstGeom prst="rect">
            <a:avLst/>
          </a:prstGeom>
        </p:spPr>
      </p:pic>
    </p:spTree>
    <p:extLst>
      <p:ext uri="{BB962C8B-B14F-4D97-AF65-F5344CB8AC3E}">
        <p14:creationId xmlns:p14="http://schemas.microsoft.com/office/powerpoint/2010/main" val="280566145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1820"/>
            <a:ext cx="10515600" cy="5945143"/>
          </a:xfrm>
        </p:spPr>
        <p:txBody>
          <a:bodyPr>
            <a:normAutofit/>
          </a:bodyPr>
          <a:lstStyle/>
          <a:p>
            <a:pPr marL="0" indent="0">
              <a:buNone/>
            </a:pPr>
            <a:r>
              <a:rPr lang="en-US" b="1" dirty="0">
                <a:solidFill>
                  <a:srgbClr val="FF0000"/>
                </a:solidFill>
              </a:rPr>
              <a:t>Curse of Dimensionality</a:t>
            </a:r>
            <a:endParaRPr lang="en-US" dirty="0">
              <a:solidFill>
                <a:srgbClr val="FF0000"/>
              </a:solidFill>
            </a:endParaRPr>
          </a:p>
          <a:p>
            <a:pPr algn="just"/>
            <a:r>
              <a:rPr lang="en-US" sz="2000" dirty="0"/>
              <a:t>“The Curse is an offensive word or phrase used to express anger or annoyance”.</a:t>
            </a:r>
          </a:p>
          <a:p>
            <a:pPr algn="just"/>
            <a:r>
              <a:rPr lang="en-US" sz="2000" dirty="0"/>
              <a:t>The curse of dimensionality is a condition that occurs when we want to classify, organize, and analyze the high dimensional data.</a:t>
            </a:r>
          </a:p>
          <a:p>
            <a:pPr algn="just"/>
            <a:r>
              <a:rPr lang="en-US" sz="2000" dirty="0"/>
              <a:t>When the number of dimensions increases, the distance between two independent points increases, and similarity decreases. </a:t>
            </a:r>
          </a:p>
          <a:p>
            <a:pPr algn="just"/>
            <a:r>
              <a:rPr lang="en-US" sz="2000" dirty="0"/>
              <a:t>This problem results in more errors in our final results after data mining.. When we are working on the data, especially big data, then a very large number of data points are there, so a lot of dimensions are possibly there. </a:t>
            </a:r>
          </a:p>
          <a:p>
            <a:pPr algn="just"/>
            <a:r>
              <a:rPr lang="en-US" sz="2000" dirty="0"/>
              <a:t>In this case, it’s practically impossible to get the wanted results and even if we suppose that it’s possible then it will give inefficient results.</a:t>
            </a:r>
          </a:p>
          <a:p>
            <a:endParaRPr lang="en-US" dirty="0"/>
          </a:p>
        </p:txBody>
      </p:sp>
    </p:spTree>
    <p:extLst>
      <p:ext uri="{BB962C8B-B14F-4D97-AF65-F5344CB8AC3E}">
        <p14:creationId xmlns:p14="http://schemas.microsoft.com/office/powerpoint/2010/main" val="2346511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50761"/>
            <a:ext cx="10515600" cy="5726202"/>
          </a:xfrm>
        </p:spPr>
        <p:txBody>
          <a:bodyPr>
            <a:normAutofit fontScale="92500"/>
          </a:bodyPr>
          <a:lstStyle/>
          <a:p>
            <a:pPr algn="just"/>
            <a:r>
              <a:rPr lang="en-US" sz="2400" dirty="0"/>
              <a:t>If we reduce the dimension, then it can be easy and more convenient to collect the data.</a:t>
            </a:r>
          </a:p>
          <a:p>
            <a:pPr algn="just"/>
            <a:r>
              <a:rPr lang="en-US" sz="2400" dirty="0"/>
              <a:t>Data is not collected only for data mining.</a:t>
            </a:r>
          </a:p>
          <a:p>
            <a:pPr algn="just"/>
            <a:r>
              <a:rPr lang="en-US" sz="2400" dirty="0"/>
              <a:t>Data accumulates at a good speed.</a:t>
            </a:r>
          </a:p>
          <a:p>
            <a:pPr algn="just"/>
            <a:r>
              <a:rPr lang="en-US" sz="2400" dirty="0"/>
              <a:t>Data preprocessing is an important task to do for better and effective data mining. </a:t>
            </a:r>
          </a:p>
          <a:p>
            <a:pPr algn="just"/>
            <a:r>
              <a:rPr lang="en-US" sz="2400" dirty="0"/>
              <a:t>Dimensionality reduction is an effective approach to collect less data but efficient data.</a:t>
            </a:r>
          </a:p>
          <a:p>
            <a:pPr algn="just"/>
            <a:r>
              <a:rPr lang="en-US" sz="2400" dirty="0"/>
              <a:t>Dimensionality Reduction is very helpful in the projection of high-dimensional data onto 2D or 3D Visualization.</a:t>
            </a:r>
          </a:p>
          <a:p>
            <a:pPr algn="just"/>
            <a:r>
              <a:rPr lang="en-US" sz="2400" dirty="0"/>
              <a:t>Dimensionality Reduction is helpful in inefficient storage and retrieval of the data and promotes the concept of  Data compression.</a:t>
            </a:r>
          </a:p>
          <a:p>
            <a:pPr algn="just"/>
            <a:r>
              <a:rPr lang="en-US" sz="2400" dirty="0"/>
              <a:t>Dimensionality Reduction encourages the positive effect on query accuracy by Noise removal.</a:t>
            </a:r>
          </a:p>
          <a:p>
            <a:pPr algn="just"/>
            <a:r>
              <a:rPr lang="en-US" sz="2400" dirty="0"/>
              <a:t>Dimensionality Reduction reduces computation time. It fastens the time required for performing the same computations.</a:t>
            </a:r>
          </a:p>
          <a:p>
            <a:pPr algn="just"/>
            <a:r>
              <a:rPr lang="en-US" sz="2400" dirty="0"/>
              <a:t>Dimensionality Reduction is helpful to remove redundant features.</a:t>
            </a:r>
          </a:p>
          <a:p>
            <a:endParaRPr lang="en-US" dirty="0"/>
          </a:p>
        </p:txBody>
      </p:sp>
    </p:spTree>
    <p:extLst>
      <p:ext uri="{BB962C8B-B14F-4D97-AF65-F5344CB8AC3E}">
        <p14:creationId xmlns:p14="http://schemas.microsoft.com/office/powerpoint/2010/main" val="9240476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marL="0" indent="0">
              <a:buNone/>
            </a:pPr>
            <a:r>
              <a:rPr lang="en-US" sz="2000" dirty="0">
                <a:solidFill>
                  <a:srgbClr val="FF0000"/>
                </a:solidFill>
              </a:rPr>
              <a:t>Application of Dimensionality Reduction</a:t>
            </a:r>
          </a:p>
          <a:p>
            <a:r>
              <a:rPr lang="en-US" sz="2000" dirty="0"/>
              <a:t>Text mining</a:t>
            </a:r>
          </a:p>
          <a:p>
            <a:r>
              <a:rPr lang="en-US" sz="2000" dirty="0"/>
              <a:t>Image retrieval</a:t>
            </a:r>
          </a:p>
          <a:p>
            <a:r>
              <a:rPr lang="en-US" sz="2000" dirty="0"/>
              <a:t>Microarray data analysis</a:t>
            </a:r>
          </a:p>
          <a:p>
            <a:r>
              <a:rPr lang="en-US" sz="2000" dirty="0"/>
              <a:t>Protein classification</a:t>
            </a:r>
          </a:p>
          <a:p>
            <a:r>
              <a:rPr lang="en-US" sz="2000" dirty="0"/>
              <a:t>Face and image recognition</a:t>
            </a:r>
          </a:p>
          <a:p>
            <a:r>
              <a:rPr lang="en-US" sz="2000" dirty="0"/>
              <a:t>Intrusion detection</a:t>
            </a:r>
          </a:p>
          <a:p>
            <a:r>
              <a:rPr lang="en-US" sz="2000" dirty="0"/>
              <a:t>Customer relationship management</a:t>
            </a:r>
          </a:p>
          <a:p>
            <a:r>
              <a:rPr lang="en-US" sz="2000" dirty="0"/>
              <a:t>Handwritten digit recognition</a:t>
            </a:r>
          </a:p>
          <a:p>
            <a:endParaRPr lang="en-US" dirty="0"/>
          </a:p>
        </p:txBody>
      </p:sp>
    </p:spTree>
    <p:extLst>
      <p:ext uri="{BB962C8B-B14F-4D97-AF65-F5344CB8AC3E}">
        <p14:creationId xmlns:p14="http://schemas.microsoft.com/office/powerpoint/2010/main" val="18305921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US" b="1" dirty="0"/>
              <a:t>Data compression: </a:t>
            </a:r>
            <a:r>
              <a:rPr lang="en-US" dirty="0"/>
              <a:t>In this technique. large volumes of data is compressed i.e. the number of bits used to store data is reduced. This can be done by using </a:t>
            </a:r>
            <a:r>
              <a:rPr lang="en-US" dirty="0" err="1"/>
              <a:t>lossy</a:t>
            </a:r>
            <a:r>
              <a:rPr lang="en-US" dirty="0"/>
              <a:t> or lossless compression. In </a:t>
            </a:r>
            <a:r>
              <a:rPr lang="en-US" i="1" dirty="0"/>
              <a:t>loss compression, </a:t>
            </a:r>
            <a:r>
              <a:rPr lang="en-US" dirty="0"/>
              <a:t>the quality of data is compromised for more compression. In </a:t>
            </a:r>
            <a:r>
              <a:rPr lang="en-US" i="1" dirty="0"/>
              <a:t>lossless compression, </a:t>
            </a:r>
            <a:r>
              <a:rPr lang="en-US" dirty="0"/>
              <a:t>the quality of data is not compromised for higher compression level.</a:t>
            </a:r>
          </a:p>
          <a:p>
            <a:pPr algn="just"/>
            <a:r>
              <a:rPr lang="en-US" b="1" dirty="0" err="1"/>
              <a:t>Numerosity</a:t>
            </a:r>
            <a:r>
              <a:rPr lang="en-US" b="1" dirty="0"/>
              <a:t> reduction : </a:t>
            </a:r>
            <a:r>
              <a:rPr lang="en-US" dirty="0"/>
              <a:t>This technique reduces the volume of data by choosing smaller forms for data representation. </a:t>
            </a:r>
            <a:r>
              <a:rPr lang="en-US" dirty="0" err="1"/>
              <a:t>Numerosity</a:t>
            </a:r>
            <a:r>
              <a:rPr lang="en-US" dirty="0"/>
              <a:t> reduction can be done using histograms, clustering or sampling of data. </a:t>
            </a:r>
            <a:r>
              <a:rPr lang="en-US" dirty="0" err="1"/>
              <a:t>Numerosity</a:t>
            </a:r>
            <a:r>
              <a:rPr lang="en-US" dirty="0"/>
              <a:t> reduction is necessary as processing the entire data set is expensive and time consuming.</a:t>
            </a:r>
          </a:p>
          <a:p>
            <a:endParaRPr lang="en-US" dirty="0"/>
          </a:p>
        </p:txBody>
      </p:sp>
    </p:spTree>
    <p:extLst>
      <p:ext uri="{BB962C8B-B14F-4D97-AF65-F5344CB8AC3E}">
        <p14:creationId xmlns:p14="http://schemas.microsoft.com/office/powerpoint/2010/main" val="181599098"/>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_rels/theme3.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3.xml><?xml version="1.0" encoding="utf-8"?>
<a:theme xmlns:a="http://schemas.openxmlformats.org/drawingml/2006/main" name="1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4.xml><?xml version="1.0" encoding="utf-8"?>
<a:theme xmlns:a="http://schemas.openxmlformats.org/drawingml/2006/main" name="2_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1747</TotalTime>
  <Words>4059</Words>
  <Application>Microsoft Office PowerPoint</Application>
  <PresentationFormat>Widescreen</PresentationFormat>
  <Paragraphs>938</Paragraphs>
  <Slides>118</Slides>
  <Notes>6</Notes>
  <HiddenSlides>0</HiddenSlides>
  <MMClips>0</MMClips>
  <ScaleCrop>false</ScaleCrop>
  <HeadingPairs>
    <vt:vector size="6" baseType="variant">
      <vt:variant>
        <vt:lpstr>Fonts Used</vt:lpstr>
      </vt:variant>
      <vt:variant>
        <vt:i4>15</vt:i4>
      </vt:variant>
      <vt:variant>
        <vt:lpstr>Theme</vt:lpstr>
      </vt:variant>
      <vt:variant>
        <vt:i4>4</vt:i4>
      </vt:variant>
      <vt:variant>
        <vt:lpstr>Slide Titles</vt:lpstr>
      </vt:variant>
      <vt:variant>
        <vt:i4>118</vt:i4>
      </vt:variant>
    </vt:vector>
  </HeadingPairs>
  <TitlesOfParts>
    <vt:vector size="137" baseType="lpstr">
      <vt:lpstr>-apple-system</vt:lpstr>
      <vt:lpstr>Arial</vt:lpstr>
      <vt:lpstr>Arial</vt:lpstr>
      <vt:lpstr>Arial Black</vt:lpstr>
      <vt:lpstr>Bookman Old Style</vt:lpstr>
      <vt:lpstr>Calibri</vt:lpstr>
      <vt:lpstr>Calibri Light</vt:lpstr>
      <vt:lpstr>Comic Sans MS</vt:lpstr>
      <vt:lpstr>Gill Sans MT</vt:lpstr>
      <vt:lpstr>helvetica neue</vt:lpstr>
      <vt:lpstr>inherit</vt:lpstr>
      <vt:lpstr>Times New Roman</vt:lpstr>
      <vt:lpstr>urw-din</vt:lpstr>
      <vt:lpstr>Wingdings</vt:lpstr>
      <vt:lpstr>Wingdings 3</vt:lpstr>
      <vt:lpstr>Office Theme</vt:lpstr>
      <vt:lpstr>Origin</vt:lpstr>
      <vt:lpstr>1_Origin</vt:lpstr>
      <vt:lpstr>2_Origin</vt:lpstr>
      <vt:lpstr>Data Warehousing and Data Mining III Year / V Semester</vt:lpstr>
      <vt:lpstr>Course Outcomes</vt:lpstr>
      <vt:lpstr>UNIT II</vt:lpstr>
      <vt:lpstr>Data Mining: Introduction</vt:lpstr>
      <vt:lpstr>Data Mining: Introduction</vt:lpstr>
      <vt:lpstr>Data Mining: Introduction</vt:lpstr>
      <vt:lpstr>KDD Process in Data Mining</vt:lpstr>
      <vt:lpstr>Steps Involved in KDD Process: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 of Data Mining</vt:lpstr>
      <vt:lpstr>Disadvantages of Data Mining</vt:lpstr>
      <vt:lpstr>Data Mining Applications</vt:lpstr>
      <vt:lpstr>PowerPoint Presentation</vt:lpstr>
      <vt:lpstr>Kinds of Data that can be mined</vt:lpstr>
      <vt:lpstr>PowerPoint Presentation</vt:lpstr>
      <vt:lpstr>PowerPoint Presentation</vt:lpstr>
      <vt:lpstr>PowerPoint Presentation</vt:lpstr>
      <vt:lpstr>PowerPoint Presentation</vt:lpstr>
      <vt:lpstr>PowerPoint Presentation</vt:lpstr>
      <vt:lpstr>PowerPoint Presentation</vt:lpstr>
      <vt:lpstr>Kinds of Patterns Can Be Mined</vt:lpstr>
      <vt:lpstr>PowerPoint Presentation</vt:lpstr>
      <vt:lpstr>PowerPoint Presentation</vt:lpstr>
      <vt:lpstr>PowerPoint Presentation</vt:lpstr>
      <vt:lpstr>Major issues in Data Mining</vt:lpstr>
      <vt:lpstr>PowerPoint Presentation</vt:lpstr>
      <vt:lpstr>PowerPoint Presentation</vt:lpstr>
      <vt:lpstr>PowerPoint Presentation</vt:lpstr>
      <vt:lpstr>PowerPoint Presentation</vt:lpstr>
      <vt:lpstr>PowerPoint Presentation</vt:lpstr>
      <vt:lpstr>Data Objects and Attribute Types</vt:lpstr>
      <vt:lpstr>Data Objects and Attribute Types – Different types</vt:lpstr>
      <vt:lpstr>Data Objects and Attribute Types – Different types</vt:lpstr>
      <vt:lpstr>PowerPoint Presentation</vt:lpstr>
      <vt:lpstr>Data Objects and Attribute Types – Different types</vt:lpstr>
      <vt:lpstr>PowerPoint Presentation</vt:lpstr>
      <vt:lpstr>PowerPoint Presentation</vt:lpstr>
      <vt:lpstr>Data Objects and Attribute Types – Different types</vt:lpstr>
      <vt:lpstr>PowerPoint Presentation</vt:lpstr>
      <vt:lpstr>Data Objects and Attribute Types – Different types</vt:lpstr>
      <vt:lpstr>Data Objects and Attribute Types – Different types</vt:lpstr>
      <vt:lpstr>PowerPoint Presentation</vt:lpstr>
      <vt:lpstr>PowerPoint Presentation</vt:lpstr>
      <vt:lpstr>PowerPoint Presentation</vt:lpstr>
      <vt:lpstr>Types of attributes</vt:lpstr>
      <vt:lpstr>Statistical Descriptions of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Similarity and dissimilarity</vt:lpstr>
      <vt:lpstr>Data Similarity and dissimilarity</vt:lpstr>
      <vt:lpstr>Data Similarity and dissimilarity</vt:lpstr>
      <vt:lpstr>Measuring Data Similarity and dissimilarity </vt:lpstr>
      <vt:lpstr>PowerPoint Presentation</vt:lpstr>
      <vt:lpstr>PowerPoint Presentation</vt:lpstr>
      <vt:lpstr>PowerPoint Presentation</vt:lpstr>
      <vt:lpstr>Dissimilarities between Data Objects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mining Measuring similarity and desimilarity | PPT (slideshare.net)</vt:lpstr>
      <vt:lpstr>Similarity/Dissimilarity for Simple Attributes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Tasks in data 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Implementation - Data preprocessing steps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 S SEETHARAMAN</dc:creator>
  <cp:lastModifiedBy>staff</cp:lastModifiedBy>
  <cp:revision>216</cp:revision>
  <dcterms:created xsi:type="dcterms:W3CDTF">2021-07-18T08:05:59Z</dcterms:created>
  <dcterms:modified xsi:type="dcterms:W3CDTF">2024-08-20T04:27:14Z</dcterms:modified>
</cp:coreProperties>
</file>