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Lst>
  <p:notesMasterIdLst>
    <p:notesMasterId r:id="rId93"/>
  </p:notesMasterIdLst>
  <p:sldIdLst>
    <p:sldId id="268" r:id="rId5"/>
    <p:sldId id="263" r:id="rId6"/>
    <p:sldId id="279" r:id="rId7"/>
    <p:sldId id="400" r:id="rId8"/>
    <p:sldId id="431" r:id="rId9"/>
    <p:sldId id="432" r:id="rId10"/>
    <p:sldId id="433" r:id="rId11"/>
    <p:sldId id="434" r:id="rId12"/>
    <p:sldId id="435" r:id="rId13"/>
    <p:sldId id="484" r:id="rId14"/>
    <p:sldId id="401" r:id="rId15"/>
    <p:sldId id="403" r:id="rId16"/>
    <p:sldId id="482" r:id="rId17"/>
    <p:sldId id="485" r:id="rId18"/>
    <p:sldId id="483" r:id="rId19"/>
    <p:sldId id="438" r:id="rId20"/>
    <p:sldId id="402" r:id="rId21"/>
    <p:sldId id="437"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9" r:id="rId49"/>
    <p:sldId id="440" r:id="rId50"/>
    <p:sldId id="441" r:id="rId51"/>
    <p:sldId id="442" r:id="rId52"/>
    <p:sldId id="443" r:id="rId53"/>
    <p:sldId id="444" r:id="rId54"/>
    <p:sldId id="445" r:id="rId55"/>
    <p:sldId id="446" r:id="rId56"/>
    <p:sldId id="447" r:id="rId57"/>
    <p:sldId id="448" r:id="rId58"/>
    <p:sldId id="449" r:id="rId59"/>
    <p:sldId id="450" r:id="rId60"/>
    <p:sldId id="451" r:id="rId61"/>
    <p:sldId id="452" r:id="rId62"/>
    <p:sldId id="453" r:id="rId63"/>
    <p:sldId id="454" r:id="rId64"/>
    <p:sldId id="455" r:id="rId65"/>
    <p:sldId id="456" r:id="rId66"/>
    <p:sldId id="457" r:id="rId67"/>
    <p:sldId id="458" r:id="rId68"/>
    <p:sldId id="459" r:id="rId69"/>
    <p:sldId id="460" r:id="rId70"/>
    <p:sldId id="461" r:id="rId71"/>
    <p:sldId id="462" r:id="rId72"/>
    <p:sldId id="465" r:id="rId73"/>
    <p:sldId id="466" r:id="rId74"/>
    <p:sldId id="467" r:id="rId75"/>
    <p:sldId id="463" r:id="rId76"/>
    <p:sldId id="468" r:id="rId77"/>
    <p:sldId id="469" r:id="rId78"/>
    <p:sldId id="470" r:id="rId79"/>
    <p:sldId id="473" r:id="rId80"/>
    <p:sldId id="474" r:id="rId81"/>
    <p:sldId id="475" r:id="rId82"/>
    <p:sldId id="471" r:id="rId83"/>
    <p:sldId id="472" r:id="rId84"/>
    <p:sldId id="464" r:id="rId85"/>
    <p:sldId id="476" r:id="rId86"/>
    <p:sldId id="477" r:id="rId87"/>
    <p:sldId id="478" r:id="rId88"/>
    <p:sldId id="479" r:id="rId89"/>
    <p:sldId id="480" r:id="rId90"/>
    <p:sldId id="481" r:id="rId91"/>
    <p:sldId id="399"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A7ED-4C0D-43CD-9F89-94CA4678050C}" type="datetimeFigureOut">
              <a:rPr lang="en-IN" smtClean="0"/>
              <a:pPr/>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93DCE-8474-47DE-9603-678EB3E816D2}" type="slidenum">
              <a:rPr lang="en-IN" smtClean="0"/>
              <a:pPr/>
              <a:t>‹#›</a:t>
            </a:fld>
            <a:endParaRPr lang="en-IN"/>
          </a:p>
        </p:txBody>
      </p:sp>
    </p:spTree>
    <p:extLst>
      <p:ext uri="{BB962C8B-B14F-4D97-AF65-F5344CB8AC3E}">
        <p14:creationId xmlns:p14="http://schemas.microsoft.com/office/powerpoint/2010/main" val="349414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0178" name="Rectangle 2"/>
          <p:cNvSpPr>
            <a:spLocks noGrp="1" noRot="1" noChangeAspect="1" noChangeArrowheads="1" noTextEdit="1"/>
          </p:cNvSpPr>
          <p:nvPr>
            <p:ph type="sldImg"/>
          </p:nvPr>
        </p:nvSpPr>
        <p:spPr bwMode="auto">
          <a:xfrm>
            <a:off x="200025" y="307975"/>
            <a:ext cx="6608763" cy="3717925"/>
          </a:xfrm>
          <a:prstGeom prst="rect">
            <a:avLst/>
          </a:prstGeom>
          <a:solidFill>
            <a:srgbClr val="FFFFFF"/>
          </a:solidFill>
          <a:ln>
            <a:solidFill>
              <a:srgbClr val="000000"/>
            </a:solidFill>
            <a:miter lim="800000"/>
            <a:headEnd/>
            <a:tailEnd/>
          </a:ln>
        </p:spPr>
      </p:sp>
      <p:sp>
        <p:nvSpPr>
          <p:cNvPr id="690179" name="Text Box 3"/>
          <p:cNvSpPr txBox="1">
            <a:spLocks noChangeArrowheads="1"/>
          </p:cNvSpPr>
          <p:nvPr/>
        </p:nvSpPr>
        <p:spPr bwMode="auto">
          <a:xfrm>
            <a:off x="514350" y="4387850"/>
            <a:ext cx="5984875" cy="4127500"/>
          </a:xfrm>
          <a:prstGeom prst="rect">
            <a:avLst/>
          </a:prstGeom>
          <a:noFill/>
          <a:ln w="9525">
            <a:noFill/>
            <a:miter lim="800000"/>
            <a:headEnd/>
            <a:tailEnd/>
          </a:ln>
        </p:spPr>
        <p:txBody>
          <a:bodyPr lIns="0" tIns="0" rIns="0" bIns="0"/>
          <a:lstStyle/>
          <a:p>
            <a:pPr defTabSz="931863" eaLnBrk="0" fontAlgn="base" hangingPunct="0">
              <a:spcBef>
                <a:spcPct val="0"/>
              </a:spcBef>
              <a:spcAft>
                <a:spcPct val="0"/>
              </a:spcAft>
            </a:pPr>
            <a:endParaRPr lang="en-US" sz="2400">
              <a:solidFill>
                <a:srgbClr val="000000"/>
              </a:solidFill>
              <a:latin typeface="Arial Black" pitchFamily="34" charset="0"/>
            </a:endParaRPr>
          </a:p>
        </p:txBody>
      </p:sp>
    </p:spTree>
    <p:extLst>
      <p:ext uri="{BB962C8B-B14F-4D97-AF65-F5344CB8AC3E}">
        <p14:creationId xmlns:p14="http://schemas.microsoft.com/office/powerpoint/2010/main" val="31618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72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FF19-32C0-4A60-9364-8BD91C9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5A5E52-1E3C-4B1A-90C7-3587C39D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376566-ECC0-44D1-8C16-63F8D193C232}"/>
              </a:ext>
            </a:extLst>
          </p:cNvPr>
          <p:cNvSpPr>
            <a:spLocks noGrp="1"/>
          </p:cNvSpPr>
          <p:nvPr>
            <p:ph type="dt" sz="half" idx="10"/>
          </p:nvPr>
        </p:nvSpPr>
        <p:spPr/>
        <p:txBody>
          <a:bodyPr/>
          <a:lstStyle/>
          <a:p>
            <a:fld id="{38A6FF37-408C-487B-9E3E-E57157BA63E6}" type="datetime1">
              <a:rPr lang="en-IN" smtClean="0"/>
              <a:pPr/>
              <a:t>26-09-2024</a:t>
            </a:fld>
            <a:endParaRPr lang="en-IN"/>
          </a:p>
        </p:txBody>
      </p:sp>
      <p:sp>
        <p:nvSpPr>
          <p:cNvPr id="5" name="Footer Placeholder 4">
            <a:extLst>
              <a:ext uri="{FF2B5EF4-FFF2-40B4-BE49-F238E27FC236}">
                <a16:creationId xmlns:a16="http://schemas.microsoft.com/office/drawing/2014/main" id="{44787AA8-B3BE-4F99-B5EF-A7DF7613ABB2}"/>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id="{23117DF5-0FC3-49C2-9C39-90D917566AA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28946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F710-EC4B-47F5-904E-EC2DEB31E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EED265-1BE6-4977-BB28-BEF2EE7B9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4144D-610F-4299-A7E8-55620DEABFA5}"/>
              </a:ext>
            </a:extLst>
          </p:cNvPr>
          <p:cNvSpPr>
            <a:spLocks noGrp="1"/>
          </p:cNvSpPr>
          <p:nvPr>
            <p:ph type="dt" sz="half" idx="10"/>
          </p:nvPr>
        </p:nvSpPr>
        <p:spPr/>
        <p:txBody>
          <a:bodyPr/>
          <a:lstStyle/>
          <a:p>
            <a:fld id="{6698A4B0-4094-4CF1-8B53-76A0BB453C34}" type="datetime1">
              <a:rPr lang="en-IN" smtClean="0"/>
              <a:pPr/>
              <a:t>26-09-2024</a:t>
            </a:fld>
            <a:endParaRPr lang="en-IN"/>
          </a:p>
        </p:txBody>
      </p:sp>
      <p:sp>
        <p:nvSpPr>
          <p:cNvPr id="5" name="Footer Placeholder 4">
            <a:extLst>
              <a:ext uri="{FF2B5EF4-FFF2-40B4-BE49-F238E27FC236}">
                <a16:creationId xmlns:a16="http://schemas.microsoft.com/office/drawing/2014/main" id="{E9D4DABF-5E58-4D5D-B3C1-D871D124F96B}"/>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id="{D3187D39-8F47-4310-BB64-C7CC03DBF11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7792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040B94-FEDF-4C30-818C-1343D7BE1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EA226-69E6-4FA8-84F1-0B653F799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AA46E-EB58-466D-8BC3-28B5F290C9C7}"/>
              </a:ext>
            </a:extLst>
          </p:cNvPr>
          <p:cNvSpPr>
            <a:spLocks noGrp="1"/>
          </p:cNvSpPr>
          <p:nvPr>
            <p:ph type="dt" sz="half" idx="10"/>
          </p:nvPr>
        </p:nvSpPr>
        <p:spPr/>
        <p:txBody>
          <a:bodyPr/>
          <a:lstStyle/>
          <a:p>
            <a:fld id="{E3E250B4-EAE9-4871-9C11-6E55CD99A3CE}" type="datetime1">
              <a:rPr lang="en-IN" smtClean="0"/>
              <a:pPr/>
              <a:t>26-09-2024</a:t>
            </a:fld>
            <a:endParaRPr lang="en-IN"/>
          </a:p>
        </p:txBody>
      </p:sp>
      <p:sp>
        <p:nvSpPr>
          <p:cNvPr id="5" name="Footer Placeholder 4">
            <a:extLst>
              <a:ext uri="{FF2B5EF4-FFF2-40B4-BE49-F238E27FC236}">
                <a16:creationId xmlns:a16="http://schemas.microsoft.com/office/drawing/2014/main" id="{33284900-2135-4EC0-AE12-DDDA25AC067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id="{DAC220D7-8F0D-4CB5-A293-8C0D1F04633C}"/>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28955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73237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0116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05567078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6591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9005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40189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39676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52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82E6-C76A-4392-9E8B-6A102ADAA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309F33-DE94-4495-B903-F712AD192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0A87D-B221-4A54-8251-46EAD787F162}"/>
              </a:ext>
            </a:extLst>
          </p:cNvPr>
          <p:cNvSpPr>
            <a:spLocks noGrp="1"/>
          </p:cNvSpPr>
          <p:nvPr>
            <p:ph type="dt" sz="half" idx="10"/>
          </p:nvPr>
        </p:nvSpPr>
        <p:spPr/>
        <p:txBody>
          <a:bodyPr/>
          <a:lstStyle/>
          <a:p>
            <a:fld id="{CE2EEBC5-93E7-49CD-BAFA-D94F2922D2F7}" type="datetime1">
              <a:rPr lang="en-IN" smtClean="0"/>
              <a:pPr/>
              <a:t>26-09-2024</a:t>
            </a:fld>
            <a:endParaRPr lang="en-IN"/>
          </a:p>
        </p:txBody>
      </p:sp>
      <p:sp>
        <p:nvSpPr>
          <p:cNvPr id="5" name="Footer Placeholder 4">
            <a:extLst>
              <a:ext uri="{FF2B5EF4-FFF2-40B4-BE49-F238E27FC236}">
                <a16:creationId xmlns:a16="http://schemas.microsoft.com/office/drawing/2014/main" id="{9770EEDA-7568-4AF1-BBFF-5A6CB17A6E56}"/>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id="{BB59D8E0-848B-473E-A56D-C9B9ABFB715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346178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9547022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422519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val="2701494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1455999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34867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261347350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33234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43443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7573107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88372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F8BE-152C-40C7-BF47-8D89F9492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CDC127-F38C-43F0-AD75-D856735C3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2BD172-6460-452B-B38E-2F48EC104985}"/>
              </a:ext>
            </a:extLst>
          </p:cNvPr>
          <p:cNvSpPr>
            <a:spLocks noGrp="1"/>
          </p:cNvSpPr>
          <p:nvPr>
            <p:ph type="dt" sz="half" idx="10"/>
          </p:nvPr>
        </p:nvSpPr>
        <p:spPr/>
        <p:txBody>
          <a:bodyPr/>
          <a:lstStyle/>
          <a:p>
            <a:fld id="{A4CFBAF4-7C74-44DA-A7AA-CB95E69D7E5B}" type="datetime1">
              <a:rPr lang="en-IN" smtClean="0"/>
              <a:pPr/>
              <a:t>26-09-2024</a:t>
            </a:fld>
            <a:endParaRPr lang="en-IN"/>
          </a:p>
        </p:txBody>
      </p:sp>
      <p:sp>
        <p:nvSpPr>
          <p:cNvPr id="5" name="Footer Placeholder 4">
            <a:extLst>
              <a:ext uri="{FF2B5EF4-FFF2-40B4-BE49-F238E27FC236}">
                <a16:creationId xmlns:a16="http://schemas.microsoft.com/office/drawing/2014/main" id="{35169672-2B7B-4EB8-9666-4DB68A34D4D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id="{2B85184C-6D84-4E48-B5AB-644B7E0ED231}"/>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3204684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1133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198628797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1419929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val="1479339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4053292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984586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59056435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22122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186543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61099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A921-C65C-4B30-AD9C-F36D728D3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E693E9-4966-4DDE-9EBB-F3170649D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412F7C-83B9-411D-9616-674B0C318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BBB4DC-26DA-4149-A821-957101290D31}"/>
              </a:ext>
            </a:extLst>
          </p:cNvPr>
          <p:cNvSpPr>
            <a:spLocks noGrp="1"/>
          </p:cNvSpPr>
          <p:nvPr>
            <p:ph type="dt" sz="half" idx="10"/>
          </p:nvPr>
        </p:nvSpPr>
        <p:spPr/>
        <p:txBody>
          <a:bodyPr/>
          <a:lstStyle/>
          <a:p>
            <a:fld id="{D3738115-B5A7-4518-A8FB-0E3540CC4A36}" type="datetime1">
              <a:rPr lang="en-IN" smtClean="0"/>
              <a:pPr/>
              <a:t>26-09-2024</a:t>
            </a:fld>
            <a:endParaRPr lang="en-IN"/>
          </a:p>
        </p:txBody>
      </p:sp>
      <p:sp>
        <p:nvSpPr>
          <p:cNvPr id="6" name="Footer Placeholder 5">
            <a:extLst>
              <a:ext uri="{FF2B5EF4-FFF2-40B4-BE49-F238E27FC236}">
                <a16:creationId xmlns:a16="http://schemas.microsoft.com/office/drawing/2014/main" id="{430BC353-9994-4336-B1F1-0C34EA31391F}"/>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id="{84B68724-5441-45F9-B82A-085DB1DE75EE}"/>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4058909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2241061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09554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02106394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1696598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val="324168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1DC1-2B15-4D8A-8BE1-F737C08325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6905C6-F807-43AB-9879-F89A87D30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3F699-64D2-4756-87F2-49C6A9890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2772A3-29B9-457F-9D66-EBC867380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A46A6-20CE-4F8D-B8AF-B6CF9FCC9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6A8FB9-D55A-43B1-976F-E1D36FBA234E}"/>
              </a:ext>
            </a:extLst>
          </p:cNvPr>
          <p:cNvSpPr>
            <a:spLocks noGrp="1"/>
          </p:cNvSpPr>
          <p:nvPr>
            <p:ph type="dt" sz="half" idx="10"/>
          </p:nvPr>
        </p:nvSpPr>
        <p:spPr/>
        <p:txBody>
          <a:bodyPr/>
          <a:lstStyle/>
          <a:p>
            <a:fld id="{E2850189-6100-4FFB-85E5-4C3D4F68C8CC}" type="datetime1">
              <a:rPr lang="en-IN" smtClean="0"/>
              <a:pPr/>
              <a:t>26-09-2024</a:t>
            </a:fld>
            <a:endParaRPr lang="en-IN"/>
          </a:p>
        </p:txBody>
      </p:sp>
      <p:sp>
        <p:nvSpPr>
          <p:cNvPr id="8" name="Footer Placeholder 7">
            <a:extLst>
              <a:ext uri="{FF2B5EF4-FFF2-40B4-BE49-F238E27FC236}">
                <a16:creationId xmlns:a16="http://schemas.microsoft.com/office/drawing/2014/main" id="{D077F3FB-E3D8-495D-880A-39C38C952FAC}"/>
              </a:ext>
            </a:extLst>
          </p:cNvPr>
          <p:cNvSpPr>
            <a:spLocks noGrp="1"/>
          </p:cNvSpPr>
          <p:nvPr>
            <p:ph type="ftr" sz="quarter" idx="11"/>
          </p:nvPr>
        </p:nvSpPr>
        <p:spPr/>
        <p:txBody>
          <a:bodyPr/>
          <a:lstStyle/>
          <a:p>
            <a:r>
              <a:rPr lang="en-US"/>
              <a:t>U19ITT53 / Data Warehousing &amp; Data Miming</a:t>
            </a:r>
            <a:endParaRPr lang="en-IN"/>
          </a:p>
        </p:txBody>
      </p:sp>
      <p:sp>
        <p:nvSpPr>
          <p:cNvPr id="9" name="Slide Number Placeholder 8">
            <a:extLst>
              <a:ext uri="{FF2B5EF4-FFF2-40B4-BE49-F238E27FC236}">
                <a16:creationId xmlns:a16="http://schemas.microsoft.com/office/drawing/2014/main" id="{43B2FDB7-4118-4D77-B472-36188EFAA67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7281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FCC2-F63D-4634-9EB1-D4BFB5512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F60C70-C07F-4764-9013-E55FFACC4890}"/>
              </a:ext>
            </a:extLst>
          </p:cNvPr>
          <p:cNvSpPr>
            <a:spLocks noGrp="1"/>
          </p:cNvSpPr>
          <p:nvPr>
            <p:ph type="dt" sz="half" idx="10"/>
          </p:nvPr>
        </p:nvSpPr>
        <p:spPr/>
        <p:txBody>
          <a:bodyPr/>
          <a:lstStyle/>
          <a:p>
            <a:fld id="{48965A79-01B6-4ABE-99A3-67D520411320}" type="datetime1">
              <a:rPr lang="en-IN" smtClean="0"/>
              <a:pPr/>
              <a:t>26-09-2024</a:t>
            </a:fld>
            <a:endParaRPr lang="en-IN"/>
          </a:p>
        </p:txBody>
      </p:sp>
      <p:sp>
        <p:nvSpPr>
          <p:cNvPr id="4" name="Footer Placeholder 3">
            <a:extLst>
              <a:ext uri="{FF2B5EF4-FFF2-40B4-BE49-F238E27FC236}">
                <a16:creationId xmlns:a16="http://schemas.microsoft.com/office/drawing/2014/main" id="{C4E122E1-84E7-4BEC-A2C1-4D79910AA2C5}"/>
              </a:ext>
            </a:extLst>
          </p:cNvPr>
          <p:cNvSpPr>
            <a:spLocks noGrp="1"/>
          </p:cNvSpPr>
          <p:nvPr>
            <p:ph type="ftr" sz="quarter" idx="11"/>
          </p:nvPr>
        </p:nvSpPr>
        <p:spPr/>
        <p:txBody>
          <a:bodyPr/>
          <a:lstStyle/>
          <a:p>
            <a:r>
              <a:rPr lang="en-US"/>
              <a:t>U19ITT53 / Data Warehousing &amp; Data Miming</a:t>
            </a:r>
            <a:endParaRPr lang="en-IN"/>
          </a:p>
        </p:txBody>
      </p:sp>
      <p:sp>
        <p:nvSpPr>
          <p:cNvPr id="5" name="Slide Number Placeholder 4">
            <a:extLst>
              <a:ext uri="{FF2B5EF4-FFF2-40B4-BE49-F238E27FC236}">
                <a16:creationId xmlns:a16="http://schemas.microsoft.com/office/drawing/2014/main" id="{DEF8E21E-E5BF-4E8B-B9FA-F7110CA30012}"/>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215755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0DD55-CF22-47A9-868A-FE28DF5CDA2C}"/>
              </a:ext>
            </a:extLst>
          </p:cNvPr>
          <p:cNvSpPr>
            <a:spLocks noGrp="1"/>
          </p:cNvSpPr>
          <p:nvPr>
            <p:ph type="dt" sz="half" idx="10"/>
          </p:nvPr>
        </p:nvSpPr>
        <p:spPr/>
        <p:txBody>
          <a:bodyPr/>
          <a:lstStyle/>
          <a:p>
            <a:fld id="{A100F649-AC1D-4964-8680-B1F13EA22D74}" type="datetime1">
              <a:rPr lang="en-IN" smtClean="0"/>
              <a:pPr/>
              <a:t>26-09-2024</a:t>
            </a:fld>
            <a:endParaRPr lang="en-IN"/>
          </a:p>
        </p:txBody>
      </p:sp>
      <p:sp>
        <p:nvSpPr>
          <p:cNvPr id="3" name="Footer Placeholder 2">
            <a:extLst>
              <a:ext uri="{FF2B5EF4-FFF2-40B4-BE49-F238E27FC236}">
                <a16:creationId xmlns:a16="http://schemas.microsoft.com/office/drawing/2014/main" id="{7C24DDCE-CAE2-4F50-B105-96E699DD2532}"/>
              </a:ext>
            </a:extLst>
          </p:cNvPr>
          <p:cNvSpPr>
            <a:spLocks noGrp="1"/>
          </p:cNvSpPr>
          <p:nvPr>
            <p:ph type="ftr" sz="quarter" idx="11"/>
          </p:nvPr>
        </p:nvSpPr>
        <p:spPr/>
        <p:txBody>
          <a:bodyPr/>
          <a:lstStyle/>
          <a:p>
            <a:r>
              <a:rPr lang="en-US"/>
              <a:t>U19ITT53 / Data Warehousing &amp; Data Miming</a:t>
            </a:r>
            <a:endParaRPr lang="en-IN"/>
          </a:p>
        </p:txBody>
      </p:sp>
      <p:sp>
        <p:nvSpPr>
          <p:cNvPr id="4" name="Slide Number Placeholder 3">
            <a:extLst>
              <a:ext uri="{FF2B5EF4-FFF2-40B4-BE49-F238E27FC236}">
                <a16:creationId xmlns:a16="http://schemas.microsoft.com/office/drawing/2014/main" id="{86A35257-5A80-4615-ADD2-06382CF274D9}"/>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300738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8A57-202E-4B27-B205-99B212819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339F6E-9923-44C5-8838-36B537405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2E4F4B-90D4-4723-A954-70B436BC3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238E8-ECA3-4713-B04C-27C6B9C25A4C}"/>
              </a:ext>
            </a:extLst>
          </p:cNvPr>
          <p:cNvSpPr>
            <a:spLocks noGrp="1"/>
          </p:cNvSpPr>
          <p:nvPr>
            <p:ph type="dt" sz="half" idx="10"/>
          </p:nvPr>
        </p:nvSpPr>
        <p:spPr/>
        <p:txBody>
          <a:bodyPr/>
          <a:lstStyle/>
          <a:p>
            <a:fld id="{DFA06843-0A83-4980-A5D0-A64FEA91FA36}" type="datetime1">
              <a:rPr lang="en-IN" smtClean="0"/>
              <a:pPr/>
              <a:t>26-09-2024</a:t>
            </a:fld>
            <a:endParaRPr lang="en-IN"/>
          </a:p>
        </p:txBody>
      </p:sp>
      <p:sp>
        <p:nvSpPr>
          <p:cNvPr id="6" name="Footer Placeholder 5">
            <a:extLst>
              <a:ext uri="{FF2B5EF4-FFF2-40B4-BE49-F238E27FC236}">
                <a16:creationId xmlns:a16="http://schemas.microsoft.com/office/drawing/2014/main" id="{9E9068B6-189D-4F18-BB8D-B065A9791E13}"/>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id="{DC78AF42-7861-45C9-B4EE-9851987B5DB0}"/>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3005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E512-0204-40BA-BF23-515450B3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B055C8-E2BA-4B2B-B521-A2FFB91FF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0017E1-6C4B-40FD-BD3C-0B2EE51D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E7B88-D846-4639-81D7-1B535950374F}"/>
              </a:ext>
            </a:extLst>
          </p:cNvPr>
          <p:cNvSpPr>
            <a:spLocks noGrp="1"/>
          </p:cNvSpPr>
          <p:nvPr>
            <p:ph type="dt" sz="half" idx="10"/>
          </p:nvPr>
        </p:nvSpPr>
        <p:spPr/>
        <p:txBody>
          <a:bodyPr/>
          <a:lstStyle/>
          <a:p>
            <a:fld id="{AF6D7E33-DDC3-4673-8E02-5511E748AE28}" type="datetime1">
              <a:rPr lang="en-IN" smtClean="0"/>
              <a:pPr/>
              <a:t>26-09-2024</a:t>
            </a:fld>
            <a:endParaRPr lang="en-IN"/>
          </a:p>
        </p:txBody>
      </p:sp>
      <p:sp>
        <p:nvSpPr>
          <p:cNvPr id="6" name="Footer Placeholder 5">
            <a:extLst>
              <a:ext uri="{FF2B5EF4-FFF2-40B4-BE49-F238E27FC236}">
                <a16:creationId xmlns:a16="http://schemas.microsoft.com/office/drawing/2014/main" id="{B1E05732-7DF4-4681-B872-357966B92E96}"/>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id="{2AC07484-1CED-4A21-B89B-DBCCBDEB4AEB}"/>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58717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96466-73D8-432A-B158-4AB232E8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508472-F18C-411D-B1C0-BC1016718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4CD40-93FF-4140-9464-5C9BF5416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9B04A-5B51-407F-9BD4-E644B39D5CAA}" type="datetime1">
              <a:rPr lang="en-IN" smtClean="0"/>
              <a:pPr/>
              <a:t>26-09-2024</a:t>
            </a:fld>
            <a:endParaRPr lang="en-IN"/>
          </a:p>
        </p:txBody>
      </p:sp>
      <p:sp>
        <p:nvSpPr>
          <p:cNvPr id="5" name="Footer Placeholder 4">
            <a:extLst>
              <a:ext uri="{FF2B5EF4-FFF2-40B4-BE49-F238E27FC236}">
                <a16:creationId xmlns:a16="http://schemas.microsoft.com/office/drawing/2014/main" id="{1556FA0E-E2A6-4873-A43B-1920248C5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id="{ABBC1C9E-E337-4785-8B7C-D8654597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7541-7122-47D0-81F7-220A90B2D1EC}" type="slidenum">
              <a:rPr lang="en-IN" smtClean="0"/>
              <a:pPr/>
              <a:t>‹#›</a:t>
            </a:fld>
            <a:endParaRPr lang="en-IN"/>
          </a:p>
        </p:txBody>
      </p:sp>
    </p:spTree>
    <p:extLst>
      <p:ext uri="{BB962C8B-B14F-4D97-AF65-F5344CB8AC3E}">
        <p14:creationId xmlns:p14="http://schemas.microsoft.com/office/powerpoint/2010/main" val="64505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2155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914535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337874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5000"/>
          </a:schemeClr>
        </a:solidFill>
        <a:effectLst/>
      </p:bgPr>
    </p:bg>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18531" y="3090514"/>
            <a:ext cx="11354937" cy="1146411"/>
          </a:xfrm>
          <a:ln/>
        </p:spPr>
        <p:txBody>
          <a:bodyPr vert="horz" lIns="17996" tIns="46790" rIns="17996" bIns="46790" anchor="b" anchorCtr="0">
            <a:normAutofit fontScale="90000"/>
          </a:bodyPr>
          <a:lstStyle/>
          <a:p>
            <a:pPr algn="ctr"/>
            <a:r>
              <a:rPr lang="en-US" sz="2800" b="1" dirty="0">
                <a:solidFill>
                  <a:srgbClr val="C00000"/>
                </a:solidFill>
              </a:rPr>
              <a:t>U20ITT511- Data Warehousing and Data Mining</a:t>
            </a:r>
            <a:br>
              <a:rPr lang="en-US" sz="2800" b="1" dirty="0">
                <a:solidFill>
                  <a:srgbClr val="C00000"/>
                </a:solidFill>
              </a:rPr>
            </a:br>
            <a:r>
              <a:rPr lang="en-US" sz="2800" b="1" dirty="0">
                <a:solidFill>
                  <a:srgbClr val="C00000"/>
                </a:solidFill>
              </a:rPr>
              <a:t>III Year / V Semester</a:t>
            </a:r>
            <a:br>
              <a:rPr lang="en-US" sz="2800" b="1" dirty="0">
                <a:solidFill>
                  <a:srgbClr val="C00000"/>
                </a:solidFill>
              </a:rPr>
            </a:br>
            <a:r>
              <a:rPr lang="en-US" sz="2800" b="1" dirty="0">
                <a:solidFill>
                  <a:srgbClr val="C00000"/>
                </a:solidFill>
              </a:rPr>
              <a:t>R2020</a:t>
            </a:r>
            <a:endParaRPr lang="en-GB" sz="2540" b="1" dirty="0">
              <a:solidFill>
                <a:srgbClr val="002060"/>
              </a:solidFill>
            </a:endParaRPr>
          </a:p>
        </p:txBody>
      </p:sp>
      <p:sp>
        <p:nvSpPr>
          <p:cNvPr id="689155" name="Text Box 3"/>
          <p:cNvSpPr txBox="1">
            <a:spLocks noChangeArrowheads="1"/>
          </p:cNvSpPr>
          <p:nvPr/>
        </p:nvSpPr>
        <p:spPr bwMode="auto">
          <a:xfrm>
            <a:off x="2919027" y="3361313"/>
            <a:ext cx="6398592" cy="1751224"/>
          </a:xfrm>
          <a:prstGeom prst="rect">
            <a:avLst/>
          </a:prstGeom>
          <a:noFill/>
          <a:ln w="9525">
            <a:noFill/>
            <a:miter lim="800000"/>
            <a:headEnd/>
            <a:tailEnd/>
          </a:ln>
        </p:spPr>
        <p:txBody>
          <a:bodyPr lIns="17996" tIns="46790" rIns="17996" bIns="46790" anchor="ctr"/>
          <a:lstStyle/>
          <a:p>
            <a:pPr algn="ctr" defTabSz="914326" eaLnBrk="0" fontAlgn="base" hangingPunct="0">
              <a:spcBef>
                <a:spcPct val="0"/>
              </a:spcBef>
              <a:spcAft>
                <a:spcPct val="0"/>
              </a:spcAft>
              <a:tabLst>
                <a:tab pos="660905" algn="l"/>
                <a:tab pos="1523394" algn="l"/>
                <a:tab pos="2387324" algn="l"/>
                <a:tab pos="3251252" algn="l"/>
                <a:tab pos="4115181" algn="l"/>
                <a:tab pos="4979108" algn="l"/>
                <a:tab pos="5843038" algn="l"/>
              </a:tabLst>
            </a:pPr>
            <a:endParaRPr lang="en-GB" sz="4264" b="1" dirty="0">
              <a:solidFill>
                <a:prstClr val="black"/>
              </a:solidFill>
              <a:latin typeface="Comic Sans MS" pitchFamily="66" charset="0"/>
            </a:endParaRPr>
          </a:p>
        </p:txBody>
      </p:sp>
    </p:spTree>
    <p:extLst>
      <p:ext uri="{BB962C8B-B14F-4D97-AF65-F5344CB8AC3E}">
        <p14:creationId xmlns:p14="http://schemas.microsoft.com/office/powerpoint/2010/main" val="373875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csio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7" y="872427"/>
            <a:ext cx="11236985" cy="511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24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pPr algn="just">
              <a:buNone/>
            </a:pPr>
            <a:r>
              <a:rPr lang="en-US" sz="2400" b="1" dirty="0">
                <a:solidFill>
                  <a:srgbClr val="FF0000"/>
                </a:solidFill>
              </a:rPr>
              <a:t>DECISION TREE INDUCTION</a:t>
            </a:r>
          </a:p>
          <a:p>
            <a:pPr algn="just"/>
            <a:r>
              <a:rPr lang="en-US" sz="2000" dirty="0"/>
              <a:t>Decision Tree Mining is a type of data mining technique that is used to build Classification Models. It builds classification models in the form of a tree-like structure, just like its name. This type of mining belongs to supervised class learning.</a:t>
            </a:r>
          </a:p>
          <a:p>
            <a:pPr algn="just"/>
            <a:r>
              <a:rPr lang="en-US" sz="2000" dirty="0"/>
              <a:t>In supervised learning, the target result is already known. Decision trees can be used for both categorical and numerical data. The categorical data represent gender, marital status, etc. while the numerical data represent age, temperature, etc.</a:t>
            </a:r>
          </a:p>
          <a:p>
            <a:r>
              <a:rPr lang="en-US" sz="2000" b="1" dirty="0">
                <a:solidFill>
                  <a:srgbClr val="FF0000"/>
                </a:solidFill>
              </a:rPr>
              <a:t>An example of a decision tree with the dataset is shown below.</a:t>
            </a:r>
            <a:endParaRPr lang="en-US" sz="2000" dirty="0">
              <a:solidFill>
                <a:srgbClr val="FF0000"/>
              </a:solidFill>
            </a:endParaRPr>
          </a:p>
        </p:txBody>
      </p:sp>
      <p:pic>
        <p:nvPicPr>
          <p:cNvPr id="1026" name="Picture 2" descr="Decsio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608" y="2998468"/>
            <a:ext cx="8036416" cy="365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98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normAutofit/>
          </a:bodyPr>
          <a:lstStyle/>
          <a:p>
            <a:pPr marL="0" indent="0" algn="just">
              <a:buNone/>
            </a:pPr>
            <a:r>
              <a:rPr lang="en-US" sz="2000" b="1" dirty="0"/>
              <a:t>A two-step process is followed, to build a classification model.</a:t>
            </a:r>
            <a:endParaRPr lang="en-US" sz="2000" dirty="0"/>
          </a:p>
          <a:p>
            <a:pPr algn="just"/>
            <a:r>
              <a:rPr lang="en-US" sz="2000" dirty="0"/>
              <a:t>In the first step i.e. learning: A classification model based on training data is built.</a:t>
            </a:r>
          </a:p>
          <a:p>
            <a:pPr algn="just"/>
            <a:r>
              <a:rPr lang="en-US" sz="2000" dirty="0"/>
              <a:t>In the second step i.e. Classification, the accuracy of the model is checked and then the model is used to classify new data. The class labels presented here are in the form of discrete values such as “yes” or “no”, “safe” or “risky”.</a:t>
            </a:r>
          </a:p>
          <a:p>
            <a:pPr marL="0" indent="0" algn="just">
              <a:buNone/>
            </a:pPr>
            <a:r>
              <a:rPr lang="en-US" sz="2000" b="1" dirty="0"/>
              <a:t>The general approach for building classification models is given below:</a:t>
            </a:r>
            <a:endParaRPr lang="en-US" sz="2000" dirty="0"/>
          </a:p>
        </p:txBody>
      </p:sp>
      <p:pic>
        <p:nvPicPr>
          <p:cNvPr id="2050" name="Picture 2" descr="Approach for Building Classifica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344" y="2445151"/>
            <a:ext cx="6670228" cy="420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FD5-4CEE-4209-58BA-6A4A38F1FDE9}"/>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52BB53F5-8AFA-BA5D-98AE-164E6891AF60}"/>
              </a:ext>
            </a:extLst>
          </p:cNvPr>
          <p:cNvSpPr>
            <a:spLocks noGrp="1"/>
          </p:cNvSpPr>
          <p:nvPr>
            <p:ph type="sldNum" sz="quarter" idx="12"/>
          </p:nvPr>
        </p:nvSpPr>
        <p:spPr/>
        <p:txBody>
          <a:bodyPr/>
          <a:lstStyle/>
          <a:p>
            <a:fld id="{E3591306-41CF-4237-B2B4-5C605DD45071}" type="slidenum">
              <a:rPr lang="en-US" smtClean="0">
                <a:solidFill>
                  <a:srgbClr val="464653"/>
                </a:solidFill>
              </a:rPr>
              <a:pPr/>
              <a:t>13</a:t>
            </a:fld>
            <a:endParaRPr lang="en-US">
              <a:solidFill>
                <a:srgbClr val="464653"/>
              </a:solidFill>
            </a:endParaRPr>
          </a:p>
        </p:txBody>
      </p:sp>
      <p:sp>
        <p:nvSpPr>
          <p:cNvPr id="4" name="Content Placeholder 3">
            <a:extLst>
              <a:ext uri="{FF2B5EF4-FFF2-40B4-BE49-F238E27FC236}">
                <a16:creationId xmlns:a16="http://schemas.microsoft.com/office/drawing/2014/main" id="{0EBE3237-B508-34C1-529E-BE120E6A07F7}"/>
              </a:ext>
            </a:extLst>
          </p:cNvPr>
          <p:cNvSpPr>
            <a:spLocks noGrp="1"/>
          </p:cNvSpPr>
          <p:nvPr>
            <p:ph sz="quarter" idx="1"/>
          </p:nvPr>
        </p:nvSpPr>
        <p:spPr/>
        <p:txBody>
          <a:bodyPr/>
          <a:lstStyle/>
          <a:p>
            <a:endParaRPr lang="en-IN" dirty="0"/>
          </a:p>
        </p:txBody>
      </p:sp>
      <p:pic>
        <p:nvPicPr>
          <p:cNvPr id="6" name="Picture 5">
            <a:extLst>
              <a:ext uri="{FF2B5EF4-FFF2-40B4-BE49-F238E27FC236}">
                <a16:creationId xmlns:a16="http://schemas.microsoft.com/office/drawing/2014/main" id="{F60AB3AC-ECEA-57F7-0B8D-9E75E9C97B90}"/>
              </a:ext>
            </a:extLst>
          </p:cNvPr>
          <p:cNvPicPr>
            <a:picLocks noChangeAspect="1"/>
          </p:cNvPicPr>
          <p:nvPr/>
        </p:nvPicPr>
        <p:blipFill>
          <a:blip r:embed="rId2"/>
          <a:stretch>
            <a:fillRect/>
          </a:stretch>
        </p:blipFill>
        <p:spPr>
          <a:xfrm>
            <a:off x="181894" y="358478"/>
            <a:ext cx="5628970" cy="5898178"/>
          </a:xfrm>
          <a:prstGeom prst="rect">
            <a:avLst/>
          </a:prstGeom>
        </p:spPr>
      </p:pic>
    </p:spTree>
    <p:extLst>
      <p:ext uri="{BB962C8B-B14F-4D97-AF65-F5344CB8AC3E}">
        <p14:creationId xmlns:p14="http://schemas.microsoft.com/office/powerpoint/2010/main" val="64986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FD5-4CEE-4209-58BA-6A4A38F1FDE9}"/>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52BB53F5-8AFA-BA5D-98AE-164E6891AF60}"/>
              </a:ext>
            </a:extLst>
          </p:cNvPr>
          <p:cNvSpPr>
            <a:spLocks noGrp="1"/>
          </p:cNvSpPr>
          <p:nvPr>
            <p:ph type="sldNum" sz="quarter" idx="12"/>
          </p:nvPr>
        </p:nvSpPr>
        <p:spPr/>
        <p:txBody>
          <a:bodyPr/>
          <a:lstStyle/>
          <a:p>
            <a:fld id="{E3591306-41CF-4237-B2B4-5C605DD45071}" type="slidenum">
              <a:rPr lang="en-US" smtClean="0">
                <a:solidFill>
                  <a:srgbClr val="464653"/>
                </a:solidFill>
              </a:rPr>
              <a:pPr/>
              <a:t>14</a:t>
            </a:fld>
            <a:endParaRPr lang="en-US">
              <a:solidFill>
                <a:srgbClr val="464653"/>
              </a:solidFill>
            </a:endParaRPr>
          </a:p>
        </p:txBody>
      </p:sp>
      <p:sp>
        <p:nvSpPr>
          <p:cNvPr id="4" name="Content Placeholder 3">
            <a:extLst>
              <a:ext uri="{FF2B5EF4-FFF2-40B4-BE49-F238E27FC236}">
                <a16:creationId xmlns:a16="http://schemas.microsoft.com/office/drawing/2014/main" id="{0EBE3237-B508-34C1-529E-BE120E6A07F7}"/>
              </a:ext>
            </a:extLst>
          </p:cNvPr>
          <p:cNvSpPr>
            <a:spLocks noGrp="1"/>
          </p:cNvSpPr>
          <p:nvPr>
            <p:ph sz="quarter" idx="1"/>
          </p:nvPr>
        </p:nvSpPr>
        <p:spPr/>
        <p:txBody>
          <a:bodyPr/>
          <a:lstStyle/>
          <a:p>
            <a:endParaRPr lang="en-IN" dirty="0"/>
          </a:p>
        </p:txBody>
      </p:sp>
      <p:pic>
        <p:nvPicPr>
          <p:cNvPr id="6" name="Picture 5">
            <a:extLst>
              <a:ext uri="{FF2B5EF4-FFF2-40B4-BE49-F238E27FC236}">
                <a16:creationId xmlns:a16="http://schemas.microsoft.com/office/drawing/2014/main" id="{F60AB3AC-ECEA-57F7-0B8D-9E75E9C97B90}"/>
              </a:ext>
            </a:extLst>
          </p:cNvPr>
          <p:cNvPicPr>
            <a:picLocks noChangeAspect="1"/>
          </p:cNvPicPr>
          <p:nvPr/>
        </p:nvPicPr>
        <p:blipFill>
          <a:blip r:embed="rId2"/>
          <a:stretch>
            <a:fillRect/>
          </a:stretch>
        </p:blipFill>
        <p:spPr>
          <a:xfrm>
            <a:off x="181894" y="358478"/>
            <a:ext cx="5628970" cy="5898178"/>
          </a:xfrm>
          <a:prstGeom prst="rect">
            <a:avLst/>
          </a:prstGeom>
        </p:spPr>
      </p:pic>
      <p:pic>
        <p:nvPicPr>
          <p:cNvPr id="8" name="Picture 7">
            <a:extLst>
              <a:ext uri="{FF2B5EF4-FFF2-40B4-BE49-F238E27FC236}">
                <a16:creationId xmlns:a16="http://schemas.microsoft.com/office/drawing/2014/main" id="{B3182099-05BE-ABC5-FA52-A3AF0AE390D7}"/>
              </a:ext>
            </a:extLst>
          </p:cNvPr>
          <p:cNvPicPr>
            <a:picLocks noChangeAspect="1"/>
          </p:cNvPicPr>
          <p:nvPr/>
        </p:nvPicPr>
        <p:blipFill>
          <a:blip r:embed="rId3"/>
          <a:stretch>
            <a:fillRect/>
          </a:stretch>
        </p:blipFill>
        <p:spPr>
          <a:xfrm>
            <a:off x="6381137" y="1229471"/>
            <a:ext cx="5561595" cy="3956799"/>
          </a:xfrm>
          <a:prstGeom prst="rect">
            <a:avLst/>
          </a:prstGeom>
        </p:spPr>
      </p:pic>
    </p:spTree>
    <p:extLst>
      <p:ext uri="{BB962C8B-B14F-4D97-AF65-F5344CB8AC3E}">
        <p14:creationId xmlns:p14="http://schemas.microsoft.com/office/powerpoint/2010/main" val="240949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3F70-8EFB-DD21-8412-DCB1DF83B83C}"/>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87A2FAEE-793D-8BC6-EA50-BEB776F168E2}"/>
              </a:ext>
            </a:extLst>
          </p:cNvPr>
          <p:cNvSpPr>
            <a:spLocks noGrp="1"/>
          </p:cNvSpPr>
          <p:nvPr>
            <p:ph type="sldNum" sz="quarter" idx="12"/>
          </p:nvPr>
        </p:nvSpPr>
        <p:spPr/>
        <p:txBody>
          <a:bodyPr/>
          <a:lstStyle/>
          <a:p>
            <a:fld id="{E3591306-41CF-4237-B2B4-5C605DD45071}" type="slidenum">
              <a:rPr lang="en-US" smtClean="0">
                <a:solidFill>
                  <a:srgbClr val="464653"/>
                </a:solidFill>
              </a:rPr>
              <a:pPr/>
              <a:t>15</a:t>
            </a:fld>
            <a:endParaRPr lang="en-US">
              <a:solidFill>
                <a:srgbClr val="464653"/>
              </a:solidFill>
            </a:endParaRPr>
          </a:p>
        </p:txBody>
      </p:sp>
      <p:sp>
        <p:nvSpPr>
          <p:cNvPr id="4" name="Content Placeholder 3">
            <a:extLst>
              <a:ext uri="{FF2B5EF4-FFF2-40B4-BE49-F238E27FC236}">
                <a16:creationId xmlns:a16="http://schemas.microsoft.com/office/drawing/2014/main" id="{08064B7E-1C9C-493E-ECAE-57E1B0B9F0E7}"/>
              </a:ext>
            </a:extLst>
          </p:cNvPr>
          <p:cNvSpPr>
            <a:spLocks noGrp="1"/>
          </p:cNvSpPr>
          <p:nvPr>
            <p:ph sz="quarter" idx="1"/>
          </p:nvPr>
        </p:nvSpPr>
        <p:spPr/>
        <p:txBody>
          <a:bodyPr/>
          <a:lstStyle/>
          <a:p>
            <a:endParaRPr lang="en-IN"/>
          </a:p>
        </p:txBody>
      </p:sp>
    </p:spTree>
    <p:extLst>
      <p:ext uri="{BB962C8B-B14F-4D97-AF65-F5344CB8AC3E}">
        <p14:creationId xmlns:p14="http://schemas.microsoft.com/office/powerpoint/2010/main" val="227496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83" y="167425"/>
            <a:ext cx="11966917" cy="6413679"/>
          </a:xfrm>
        </p:spPr>
        <p:txBody>
          <a:bodyPr>
            <a:normAutofit fontScale="85000" lnSpcReduction="20000"/>
          </a:bodyPr>
          <a:lstStyle/>
          <a:p>
            <a:pPr marL="0" indent="0" fontAlgn="base">
              <a:buNone/>
            </a:pPr>
            <a:r>
              <a:rPr lang="en-US" b="1" dirty="0">
                <a:solidFill>
                  <a:srgbClr val="FF0000"/>
                </a:solidFill>
              </a:rPr>
              <a:t>Classifiers Of Machine Learning: </a:t>
            </a:r>
          </a:p>
          <a:p>
            <a:pPr fontAlgn="base"/>
            <a:r>
              <a:rPr lang="en-US" dirty="0"/>
              <a:t>Decision Trees</a:t>
            </a:r>
          </a:p>
          <a:p>
            <a:pPr fontAlgn="base"/>
            <a:r>
              <a:rPr lang="en-US" dirty="0"/>
              <a:t>Bayesian Classifiers</a:t>
            </a:r>
          </a:p>
          <a:p>
            <a:pPr fontAlgn="base"/>
            <a:r>
              <a:rPr lang="en-US" dirty="0"/>
              <a:t>Neural Networks</a:t>
            </a:r>
          </a:p>
          <a:p>
            <a:pPr fontAlgn="base"/>
            <a:r>
              <a:rPr lang="en-US" dirty="0"/>
              <a:t>K-Nearest </a:t>
            </a:r>
            <a:r>
              <a:rPr lang="en-US" dirty="0" err="1"/>
              <a:t>Neighbour</a:t>
            </a:r>
            <a:endParaRPr lang="en-US" dirty="0"/>
          </a:p>
          <a:p>
            <a:pPr fontAlgn="base"/>
            <a:r>
              <a:rPr lang="en-US" dirty="0"/>
              <a:t>Support Vector Machines</a:t>
            </a:r>
          </a:p>
          <a:p>
            <a:pPr fontAlgn="base"/>
            <a:r>
              <a:rPr lang="en-US" dirty="0"/>
              <a:t>Linear Regression</a:t>
            </a:r>
          </a:p>
          <a:p>
            <a:pPr fontAlgn="base"/>
            <a:r>
              <a:rPr lang="en-US" dirty="0"/>
              <a:t>Logistic Regression</a:t>
            </a:r>
          </a:p>
          <a:p>
            <a:pPr marL="0" indent="0" fontAlgn="base">
              <a:buNone/>
            </a:pPr>
            <a:endParaRPr lang="en-US" dirty="0"/>
          </a:p>
          <a:p>
            <a:pPr marL="0" indent="0" fontAlgn="base">
              <a:buNone/>
            </a:pPr>
            <a:r>
              <a:rPr lang="en-US" b="1" dirty="0">
                <a:solidFill>
                  <a:srgbClr val="FF0000"/>
                </a:solidFill>
              </a:rPr>
              <a:t>Real</a:t>
            </a:r>
            <a:r>
              <a:rPr lang="en-US" dirty="0">
                <a:solidFill>
                  <a:srgbClr val="FF0000"/>
                </a:solidFill>
              </a:rPr>
              <a:t>–</a:t>
            </a:r>
            <a:r>
              <a:rPr lang="en-US" b="1" dirty="0">
                <a:solidFill>
                  <a:srgbClr val="FF0000"/>
                </a:solidFill>
              </a:rPr>
              <a:t>Life Examples :</a:t>
            </a:r>
            <a:r>
              <a:rPr lang="en-US" dirty="0">
                <a:solidFill>
                  <a:srgbClr val="FF0000"/>
                </a:solidFill>
              </a:rPr>
              <a:t> </a:t>
            </a:r>
          </a:p>
          <a:p>
            <a:pPr fontAlgn="base"/>
            <a:r>
              <a:rPr lang="en-US" b="1" dirty="0"/>
              <a:t>Market Basket Analysis:</a:t>
            </a:r>
            <a:r>
              <a:rPr lang="en-US" dirty="0"/>
              <a:t> </a:t>
            </a:r>
            <a:br>
              <a:rPr lang="en-US" dirty="0"/>
            </a:br>
            <a:r>
              <a:rPr lang="en-US" dirty="0"/>
              <a:t>It is a modeling technique that has been associated with frequent transactions of buying some combination of items. </a:t>
            </a:r>
            <a:br>
              <a:rPr lang="en-US" dirty="0"/>
            </a:br>
            <a:r>
              <a:rPr lang="en-US" b="1" dirty="0"/>
              <a:t>Example</a:t>
            </a:r>
            <a:r>
              <a:rPr lang="en-US" dirty="0"/>
              <a:t>: Amazon and many other Retailers use this technique. While viewing some products, certain suggestions for the commodities are shown that some people have bought in the past.</a:t>
            </a:r>
          </a:p>
          <a:p>
            <a:pPr fontAlgn="base"/>
            <a:r>
              <a:rPr lang="en-US" b="1" dirty="0"/>
              <a:t>Weather Forecasting:</a:t>
            </a:r>
            <a:r>
              <a:rPr lang="en-US" dirty="0"/>
              <a:t> </a:t>
            </a:r>
            <a:br>
              <a:rPr lang="en-US" dirty="0"/>
            </a:br>
            <a:r>
              <a:rPr lang="en-US" dirty="0"/>
              <a:t>Changing Patterns in weather conditions needs to be observed based on parameters such as temperature, humidity, wind direction. This keen observation also requires the use of previous records in order to predict it accurately.</a:t>
            </a:r>
          </a:p>
          <a:p>
            <a:endParaRPr lang="en-US" dirty="0"/>
          </a:p>
        </p:txBody>
      </p:sp>
    </p:spTree>
    <p:extLst>
      <p:ext uri="{BB962C8B-B14F-4D97-AF65-F5344CB8AC3E}">
        <p14:creationId xmlns:p14="http://schemas.microsoft.com/office/powerpoint/2010/main" val="12791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2"/>
            <a:ext cx="10515600" cy="5854991"/>
          </a:xfrm>
        </p:spPr>
        <p:txBody>
          <a:bodyPr>
            <a:normAutofit fontScale="92500" lnSpcReduction="10000"/>
          </a:bodyPr>
          <a:lstStyle/>
          <a:p>
            <a:pPr marL="0" indent="0" algn="just">
              <a:buNone/>
            </a:pPr>
            <a:r>
              <a:rPr lang="en-US" b="1" dirty="0">
                <a:solidFill>
                  <a:srgbClr val="FF0000"/>
                </a:solidFill>
              </a:rPr>
              <a:t>What Is The Use Of A Decision Tree?</a:t>
            </a:r>
          </a:p>
          <a:p>
            <a:pPr algn="just"/>
            <a:r>
              <a:rPr lang="en-US" dirty="0"/>
              <a:t>Decision Tree is used to build classification and regression models. It is used to create data models that will predict class labels or values for the decision-making process. The models are built from the training dataset fed to the system (supervised learning).</a:t>
            </a:r>
          </a:p>
          <a:p>
            <a:pPr algn="just"/>
            <a:r>
              <a:rPr lang="en-US" dirty="0"/>
              <a:t>Using a decision tree, we can visualize the decisions that make it easy to understand and thus it is a popular data mining technique.</a:t>
            </a:r>
          </a:p>
          <a:p>
            <a:pPr marL="0" indent="0" algn="just">
              <a:buNone/>
            </a:pPr>
            <a:r>
              <a:rPr lang="en-US" b="1" dirty="0">
                <a:solidFill>
                  <a:srgbClr val="FF0000"/>
                </a:solidFill>
              </a:rPr>
              <a:t>Classification Analysis</a:t>
            </a:r>
          </a:p>
          <a:p>
            <a:pPr algn="just"/>
            <a:r>
              <a:rPr lang="en-US" dirty="0"/>
              <a:t>Data Classification is a form of analysis which builds a model that describes important class variables. For example, a model built to categorize bank loan applications as safe or risky. Classification methods are used in machine learning, and pattern recognition.</a:t>
            </a:r>
          </a:p>
          <a:p>
            <a:pPr algn="just"/>
            <a:r>
              <a:rPr lang="en-US" dirty="0"/>
              <a:t>Application of classification includes fraud detection, medical diagnosis, target marketing, etc. The output of the classification problem is taken as “Mode” of all observed values of the terminal node.</a:t>
            </a:r>
          </a:p>
          <a:p>
            <a:endParaRPr lang="en-US" dirty="0"/>
          </a:p>
        </p:txBody>
      </p:sp>
    </p:spTree>
    <p:extLst>
      <p:ext uri="{BB962C8B-B14F-4D97-AF65-F5344CB8AC3E}">
        <p14:creationId xmlns:p14="http://schemas.microsoft.com/office/powerpoint/2010/main" val="15913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83" y="103030"/>
            <a:ext cx="11966917" cy="6452315"/>
          </a:xfrm>
        </p:spPr>
        <p:txBody>
          <a:bodyPr>
            <a:normAutofit fontScale="92500" lnSpcReduction="10000"/>
          </a:bodyPr>
          <a:lstStyle/>
          <a:p>
            <a:pPr marL="0" indent="0" fontAlgn="base">
              <a:buNone/>
            </a:pPr>
            <a:r>
              <a:rPr lang="en-US" dirty="0">
                <a:solidFill>
                  <a:srgbClr val="FF0000"/>
                </a:solidFill>
              </a:rPr>
              <a:t>Classifiers can be categorized into two major types: </a:t>
            </a:r>
            <a:br>
              <a:rPr lang="en-US" dirty="0"/>
            </a:br>
            <a:r>
              <a:rPr lang="en-US" b="1" dirty="0">
                <a:solidFill>
                  <a:srgbClr val="00B050"/>
                </a:solidFill>
              </a:rPr>
              <a:t>Discriminative</a:t>
            </a:r>
            <a:r>
              <a:rPr lang="en-US" dirty="0">
                <a:solidFill>
                  <a:srgbClr val="00B050"/>
                </a:solidFill>
              </a:rPr>
              <a:t>: </a:t>
            </a:r>
            <a:r>
              <a:rPr lang="en-US" dirty="0"/>
              <a:t>It is a very basic classifier and determines just one class for each row of data. It tries to model just by depending on the observed data, depends heavily on the quality of data rather than on distributions. </a:t>
            </a:r>
            <a:br>
              <a:rPr lang="en-US" dirty="0"/>
            </a:br>
            <a:r>
              <a:rPr lang="en-US" b="1" dirty="0">
                <a:solidFill>
                  <a:srgbClr val="7030A0"/>
                </a:solidFill>
              </a:rPr>
              <a:t>Example</a:t>
            </a:r>
            <a:r>
              <a:rPr lang="en-US" dirty="0">
                <a:solidFill>
                  <a:srgbClr val="7030A0"/>
                </a:solidFill>
              </a:rPr>
              <a:t>: Logistic Regression </a:t>
            </a:r>
            <a:br>
              <a:rPr lang="en-US" dirty="0"/>
            </a:br>
            <a:r>
              <a:rPr lang="en-US" dirty="0"/>
              <a:t>Acceptance of a student at a University (Test and Grades need to be considered) </a:t>
            </a:r>
            <a:br>
              <a:rPr lang="en-US" dirty="0"/>
            </a:br>
            <a:r>
              <a:rPr lang="en-US" dirty="0"/>
              <a:t>Suppose there are few students and the Result of them are as follows :</a:t>
            </a:r>
          </a:p>
          <a:p>
            <a:pPr fontAlgn="base">
              <a:buNone/>
            </a:pPr>
            <a:r>
              <a:rPr lang="en-US" b="1" dirty="0">
                <a:solidFill>
                  <a:srgbClr val="00B050"/>
                </a:solidFill>
              </a:rPr>
              <a:t>Generative: </a:t>
            </a:r>
            <a:r>
              <a:rPr lang="en-US" dirty="0"/>
              <a:t>It models the distribution of individual classes and tries to learn the model that generates the data behind the scenes by estimating assumptions and distributions of the model. Used to predict the unseen data. </a:t>
            </a:r>
          </a:p>
          <a:p>
            <a:pPr fontAlgn="base">
              <a:buNone/>
            </a:pPr>
            <a:r>
              <a:rPr lang="en-US" b="1" dirty="0">
                <a:solidFill>
                  <a:srgbClr val="7030A0"/>
                </a:solidFill>
              </a:rPr>
              <a:t>Example</a:t>
            </a:r>
            <a:r>
              <a:rPr lang="en-US" dirty="0">
                <a:solidFill>
                  <a:srgbClr val="7030A0"/>
                </a:solidFill>
              </a:rPr>
              <a:t>: Naive Bayes Classifier </a:t>
            </a:r>
          </a:p>
          <a:p>
            <a:r>
              <a:rPr lang="en-US" dirty="0"/>
              <a:t>Detecting Spam emails by looking at the previous data. Suppose 100 emails and that too divided in 1:4 i.e. Class A: 25%(Spam emails) and Class B: 75%(Non-Spam emails). Now if a user wants to check that if an email contains the word cheap, then that may be termed as Spam. </a:t>
            </a:r>
            <a:br>
              <a:rPr lang="en-US" dirty="0"/>
            </a:br>
            <a:r>
              <a:rPr lang="en-US" dirty="0"/>
              <a:t>It seems to be that in Class A(i.e. in 25% of data), 20 out of 25 emails are spam and rest not. </a:t>
            </a:r>
            <a:br>
              <a:rPr lang="en-US" dirty="0"/>
            </a:br>
            <a:r>
              <a:rPr lang="en-US" dirty="0"/>
              <a:t>And in Class B(i.e. in 75% of data), 70 out of 75 emails are not spam and rest are spam. </a:t>
            </a:r>
            <a:br>
              <a:rPr lang="en-US" dirty="0"/>
            </a:br>
            <a:r>
              <a:rPr lang="en-US" dirty="0"/>
              <a:t>So, if the email contains the word cheap, what is the probability of it being spam ?? (= 80%)</a:t>
            </a:r>
          </a:p>
        </p:txBody>
      </p:sp>
    </p:spTree>
    <p:extLst>
      <p:ext uri="{BB962C8B-B14F-4D97-AF65-F5344CB8AC3E}">
        <p14:creationId xmlns:p14="http://schemas.microsoft.com/office/powerpoint/2010/main" val="163872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a:bodyPr>
          <a:lstStyle/>
          <a:p>
            <a:pPr marL="0" indent="0">
              <a:buNone/>
            </a:pPr>
            <a:r>
              <a:rPr lang="en-US" b="1" dirty="0">
                <a:solidFill>
                  <a:srgbClr val="FF0000"/>
                </a:solidFill>
              </a:rPr>
              <a:t>Regression Analysis</a:t>
            </a:r>
          </a:p>
          <a:p>
            <a:pPr algn="just"/>
            <a:r>
              <a:rPr lang="en-US" sz="2000" dirty="0"/>
              <a:t>Regression analysis is used for the prediction of numeric attributes.</a:t>
            </a:r>
          </a:p>
          <a:p>
            <a:pPr algn="just"/>
            <a:r>
              <a:rPr lang="en-US" sz="2000" dirty="0"/>
              <a:t>Numeric attributes are also called continuous values. A model built to predict the continuous values instead of class labels is called the regression model. The output of regression analysis is the “Mean” of all observed values of the node.</a:t>
            </a:r>
          </a:p>
          <a:p>
            <a:pPr marL="0" indent="0" algn="just">
              <a:buNone/>
            </a:pPr>
            <a:r>
              <a:rPr lang="en-US" sz="2000" b="1" dirty="0">
                <a:solidFill>
                  <a:srgbClr val="FF0000"/>
                </a:solidFill>
              </a:rPr>
              <a:t>How Does A Decision Tree Work?</a:t>
            </a:r>
          </a:p>
          <a:p>
            <a:pPr algn="just"/>
            <a:r>
              <a:rPr lang="en-US" sz="2000" dirty="0"/>
              <a:t>A decision tree is a supervised learning algorithm that works for both discrete and continuous variables. It splits the dataset into subsets on the basis of the most significant attribute in the dataset. How the decision tree identifies this attribute and how this splitting is done is decided by the algorithms.</a:t>
            </a:r>
          </a:p>
          <a:p>
            <a:pPr algn="just"/>
            <a:r>
              <a:rPr lang="en-US" sz="2000" dirty="0"/>
              <a:t>The most significant predictor is designated as the root node, splitting is done to form sub-nodes called decision nodes, and the nodes which do not split further are terminal or leaf nodes.</a:t>
            </a:r>
          </a:p>
          <a:p>
            <a:pPr algn="just"/>
            <a:r>
              <a:rPr lang="en-US" sz="2000" dirty="0"/>
              <a:t>In the decision tree, the dataset is divided into homogeneous and non-overlapping regions. It follows a top-down approach as the top region presents all the observations at a single place which splits into two or more branches that further split. This approach is also called a </a:t>
            </a:r>
            <a:r>
              <a:rPr lang="en-US" sz="2000" i="1" dirty="0"/>
              <a:t>greedy approach</a:t>
            </a:r>
            <a:r>
              <a:rPr lang="en-US" sz="2000" dirty="0"/>
              <a:t> as it only considers the current node between the worked on without focusing on the future nodes.</a:t>
            </a:r>
          </a:p>
          <a:p>
            <a:endParaRPr lang="en-US" dirty="0"/>
          </a:p>
        </p:txBody>
      </p:sp>
    </p:spTree>
    <p:extLst>
      <p:ext uri="{BB962C8B-B14F-4D97-AF65-F5344CB8AC3E}">
        <p14:creationId xmlns:p14="http://schemas.microsoft.com/office/powerpoint/2010/main" val="7485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6AC7-4A4E-4A09-AB82-00C41332D9E3}"/>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Course Outcomes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E9CB55-1009-4039-97C4-7BFC3DAB9D1D}"/>
              </a:ext>
            </a:extLst>
          </p:cNvPr>
          <p:cNvSpPr>
            <a:spLocks noGrp="1"/>
          </p:cNvSpPr>
          <p:nvPr>
            <p:ph idx="1"/>
          </p:nvPr>
        </p:nvSpPr>
        <p:spPr>
          <a:xfrm>
            <a:off x="472966" y="1466193"/>
            <a:ext cx="11430000" cy="471077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dirty="0">
                <a:solidFill>
                  <a:schemeClr val="tx1">
                    <a:lumMod val="75000"/>
                    <a:lumOff val="25000"/>
                  </a:schemeClr>
                </a:solidFill>
              </a:rPr>
              <a:t>CO1</a:t>
            </a:r>
            <a:r>
              <a:rPr lang="en-US" dirty="0">
                <a:solidFill>
                  <a:schemeClr val="tx1">
                    <a:lumMod val="75000"/>
                    <a:lumOff val="25000"/>
                  </a:schemeClr>
                </a:solidFill>
              </a:rPr>
              <a:t> - Describe a data warehouse </a:t>
            </a:r>
            <a:r>
              <a:rPr lang="en-US" b="1" dirty="0">
                <a:solidFill>
                  <a:schemeClr val="tx1">
                    <a:lumMod val="75000"/>
                    <a:lumOff val="25000"/>
                  </a:schemeClr>
                </a:solidFill>
              </a:rPr>
              <a:t>(K2)</a:t>
            </a:r>
            <a:endParaRPr lang="en-US" dirty="0">
              <a:solidFill>
                <a:schemeClr val="tx1">
                  <a:lumMod val="75000"/>
                  <a:lumOff val="25000"/>
                </a:schemeClr>
              </a:solidFill>
            </a:endParaRPr>
          </a:p>
          <a:p>
            <a:r>
              <a:rPr lang="en-US" b="1" dirty="0"/>
              <a:t>CO2</a:t>
            </a:r>
            <a:r>
              <a:rPr lang="en-US" dirty="0"/>
              <a:t> - Apply pre-processing techniques </a:t>
            </a:r>
            <a:r>
              <a:rPr lang="en-US" b="1" dirty="0"/>
              <a:t>(K3)</a:t>
            </a:r>
            <a:endParaRPr lang="en-US" dirty="0"/>
          </a:p>
          <a:p>
            <a:r>
              <a:rPr lang="en-US" b="1" dirty="0"/>
              <a:t>CO3</a:t>
            </a:r>
            <a:r>
              <a:rPr lang="en-US" dirty="0"/>
              <a:t> - Interpret correlation based frequent patterns in large data sets </a:t>
            </a:r>
            <a:r>
              <a:rPr lang="en-US" b="1" dirty="0"/>
              <a:t>(K2)</a:t>
            </a:r>
            <a:endParaRPr lang="en-US" dirty="0"/>
          </a:p>
          <a:p>
            <a:r>
              <a:rPr lang="en-US" b="1" dirty="0">
                <a:solidFill>
                  <a:srgbClr val="FF0000"/>
                </a:solidFill>
              </a:rPr>
              <a:t>CO4</a:t>
            </a:r>
            <a:r>
              <a:rPr lang="en-US" dirty="0">
                <a:solidFill>
                  <a:srgbClr val="FF0000"/>
                </a:solidFill>
              </a:rPr>
              <a:t> - Compare and contrast the various classifiers </a:t>
            </a:r>
            <a:r>
              <a:rPr lang="en-US" b="1" dirty="0">
                <a:solidFill>
                  <a:srgbClr val="FF0000"/>
                </a:solidFill>
              </a:rPr>
              <a:t>(K2)</a:t>
            </a:r>
            <a:endParaRPr lang="en-US" dirty="0">
              <a:solidFill>
                <a:srgbClr val="FF0000"/>
              </a:solidFill>
            </a:endParaRPr>
          </a:p>
          <a:p>
            <a:r>
              <a:rPr lang="en-US" b="1" dirty="0"/>
              <a:t>CO5</a:t>
            </a:r>
            <a:r>
              <a:rPr lang="en-US" dirty="0"/>
              <a:t> - Apply data mining techniques and methods to large data sets </a:t>
            </a:r>
            <a:r>
              <a:rPr lang="en-US" b="1" dirty="0"/>
              <a:t>(K3)</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3C2F92-5A62-45CD-AE91-6C9AADDDB358}"/>
              </a:ext>
            </a:extLst>
          </p:cNvPr>
          <p:cNvSpPr>
            <a:spLocks noGrp="1"/>
          </p:cNvSpPr>
          <p:nvPr>
            <p:ph type="dt" sz="half" idx="10"/>
          </p:nvPr>
        </p:nvSpPr>
        <p:spPr/>
        <p:txBody>
          <a:bodyPr/>
          <a:lstStyle/>
          <a:p>
            <a:fld id="{CE2EEBC5-93E7-49CD-BAFA-D94F2922D2F7}" type="datetime1">
              <a:rPr lang="en-IN" smtClean="0"/>
              <a:pPr/>
              <a:t>26-09-2024</a:t>
            </a:fld>
            <a:endParaRPr lang="en-IN"/>
          </a:p>
        </p:txBody>
      </p:sp>
      <p:sp>
        <p:nvSpPr>
          <p:cNvPr id="5" name="Footer Placeholder 4">
            <a:extLst>
              <a:ext uri="{FF2B5EF4-FFF2-40B4-BE49-F238E27FC236}">
                <a16:creationId xmlns:a16="http://schemas.microsoft.com/office/drawing/2014/main" id="{B9B837FC-51F8-4C74-9EB6-176E4090961E}"/>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id="{336632C9-61E1-4F8A-9D18-EC260766C928}"/>
              </a:ext>
            </a:extLst>
          </p:cNvPr>
          <p:cNvSpPr>
            <a:spLocks noGrp="1"/>
          </p:cNvSpPr>
          <p:nvPr>
            <p:ph type="sldNum" sz="quarter" idx="12"/>
          </p:nvPr>
        </p:nvSpPr>
        <p:spPr/>
        <p:txBody>
          <a:bodyPr/>
          <a:lstStyle/>
          <a:p>
            <a:fld id="{9F007541-7122-47D0-81F7-220A90B2D1EC}" type="slidenum">
              <a:rPr lang="en-IN" smtClean="0"/>
              <a:pPr/>
              <a:t>2</a:t>
            </a:fld>
            <a:endParaRPr lang="en-IN"/>
          </a:p>
        </p:txBody>
      </p:sp>
    </p:spTree>
    <p:extLst>
      <p:ext uri="{BB962C8B-B14F-4D97-AF65-F5344CB8AC3E}">
        <p14:creationId xmlns:p14="http://schemas.microsoft.com/office/powerpoint/2010/main" val="304921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a:bodyPr>
          <a:lstStyle/>
          <a:p>
            <a:pPr algn="just"/>
            <a:r>
              <a:rPr lang="en-US" sz="2400" dirty="0"/>
              <a:t>The decision tree algorithms will continue running until a stop criteria such as the minimum number of observations etc. is reached.</a:t>
            </a:r>
          </a:p>
          <a:p>
            <a:pPr algn="just"/>
            <a:r>
              <a:rPr lang="en-US" sz="2400" dirty="0"/>
              <a:t>Once a decision tree is built, many nodes may represent outliers or noisy data. Tree pruning method is applied to remove unwanted data. This, in turn, improves the accuracy of the classification model.</a:t>
            </a:r>
          </a:p>
          <a:p>
            <a:pPr algn="just"/>
            <a:r>
              <a:rPr lang="en-US" sz="2400" dirty="0"/>
              <a:t>To find the accuracy of the model, a test set consisting of test tuples and class labels is used. The percentages of the test set tuples are correctly classified by the model to identify the accuracy of the model. If the model is found to be accurate then it is used to classify the data tuples for which the class labels are not known.</a:t>
            </a:r>
          </a:p>
          <a:p>
            <a:pPr algn="just"/>
            <a:r>
              <a:rPr lang="en-US" sz="2400" dirty="0"/>
              <a:t>Some of the decision tree algorithms include Hunt’s Algorithm, ID3, CD4.5, and CART.</a:t>
            </a:r>
          </a:p>
          <a:p>
            <a:endParaRPr lang="en-US" dirty="0"/>
          </a:p>
        </p:txBody>
      </p:sp>
    </p:spTree>
    <p:extLst>
      <p:ext uri="{BB962C8B-B14F-4D97-AF65-F5344CB8AC3E}">
        <p14:creationId xmlns:p14="http://schemas.microsoft.com/office/powerpoint/2010/main" val="259832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03031"/>
            <a:ext cx="5087155" cy="6426558"/>
          </a:xfrm>
        </p:spPr>
        <p:txBody>
          <a:bodyPr>
            <a:normAutofit/>
          </a:bodyPr>
          <a:lstStyle/>
          <a:p>
            <a:pPr marL="0" indent="0" algn="just">
              <a:buNone/>
            </a:pPr>
            <a:r>
              <a:rPr lang="en-US" sz="2200" b="1" dirty="0">
                <a:solidFill>
                  <a:srgbClr val="FF0000"/>
                </a:solidFill>
              </a:rPr>
              <a:t>Example of Creating a Decision Tree</a:t>
            </a:r>
            <a:endParaRPr lang="en-US" sz="2200" dirty="0">
              <a:solidFill>
                <a:srgbClr val="FF0000"/>
              </a:solidFill>
            </a:endParaRPr>
          </a:p>
          <a:p>
            <a:pPr algn="just"/>
            <a:r>
              <a:rPr lang="en-US" sz="2200" b="1" dirty="0"/>
              <a:t>#1) Learning Step:</a:t>
            </a:r>
            <a:r>
              <a:rPr lang="en-US" sz="2200" dirty="0"/>
              <a:t> The training data is fed into the system to be analyzed by a classification algorithm. In this example, the class label is the attribute i.e. “loan decision”. The model built from this training data is represented in the form of decision rules.</a:t>
            </a:r>
          </a:p>
          <a:p>
            <a:pPr algn="just"/>
            <a:r>
              <a:rPr lang="en-US" sz="2200" b="1" dirty="0"/>
              <a:t>#2) Classification:</a:t>
            </a:r>
            <a:r>
              <a:rPr lang="en-US" sz="2200" dirty="0"/>
              <a:t> Test dataset are fed to the model to check the accuracy of the classification rule. If the model gives acceptable results then it is applied to a new dataset with unknown class variables.</a:t>
            </a:r>
          </a:p>
          <a:p>
            <a:endParaRPr lang="en-US" dirty="0"/>
          </a:p>
        </p:txBody>
      </p:sp>
      <p:pic>
        <p:nvPicPr>
          <p:cNvPr id="3074" name="Picture 2" descr=" Example of Creating a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096" y="197363"/>
            <a:ext cx="6142194" cy="633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01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pPr marL="0" indent="0">
              <a:buNone/>
            </a:pPr>
            <a:r>
              <a:rPr lang="en-US" b="1" dirty="0">
                <a:solidFill>
                  <a:srgbClr val="FF0000"/>
                </a:solidFill>
              </a:rPr>
              <a:t>Decision Tree Induction Algorithm</a:t>
            </a:r>
          </a:p>
          <a:p>
            <a:pPr marL="0" indent="0">
              <a:buNone/>
            </a:pPr>
            <a:endParaRPr lang="en-US" b="1" dirty="0">
              <a:solidFill>
                <a:srgbClr val="FF0000"/>
              </a:solidFill>
            </a:endParaRPr>
          </a:p>
          <a:p>
            <a:endParaRPr lang="en-US" dirty="0"/>
          </a:p>
        </p:txBody>
      </p:sp>
      <p:pic>
        <p:nvPicPr>
          <p:cNvPr id="4098" name="Picture 2" descr="Decision Tree Induc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0" y="613670"/>
            <a:ext cx="9889947" cy="613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3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normAutofit/>
          </a:bodyPr>
          <a:lstStyle/>
          <a:p>
            <a:pPr marL="0" indent="0">
              <a:buNone/>
            </a:pPr>
            <a:r>
              <a:rPr lang="en-US" b="1" dirty="0">
                <a:solidFill>
                  <a:srgbClr val="FF0000"/>
                </a:solidFill>
              </a:rPr>
              <a:t>Decision Tree Induction</a:t>
            </a:r>
          </a:p>
          <a:p>
            <a:pPr algn="just"/>
            <a:r>
              <a:rPr lang="en-US" sz="2400" dirty="0"/>
              <a:t>Decision tree induction is the method of learning the decision trees from the training set. The training set consists of attributes and class labels. Applications of decision tree induction include astronomy, financial analysis, medical diagnosis, manufacturing, and production.</a:t>
            </a:r>
          </a:p>
          <a:p>
            <a:pPr algn="just"/>
            <a:r>
              <a:rPr lang="en-US" sz="2400" dirty="0"/>
              <a:t>A decision tree is a flowchart tree-like structure that is made from training set tuples. The dataset is broken down into smaller subsets and is present in the form of nodes of a tree. The tree structure has a root node, internal nodes or decision nodes, leaf node, and branches.</a:t>
            </a:r>
          </a:p>
          <a:p>
            <a:pPr algn="just"/>
            <a:r>
              <a:rPr lang="en-US" sz="2400" dirty="0"/>
              <a:t>The root node is the topmost node. It represents the best attribute selected for classification. Internal nodes of the decision nodes represent a test of an attribute of the dataset leaf node or terminal node which represents the classification or decision label. The branches show the outcome of the test performed.</a:t>
            </a:r>
          </a:p>
          <a:p>
            <a:pPr algn="just"/>
            <a:r>
              <a:rPr lang="en-US" sz="2400" dirty="0"/>
              <a:t>Some decision trees only have </a:t>
            </a:r>
            <a:r>
              <a:rPr lang="en-US" sz="2400" i="1" dirty="0"/>
              <a:t>binary nodes</a:t>
            </a:r>
            <a:r>
              <a:rPr lang="en-US" sz="2400" dirty="0"/>
              <a:t>, that means exactly two branches of a node, while some decision trees are non-binary</a:t>
            </a:r>
          </a:p>
          <a:p>
            <a:pPr marL="0" indent="0">
              <a:buNone/>
            </a:pPr>
            <a:endParaRPr lang="en-US" b="1" dirty="0">
              <a:solidFill>
                <a:srgbClr val="FF0000"/>
              </a:solidFill>
            </a:endParaRPr>
          </a:p>
          <a:p>
            <a:endParaRPr lang="en-US" dirty="0"/>
          </a:p>
        </p:txBody>
      </p:sp>
    </p:spTree>
    <p:extLst>
      <p:ext uri="{BB962C8B-B14F-4D97-AF65-F5344CB8AC3E}">
        <p14:creationId xmlns:p14="http://schemas.microsoft.com/office/powerpoint/2010/main" val="199865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lnSpcReduction="10000"/>
          </a:bodyPr>
          <a:lstStyle/>
          <a:p>
            <a:r>
              <a:rPr lang="en-US" sz="2000" b="1" dirty="0"/>
              <a:t>The most popular methods of selecting the attribute are information gain, </a:t>
            </a:r>
            <a:r>
              <a:rPr lang="en-US" sz="2000" b="1" dirty="0" err="1"/>
              <a:t>Gini</a:t>
            </a:r>
            <a:r>
              <a:rPr lang="en-US" sz="2000" b="1" dirty="0"/>
              <a:t> index.</a:t>
            </a:r>
          </a:p>
          <a:p>
            <a:r>
              <a:rPr lang="en-US" sz="2000" dirty="0"/>
              <a:t>#1) Information Gain</a:t>
            </a:r>
          </a:p>
          <a:p>
            <a:r>
              <a:rPr lang="en-US" sz="2000" dirty="0"/>
              <a:t>This method is the main method that is used to build decision trees. It reduces the information that is required to classify the tuples. It reduces the number of tests that are needed to classify the given tuple. The attribute with the highest information gain is selected.</a:t>
            </a:r>
          </a:p>
          <a:p>
            <a:r>
              <a:rPr lang="en-US" sz="2000" dirty="0"/>
              <a:t>The original information needed for classification of a tuple in dataset D is given by:</a:t>
            </a:r>
          </a:p>
          <a:p>
            <a:pPr marL="0" indent="0">
              <a:buNone/>
            </a:pPr>
            <a:endParaRPr lang="en-US" dirty="0"/>
          </a:p>
          <a:p>
            <a:pPr marL="0" indent="0">
              <a:buNone/>
            </a:pPr>
            <a:endParaRPr lang="en-US" dirty="0"/>
          </a:p>
          <a:p>
            <a:r>
              <a:rPr lang="en-US" sz="2000" dirty="0"/>
              <a:t>Where p is the probability that the tuple belongs to class C. The information is encoded in bits, therefore, log to the base 2 is used. E(s) represents the average amount of information required to find out the class label of dataset D. This information gain is also called </a:t>
            </a:r>
            <a:r>
              <a:rPr lang="en-US" sz="2000" b="1" dirty="0"/>
              <a:t>Entropy</a:t>
            </a:r>
            <a:r>
              <a:rPr lang="en-US" sz="2000" dirty="0"/>
              <a:t>.</a:t>
            </a:r>
          </a:p>
          <a:p>
            <a:r>
              <a:rPr lang="en-US" sz="2000" dirty="0"/>
              <a:t>The information required for exact classification after portioning is given by the formula:</a:t>
            </a:r>
          </a:p>
          <a:p>
            <a:pPr marL="0" indent="0">
              <a:buNone/>
            </a:pPr>
            <a:br>
              <a:rPr lang="en-US" dirty="0"/>
            </a:br>
            <a:br>
              <a:rPr lang="en-US" dirty="0"/>
            </a:br>
            <a:endParaRPr lang="en-US" dirty="0"/>
          </a:p>
        </p:txBody>
      </p:sp>
      <p:pic>
        <p:nvPicPr>
          <p:cNvPr id="5124" name="Picture 4" descr="Classification of tuple in dataset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85" y="2452452"/>
            <a:ext cx="2943225" cy="7905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xact classification after portio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113" y="4856297"/>
            <a:ext cx="288607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879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000" dirty="0"/>
              <a:t>Where P (c) is the weight of partition. This information represents the information needed to classify the dataset D on portioning by X.</a:t>
            </a:r>
          </a:p>
          <a:p>
            <a:pPr algn="just"/>
            <a:r>
              <a:rPr lang="en-US" sz="2000" dirty="0"/>
              <a:t>Information gain is the difference between the original and expected information that is required to classify the tuples of dataset D.</a:t>
            </a:r>
          </a:p>
          <a:p>
            <a:endParaRPr lang="en-US" dirty="0"/>
          </a:p>
          <a:p>
            <a:endParaRPr lang="en-US" dirty="0"/>
          </a:p>
          <a:p>
            <a:endParaRPr lang="en-US" sz="2000" b="0" i="0" dirty="0">
              <a:solidFill>
                <a:srgbClr val="3A3A3A"/>
              </a:solidFill>
              <a:effectLst/>
              <a:latin typeface="Work Sans"/>
            </a:endParaRPr>
          </a:p>
          <a:p>
            <a:endParaRPr lang="en-US" sz="2000" dirty="0">
              <a:solidFill>
                <a:srgbClr val="3A3A3A"/>
              </a:solidFill>
              <a:latin typeface="Work Sans"/>
            </a:endParaRPr>
          </a:p>
          <a:p>
            <a:r>
              <a:rPr lang="en-US" sz="2000" b="0" i="0" dirty="0">
                <a:solidFill>
                  <a:srgbClr val="3A3A3A"/>
                </a:solidFill>
                <a:effectLst/>
                <a:latin typeface="Work Sans"/>
              </a:rPr>
              <a:t>Gain is the reduction of information that is required by knowing the value of X. The attribute with the highest information gain is chosen as “best”.</a:t>
            </a:r>
            <a:endParaRPr lang="en-US" sz="2000" dirty="0"/>
          </a:p>
          <a:p>
            <a:endParaRPr lang="en-US" dirty="0"/>
          </a:p>
          <a:p>
            <a:endParaRPr lang="en-US" dirty="0"/>
          </a:p>
        </p:txBody>
      </p:sp>
      <p:pic>
        <p:nvPicPr>
          <p:cNvPr id="6146" name="Picture 2" descr="Information g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386" y="3731765"/>
            <a:ext cx="4600575"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92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fontScale="85000" lnSpcReduction="20000"/>
          </a:bodyPr>
          <a:lstStyle/>
          <a:p>
            <a:pPr algn="just"/>
            <a:r>
              <a:rPr lang="en-US" sz="1800" dirty="0"/>
              <a:t>#2) Gain Ratio</a:t>
            </a:r>
          </a:p>
          <a:p>
            <a:pPr algn="just"/>
            <a:r>
              <a:rPr lang="en-US" sz="1800" dirty="0"/>
              <a:t>Information gain might sometimes result in portioning useless for classification. However, the Gain ratio splits the training data set into partitions and considers the number of tuples of the outcome with respect to the total tuples. The attribute with the max gain ratio is used as a splitting attribute.</a:t>
            </a:r>
          </a:p>
          <a:p>
            <a:pPr algn="just"/>
            <a:endParaRPr lang="en-US" sz="1800" dirty="0"/>
          </a:p>
          <a:p>
            <a:pPr algn="just"/>
            <a:endParaRPr lang="en-US" sz="1800" dirty="0"/>
          </a:p>
          <a:p>
            <a:pPr algn="just"/>
            <a:r>
              <a:rPr lang="en-US" sz="1800" dirty="0"/>
              <a:t>#3) </a:t>
            </a:r>
            <a:r>
              <a:rPr lang="en-US" sz="1800" dirty="0" err="1"/>
              <a:t>Gini</a:t>
            </a:r>
            <a:r>
              <a:rPr lang="en-US" sz="1800" dirty="0"/>
              <a:t> Index</a:t>
            </a:r>
          </a:p>
          <a:p>
            <a:pPr algn="just"/>
            <a:r>
              <a:rPr lang="en-US" sz="1800" dirty="0" err="1"/>
              <a:t>Gini</a:t>
            </a:r>
            <a:r>
              <a:rPr lang="en-US" sz="1800" dirty="0"/>
              <a:t> Index is calculated for binary variables only. It measures the impurity in training tuples of dataset D, as</a:t>
            </a:r>
          </a:p>
          <a:p>
            <a:pPr marL="0" indent="0">
              <a:buNone/>
            </a:pPr>
            <a:endParaRPr lang="en-US" dirty="0"/>
          </a:p>
          <a:p>
            <a:pPr marL="0" indent="0">
              <a:buNone/>
            </a:pPr>
            <a:endParaRPr lang="en-US" sz="1800" dirty="0"/>
          </a:p>
          <a:p>
            <a:r>
              <a:rPr lang="en-US" sz="1800" dirty="0"/>
              <a:t>P is the probability that tuple belongs to class C. The </a:t>
            </a:r>
            <a:r>
              <a:rPr lang="en-US" sz="1800" dirty="0" err="1"/>
              <a:t>Gini</a:t>
            </a:r>
            <a:r>
              <a:rPr lang="en-US" sz="1800" dirty="0"/>
              <a:t> index that is calculated for binary split dataset D by attribute A is given by:</a:t>
            </a:r>
          </a:p>
          <a:p>
            <a:pPr marL="0" indent="0">
              <a:buNone/>
            </a:pPr>
            <a:endParaRPr lang="en-US" dirty="0"/>
          </a:p>
          <a:p>
            <a:pPr marL="0" indent="0">
              <a:buNone/>
            </a:pPr>
            <a:endParaRPr lang="en-US" dirty="0"/>
          </a:p>
          <a:p>
            <a:r>
              <a:rPr lang="en-US" sz="2100" dirty="0"/>
              <a:t>Where n is the nth partition of the dataset D.</a:t>
            </a:r>
          </a:p>
          <a:p>
            <a:r>
              <a:rPr lang="en-US" sz="2100" dirty="0"/>
              <a:t>The reduction in impurity is given by the difference of the </a:t>
            </a:r>
            <a:r>
              <a:rPr lang="en-US" sz="2100" dirty="0" err="1"/>
              <a:t>Gini</a:t>
            </a:r>
            <a:r>
              <a:rPr lang="en-US" sz="2100" dirty="0"/>
              <a:t> index of the original dataset D and </a:t>
            </a:r>
            <a:r>
              <a:rPr lang="en-US" sz="2100" dirty="0" err="1"/>
              <a:t>Gini</a:t>
            </a:r>
            <a:r>
              <a:rPr lang="en-US" sz="2100" dirty="0"/>
              <a:t> index after partition by attribute A.</a:t>
            </a:r>
          </a:p>
          <a:p>
            <a:r>
              <a:rPr lang="en-US" sz="2100" dirty="0"/>
              <a:t>The maximum reduction in impurity or max </a:t>
            </a:r>
            <a:r>
              <a:rPr lang="en-US" sz="2100" dirty="0" err="1"/>
              <a:t>Gini</a:t>
            </a:r>
            <a:r>
              <a:rPr lang="en-US" sz="2100" dirty="0"/>
              <a:t> index is selected as the best attribute for splitting.</a:t>
            </a:r>
          </a:p>
          <a:p>
            <a:pPr marL="0" indent="0">
              <a:buNone/>
            </a:pPr>
            <a:br>
              <a:rPr lang="en-US" dirty="0"/>
            </a:br>
            <a:br>
              <a:rPr lang="en-US" dirty="0"/>
            </a:br>
            <a:endParaRPr lang="en-US" dirty="0"/>
          </a:p>
        </p:txBody>
      </p:sp>
      <p:pic>
        <p:nvPicPr>
          <p:cNvPr id="7170" name="Picture 2" descr="Gain Rat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628" y="1084485"/>
            <a:ext cx="20955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ini Ind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81" y="2119736"/>
            <a:ext cx="18383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Binary split dataset D by attribute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0503" y="3146436"/>
            <a:ext cx="233362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8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92500" lnSpcReduction="20000"/>
          </a:bodyPr>
          <a:lstStyle/>
          <a:p>
            <a:pPr marL="0" indent="0" algn="just">
              <a:buNone/>
            </a:pPr>
            <a:r>
              <a:rPr lang="en-US" b="1" dirty="0">
                <a:solidFill>
                  <a:srgbClr val="FF0000"/>
                </a:solidFill>
              </a:rPr>
              <a:t>There are two ways of pruning the tree:</a:t>
            </a:r>
            <a:endParaRPr lang="en-US" dirty="0">
              <a:solidFill>
                <a:srgbClr val="FF0000"/>
              </a:solidFill>
            </a:endParaRPr>
          </a:p>
          <a:p>
            <a:pPr algn="just"/>
            <a:r>
              <a:rPr lang="en-US" b="1" dirty="0"/>
              <a:t>#1) </a:t>
            </a:r>
            <a:r>
              <a:rPr lang="en-US" b="1" dirty="0" err="1"/>
              <a:t>Prepruning</a:t>
            </a:r>
            <a:r>
              <a:rPr lang="en-US" dirty="0"/>
              <a:t>: In this approach, the construction of the decision tree is stopped early. It means it is decided not to further partition the branches. The last node constructed becomes the leaf node and this leaf node may hold the most frequent class among the tuples.</a:t>
            </a:r>
          </a:p>
          <a:p>
            <a:pPr algn="just"/>
            <a:r>
              <a:rPr lang="en-US" dirty="0"/>
              <a:t>The attribute selection measures are used to find out the weightage of the split. Threshold values are prescribed to decide which splits are regarded as useful. If the portioning of the node results in splitting by falling below threshold then the process is halted.</a:t>
            </a:r>
          </a:p>
          <a:p>
            <a:pPr algn="just"/>
            <a:r>
              <a:rPr lang="en-US" b="1" dirty="0"/>
              <a:t>#2) </a:t>
            </a:r>
            <a:r>
              <a:rPr lang="en-US" b="1" dirty="0" err="1"/>
              <a:t>Postpruning</a:t>
            </a:r>
            <a:r>
              <a:rPr lang="en-US" dirty="0"/>
              <a:t>: This method removes the outlier branches from a fully grown tree. The unwanted branches are removed and replaced by a leaf node denoting the most frequent class label. This technique requires more computation than </a:t>
            </a:r>
            <a:r>
              <a:rPr lang="en-US" dirty="0" err="1"/>
              <a:t>prepruning</a:t>
            </a:r>
            <a:r>
              <a:rPr lang="en-US" dirty="0"/>
              <a:t>, however, it is more reliable.</a:t>
            </a:r>
          </a:p>
          <a:p>
            <a:pPr algn="just"/>
            <a:r>
              <a:rPr lang="en-US" dirty="0"/>
              <a:t>The pruned trees are more precise and compact when compared to unpruned trees but they carry a disadvantage of replication and repetition.</a:t>
            </a:r>
          </a:p>
          <a:p>
            <a:pPr algn="just"/>
            <a:r>
              <a:rPr lang="en-US" dirty="0"/>
              <a:t>Repetition occurs when the same attribute is tested again and again along a branch of a tree. </a:t>
            </a:r>
            <a:r>
              <a:rPr lang="en-US" i="1" dirty="0"/>
              <a:t>Replication</a:t>
            </a:r>
            <a:r>
              <a:rPr lang="en-US" dirty="0"/>
              <a:t> occurs when the duplicate </a:t>
            </a:r>
            <a:r>
              <a:rPr lang="en-US" dirty="0" err="1"/>
              <a:t>subtrees</a:t>
            </a:r>
            <a:r>
              <a:rPr lang="en-US" dirty="0"/>
              <a:t> are present within the tree. These issues can be solved by multivariate splits.</a:t>
            </a:r>
          </a:p>
          <a:p>
            <a:endParaRPr lang="en-US" dirty="0"/>
          </a:p>
        </p:txBody>
      </p:sp>
    </p:spTree>
    <p:extLst>
      <p:ext uri="{BB962C8B-B14F-4D97-AF65-F5344CB8AC3E}">
        <p14:creationId xmlns:p14="http://schemas.microsoft.com/office/powerpoint/2010/main" val="2392260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Below image shows an unpruned and pruned tree.</a:t>
            </a:r>
            <a:endParaRPr lang="en-US" dirty="0"/>
          </a:p>
        </p:txBody>
      </p:sp>
      <p:pic>
        <p:nvPicPr>
          <p:cNvPr id="8194" name="Picture 2" descr="PrunedUnpruned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889" y="2496241"/>
            <a:ext cx="7453075" cy="368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63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lstStyle/>
          <a:p>
            <a:pPr marL="0" indent="0">
              <a:buNone/>
            </a:pPr>
            <a:r>
              <a:rPr lang="en-US" b="1" dirty="0">
                <a:solidFill>
                  <a:srgbClr val="FF0000"/>
                </a:solidFill>
              </a:rPr>
              <a:t>Example of Decision Tree Algorithm</a:t>
            </a:r>
          </a:p>
          <a:p>
            <a:pPr marL="0" indent="0" algn="just">
              <a:buNone/>
            </a:pPr>
            <a:r>
              <a:rPr lang="en-US" sz="1800" b="1" dirty="0">
                <a:solidFill>
                  <a:srgbClr val="00B050"/>
                </a:solidFill>
              </a:rPr>
              <a:t>Constructing a Decision Tree</a:t>
            </a:r>
            <a:endParaRPr lang="en-US" sz="1800" dirty="0">
              <a:solidFill>
                <a:srgbClr val="00B050"/>
              </a:solidFill>
            </a:endParaRPr>
          </a:p>
          <a:p>
            <a:pPr algn="just"/>
            <a:r>
              <a:rPr lang="en-US" sz="1800" dirty="0"/>
              <a:t>Let us take an example of the last 10 days weather dataset with attributes outlook, temperature, wind, and humidity. The outcome variable will be playing cricket or not. We will use the ID3 algorithm to build the decision tree</a:t>
            </a:r>
            <a:r>
              <a:rPr lang="en-US" dirty="0"/>
              <a:t>.</a:t>
            </a:r>
          </a:p>
          <a:p>
            <a:pPr marL="0" indent="0">
              <a:buNone/>
            </a:pP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52359959"/>
              </p:ext>
            </p:extLst>
          </p:nvPr>
        </p:nvGraphicFramePr>
        <p:xfrm>
          <a:off x="3658635" y="1793159"/>
          <a:ext cx="7069464" cy="4402516"/>
        </p:xfrm>
        <a:graphic>
          <a:graphicData uri="http://schemas.openxmlformats.org/drawingml/2006/table">
            <a:tbl>
              <a:tblPr/>
              <a:tblGrid>
                <a:gridCol w="1178244">
                  <a:extLst>
                    <a:ext uri="{9D8B030D-6E8A-4147-A177-3AD203B41FA5}">
                      <a16:colId xmlns:a16="http://schemas.microsoft.com/office/drawing/2014/main" val="20000"/>
                    </a:ext>
                  </a:extLst>
                </a:gridCol>
                <a:gridCol w="1178244">
                  <a:extLst>
                    <a:ext uri="{9D8B030D-6E8A-4147-A177-3AD203B41FA5}">
                      <a16:colId xmlns:a16="http://schemas.microsoft.com/office/drawing/2014/main" val="20001"/>
                    </a:ext>
                  </a:extLst>
                </a:gridCol>
                <a:gridCol w="1178244">
                  <a:extLst>
                    <a:ext uri="{9D8B030D-6E8A-4147-A177-3AD203B41FA5}">
                      <a16:colId xmlns:a16="http://schemas.microsoft.com/office/drawing/2014/main" val="20002"/>
                    </a:ext>
                  </a:extLst>
                </a:gridCol>
                <a:gridCol w="1178244">
                  <a:extLst>
                    <a:ext uri="{9D8B030D-6E8A-4147-A177-3AD203B41FA5}">
                      <a16:colId xmlns:a16="http://schemas.microsoft.com/office/drawing/2014/main" val="20003"/>
                    </a:ext>
                  </a:extLst>
                </a:gridCol>
                <a:gridCol w="1178244">
                  <a:extLst>
                    <a:ext uri="{9D8B030D-6E8A-4147-A177-3AD203B41FA5}">
                      <a16:colId xmlns:a16="http://schemas.microsoft.com/office/drawing/2014/main" val="20004"/>
                    </a:ext>
                  </a:extLst>
                </a:gridCol>
                <a:gridCol w="1178244">
                  <a:extLst>
                    <a:ext uri="{9D8B030D-6E8A-4147-A177-3AD203B41FA5}">
                      <a16:colId xmlns:a16="http://schemas.microsoft.com/office/drawing/2014/main" val="20005"/>
                    </a:ext>
                  </a:extLst>
                </a:gridCol>
              </a:tblGrid>
              <a:tr h="451352">
                <a:tc>
                  <a:txBody>
                    <a:bodyPr/>
                    <a:lstStyle/>
                    <a:p>
                      <a:pPr algn="l" fontAlgn="ctr" latinLnBrk="0"/>
                      <a:r>
                        <a:rPr lang="en-US" sz="1200" b="1" dirty="0">
                          <a:effectLst/>
                        </a:rPr>
                        <a:t>Day</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Outlook</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Temperature</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Humidity</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Wind</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Play cricket</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273880">
                <a:tc>
                  <a:txBody>
                    <a:bodyPr/>
                    <a:lstStyle/>
                    <a:p>
                      <a:pPr algn="l" fontAlgn="t" latinLnBrk="0"/>
                      <a:r>
                        <a:rPr lang="en-US" sz="1200" b="0">
                          <a:effectLst/>
                        </a:rPr>
                        <a:t>1</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3880">
                <a:tc>
                  <a:txBody>
                    <a:bodyPr/>
                    <a:lstStyle/>
                    <a:p>
                      <a:pPr algn="l" fontAlgn="t" latinLnBrk="0"/>
                      <a:r>
                        <a:rPr lang="en-US" sz="1200" b="0">
                          <a:effectLst/>
                        </a:rPr>
                        <a:t>2</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73880">
                <a:tc>
                  <a:txBody>
                    <a:bodyPr/>
                    <a:lstStyle/>
                    <a:p>
                      <a:pPr algn="l" fontAlgn="t" latinLnBrk="0"/>
                      <a:r>
                        <a:rPr lang="en-US" sz="1200" b="0">
                          <a:effectLst/>
                        </a:rPr>
                        <a:t>3</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3880">
                <a:tc>
                  <a:txBody>
                    <a:bodyPr/>
                    <a:lstStyle/>
                    <a:p>
                      <a:pPr algn="l" fontAlgn="t" latinLnBrk="0"/>
                      <a:r>
                        <a:rPr lang="en-US" sz="1200" b="0">
                          <a:effectLst/>
                        </a:rPr>
                        <a:t>4</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73880">
                <a:tc>
                  <a:txBody>
                    <a:bodyPr/>
                    <a:lstStyle/>
                    <a:p>
                      <a:pPr algn="l" fontAlgn="t" latinLnBrk="0"/>
                      <a:r>
                        <a:rPr lang="en-US" sz="1200" b="0">
                          <a:effectLst/>
                        </a:rPr>
                        <a:t>5</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3880">
                <a:tc>
                  <a:txBody>
                    <a:bodyPr/>
                    <a:lstStyle/>
                    <a:p>
                      <a:pPr algn="l" fontAlgn="t" latinLnBrk="0"/>
                      <a:r>
                        <a:rPr lang="en-US" sz="1200" b="0">
                          <a:effectLst/>
                        </a:rPr>
                        <a:t>6</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73880">
                <a:tc>
                  <a:txBody>
                    <a:bodyPr/>
                    <a:lstStyle/>
                    <a:p>
                      <a:pPr algn="l" fontAlgn="t" latinLnBrk="0"/>
                      <a:r>
                        <a:rPr lang="en-US" sz="1200" b="0">
                          <a:effectLst/>
                        </a:rPr>
                        <a:t>7</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73880">
                <a:tc>
                  <a:txBody>
                    <a:bodyPr/>
                    <a:lstStyle/>
                    <a:p>
                      <a:pPr algn="l" fontAlgn="t" latinLnBrk="0"/>
                      <a:r>
                        <a:rPr lang="en-US" sz="1200" b="0">
                          <a:effectLst/>
                        </a:rPr>
                        <a:t>8</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273880">
                <a:tc>
                  <a:txBody>
                    <a:bodyPr/>
                    <a:lstStyle/>
                    <a:p>
                      <a:pPr algn="l" fontAlgn="t" latinLnBrk="0"/>
                      <a:r>
                        <a:rPr lang="en-US" sz="1200" b="0">
                          <a:effectLst/>
                        </a:rPr>
                        <a:t>9</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73880">
                <a:tc>
                  <a:txBody>
                    <a:bodyPr/>
                    <a:lstStyle/>
                    <a:p>
                      <a:pPr algn="l" fontAlgn="t" latinLnBrk="0"/>
                      <a:r>
                        <a:rPr lang="en-US" sz="1200" b="0">
                          <a:effectLst/>
                        </a:rPr>
                        <a:t>10</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273880">
                <a:tc>
                  <a:txBody>
                    <a:bodyPr/>
                    <a:lstStyle/>
                    <a:p>
                      <a:pPr algn="l" fontAlgn="t" latinLnBrk="0"/>
                      <a:r>
                        <a:rPr lang="en-US" sz="1200" b="0">
                          <a:effectLst/>
                        </a:rPr>
                        <a:t>11</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73880">
                <a:tc>
                  <a:txBody>
                    <a:bodyPr/>
                    <a:lstStyle/>
                    <a:p>
                      <a:pPr algn="l" fontAlgn="t" latinLnBrk="0"/>
                      <a:r>
                        <a:rPr lang="en-US" sz="1200" b="0">
                          <a:effectLst/>
                        </a:rPr>
                        <a:t>12</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273880">
                <a:tc>
                  <a:txBody>
                    <a:bodyPr/>
                    <a:lstStyle/>
                    <a:p>
                      <a:pPr algn="l" fontAlgn="t" latinLnBrk="0"/>
                      <a:r>
                        <a:rPr lang="en-US" sz="1200" b="0">
                          <a:effectLst/>
                        </a:rPr>
                        <a:t>13</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73880">
                <a:tc>
                  <a:txBody>
                    <a:bodyPr/>
                    <a:lstStyle/>
                    <a:p>
                      <a:pPr algn="l" fontAlgn="t" latinLnBrk="0"/>
                      <a:r>
                        <a:rPr lang="en-US" sz="1200" b="0" dirty="0">
                          <a:effectLst/>
                        </a:rPr>
                        <a:t>14</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dirty="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5736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UNIT IV</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a:t>
            </a:fld>
            <a:endParaRPr lang="en-US">
              <a:solidFill>
                <a:srgbClr val="464653"/>
              </a:solidFill>
            </a:endParaRPr>
          </a:p>
        </p:txBody>
      </p:sp>
      <p:sp>
        <p:nvSpPr>
          <p:cNvPr id="4" name="Content Placeholder 3"/>
          <p:cNvSpPr>
            <a:spLocks noGrp="1"/>
          </p:cNvSpPr>
          <p:nvPr>
            <p:ph sz="quarter" idx="1"/>
          </p:nvPr>
        </p:nvSpPr>
        <p:spPr>
          <a:xfrm>
            <a:off x="472967" y="1143001"/>
            <a:ext cx="11240812" cy="5021316"/>
          </a:xfrm>
        </p:spPr>
        <p:txBody>
          <a:bodyPr>
            <a:normAutofit/>
          </a:bodyPr>
          <a:lstStyle/>
          <a:p>
            <a:r>
              <a:rPr lang="en-US" sz="2800" b="1" dirty="0">
                <a:solidFill>
                  <a:srgbClr val="7030A0"/>
                </a:solidFill>
              </a:rPr>
              <a:t>UNIT IV –CLASSIFICATION</a:t>
            </a:r>
          </a:p>
          <a:p>
            <a:pPr lvl="1" algn="just"/>
            <a:r>
              <a:rPr lang="en-US" sz="2800" b="1" dirty="0">
                <a:solidFill>
                  <a:srgbClr val="008000"/>
                </a:solidFill>
              </a:rPr>
              <a:t>Classification: Basic concepts</a:t>
            </a:r>
          </a:p>
          <a:p>
            <a:pPr lvl="1" algn="just"/>
            <a:r>
              <a:rPr lang="en-US" sz="2800" b="1" dirty="0">
                <a:solidFill>
                  <a:srgbClr val="008000"/>
                </a:solidFill>
              </a:rPr>
              <a:t>Decision Tree Induction </a:t>
            </a:r>
          </a:p>
          <a:p>
            <a:pPr lvl="1" algn="just"/>
            <a:r>
              <a:rPr lang="en-US" sz="2800" b="1" dirty="0">
                <a:solidFill>
                  <a:srgbClr val="008000"/>
                </a:solidFill>
              </a:rPr>
              <a:t>Bayes Classification Methods </a:t>
            </a:r>
          </a:p>
          <a:p>
            <a:pPr lvl="1" algn="just"/>
            <a:r>
              <a:rPr lang="en-US" sz="2800" b="1" dirty="0">
                <a:solidFill>
                  <a:srgbClr val="008000"/>
                </a:solidFill>
              </a:rPr>
              <a:t>Rule Based Classification</a:t>
            </a:r>
          </a:p>
          <a:p>
            <a:pPr lvl="1" algn="just"/>
            <a:r>
              <a:rPr lang="en-US" sz="2800" b="1" dirty="0">
                <a:solidFill>
                  <a:srgbClr val="008000"/>
                </a:solidFill>
              </a:rPr>
              <a:t>Model evaluation and selection </a:t>
            </a:r>
          </a:p>
          <a:p>
            <a:pPr lvl="1" algn="just"/>
            <a:r>
              <a:rPr lang="en-US" sz="2800" b="1" dirty="0">
                <a:solidFill>
                  <a:srgbClr val="008000"/>
                </a:solidFill>
              </a:rPr>
              <a:t>Techniques to improve classification accuracy </a:t>
            </a:r>
          </a:p>
          <a:p>
            <a:pPr lvl="1" algn="just"/>
            <a:r>
              <a:rPr lang="en-US" sz="2800" b="1" dirty="0">
                <a:solidFill>
                  <a:srgbClr val="008000"/>
                </a:solidFill>
              </a:rPr>
              <a:t>Support Vector </a:t>
            </a:r>
            <a:r>
              <a:rPr lang="en-US" sz="2800" b="1">
                <a:solidFill>
                  <a:srgbClr val="008000"/>
                </a:solidFill>
              </a:rPr>
              <a:t>Machines </a:t>
            </a:r>
          </a:p>
          <a:p>
            <a:pPr lvl="1" algn="just"/>
            <a:r>
              <a:rPr lang="en-US" sz="2800" b="1">
                <a:solidFill>
                  <a:srgbClr val="008000"/>
                </a:solidFill>
              </a:rPr>
              <a:t>Classification </a:t>
            </a:r>
            <a:r>
              <a:rPr lang="en-US" sz="2800" b="1" dirty="0">
                <a:solidFill>
                  <a:srgbClr val="008000"/>
                </a:solidFill>
              </a:rPr>
              <a:t>using frequent patterns</a:t>
            </a:r>
          </a:p>
          <a:p>
            <a:pPr lvl="1" algn="just"/>
            <a:r>
              <a:rPr lang="en-US" sz="2800" b="1" dirty="0">
                <a:solidFill>
                  <a:srgbClr val="008000"/>
                </a:solidFill>
              </a:rPr>
              <a:t>Other Classification Methods</a:t>
            </a:r>
          </a:p>
          <a:p>
            <a:pPr lvl="1" algn="just"/>
            <a:endParaRPr lang="en-US" sz="2177" b="1" dirty="0">
              <a:solidFill>
                <a:srgbClr val="008000"/>
              </a:solidFill>
            </a:endParaRPr>
          </a:p>
          <a:p>
            <a:pPr>
              <a:buNone/>
            </a:pPr>
            <a:endParaRPr lang="en-US" sz="3266" dirty="0"/>
          </a:p>
        </p:txBody>
      </p:sp>
    </p:spTree>
    <p:extLst>
      <p:ext uri="{BB962C8B-B14F-4D97-AF65-F5344CB8AC3E}">
        <p14:creationId xmlns:p14="http://schemas.microsoft.com/office/powerpoint/2010/main" val="3040722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180304"/>
            <a:ext cx="11346288" cy="5996659"/>
          </a:xfrm>
        </p:spPr>
        <p:txBody>
          <a:bodyPr>
            <a:normAutofit fontScale="77500" lnSpcReduction="20000"/>
          </a:bodyPr>
          <a:lstStyle/>
          <a:p>
            <a:pPr algn="just"/>
            <a:r>
              <a:rPr lang="en-US" sz="2400" b="1" dirty="0"/>
              <a:t>Step1:</a:t>
            </a:r>
            <a:r>
              <a:rPr lang="en-US" sz="2400" dirty="0"/>
              <a:t> The first step will be to create a root node.</a:t>
            </a:r>
          </a:p>
          <a:p>
            <a:pPr algn="just"/>
            <a:r>
              <a:rPr lang="en-US" sz="2400" b="1" dirty="0"/>
              <a:t>Step2:</a:t>
            </a:r>
            <a:r>
              <a:rPr lang="en-US" sz="2400" dirty="0"/>
              <a:t> If all results are yes, then the leaf node “yes” will be returned else the leaf node “no” will be returned.</a:t>
            </a:r>
          </a:p>
          <a:p>
            <a:pPr algn="just"/>
            <a:r>
              <a:rPr lang="en-US" sz="2400" b="1" dirty="0"/>
              <a:t>Step3:</a:t>
            </a:r>
            <a:r>
              <a:rPr lang="en-US" sz="2400" dirty="0"/>
              <a:t> Find out the Entropy of all observations and entropy with attribute “x” that is E(S) and E(S, x).</a:t>
            </a:r>
          </a:p>
          <a:p>
            <a:pPr algn="just"/>
            <a:r>
              <a:rPr lang="en-US" sz="2400" b="1" dirty="0"/>
              <a:t>Step4:</a:t>
            </a:r>
            <a:r>
              <a:rPr lang="en-US" sz="2400" dirty="0"/>
              <a:t> Find out the information gain and select the attribute with high information gain.</a:t>
            </a:r>
          </a:p>
          <a:p>
            <a:pPr algn="just"/>
            <a:r>
              <a:rPr lang="en-US" sz="2400" b="1" dirty="0"/>
              <a:t>Step5:</a:t>
            </a:r>
            <a:r>
              <a:rPr lang="en-US" sz="2400" dirty="0"/>
              <a:t> Repeat the above steps until all attributes are covered.</a:t>
            </a:r>
          </a:p>
          <a:p>
            <a:pPr marL="0" indent="0" algn="just">
              <a:buNone/>
            </a:pPr>
            <a:r>
              <a:rPr lang="en-US" sz="2400" b="1" dirty="0">
                <a:solidFill>
                  <a:srgbClr val="00B050"/>
                </a:solidFill>
              </a:rPr>
              <a:t>Calculation of Entropy:</a:t>
            </a:r>
            <a:endParaRPr lang="en-US" sz="2400" dirty="0">
              <a:solidFill>
                <a:srgbClr val="00B050"/>
              </a:solidFill>
            </a:endParaRPr>
          </a:p>
          <a:p>
            <a:pPr algn="just"/>
            <a:r>
              <a:rPr lang="en-US" sz="2400" dirty="0"/>
              <a:t>Yes                           No</a:t>
            </a:r>
          </a:p>
          <a:p>
            <a:pPr algn="just"/>
            <a:r>
              <a:rPr lang="en-US" sz="2400" dirty="0"/>
              <a:t>9                                5</a:t>
            </a:r>
          </a:p>
          <a:p>
            <a:pPr algn="just"/>
            <a:endParaRPr lang="en-US" sz="2400" dirty="0"/>
          </a:p>
          <a:p>
            <a:pPr algn="just"/>
            <a:endParaRPr lang="en-US" sz="2400" dirty="0"/>
          </a:p>
          <a:p>
            <a:endParaRPr lang="en-US" sz="2400" dirty="0"/>
          </a:p>
          <a:p>
            <a:endParaRPr lang="en-US" sz="2400" dirty="0"/>
          </a:p>
          <a:p>
            <a:r>
              <a:rPr lang="en-US" sz="2400" dirty="0"/>
              <a:t>If entropy is zero, it means that all members belong to the same class and if entropy is one then it means that half of the tuples belong to one class and one of them belong to other class. 0.94 means fair distribution.</a:t>
            </a:r>
          </a:p>
          <a:p>
            <a:r>
              <a:rPr lang="en-US" sz="2400" dirty="0"/>
              <a:t>Find the information gain attribute which gives maximum information gain.</a:t>
            </a:r>
          </a:p>
          <a:p>
            <a:pPr algn="just"/>
            <a:endParaRPr lang="en-US" sz="2000" dirty="0"/>
          </a:p>
          <a:p>
            <a:pPr marL="0" indent="0" algn="just">
              <a:buNone/>
            </a:pPr>
            <a:br>
              <a:rPr lang="en-US" sz="2000" dirty="0"/>
            </a:br>
            <a:endParaRPr lang="en-US" sz="2000" dirty="0"/>
          </a:p>
          <a:p>
            <a:endParaRPr lang="en-US" dirty="0"/>
          </a:p>
        </p:txBody>
      </p:sp>
      <p:pic>
        <p:nvPicPr>
          <p:cNvPr id="10242" name="Picture 2" descr="entr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453" y="2016850"/>
            <a:ext cx="4639882" cy="2052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673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sz="2000" b="1" u="sng" dirty="0"/>
              <a:t>For Example</a:t>
            </a:r>
            <a:r>
              <a:rPr lang="en-US" sz="2000" dirty="0"/>
              <a:t> “Wind”, it takes two values: Strong and Weak, therefore, x = {Strong, Weak}.</a:t>
            </a:r>
          </a:p>
          <a:p>
            <a:pPr marL="0" indent="0">
              <a:buNone/>
            </a:pPr>
            <a:endParaRPr lang="en-US" dirty="0"/>
          </a:p>
          <a:p>
            <a:r>
              <a:rPr lang="en-US" dirty="0"/>
              <a:t>Find out H(x), P(x) for x =weak and x= strong. H(S) is already calculated above.</a:t>
            </a:r>
          </a:p>
          <a:p>
            <a:r>
              <a:rPr lang="en-US" dirty="0"/>
              <a:t>Weak= 8</a:t>
            </a:r>
          </a:p>
          <a:p>
            <a:r>
              <a:rPr lang="en-US" dirty="0"/>
              <a:t>Strong= 8</a:t>
            </a:r>
          </a:p>
          <a:p>
            <a:endParaRPr lang="en-US" dirty="0"/>
          </a:p>
          <a:p>
            <a:endParaRPr lang="en-US" dirty="0"/>
          </a:p>
          <a:p>
            <a:r>
              <a:rPr lang="en-US" dirty="0"/>
              <a:t>For “weak” wind, 6 of them say “Yes” to play cricket and 2 of them say “No”. So entropy will be:</a:t>
            </a:r>
          </a:p>
          <a:p>
            <a:endParaRPr lang="en-US" dirty="0"/>
          </a:p>
          <a:p>
            <a:pPr marL="0" indent="0">
              <a:buNone/>
            </a:pPr>
            <a:br>
              <a:rPr lang="en-US" dirty="0"/>
            </a:br>
            <a:endParaRPr lang="en-US" dirty="0"/>
          </a:p>
        </p:txBody>
      </p:sp>
      <p:pic>
        <p:nvPicPr>
          <p:cNvPr id="11266" name="Picture 2" descr="Wi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079" y="427349"/>
            <a:ext cx="2175501" cy="50141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weak,str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829" y="1785221"/>
            <a:ext cx="2562225" cy="189547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entropy formu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454" y="4852227"/>
            <a:ext cx="289560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109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lstStyle/>
          <a:p>
            <a:r>
              <a:rPr lang="en-US" dirty="0"/>
              <a:t>For “strong” wind, 3 said “No” to play cricket and 3 said “Yes”.</a:t>
            </a:r>
          </a:p>
          <a:p>
            <a:endParaRPr lang="en-US" dirty="0"/>
          </a:p>
          <a:p>
            <a:endParaRPr lang="en-US" dirty="0"/>
          </a:p>
          <a:p>
            <a:endParaRPr lang="en-US" dirty="0"/>
          </a:p>
          <a:p>
            <a:r>
              <a:rPr lang="en-US" dirty="0"/>
              <a:t>This shows perfect randomness as half items belong to one class and the remaining half belong to others.</a:t>
            </a:r>
          </a:p>
          <a:p>
            <a:r>
              <a:rPr lang="en-US" b="1" dirty="0"/>
              <a:t>Calculate the information gain,</a:t>
            </a:r>
            <a:endParaRPr lang="en-US" dirty="0"/>
          </a:p>
          <a:p>
            <a:endParaRPr lang="en-US" dirty="0"/>
          </a:p>
        </p:txBody>
      </p:sp>
      <p:pic>
        <p:nvPicPr>
          <p:cNvPr id="12290" name="Picture 2" descr="entropy of 3 said “Y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234" y="982213"/>
            <a:ext cx="4300515" cy="107854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alculate information g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9" y="3766735"/>
            <a:ext cx="6374151" cy="2410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2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86811"/>
          </a:xfrm>
        </p:spPr>
        <p:txBody>
          <a:bodyPr/>
          <a:lstStyle/>
          <a:p>
            <a:r>
              <a:rPr lang="en-US" b="1" dirty="0"/>
              <a:t>Similarly the information gain for other attributes is:</a:t>
            </a:r>
          </a:p>
          <a:p>
            <a:endParaRPr lang="en-US" b="1" dirty="0"/>
          </a:p>
          <a:p>
            <a:endParaRPr lang="en-US" b="1" dirty="0"/>
          </a:p>
          <a:p>
            <a:r>
              <a:rPr lang="en-US" sz="2000" dirty="0"/>
              <a:t>The attribute outlook has the </a:t>
            </a:r>
            <a:r>
              <a:rPr lang="en-US" sz="2000" b="1" dirty="0"/>
              <a:t>highest information gain</a:t>
            </a:r>
            <a:r>
              <a:rPr lang="en-US" sz="2000" dirty="0"/>
              <a:t> of 0.246, thus it is chosen as root.</a:t>
            </a:r>
          </a:p>
          <a:p>
            <a:r>
              <a:rPr lang="en-US" sz="2000" dirty="0"/>
              <a:t>Overcast has 3 values: Sunny, Overcast and Rain. Overcast with play cricket is always “Yes”. So it ends up with a leaf node, “yes”. For the other values “Sunny” and “Rain”.</a:t>
            </a:r>
          </a:p>
          <a:p>
            <a:r>
              <a:rPr lang="en-US" sz="2000" b="1" dirty="0"/>
              <a:t>Table for Outlook as “Sunny” will be:</a:t>
            </a:r>
            <a:endParaRPr lang="en-US" sz="2000" dirty="0"/>
          </a:p>
          <a:p>
            <a:br>
              <a:rPr lang="en-US" sz="2000" dirty="0"/>
            </a:br>
            <a:endParaRPr lang="en-US" sz="2000" dirty="0"/>
          </a:p>
          <a:p>
            <a:endParaRPr lang="en-US" dirty="0"/>
          </a:p>
        </p:txBody>
      </p:sp>
      <p:pic>
        <p:nvPicPr>
          <p:cNvPr id="13316" name="Picture 4" descr="information gain for other attrib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834" y="670663"/>
            <a:ext cx="1905000" cy="8572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175540254"/>
              </p:ext>
            </p:extLst>
          </p:nvPr>
        </p:nvGraphicFramePr>
        <p:xfrm>
          <a:off x="1249407" y="3146436"/>
          <a:ext cx="7478020" cy="2560320"/>
        </p:xfrm>
        <a:graphic>
          <a:graphicData uri="http://schemas.openxmlformats.org/drawingml/2006/table">
            <a:tbl>
              <a:tblPr/>
              <a:tblGrid>
                <a:gridCol w="1869505">
                  <a:extLst>
                    <a:ext uri="{9D8B030D-6E8A-4147-A177-3AD203B41FA5}">
                      <a16:colId xmlns:a16="http://schemas.microsoft.com/office/drawing/2014/main" val="20000"/>
                    </a:ext>
                  </a:extLst>
                </a:gridCol>
                <a:gridCol w="1869505">
                  <a:extLst>
                    <a:ext uri="{9D8B030D-6E8A-4147-A177-3AD203B41FA5}">
                      <a16:colId xmlns:a16="http://schemas.microsoft.com/office/drawing/2014/main" val="20001"/>
                    </a:ext>
                  </a:extLst>
                </a:gridCol>
                <a:gridCol w="1869505">
                  <a:extLst>
                    <a:ext uri="{9D8B030D-6E8A-4147-A177-3AD203B41FA5}">
                      <a16:colId xmlns:a16="http://schemas.microsoft.com/office/drawing/2014/main" val="20002"/>
                    </a:ext>
                  </a:extLst>
                </a:gridCol>
                <a:gridCol w="1869505">
                  <a:extLst>
                    <a:ext uri="{9D8B030D-6E8A-4147-A177-3AD203B41FA5}">
                      <a16:colId xmlns:a16="http://schemas.microsoft.com/office/drawing/2014/main" val="20003"/>
                    </a:ext>
                  </a:extLst>
                </a:gridCol>
              </a:tblGrid>
              <a:tr h="0">
                <a:tc>
                  <a:txBody>
                    <a:bodyPr/>
                    <a:lstStyle/>
                    <a:p>
                      <a:pPr algn="l" fontAlgn="ctr" latinLnBrk="0"/>
                      <a:r>
                        <a:rPr lang="en-US" b="1">
                          <a:effectLst/>
                        </a:rPr>
                        <a:t>Temperature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b="1">
                          <a:effectLst/>
                        </a:rPr>
                        <a:t>Humidity</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b="1">
                          <a:effectLst/>
                        </a:rPr>
                        <a:t>Wind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b="1">
                          <a:effectLst/>
                        </a:rPr>
                        <a:t>Golf</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0">
                <a:tc>
                  <a:txBody>
                    <a:bodyPr/>
                    <a:lstStyle/>
                    <a:p>
                      <a:pPr algn="l" fontAlgn="t" latinLnBrk="0"/>
                      <a:r>
                        <a:rPr lang="en-US" b="0">
                          <a:effectLst/>
                        </a:rPr>
                        <a:t>Hot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High</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Weak</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No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latinLnBrk="0"/>
                      <a:r>
                        <a:rPr lang="en-US" b="0">
                          <a:effectLst/>
                        </a:rPr>
                        <a:t>Hot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High</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Strong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No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pPr algn="l" fontAlgn="t" latinLnBrk="0"/>
                      <a:r>
                        <a:rPr lang="en-US" b="0">
                          <a:effectLst/>
                        </a:rPr>
                        <a:t>Mild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High</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Weak</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No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latinLnBrk="0"/>
                      <a:r>
                        <a:rPr lang="en-US" b="0">
                          <a:effectLst/>
                        </a:rPr>
                        <a:t>Cool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Normal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Weak</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Yes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pPr algn="l" fontAlgn="t" latinLnBrk="0"/>
                      <a:r>
                        <a:rPr lang="en-US" b="0">
                          <a:effectLst/>
                        </a:rPr>
                        <a:t>Mild</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b="0">
                          <a:effectLst/>
                        </a:rPr>
                        <a:t>Normal</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b="0">
                          <a:effectLst/>
                        </a:rPr>
                        <a:t>Strong</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b="0" dirty="0">
                          <a:effectLst/>
                        </a:rPr>
                        <a:t>Yes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2130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lstStyle/>
          <a:p>
            <a:r>
              <a:rPr lang="en-US" sz="2000" b="1" dirty="0"/>
              <a:t>Entropy for “Outlook” “Sunny” is:</a:t>
            </a:r>
          </a:p>
          <a:p>
            <a:endParaRPr lang="en-US" sz="2000" b="1" dirty="0"/>
          </a:p>
          <a:p>
            <a:endParaRPr lang="en-US" sz="2000" b="1" dirty="0"/>
          </a:p>
          <a:p>
            <a:r>
              <a:rPr lang="en-US" sz="2000" b="1" dirty="0"/>
              <a:t>Information gain for attributes with respect to Sunny is:</a:t>
            </a:r>
          </a:p>
          <a:p>
            <a:endParaRPr lang="en-US" sz="2000" b="1" dirty="0"/>
          </a:p>
          <a:p>
            <a:endParaRPr lang="en-US" sz="2000" b="1" dirty="0"/>
          </a:p>
          <a:p>
            <a:endParaRPr lang="en-US" sz="2000" b="1" dirty="0"/>
          </a:p>
          <a:p>
            <a:r>
              <a:rPr lang="en-US" sz="2000" dirty="0"/>
              <a:t>The information gain for humidity is highest, therefore it is chosen as the next node. Similarly, Entropy is calculated for Rain. </a:t>
            </a:r>
            <a:r>
              <a:rPr lang="en-US" sz="2000" b="1" dirty="0"/>
              <a:t>Wind gives the highest information gain</a:t>
            </a:r>
            <a:r>
              <a:rPr lang="en-US" sz="2000" dirty="0"/>
              <a:t>.</a:t>
            </a:r>
          </a:p>
          <a:p>
            <a:r>
              <a:rPr lang="en-US" sz="2000" b="1" dirty="0"/>
              <a:t>The decision tree would look like below:</a:t>
            </a:r>
          </a:p>
          <a:p>
            <a:endParaRPr lang="en-US" b="1" dirty="0"/>
          </a:p>
          <a:p>
            <a:endParaRPr lang="en-US" dirty="0"/>
          </a:p>
        </p:txBody>
      </p:sp>
      <p:pic>
        <p:nvPicPr>
          <p:cNvPr id="14338" name="Picture 2" descr="Entropy for “Outlook” “S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107" y="695066"/>
            <a:ext cx="3914149" cy="62211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Information gain for attributes with respect to Sun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79" y="1754671"/>
            <a:ext cx="2909597" cy="1250733"/>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Decsion Tree Algo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543" y="4113793"/>
            <a:ext cx="4290902" cy="235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377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pPr marL="0" indent="0">
              <a:buNone/>
            </a:pPr>
            <a:r>
              <a:rPr lang="en-US" b="1" dirty="0">
                <a:solidFill>
                  <a:srgbClr val="00B050"/>
                </a:solidFill>
              </a:rPr>
              <a:t>Advantages Of Decision Tree Classification</a:t>
            </a:r>
          </a:p>
          <a:p>
            <a:r>
              <a:rPr lang="en-US" sz="2000" dirty="0"/>
              <a:t>Enlisted below are the various merits of Decision Tree Classification:</a:t>
            </a:r>
          </a:p>
          <a:p>
            <a:r>
              <a:rPr lang="en-US" sz="2000" dirty="0"/>
              <a:t>Decision tree classification does not require any domain knowledge, hence, it is appropriate for the knowledge discovery process.</a:t>
            </a:r>
          </a:p>
          <a:p>
            <a:r>
              <a:rPr lang="en-US" sz="2000" dirty="0"/>
              <a:t>The representation of data in the form of the tree is easily understood by humans and it is intuitive.</a:t>
            </a:r>
          </a:p>
          <a:p>
            <a:r>
              <a:rPr lang="en-US" sz="2000" dirty="0"/>
              <a:t>It can handle multidimensional data.</a:t>
            </a:r>
          </a:p>
          <a:p>
            <a:r>
              <a:rPr lang="en-US" sz="2000" dirty="0"/>
              <a:t>It is a quick process with great accuracy.</a:t>
            </a:r>
          </a:p>
          <a:p>
            <a:pPr marL="0" indent="0">
              <a:buNone/>
            </a:pPr>
            <a:r>
              <a:rPr lang="en-US" b="1" dirty="0">
                <a:solidFill>
                  <a:srgbClr val="00B050"/>
                </a:solidFill>
              </a:rPr>
              <a:t>Disadvantages Of Decision Tree Classification</a:t>
            </a:r>
          </a:p>
          <a:p>
            <a:r>
              <a:rPr lang="en-US" sz="2000" dirty="0"/>
              <a:t>Given below are the various demerits of Decision Tree Classification:</a:t>
            </a:r>
          </a:p>
          <a:p>
            <a:r>
              <a:rPr lang="en-US" sz="2000" dirty="0"/>
              <a:t>Sometimes decision trees become very complex and these are called </a:t>
            </a:r>
            <a:r>
              <a:rPr lang="en-US" sz="2000" dirty="0" err="1"/>
              <a:t>overfitted</a:t>
            </a:r>
            <a:r>
              <a:rPr lang="en-US" sz="2000" dirty="0"/>
              <a:t> trees.</a:t>
            </a:r>
          </a:p>
          <a:p>
            <a:r>
              <a:rPr lang="en-US" sz="2000" dirty="0"/>
              <a:t>The decision tree algorithm may not be an optimal solution.</a:t>
            </a:r>
          </a:p>
          <a:p>
            <a:r>
              <a:rPr lang="en-US" sz="2000" dirty="0"/>
              <a:t>The decision trees may return a biased solution if some class label dominates it.</a:t>
            </a:r>
          </a:p>
          <a:p>
            <a:endParaRPr lang="en-US" sz="2400" dirty="0"/>
          </a:p>
        </p:txBody>
      </p:sp>
    </p:spTree>
    <p:extLst>
      <p:ext uri="{BB962C8B-B14F-4D97-AF65-F5344CB8AC3E}">
        <p14:creationId xmlns:p14="http://schemas.microsoft.com/office/powerpoint/2010/main" val="2314019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Naive Bayes Classifiers</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a:t>Naive Bayes classifiers are a collection of classification algorithms based on </a:t>
            </a:r>
            <a:r>
              <a:rPr lang="en-US" b="1" dirty="0"/>
              <a:t>Bayes’ Theorem</a:t>
            </a:r>
            <a:r>
              <a:rPr lang="en-US" dirty="0"/>
              <a:t>. It is not a single algorithm but a family of algorithms where all of them share a common principle, i.e. every pair of features being classified is independent of each other.</a:t>
            </a:r>
          </a:p>
        </p:txBody>
      </p:sp>
    </p:spTree>
    <p:extLst>
      <p:ext uri="{BB962C8B-B14F-4D97-AF65-F5344CB8AC3E}">
        <p14:creationId xmlns:p14="http://schemas.microsoft.com/office/powerpoint/2010/main" val="264675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532" y="115910"/>
            <a:ext cx="10515600" cy="6465194"/>
          </a:xfrm>
        </p:spPr>
        <p:txBody>
          <a:bodyPr/>
          <a:lstStyle/>
          <a:p>
            <a:r>
              <a:rPr lang="en-US" dirty="0"/>
              <a:t>Consider a fictional dataset that describes the weather conditions for playing a game of golf. Given the weather conditions, each tuple classifies the conditions as fit(“Yes”) or unfit(“No”) for playing tennis.</a:t>
            </a:r>
          </a:p>
        </p:txBody>
      </p:sp>
      <p:graphicFrame>
        <p:nvGraphicFramePr>
          <p:cNvPr id="4" name="Table 3"/>
          <p:cNvGraphicFramePr>
            <a:graphicFrameLocks noGrp="1"/>
          </p:cNvGraphicFramePr>
          <p:nvPr>
            <p:extLst>
              <p:ext uri="{D42A27DB-BD31-4B8C-83A1-F6EECF244321}">
                <p14:modId xmlns:p14="http://schemas.microsoft.com/office/powerpoint/2010/main" val="3513150795"/>
              </p:ext>
            </p:extLst>
          </p:nvPr>
        </p:nvGraphicFramePr>
        <p:xfrm>
          <a:off x="2692720" y="1522703"/>
          <a:ext cx="8519412" cy="4399779"/>
        </p:xfrm>
        <a:graphic>
          <a:graphicData uri="http://schemas.openxmlformats.org/drawingml/2006/table">
            <a:tbl>
              <a:tblPr/>
              <a:tblGrid>
                <a:gridCol w="1419902">
                  <a:extLst>
                    <a:ext uri="{9D8B030D-6E8A-4147-A177-3AD203B41FA5}">
                      <a16:colId xmlns:a16="http://schemas.microsoft.com/office/drawing/2014/main" val="20000"/>
                    </a:ext>
                  </a:extLst>
                </a:gridCol>
                <a:gridCol w="1419902">
                  <a:extLst>
                    <a:ext uri="{9D8B030D-6E8A-4147-A177-3AD203B41FA5}">
                      <a16:colId xmlns:a16="http://schemas.microsoft.com/office/drawing/2014/main" val="20001"/>
                    </a:ext>
                  </a:extLst>
                </a:gridCol>
                <a:gridCol w="1419902">
                  <a:extLst>
                    <a:ext uri="{9D8B030D-6E8A-4147-A177-3AD203B41FA5}">
                      <a16:colId xmlns:a16="http://schemas.microsoft.com/office/drawing/2014/main" val="20002"/>
                    </a:ext>
                  </a:extLst>
                </a:gridCol>
                <a:gridCol w="1419902">
                  <a:extLst>
                    <a:ext uri="{9D8B030D-6E8A-4147-A177-3AD203B41FA5}">
                      <a16:colId xmlns:a16="http://schemas.microsoft.com/office/drawing/2014/main" val="20003"/>
                    </a:ext>
                  </a:extLst>
                </a:gridCol>
                <a:gridCol w="1419902">
                  <a:extLst>
                    <a:ext uri="{9D8B030D-6E8A-4147-A177-3AD203B41FA5}">
                      <a16:colId xmlns:a16="http://schemas.microsoft.com/office/drawing/2014/main" val="20004"/>
                    </a:ext>
                  </a:extLst>
                </a:gridCol>
                <a:gridCol w="1419902">
                  <a:extLst>
                    <a:ext uri="{9D8B030D-6E8A-4147-A177-3AD203B41FA5}">
                      <a16:colId xmlns:a16="http://schemas.microsoft.com/office/drawing/2014/main" val="20005"/>
                    </a:ext>
                  </a:extLst>
                </a:gridCol>
              </a:tblGrid>
              <a:tr h="448615">
                <a:tc>
                  <a:txBody>
                    <a:bodyPr/>
                    <a:lstStyle/>
                    <a:p>
                      <a:pPr algn="l" fontAlgn="ctr" latinLnBrk="0"/>
                      <a:r>
                        <a:rPr lang="en-US" sz="1200" b="1" dirty="0">
                          <a:effectLst/>
                        </a:rPr>
                        <a:t>Day</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Outlook</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Temperature</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Humidity</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a:effectLst/>
                        </a:rPr>
                        <a:t>Wind</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dirty="0">
                          <a:effectLst/>
                        </a:rPr>
                        <a:t>Play tennis</a:t>
                      </a:r>
                    </a:p>
                  </a:txBody>
                  <a:tcPr marL="49673" marR="49673" marT="49673" marB="4967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280515">
                <a:tc>
                  <a:txBody>
                    <a:bodyPr/>
                    <a:lstStyle/>
                    <a:p>
                      <a:pPr algn="l" fontAlgn="t" latinLnBrk="0"/>
                      <a:r>
                        <a:rPr lang="en-US" sz="1200" b="0">
                          <a:effectLst/>
                        </a:rPr>
                        <a:t>1</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0515">
                <a:tc>
                  <a:txBody>
                    <a:bodyPr/>
                    <a:lstStyle/>
                    <a:p>
                      <a:pPr algn="l" fontAlgn="t" latinLnBrk="0"/>
                      <a:r>
                        <a:rPr lang="en-US" sz="1200" b="0">
                          <a:effectLst/>
                        </a:rPr>
                        <a:t>2</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80515">
                <a:tc>
                  <a:txBody>
                    <a:bodyPr/>
                    <a:lstStyle/>
                    <a:p>
                      <a:pPr algn="l" fontAlgn="t" latinLnBrk="0"/>
                      <a:r>
                        <a:rPr lang="en-US" sz="1200" b="0">
                          <a:effectLst/>
                        </a:rPr>
                        <a:t>3</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0515">
                <a:tc>
                  <a:txBody>
                    <a:bodyPr/>
                    <a:lstStyle/>
                    <a:p>
                      <a:pPr algn="l" fontAlgn="t" latinLnBrk="0"/>
                      <a:r>
                        <a:rPr lang="en-US" sz="1200" b="0">
                          <a:effectLst/>
                        </a:rPr>
                        <a:t>4</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80515">
                <a:tc>
                  <a:txBody>
                    <a:bodyPr/>
                    <a:lstStyle/>
                    <a:p>
                      <a:pPr algn="l" fontAlgn="t" latinLnBrk="0"/>
                      <a:r>
                        <a:rPr lang="en-US" sz="1200" b="0">
                          <a:effectLst/>
                        </a:rPr>
                        <a:t>5</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0515">
                <a:tc>
                  <a:txBody>
                    <a:bodyPr/>
                    <a:lstStyle/>
                    <a:p>
                      <a:pPr algn="l" fontAlgn="t" latinLnBrk="0"/>
                      <a:r>
                        <a:rPr lang="en-US" sz="1200" b="0">
                          <a:effectLst/>
                        </a:rPr>
                        <a:t>6</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80515">
                <a:tc>
                  <a:txBody>
                    <a:bodyPr/>
                    <a:lstStyle/>
                    <a:p>
                      <a:pPr algn="l" fontAlgn="t" latinLnBrk="0"/>
                      <a:r>
                        <a:rPr lang="en-US" sz="1200" b="0">
                          <a:effectLst/>
                        </a:rPr>
                        <a:t>7</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0515">
                <a:tc>
                  <a:txBody>
                    <a:bodyPr/>
                    <a:lstStyle/>
                    <a:p>
                      <a:pPr algn="l" fontAlgn="t" latinLnBrk="0"/>
                      <a:r>
                        <a:rPr lang="en-US" sz="1200" b="0">
                          <a:effectLst/>
                        </a:rPr>
                        <a:t>8</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dirty="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280515">
                <a:tc>
                  <a:txBody>
                    <a:bodyPr/>
                    <a:lstStyle/>
                    <a:p>
                      <a:pPr algn="l" fontAlgn="t" latinLnBrk="0"/>
                      <a:r>
                        <a:rPr lang="en-US" sz="1200" b="0">
                          <a:effectLst/>
                        </a:rPr>
                        <a:t>9</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Cool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80515">
                <a:tc>
                  <a:txBody>
                    <a:bodyPr/>
                    <a:lstStyle/>
                    <a:p>
                      <a:pPr algn="l" fontAlgn="t" latinLnBrk="0"/>
                      <a:r>
                        <a:rPr lang="en-US" sz="1200" b="0">
                          <a:effectLst/>
                        </a:rPr>
                        <a:t>10</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280515">
                <a:tc>
                  <a:txBody>
                    <a:bodyPr/>
                    <a:lstStyle/>
                    <a:p>
                      <a:pPr algn="l" fontAlgn="t" latinLnBrk="0"/>
                      <a:r>
                        <a:rPr lang="en-US" sz="1200" b="0">
                          <a:effectLst/>
                        </a:rPr>
                        <a:t>11</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Sunny</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80515">
                <a:tc>
                  <a:txBody>
                    <a:bodyPr/>
                    <a:lstStyle/>
                    <a:p>
                      <a:pPr algn="l" fontAlgn="t" latinLnBrk="0"/>
                      <a:r>
                        <a:rPr lang="en-US" sz="1200" b="0">
                          <a:effectLst/>
                        </a:rPr>
                        <a:t>12</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280515">
                <a:tc>
                  <a:txBody>
                    <a:bodyPr/>
                    <a:lstStyle/>
                    <a:p>
                      <a:pPr algn="l" fontAlgn="t" latinLnBrk="0"/>
                      <a:r>
                        <a:rPr lang="en-US" sz="1200" b="0">
                          <a:effectLst/>
                        </a:rPr>
                        <a:t>13</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Overcast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Hot</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Normal</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Weak</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200" b="0">
                          <a:effectLst/>
                        </a:rPr>
                        <a:t>Yes</a:t>
                      </a:r>
                    </a:p>
                  </a:txBody>
                  <a:tcPr marL="49673" marR="49673" marT="49673" marB="496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80515">
                <a:tc>
                  <a:txBody>
                    <a:bodyPr/>
                    <a:lstStyle/>
                    <a:p>
                      <a:pPr algn="l" fontAlgn="t" latinLnBrk="0"/>
                      <a:r>
                        <a:rPr lang="en-US" sz="1200" b="0" dirty="0">
                          <a:effectLst/>
                        </a:rPr>
                        <a:t>14</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Rain</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Mild</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High</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a:effectLst/>
                        </a:rPr>
                        <a:t>Strong</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200" b="0" dirty="0">
                          <a:effectLst/>
                        </a:rPr>
                        <a:t>No</a:t>
                      </a:r>
                    </a:p>
                  </a:txBody>
                  <a:tcPr marL="49673" marR="49673" marT="49673" marB="49673">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17942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The dataset is divided into two parts, namely, </a:t>
            </a:r>
            <a:r>
              <a:rPr lang="en-US" b="1" dirty="0"/>
              <a:t>feature matrix</a:t>
            </a:r>
            <a:r>
              <a:rPr lang="en-US" dirty="0"/>
              <a:t> and the </a:t>
            </a:r>
            <a:r>
              <a:rPr lang="en-US" b="1" dirty="0"/>
              <a:t>response vector</a:t>
            </a:r>
            <a:r>
              <a:rPr lang="en-US" dirty="0"/>
              <a:t>.</a:t>
            </a:r>
          </a:p>
          <a:p>
            <a:pPr fontAlgn="base"/>
            <a:r>
              <a:rPr lang="en-US" dirty="0"/>
              <a:t>Feature matrix contains all the vectors(rows) of dataset in which each vector consists of the value of </a:t>
            </a:r>
            <a:r>
              <a:rPr lang="en-US" b="1" dirty="0"/>
              <a:t>dependent features</a:t>
            </a:r>
            <a:r>
              <a:rPr lang="en-US" dirty="0"/>
              <a:t>. In above dataset, features are ‘Outlook’, ‘Temperature’, ‘Humidity’ and ‘Windy’.</a:t>
            </a:r>
          </a:p>
          <a:p>
            <a:pPr fontAlgn="base"/>
            <a:r>
              <a:rPr lang="en-US" dirty="0"/>
              <a:t>Response vector contains the value of </a:t>
            </a:r>
            <a:r>
              <a:rPr lang="en-US" b="1" dirty="0"/>
              <a:t>class variable</a:t>
            </a:r>
            <a:r>
              <a:rPr lang="en-US" dirty="0"/>
              <a:t>(prediction or output) for each row of feature matrix. In above dataset, the class variable name is ‘Play tennis’.</a:t>
            </a:r>
          </a:p>
          <a:p>
            <a:endParaRPr lang="en-US" dirty="0"/>
          </a:p>
        </p:txBody>
      </p:sp>
    </p:spTree>
    <p:extLst>
      <p:ext uri="{BB962C8B-B14F-4D97-AF65-F5344CB8AC3E}">
        <p14:creationId xmlns:p14="http://schemas.microsoft.com/office/powerpoint/2010/main" val="2991165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normAutofit lnSpcReduction="10000"/>
          </a:bodyPr>
          <a:lstStyle/>
          <a:p>
            <a:pPr marL="0" indent="0" fontAlgn="base">
              <a:buNone/>
            </a:pPr>
            <a:r>
              <a:rPr lang="en-US" b="1" dirty="0"/>
              <a:t>Assumption:</a:t>
            </a:r>
            <a:endParaRPr lang="en-US" dirty="0"/>
          </a:p>
          <a:p>
            <a:pPr fontAlgn="base"/>
            <a:r>
              <a:rPr lang="en-US" dirty="0"/>
              <a:t>The fundamental Naive Bayes assumption is that each feature makes an:</a:t>
            </a:r>
          </a:p>
          <a:p>
            <a:pPr lvl="1" fontAlgn="base"/>
            <a:r>
              <a:rPr lang="en-US" dirty="0"/>
              <a:t>independent</a:t>
            </a:r>
          </a:p>
          <a:p>
            <a:pPr lvl="1" fontAlgn="base"/>
            <a:r>
              <a:rPr lang="en-US" dirty="0"/>
              <a:t>equal</a:t>
            </a:r>
          </a:p>
          <a:p>
            <a:pPr marL="0" indent="0" fontAlgn="base">
              <a:buNone/>
            </a:pPr>
            <a:r>
              <a:rPr lang="en-US" dirty="0"/>
              <a:t>contribution to the outcome.</a:t>
            </a:r>
          </a:p>
          <a:p>
            <a:pPr fontAlgn="base"/>
            <a:r>
              <a:rPr lang="en-US" dirty="0"/>
              <a:t>With relation to our dataset, this concept can be understood as:</a:t>
            </a:r>
          </a:p>
          <a:p>
            <a:pPr fontAlgn="base"/>
            <a:r>
              <a:rPr lang="en-US" dirty="0"/>
              <a:t>We assume that no pair of features are dependent. For example, the temperature being ‘Hot’ has nothing to do with the humidity or the outlook being ‘Rainy’ has no effect on the winds. Hence, the features are assumed to be </a:t>
            </a:r>
            <a:r>
              <a:rPr lang="en-US" b="1" dirty="0"/>
              <a:t>independent</a:t>
            </a:r>
            <a:r>
              <a:rPr lang="en-US" dirty="0"/>
              <a:t>.</a:t>
            </a:r>
          </a:p>
          <a:p>
            <a:pPr fontAlgn="base"/>
            <a:r>
              <a:rPr lang="en-US" dirty="0"/>
              <a:t>Secondly, each feature is given the same weight(or importance). For example, knowing only temperature and humidity alone can’t predict the outcome accurately. None of the attributes is irrelevant and assumed to be contributing </a:t>
            </a:r>
            <a:r>
              <a:rPr lang="en-US" b="1" dirty="0"/>
              <a:t>equally</a:t>
            </a:r>
            <a:r>
              <a:rPr lang="en-US" dirty="0"/>
              <a:t> to the outcome.</a:t>
            </a:r>
          </a:p>
          <a:p>
            <a:endParaRPr lang="en-US" dirty="0"/>
          </a:p>
        </p:txBody>
      </p:sp>
    </p:spTree>
    <p:extLst>
      <p:ext uri="{BB962C8B-B14F-4D97-AF65-F5344CB8AC3E}">
        <p14:creationId xmlns:p14="http://schemas.microsoft.com/office/powerpoint/2010/main" val="407859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424374"/>
          </a:xfrm>
        </p:spPr>
        <p:txBody>
          <a:bodyPr>
            <a:normAutofit fontScale="90000"/>
          </a:bodyPr>
          <a:lstStyle/>
          <a:p>
            <a:r>
              <a:rPr lang="en-US" sz="3200" b="1" dirty="0">
                <a:solidFill>
                  <a:srgbClr val="FF0000"/>
                </a:solidFill>
              </a:rPr>
              <a:t>Classification: Basic concepts</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a:t>
            </a:fld>
            <a:endParaRPr lang="en-US">
              <a:solidFill>
                <a:srgbClr val="464653"/>
              </a:solidFill>
            </a:endParaRPr>
          </a:p>
        </p:txBody>
      </p:sp>
      <p:sp>
        <p:nvSpPr>
          <p:cNvPr id="4" name="Content Placeholder 3"/>
          <p:cNvSpPr>
            <a:spLocks noGrp="1"/>
          </p:cNvSpPr>
          <p:nvPr>
            <p:ph sz="quarter" idx="1"/>
          </p:nvPr>
        </p:nvSpPr>
        <p:spPr>
          <a:xfrm>
            <a:off x="609600" y="604911"/>
            <a:ext cx="10972801" cy="5552049"/>
          </a:xfrm>
        </p:spPr>
        <p:txBody>
          <a:bodyPr/>
          <a:lstStyle/>
          <a:p>
            <a:pPr algn="just"/>
            <a:r>
              <a:rPr lang="en-US" sz="2400" b="1" dirty="0"/>
              <a:t>Data Mining</a:t>
            </a:r>
            <a:r>
              <a:rPr lang="en-US" sz="2400" dirty="0"/>
              <a:t>: Data mining in general terms means mining or digging deep into data that is in different forms to gain patterns, and to gain knowledge on that pattern.</a:t>
            </a:r>
          </a:p>
          <a:p>
            <a:pPr algn="just"/>
            <a:r>
              <a:rPr lang="en-US" sz="2400" dirty="0"/>
              <a:t>In the process of data mining, large data sets are first sorted, then patterns are identified and relationships are established to perform data analysis and solve problems. </a:t>
            </a:r>
          </a:p>
          <a:p>
            <a:endParaRPr lang="en-US" dirty="0"/>
          </a:p>
        </p:txBody>
      </p:sp>
      <p:pic>
        <p:nvPicPr>
          <p:cNvPr id="5" name="Picture 2" descr="https://media.geeksforgeeks.org/wp-content/uploads/20210405201754/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295" y="2436386"/>
            <a:ext cx="8042254" cy="4245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910"/>
            <a:ext cx="12041746" cy="6061053"/>
          </a:xfrm>
        </p:spPr>
        <p:txBody>
          <a:bodyPr>
            <a:normAutofit/>
          </a:bodyPr>
          <a:lstStyle/>
          <a:p>
            <a:pPr fontAlgn="base"/>
            <a:r>
              <a:rPr lang="en-US" dirty="0"/>
              <a:t>Now, before moving to the formula for Naive Bayes, it is important to know about Bayes’ theorem.</a:t>
            </a:r>
          </a:p>
          <a:p>
            <a:pPr marL="0" indent="0" fontAlgn="base">
              <a:buNone/>
            </a:pPr>
            <a:r>
              <a:rPr lang="en-US" b="1" dirty="0"/>
              <a:t>Bayes’ Theorem</a:t>
            </a:r>
            <a:endParaRPr lang="en-US" dirty="0"/>
          </a:p>
          <a:p>
            <a:pPr fontAlgn="base"/>
            <a:r>
              <a:rPr lang="en-US" dirty="0"/>
              <a:t>Bayes’ Theorem finds the probability of an event occurring given the probability of another event that has already occurred. Bayes’ theorem is stated mathematically as the following equation:</a:t>
            </a:r>
          </a:p>
          <a:p>
            <a:pPr fontAlgn="base"/>
            <a:endParaRPr lang="en-US" dirty="0"/>
          </a:p>
          <a:p>
            <a:pPr fontAlgn="base"/>
            <a:r>
              <a:rPr lang="en-US" dirty="0"/>
              <a:t>where A and B are events and P(B) ? 0.</a:t>
            </a:r>
          </a:p>
          <a:p>
            <a:pPr fontAlgn="base"/>
            <a:r>
              <a:rPr lang="en-US" dirty="0"/>
              <a:t>Basically, we are trying to find probability of event A, given the event B is true. Event B is also termed as </a:t>
            </a:r>
            <a:r>
              <a:rPr lang="en-US" b="1" dirty="0"/>
              <a:t>evidence</a:t>
            </a:r>
            <a:r>
              <a:rPr lang="en-US" dirty="0"/>
              <a:t>.</a:t>
            </a:r>
          </a:p>
          <a:p>
            <a:pPr fontAlgn="base"/>
            <a:r>
              <a:rPr lang="en-US" dirty="0"/>
              <a:t>P(A) is the </a:t>
            </a:r>
            <a:r>
              <a:rPr lang="en-US" b="1" dirty="0"/>
              <a:t>priori</a:t>
            </a:r>
            <a:r>
              <a:rPr lang="en-US" dirty="0"/>
              <a:t> of A (the prior probability, i.e. Probability of event before evidence is seen). The evidence is an attribute value of an unknown instance(here, it is event B).</a:t>
            </a:r>
          </a:p>
          <a:p>
            <a:pPr fontAlgn="base"/>
            <a:r>
              <a:rPr lang="en-US" dirty="0"/>
              <a:t>P(A|B) is a posteriori probability of B, i.e. probability of event after evidence is seen.</a:t>
            </a:r>
          </a:p>
          <a:p>
            <a:pPr fontAlgn="base"/>
            <a:endParaRPr lang="en-US" dirty="0"/>
          </a:p>
          <a:p>
            <a:endParaRPr lang="en-US" dirty="0"/>
          </a:p>
        </p:txBody>
      </p:sp>
      <p:pic>
        <p:nvPicPr>
          <p:cNvPr id="10" name="Picture 9"/>
          <p:cNvPicPr>
            <a:picLocks noChangeAspect="1"/>
          </p:cNvPicPr>
          <p:nvPr/>
        </p:nvPicPr>
        <p:blipFill>
          <a:blip r:embed="rId2"/>
          <a:stretch>
            <a:fillRect/>
          </a:stretch>
        </p:blipFill>
        <p:spPr>
          <a:xfrm>
            <a:off x="4981507" y="2387086"/>
            <a:ext cx="2707180" cy="723036"/>
          </a:xfrm>
          <a:prstGeom prst="rect">
            <a:avLst/>
          </a:prstGeom>
        </p:spPr>
      </p:pic>
    </p:spTree>
    <p:extLst>
      <p:ext uri="{BB962C8B-B14F-4D97-AF65-F5344CB8AC3E}">
        <p14:creationId xmlns:p14="http://schemas.microsoft.com/office/powerpoint/2010/main" val="3125447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dirty="0"/>
              <a:t>Example</a:t>
            </a:r>
          </a:p>
        </p:txBody>
      </p:sp>
      <p:pic>
        <p:nvPicPr>
          <p:cNvPr id="4" name="Picture 3"/>
          <p:cNvPicPr>
            <a:picLocks noChangeAspect="1"/>
          </p:cNvPicPr>
          <p:nvPr/>
        </p:nvPicPr>
        <p:blipFill>
          <a:blip r:embed="rId2"/>
          <a:stretch>
            <a:fillRect/>
          </a:stretch>
        </p:blipFill>
        <p:spPr>
          <a:xfrm>
            <a:off x="1731671" y="665141"/>
            <a:ext cx="5715000" cy="447675"/>
          </a:xfrm>
          <a:prstGeom prst="rect">
            <a:avLst/>
          </a:prstGeom>
        </p:spPr>
      </p:pic>
      <p:pic>
        <p:nvPicPr>
          <p:cNvPr id="5" name="Picture 4"/>
          <p:cNvPicPr>
            <a:picLocks noChangeAspect="1"/>
          </p:cNvPicPr>
          <p:nvPr/>
        </p:nvPicPr>
        <p:blipFill>
          <a:blip r:embed="rId3"/>
          <a:stretch>
            <a:fillRect/>
          </a:stretch>
        </p:blipFill>
        <p:spPr>
          <a:xfrm>
            <a:off x="940158" y="1300766"/>
            <a:ext cx="10413642" cy="5229836"/>
          </a:xfrm>
          <a:prstGeom prst="rect">
            <a:avLst/>
          </a:prstGeom>
        </p:spPr>
      </p:pic>
    </p:spTree>
    <p:extLst>
      <p:ext uri="{BB962C8B-B14F-4D97-AF65-F5344CB8AC3E}">
        <p14:creationId xmlns:p14="http://schemas.microsoft.com/office/powerpoint/2010/main" val="3012668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2327" y="365125"/>
            <a:ext cx="11623676" cy="5811838"/>
          </a:xfrm>
          <a:prstGeom prst="rect">
            <a:avLst/>
          </a:prstGeom>
        </p:spPr>
      </p:pic>
    </p:spTree>
    <p:extLst>
      <p:ext uri="{BB962C8B-B14F-4D97-AF65-F5344CB8AC3E}">
        <p14:creationId xmlns:p14="http://schemas.microsoft.com/office/powerpoint/2010/main" val="276551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normAutofit/>
          </a:bodyPr>
          <a:lstStyle/>
          <a:p>
            <a:r>
              <a:rPr lang="en-US" dirty="0"/>
              <a:t>Please note that P(</a:t>
            </a:r>
            <a:r>
              <a:rPr lang="en-US" dirty="0" err="1"/>
              <a:t>V</a:t>
            </a:r>
            <a:r>
              <a:rPr lang="en-US" baseline="-25000" dirty="0" err="1"/>
              <a:t>j</a:t>
            </a:r>
            <a:r>
              <a:rPr lang="en-US" dirty="0"/>
              <a:t>) is also called </a:t>
            </a:r>
            <a:r>
              <a:rPr lang="en-US" b="1" dirty="0"/>
              <a:t>class prior probability</a:t>
            </a:r>
            <a:r>
              <a:rPr lang="en-US" dirty="0"/>
              <a:t> and P(</a:t>
            </a:r>
            <a:r>
              <a:rPr lang="en-US" dirty="0" err="1"/>
              <a:t>a</a:t>
            </a:r>
            <a:r>
              <a:rPr lang="en-US" baseline="-25000" dirty="0" err="1"/>
              <a:t>i</a:t>
            </a:r>
            <a:r>
              <a:rPr lang="en-US" dirty="0"/>
              <a:t> | </a:t>
            </a:r>
            <a:r>
              <a:rPr lang="en-US" dirty="0" err="1"/>
              <a:t>V</a:t>
            </a:r>
            <a:r>
              <a:rPr lang="en-US" baseline="-25000" dirty="0" err="1"/>
              <a:t>j</a:t>
            </a:r>
            <a:r>
              <a:rPr lang="en-US" dirty="0"/>
              <a:t>) is called </a:t>
            </a:r>
            <a:r>
              <a:rPr lang="en-US" b="1" dirty="0"/>
              <a:t>conditional probability</a:t>
            </a:r>
            <a:r>
              <a:rPr lang="en-US" dirty="0"/>
              <a:t>.</a:t>
            </a:r>
          </a:p>
          <a:p>
            <a:r>
              <a:rPr lang="en-US" dirty="0"/>
              <a:t>P(Yes/Today)=0.0053</a:t>
            </a:r>
          </a:p>
          <a:p>
            <a:r>
              <a:rPr lang="en-US" dirty="0"/>
              <a:t>P(No/Today)=0.0206</a:t>
            </a:r>
          </a:p>
          <a:p>
            <a:r>
              <a:rPr lang="en-US" dirty="0"/>
              <a:t>These numbers can be converted into a probability by making the sum equal to 1 (normalization):</a:t>
            </a:r>
          </a:p>
          <a:p>
            <a:endParaRPr lang="en-US" dirty="0"/>
          </a:p>
          <a:p>
            <a:endParaRPr lang="en-US" dirty="0"/>
          </a:p>
          <a:p>
            <a:endParaRPr lang="en-US" dirty="0"/>
          </a:p>
          <a:p>
            <a:r>
              <a:rPr lang="en-US" dirty="0"/>
              <a:t>Since P(No/Today)&gt; P(Yes/Today)</a:t>
            </a:r>
          </a:p>
          <a:p>
            <a:pPr marL="0" indent="0">
              <a:buNone/>
            </a:pPr>
            <a:r>
              <a:rPr lang="en-US" dirty="0"/>
              <a:t>So, prediction that tennis would be played is </a:t>
            </a:r>
            <a:r>
              <a:rPr lang="en-US" dirty="0">
                <a:solidFill>
                  <a:srgbClr val="FF0000"/>
                </a:solidFill>
              </a:rPr>
              <a:t>‘No’.</a:t>
            </a:r>
          </a:p>
        </p:txBody>
      </p:sp>
      <p:pic>
        <p:nvPicPr>
          <p:cNvPr id="4" name="Picture 3"/>
          <p:cNvPicPr>
            <a:picLocks noChangeAspect="1"/>
          </p:cNvPicPr>
          <p:nvPr/>
        </p:nvPicPr>
        <p:blipFill>
          <a:blip r:embed="rId2"/>
          <a:stretch>
            <a:fillRect/>
          </a:stretch>
        </p:blipFill>
        <p:spPr>
          <a:xfrm>
            <a:off x="1939880" y="3409817"/>
            <a:ext cx="6019800" cy="1033394"/>
          </a:xfrm>
          <a:prstGeom prst="rect">
            <a:avLst/>
          </a:prstGeom>
        </p:spPr>
      </p:pic>
    </p:spTree>
    <p:extLst>
      <p:ext uri="{BB962C8B-B14F-4D97-AF65-F5344CB8AC3E}">
        <p14:creationId xmlns:p14="http://schemas.microsoft.com/office/powerpoint/2010/main" val="4286937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85000" lnSpcReduction="20000"/>
          </a:bodyPr>
          <a:lstStyle/>
          <a:p>
            <a:pPr marL="0" indent="0" algn="just">
              <a:buNone/>
            </a:pPr>
            <a:r>
              <a:rPr lang="en-US" b="1" dirty="0">
                <a:solidFill>
                  <a:srgbClr val="00B050"/>
                </a:solidFill>
              </a:rPr>
              <a:t>Advantages Of Naive Bayes Classification</a:t>
            </a:r>
          </a:p>
          <a:p>
            <a:pPr algn="just"/>
            <a:r>
              <a:rPr lang="en-US" dirty="0"/>
              <a:t>It is easy and fast to predict class of test data set. It also perform well in multi class prediction</a:t>
            </a:r>
          </a:p>
          <a:p>
            <a:pPr algn="just"/>
            <a:r>
              <a:rPr lang="en-US" dirty="0"/>
              <a:t>When assumption of independence holds, a Naive Bayes classifier performs better compare to other models like logistic regression and you need less training data.</a:t>
            </a:r>
          </a:p>
          <a:p>
            <a:pPr algn="just"/>
            <a:r>
              <a:rPr lang="en-US" dirty="0"/>
              <a:t>It perform well in case of categorical input variables compared to numerical variable(s). For numerical variable, normal distribution is assumed (bell curve, which is a strong assumption).</a:t>
            </a:r>
          </a:p>
          <a:p>
            <a:pPr marL="0" indent="0" algn="just">
              <a:buNone/>
            </a:pPr>
            <a:r>
              <a:rPr lang="en-US" b="1" dirty="0">
                <a:solidFill>
                  <a:srgbClr val="00B050"/>
                </a:solidFill>
              </a:rPr>
              <a:t>Disadvantages Of Naive Bayes Classification</a:t>
            </a:r>
          </a:p>
          <a:p>
            <a:pPr algn="just"/>
            <a:r>
              <a:rPr lang="en-US" dirty="0"/>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p>
          <a:p>
            <a:pPr algn="just"/>
            <a:r>
              <a:rPr lang="en-US" dirty="0"/>
              <a:t>On the other side naive Bayes is also known as a bad estimator, so the probability outputs from </a:t>
            </a:r>
            <a:r>
              <a:rPr lang="en-US" dirty="0" err="1"/>
              <a:t>predict_proba</a:t>
            </a:r>
            <a:r>
              <a:rPr lang="en-US" dirty="0"/>
              <a:t> are not to be taken too seriously.</a:t>
            </a:r>
          </a:p>
          <a:p>
            <a:pPr algn="just"/>
            <a:r>
              <a:rPr lang="en-US" dirty="0"/>
              <a:t>Another limitation of Naive Bayes is the assumption of independent predictors. In real life, it is almost impossible that we get a set of predictors which are completely independent.</a:t>
            </a:r>
          </a:p>
        </p:txBody>
      </p:sp>
    </p:spTree>
    <p:extLst>
      <p:ext uri="{BB962C8B-B14F-4D97-AF65-F5344CB8AC3E}">
        <p14:creationId xmlns:p14="http://schemas.microsoft.com/office/powerpoint/2010/main" val="2351045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Rule Based Classification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45</a:t>
            </a:fld>
            <a:endParaRPr lang="en-US">
              <a:solidFill>
                <a:srgbClr val="464653"/>
              </a:solidFill>
            </a:endParaRPr>
          </a:p>
        </p:txBody>
      </p:sp>
      <p:sp>
        <p:nvSpPr>
          <p:cNvPr id="4" name="Content Placeholder 3"/>
          <p:cNvSpPr>
            <a:spLocks noGrp="1"/>
          </p:cNvSpPr>
          <p:nvPr>
            <p:ph sz="quarter" idx="1"/>
          </p:nvPr>
        </p:nvSpPr>
        <p:spPr>
          <a:xfrm>
            <a:off x="609600" y="1219200"/>
            <a:ext cx="11263532" cy="5266006"/>
          </a:xfrm>
        </p:spPr>
        <p:txBody>
          <a:bodyPr>
            <a:normAutofit fontScale="92500"/>
          </a:bodyPr>
          <a:lstStyle/>
          <a:p>
            <a:pPr algn="just">
              <a:buNone/>
            </a:pPr>
            <a:r>
              <a:rPr lang="en-US" dirty="0"/>
              <a:t>The term rule-based classification can be used to refer to any classification scheme that make use of IF-THEN rules for class prediction. Rule-based classification schemes typically consist of the following components:</a:t>
            </a:r>
          </a:p>
          <a:p>
            <a:pPr algn="just"/>
            <a:r>
              <a:rPr lang="en-US" i="1" dirty="0">
                <a:solidFill>
                  <a:srgbClr val="7030A0"/>
                </a:solidFill>
              </a:rPr>
              <a:t>Rule Induction Algorithm</a:t>
            </a:r>
            <a:r>
              <a:rPr lang="en-US" dirty="0"/>
              <a:t> This refers to the process of extracting relevant IF-THEN rules from the data which can be done directly using sequential covering algorithms or indirectly from other data mining methods like decision tree building or association rule mining</a:t>
            </a:r>
          </a:p>
          <a:p>
            <a:pPr algn="just"/>
            <a:r>
              <a:rPr lang="en-US" i="1" dirty="0">
                <a:solidFill>
                  <a:srgbClr val="7030A0"/>
                </a:solidFill>
              </a:rPr>
              <a:t>Rule Ranking Measures</a:t>
            </a:r>
            <a:r>
              <a:rPr lang="en-US" dirty="0"/>
              <a:t> This refers to some values that are used to measure the usefulness of a rule in providing accurate prediction. Rule ranking measures are often used in the rule induction algorithm to prune off unnecessary rules and improve efficiency. They are also used in the class prediction algorithm to give a ranking to the rules which will be then be utilized to predict the class of new cases.</a:t>
            </a:r>
          </a:p>
          <a:p>
            <a:pPr algn="just"/>
            <a:r>
              <a:rPr lang="en-US" i="1" dirty="0">
                <a:solidFill>
                  <a:srgbClr val="7030A0"/>
                </a:solidFill>
              </a:rPr>
              <a:t>Class Prediction Algorithm </a:t>
            </a:r>
            <a:r>
              <a:rPr lang="en-US" dirty="0"/>
              <a:t>Given a new record.</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46</a:t>
            </a:fld>
            <a:endParaRPr lang="en-US">
              <a:solidFill>
                <a:srgbClr val="464653"/>
              </a:solidFill>
            </a:endParaRPr>
          </a:p>
        </p:txBody>
      </p:sp>
      <p:sp>
        <p:nvSpPr>
          <p:cNvPr id="4" name="Content Placeholder 3"/>
          <p:cNvSpPr>
            <a:spLocks noGrp="1"/>
          </p:cNvSpPr>
          <p:nvPr>
            <p:ph sz="quarter" idx="1"/>
          </p:nvPr>
        </p:nvSpPr>
        <p:spPr>
          <a:xfrm>
            <a:off x="609600" y="211015"/>
            <a:ext cx="10972801" cy="6231988"/>
          </a:xfrm>
        </p:spPr>
        <p:txBody>
          <a:bodyPr>
            <a:normAutofit fontScale="92500" lnSpcReduction="10000"/>
          </a:bodyPr>
          <a:lstStyle/>
          <a:p>
            <a:pPr>
              <a:buNone/>
            </a:pPr>
            <a:r>
              <a:rPr lang="en-US" b="1" dirty="0">
                <a:solidFill>
                  <a:srgbClr val="FF0000"/>
                </a:solidFill>
              </a:rPr>
              <a:t>IF-THEN Rules</a:t>
            </a:r>
          </a:p>
          <a:p>
            <a:r>
              <a:rPr lang="en-US" dirty="0"/>
              <a:t>Rule-based classifier makes use of a set of IF-THEN rules for classification. We can express a rule in the following from −</a:t>
            </a:r>
          </a:p>
          <a:p>
            <a:pPr algn="ctr">
              <a:buNone/>
            </a:pPr>
            <a:r>
              <a:rPr lang="en-US" dirty="0">
                <a:solidFill>
                  <a:srgbClr val="7030A0"/>
                </a:solidFill>
              </a:rPr>
              <a:t>IF condition THEN conclusion</a:t>
            </a:r>
          </a:p>
          <a:p>
            <a:r>
              <a:rPr lang="en-US" dirty="0"/>
              <a:t>Let us consider a rule R1,</a:t>
            </a:r>
          </a:p>
          <a:p>
            <a:r>
              <a:rPr lang="en-US" dirty="0">
                <a:solidFill>
                  <a:srgbClr val="C00000"/>
                </a:solidFill>
              </a:rPr>
              <a:t>R1: IF age = youth AND student = yes THEN </a:t>
            </a:r>
            <a:r>
              <a:rPr lang="en-US" dirty="0" err="1">
                <a:solidFill>
                  <a:srgbClr val="C00000"/>
                </a:solidFill>
              </a:rPr>
              <a:t>buy_computer</a:t>
            </a:r>
            <a:r>
              <a:rPr lang="en-US" dirty="0">
                <a:solidFill>
                  <a:srgbClr val="C00000"/>
                </a:solidFill>
              </a:rPr>
              <a:t> = yes</a:t>
            </a:r>
          </a:p>
          <a:p>
            <a:pPr>
              <a:buNone/>
            </a:pPr>
            <a:r>
              <a:rPr lang="en-US" b="1" dirty="0">
                <a:solidFill>
                  <a:srgbClr val="7030A0"/>
                </a:solidFill>
              </a:rPr>
              <a:t>Points to remember −</a:t>
            </a:r>
            <a:endParaRPr lang="en-US" dirty="0">
              <a:solidFill>
                <a:srgbClr val="7030A0"/>
              </a:solidFill>
            </a:endParaRPr>
          </a:p>
          <a:p>
            <a:r>
              <a:rPr lang="en-US" dirty="0"/>
              <a:t>The IF part of the rule is called </a:t>
            </a:r>
            <a:r>
              <a:rPr lang="en-US" b="1" dirty="0"/>
              <a:t>rule antecedent</a:t>
            </a:r>
            <a:r>
              <a:rPr lang="en-US" dirty="0"/>
              <a:t> or </a:t>
            </a:r>
            <a:r>
              <a:rPr lang="en-US" b="1" dirty="0"/>
              <a:t>precondition</a:t>
            </a:r>
            <a:r>
              <a:rPr lang="en-US" dirty="0"/>
              <a:t>.</a:t>
            </a:r>
          </a:p>
          <a:p>
            <a:r>
              <a:rPr lang="en-US" dirty="0"/>
              <a:t>The THEN part of the rule is called </a:t>
            </a:r>
            <a:r>
              <a:rPr lang="en-US" b="1" dirty="0"/>
              <a:t>rule consequent</a:t>
            </a:r>
            <a:r>
              <a:rPr lang="en-US" dirty="0"/>
              <a:t>.</a:t>
            </a:r>
          </a:p>
          <a:p>
            <a:r>
              <a:rPr lang="en-US" dirty="0"/>
              <a:t>The antecedent part the condition consist of one or more attribute tests and these tests are logically </a:t>
            </a:r>
            <a:r>
              <a:rPr lang="en-US" dirty="0" err="1"/>
              <a:t>ANDed</a:t>
            </a:r>
            <a:r>
              <a:rPr lang="en-US" dirty="0"/>
              <a:t>.</a:t>
            </a:r>
          </a:p>
          <a:p>
            <a:r>
              <a:rPr lang="en-US" dirty="0"/>
              <a:t>The consequent part consists of class prediction.</a:t>
            </a:r>
          </a:p>
          <a:p>
            <a:pPr>
              <a:buNone/>
            </a:pPr>
            <a:r>
              <a:rPr lang="en-US" b="1" dirty="0">
                <a:solidFill>
                  <a:srgbClr val="7030A0"/>
                </a:solidFill>
              </a:rPr>
              <a:t>Note</a:t>
            </a:r>
            <a:r>
              <a:rPr lang="en-US" dirty="0">
                <a:solidFill>
                  <a:srgbClr val="7030A0"/>
                </a:solidFill>
              </a:rPr>
              <a:t> − We can also write rule R1 as follows −</a:t>
            </a:r>
          </a:p>
          <a:p>
            <a:r>
              <a:rPr lang="en-US" dirty="0"/>
              <a:t>R1: (age = youth) ^ (student = yes))(buys computer = yes) </a:t>
            </a:r>
          </a:p>
          <a:p>
            <a:r>
              <a:rPr lang="en-US" dirty="0"/>
              <a:t>If the condition holds true for a given </a:t>
            </a:r>
            <a:r>
              <a:rPr lang="en-US" dirty="0" err="1"/>
              <a:t>tuple</a:t>
            </a:r>
            <a:r>
              <a:rPr lang="en-US" dirty="0"/>
              <a:t>, then the antecedent is satisfied.</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47</a:t>
            </a:fld>
            <a:endParaRPr lang="en-US">
              <a:solidFill>
                <a:srgbClr val="464653"/>
              </a:solidFill>
            </a:endParaRPr>
          </a:p>
        </p:txBody>
      </p:sp>
      <p:sp>
        <p:nvSpPr>
          <p:cNvPr id="4" name="Content Placeholder 3"/>
          <p:cNvSpPr>
            <a:spLocks noGrp="1"/>
          </p:cNvSpPr>
          <p:nvPr>
            <p:ph sz="quarter" idx="1"/>
          </p:nvPr>
        </p:nvSpPr>
        <p:spPr>
          <a:xfrm>
            <a:off x="168812" y="0"/>
            <a:ext cx="12023188" cy="6611815"/>
          </a:xfrm>
        </p:spPr>
        <p:txBody>
          <a:bodyPr>
            <a:normAutofit fontScale="92500" lnSpcReduction="20000"/>
          </a:bodyPr>
          <a:lstStyle/>
          <a:p>
            <a:pPr>
              <a:buNone/>
            </a:pPr>
            <a:r>
              <a:rPr lang="en-US" b="1" dirty="0">
                <a:solidFill>
                  <a:srgbClr val="7030A0"/>
                </a:solidFill>
              </a:rPr>
              <a:t>Rule Extraction</a:t>
            </a:r>
          </a:p>
          <a:p>
            <a:r>
              <a:rPr lang="en-US" dirty="0"/>
              <a:t>Here we will learn how to build a rule-based classifier by extracting IF-THEN rules from a decision tree.</a:t>
            </a:r>
          </a:p>
          <a:p>
            <a:pPr>
              <a:buNone/>
            </a:pPr>
            <a:r>
              <a:rPr lang="en-US" b="1" dirty="0">
                <a:solidFill>
                  <a:srgbClr val="7030A0"/>
                </a:solidFill>
              </a:rPr>
              <a:t>Points to remember −</a:t>
            </a:r>
            <a:endParaRPr lang="en-US" dirty="0">
              <a:solidFill>
                <a:srgbClr val="7030A0"/>
              </a:solidFill>
            </a:endParaRPr>
          </a:p>
          <a:p>
            <a:r>
              <a:rPr lang="en-US" dirty="0"/>
              <a:t>To extract a rule from a decision tree −</a:t>
            </a:r>
          </a:p>
          <a:p>
            <a:r>
              <a:rPr lang="en-US" dirty="0"/>
              <a:t>One rule is created for each path from the root to the leaf node.</a:t>
            </a:r>
          </a:p>
          <a:p>
            <a:r>
              <a:rPr lang="en-US" dirty="0"/>
              <a:t>To form a rule antecedent, each splitting criterion is logically </a:t>
            </a:r>
            <a:r>
              <a:rPr lang="en-US" dirty="0" err="1"/>
              <a:t>ANDed</a:t>
            </a:r>
            <a:r>
              <a:rPr lang="en-US" dirty="0"/>
              <a:t>.</a:t>
            </a:r>
          </a:p>
          <a:p>
            <a:r>
              <a:rPr lang="en-US" dirty="0"/>
              <a:t>The leaf node holds the class prediction, forming the rule consequent</a:t>
            </a:r>
          </a:p>
          <a:p>
            <a:pPr>
              <a:buNone/>
            </a:pPr>
            <a:endParaRPr lang="en-US" b="1" dirty="0">
              <a:solidFill>
                <a:srgbClr val="C00000"/>
              </a:solidFill>
            </a:endParaRPr>
          </a:p>
          <a:p>
            <a:pPr>
              <a:buNone/>
            </a:pPr>
            <a:r>
              <a:rPr lang="en-US" b="1" dirty="0">
                <a:solidFill>
                  <a:srgbClr val="C00000"/>
                </a:solidFill>
              </a:rPr>
              <a:t>Rule Induction Using Sequential Covering Algorithm</a:t>
            </a:r>
          </a:p>
          <a:p>
            <a:pPr algn="just"/>
            <a:r>
              <a:rPr lang="en-US" dirty="0"/>
              <a:t>Sequential Covering Algorithm can be used to extract IF-THEN rules form the training data. We do not require to generate a decision tree first. In this algorithm, each rule for a given class covers many of the </a:t>
            </a:r>
            <a:r>
              <a:rPr lang="en-US" dirty="0" err="1"/>
              <a:t>tuples</a:t>
            </a:r>
            <a:r>
              <a:rPr lang="en-US" dirty="0"/>
              <a:t> of that class.</a:t>
            </a:r>
          </a:p>
          <a:p>
            <a:pPr algn="just"/>
            <a:r>
              <a:rPr lang="en-US" dirty="0"/>
              <a:t>Some of the sequential Covering Algorithms are AQ, CN2, and RIPPER. As per the general strategy the rules are learned one at a time. For each time rules are learned, a </a:t>
            </a:r>
            <a:r>
              <a:rPr lang="en-US" dirty="0" err="1"/>
              <a:t>tuple</a:t>
            </a:r>
            <a:r>
              <a:rPr lang="en-US" dirty="0"/>
              <a:t> covered by the rule is removed and the process continues for the rest of the </a:t>
            </a:r>
            <a:r>
              <a:rPr lang="en-US" dirty="0" err="1"/>
              <a:t>tuples</a:t>
            </a:r>
            <a:r>
              <a:rPr lang="en-US" dirty="0"/>
              <a:t>. This is because the path to each leaf in a decision tree corresponds to a rule.</a:t>
            </a:r>
          </a:p>
          <a:p>
            <a:pPr algn="just"/>
            <a:r>
              <a:rPr lang="en-US" b="1" dirty="0"/>
              <a:t>Note</a:t>
            </a:r>
            <a:r>
              <a:rPr lang="en-US" dirty="0"/>
              <a:t> − The Decision tree induction can be considered as learning a set of rules simultaneously.</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48</a:t>
            </a:fld>
            <a:endParaRPr lang="en-US">
              <a:solidFill>
                <a:srgbClr val="464653"/>
              </a:solidFill>
            </a:endParaRPr>
          </a:p>
        </p:txBody>
      </p:sp>
      <p:sp>
        <p:nvSpPr>
          <p:cNvPr id="4" name="Content Placeholder 3"/>
          <p:cNvSpPr>
            <a:spLocks noGrp="1"/>
          </p:cNvSpPr>
          <p:nvPr>
            <p:ph sz="quarter" idx="1"/>
          </p:nvPr>
        </p:nvSpPr>
        <p:spPr>
          <a:xfrm>
            <a:off x="0" y="-1"/>
            <a:ext cx="12192000" cy="6625883"/>
          </a:xfrm>
        </p:spPr>
        <p:txBody>
          <a:bodyPr>
            <a:normAutofit lnSpcReduction="10000"/>
          </a:bodyPr>
          <a:lstStyle/>
          <a:p>
            <a:r>
              <a:rPr lang="en-US" dirty="0"/>
              <a:t>The Following is the sequential learning Algorithm where rules are learned for one class at a time. When learning a rule from a class </a:t>
            </a:r>
            <a:r>
              <a:rPr lang="en-US" dirty="0" err="1"/>
              <a:t>Ci</a:t>
            </a:r>
            <a:r>
              <a:rPr lang="en-US" dirty="0"/>
              <a:t>, we want the rule to cover all the </a:t>
            </a:r>
            <a:r>
              <a:rPr lang="en-US" dirty="0" err="1"/>
              <a:t>tuples</a:t>
            </a:r>
            <a:r>
              <a:rPr lang="en-US" dirty="0"/>
              <a:t> from class C only and no </a:t>
            </a:r>
            <a:r>
              <a:rPr lang="en-US" dirty="0" err="1"/>
              <a:t>tuple</a:t>
            </a:r>
            <a:r>
              <a:rPr lang="en-US" dirty="0"/>
              <a:t> form any other class.</a:t>
            </a:r>
          </a:p>
          <a:p>
            <a:r>
              <a:rPr lang="en-US" dirty="0">
                <a:solidFill>
                  <a:srgbClr val="C00000"/>
                </a:solidFill>
              </a:rPr>
              <a:t>Algorithm: Sequential Covering </a:t>
            </a:r>
          </a:p>
          <a:p>
            <a:r>
              <a:rPr lang="en-US" dirty="0">
                <a:solidFill>
                  <a:srgbClr val="7030A0"/>
                </a:solidFill>
              </a:rPr>
              <a:t>Input: D, a data set class-labeled </a:t>
            </a:r>
            <a:r>
              <a:rPr lang="en-US" dirty="0" err="1">
                <a:solidFill>
                  <a:srgbClr val="7030A0"/>
                </a:solidFill>
              </a:rPr>
              <a:t>tuples</a:t>
            </a:r>
            <a:r>
              <a:rPr lang="en-US" dirty="0">
                <a:solidFill>
                  <a:srgbClr val="7030A0"/>
                </a:solidFill>
              </a:rPr>
              <a:t>, </a:t>
            </a:r>
          </a:p>
          <a:p>
            <a:r>
              <a:rPr lang="en-US" dirty="0" err="1">
                <a:solidFill>
                  <a:srgbClr val="7030A0"/>
                </a:solidFill>
              </a:rPr>
              <a:t>Att_vals</a:t>
            </a:r>
            <a:r>
              <a:rPr lang="en-US" dirty="0">
                <a:solidFill>
                  <a:srgbClr val="7030A0"/>
                </a:solidFill>
              </a:rPr>
              <a:t>, the set of all attributes and their possible values. </a:t>
            </a:r>
          </a:p>
          <a:p>
            <a:r>
              <a:rPr lang="en-US" dirty="0">
                <a:solidFill>
                  <a:srgbClr val="0070C0"/>
                </a:solidFill>
              </a:rPr>
              <a:t>Output: A Set of IF-THEN rules. Method: </a:t>
            </a:r>
            <a:r>
              <a:rPr lang="en-US" dirty="0" err="1">
                <a:solidFill>
                  <a:srgbClr val="0070C0"/>
                </a:solidFill>
              </a:rPr>
              <a:t>Rule_set</a:t>
            </a:r>
            <a:r>
              <a:rPr lang="en-US" dirty="0">
                <a:solidFill>
                  <a:srgbClr val="0070C0"/>
                </a:solidFill>
              </a:rPr>
              <a:t>={ }; // initial set of rules learned is empty</a:t>
            </a:r>
            <a:r>
              <a:rPr lang="en-US" dirty="0"/>
              <a:t> </a:t>
            </a:r>
          </a:p>
          <a:p>
            <a:r>
              <a:rPr lang="en-US" b="1" dirty="0">
                <a:solidFill>
                  <a:srgbClr val="00B050"/>
                </a:solidFill>
              </a:rPr>
              <a:t>for each class c do </a:t>
            </a:r>
          </a:p>
          <a:p>
            <a:pPr lvl="1"/>
            <a:r>
              <a:rPr lang="en-US" b="1" dirty="0">
                <a:solidFill>
                  <a:srgbClr val="00B050"/>
                </a:solidFill>
              </a:rPr>
              <a:t>repeat </a:t>
            </a:r>
          </a:p>
          <a:p>
            <a:pPr lvl="2"/>
            <a:r>
              <a:rPr lang="en-US" b="1" dirty="0">
                <a:solidFill>
                  <a:srgbClr val="00B050"/>
                </a:solidFill>
              </a:rPr>
              <a:t>Rule = </a:t>
            </a:r>
            <a:r>
              <a:rPr lang="en-US" b="1" dirty="0" err="1">
                <a:solidFill>
                  <a:srgbClr val="00B050"/>
                </a:solidFill>
              </a:rPr>
              <a:t>Learn_One_Rule</a:t>
            </a:r>
            <a:r>
              <a:rPr lang="en-US" b="1" dirty="0">
                <a:solidFill>
                  <a:srgbClr val="00B050"/>
                </a:solidFill>
              </a:rPr>
              <a:t>(D, </a:t>
            </a:r>
            <a:r>
              <a:rPr lang="en-US" b="1" dirty="0" err="1">
                <a:solidFill>
                  <a:srgbClr val="00B050"/>
                </a:solidFill>
              </a:rPr>
              <a:t>Att_valls</a:t>
            </a:r>
            <a:r>
              <a:rPr lang="en-US" b="1" dirty="0">
                <a:solidFill>
                  <a:srgbClr val="00B050"/>
                </a:solidFill>
              </a:rPr>
              <a:t>, c);</a:t>
            </a:r>
          </a:p>
          <a:p>
            <a:pPr lvl="2"/>
            <a:r>
              <a:rPr lang="en-US" b="1" dirty="0">
                <a:solidFill>
                  <a:srgbClr val="00B050"/>
                </a:solidFill>
              </a:rPr>
              <a:t>remove </a:t>
            </a:r>
            <a:r>
              <a:rPr lang="en-US" b="1" dirty="0" err="1">
                <a:solidFill>
                  <a:srgbClr val="00B050"/>
                </a:solidFill>
              </a:rPr>
              <a:t>tuples</a:t>
            </a:r>
            <a:r>
              <a:rPr lang="en-US" b="1" dirty="0">
                <a:solidFill>
                  <a:srgbClr val="00B050"/>
                </a:solidFill>
              </a:rPr>
              <a:t> covered by Rule form D;</a:t>
            </a:r>
          </a:p>
          <a:p>
            <a:pPr lvl="1"/>
            <a:r>
              <a:rPr lang="en-US" b="1" dirty="0">
                <a:solidFill>
                  <a:srgbClr val="00B050"/>
                </a:solidFill>
              </a:rPr>
              <a:t>until termination condition; </a:t>
            </a:r>
          </a:p>
          <a:p>
            <a:pPr lvl="1"/>
            <a:r>
              <a:rPr lang="en-US" b="1" dirty="0" err="1">
                <a:solidFill>
                  <a:srgbClr val="00B050"/>
                </a:solidFill>
              </a:rPr>
              <a:t>Rule_set</a:t>
            </a:r>
            <a:r>
              <a:rPr lang="en-US" b="1" dirty="0">
                <a:solidFill>
                  <a:srgbClr val="00B050"/>
                </a:solidFill>
              </a:rPr>
              <a:t>=</a:t>
            </a:r>
            <a:r>
              <a:rPr lang="en-US" b="1" dirty="0" err="1">
                <a:solidFill>
                  <a:srgbClr val="00B050"/>
                </a:solidFill>
              </a:rPr>
              <a:t>Rule_set+Rule</a:t>
            </a:r>
            <a:r>
              <a:rPr lang="en-US" b="1" dirty="0">
                <a:solidFill>
                  <a:srgbClr val="00B050"/>
                </a:solidFill>
              </a:rPr>
              <a:t>; // add a new rule to rule-set </a:t>
            </a:r>
          </a:p>
          <a:p>
            <a:r>
              <a:rPr lang="en-US" b="1" dirty="0">
                <a:solidFill>
                  <a:srgbClr val="00B050"/>
                </a:solidFill>
              </a:rPr>
              <a:t>end for </a:t>
            </a:r>
          </a:p>
          <a:p>
            <a:r>
              <a:rPr lang="en-US" b="1" dirty="0">
                <a:solidFill>
                  <a:srgbClr val="00B050"/>
                </a:solidFill>
              </a:rPr>
              <a:t>return </a:t>
            </a:r>
            <a:r>
              <a:rPr lang="en-US" b="1" dirty="0" err="1">
                <a:solidFill>
                  <a:srgbClr val="00B050"/>
                </a:solidFill>
              </a:rPr>
              <a:t>Rule_Set</a:t>
            </a:r>
            <a:r>
              <a:rPr lang="en-US" b="1" dirty="0">
                <a:solidFill>
                  <a:srgbClr val="00B050"/>
                </a:solidFill>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49</a:t>
            </a:fld>
            <a:endParaRPr lang="en-US">
              <a:solidFill>
                <a:srgbClr val="464653"/>
              </a:solidFill>
            </a:endParaRPr>
          </a:p>
        </p:txBody>
      </p:sp>
      <p:sp>
        <p:nvSpPr>
          <p:cNvPr id="4" name="Content Placeholder 3"/>
          <p:cNvSpPr>
            <a:spLocks noGrp="1"/>
          </p:cNvSpPr>
          <p:nvPr>
            <p:ph sz="quarter" idx="1"/>
          </p:nvPr>
        </p:nvSpPr>
        <p:spPr>
          <a:xfrm>
            <a:off x="609600" y="365760"/>
            <a:ext cx="10972801" cy="5791200"/>
          </a:xfrm>
        </p:spPr>
        <p:txBody>
          <a:bodyPr>
            <a:normAutofit lnSpcReduction="10000"/>
          </a:bodyPr>
          <a:lstStyle/>
          <a:p>
            <a:pPr>
              <a:buNone/>
            </a:pPr>
            <a:r>
              <a:rPr lang="en-US" b="1" dirty="0">
                <a:solidFill>
                  <a:srgbClr val="7030A0"/>
                </a:solidFill>
              </a:rPr>
              <a:t>Rule Pruning</a:t>
            </a:r>
          </a:p>
          <a:p>
            <a:r>
              <a:rPr lang="en-US" dirty="0"/>
              <a:t>The rule is pruned is due to the following reason −</a:t>
            </a:r>
          </a:p>
          <a:p>
            <a:pPr lvl="1"/>
            <a:r>
              <a:rPr lang="en-US" dirty="0">
                <a:solidFill>
                  <a:schemeClr val="tx1"/>
                </a:solidFill>
              </a:rPr>
              <a:t>The Assessment of quality is made on the original set of training data. The rule may perform well on training data but less well on subsequent data. That's why the rule pruning is required.</a:t>
            </a:r>
          </a:p>
          <a:p>
            <a:pPr lvl="1"/>
            <a:r>
              <a:rPr lang="en-US" dirty="0">
                <a:solidFill>
                  <a:schemeClr val="tx1"/>
                </a:solidFill>
              </a:rPr>
              <a:t>The rule is pruned by removing conjunct. The rule R is pruned, if pruned version of R has greater quality than what was assessed on an independent set of </a:t>
            </a:r>
            <a:r>
              <a:rPr lang="en-US" dirty="0" err="1">
                <a:solidFill>
                  <a:schemeClr val="tx1"/>
                </a:solidFill>
              </a:rPr>
              <a:t>tuples</a:t>
            </a:r>
            <a:r>
              <a:rPr lang="en-US" dirty="0">
                <a:solidFill>
                  <a:schemeClr val="tx1"/>
                </a:solidFill>
              </a:rPr>
              <a:t>.</a:t>
            </a:r>
          </a:p>
          <a:p>
            <a:r>
              <a:rPr lang="en-US" dirty="0"/>
              <a:t>FOIL is one of the simple and effective method for rule pruning. For a given rule R,</a:t>
            </a:r>
          </a:p>
          <a:p>
            <a:pPr algn="ctr"/>
            <a:r>
              <a:rPr lang="en-US" dirty="0" err="1"/>
              <a:t>FOIL_Prune</a:t>
            </a:r>
            <a:r>
              <a:rPr lang="en-US" dirty="0"/>
              <a:t> = pos - </a:t>
            </a:r>
            <a:r>
              <a:rPr lang="en-US" dirty="0" err="1"/>
              <a:t>neg</a:t>
            </a:r>
            <a:r>
              <a:rPr lang="en-US" dirty="0"/>
              <a:t> / pos + </a:t>
            </a:r>
            <a:r>
              <a:rPr lang="en-US" dirty="0" err="1"/>
              <a:t>neg</a:t>
            </a:r>
            <a:endParaRPr lang="en-US" dirty="0"/>
          </a:p>
          <a:p>
            <a:r>
              <a:rPr lang="en-US" dirty="0"/>
              <a:t>where pos and </a:t>
            </a:r>
            <a:r>
              <a:rPr lang="en-US" dirty="0" err="1"/>
              <a:t>neg</a:t>
            </a:r>
            <a:r>
              <a:rPr lang="en-US" dirty="0"/>
              <a:t> is the number of positive </a:t>
            </a:r>
            <a:r>
              <a:rPr lang="en-US" dirty="0" err="1"/>
              <a:t>tuples</a:t>
            </a:r>
            <a:r>
              <a:rPr lang="en-US" dirty="0"/>
              <a:t> covered by R, respectively.</a:t>
            </a:r>
          </a:p>
          <a:p>
            <a:r>
              <a:rPr lang="en-US" b="1" dirty="0"/>
              <a:t>Note</a:t>
            </a:r>
            <a:r>
              <a:rPr lang="en-US" dirty="0"/>
              <a:t> − This value will increase with the accuracy of R on the pruning set. Hence, if the </a:t>
            </a:r>
            <a:r>
              <a:rPr lang="en-US" dirty="0" err="1"/>
              <a:t>FOIL_Prune</a:t>
            </a:r>
            <a:r>
              <a:rPr lang="en-US" dirty="0"/>
              <a:t> value is higher for the pruned version of R, then we prune 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pPr algn="just"/>
            <a:r>
              <a:rPr lang="en-US" b="1" dirty="0"/>
              <a:t>Classification</a:t>
            </a:r>
            <a:r>
              <a:rPr lang="en-US" dirty="0"/>
              <a:t>: It is a data analysis task, i.e. the process of finding a model that describes and distinguishes data classes and concepts. Classification is the problem of identifying to which of a set of categories (subpopulations), a new observation belongs to, on the basis of a training set of data containing observations and whose categories membership is known. </a:t>
            </a:r>
          </a:p>
          <a:p>
            <a:pPr marL="0" indent="0" algn="just">
              <a:buNone/>
            </a:pPr>
            <a:br>
              <a:rPr lang="en-US" dirty="0"/>
            </a:br>
            <a:r>
              <a:rPr lang="en-US" b="1" dirty="0"/>
              <a:t>Example</a:t>
            </a:r>
            <a:r>
              <a:rPr lang="en-US" dirty="0"/>
              <a:t>: Before starting any project, we need to check its feasibility. In this case, a classifier is required to predict class labels such as ‘Safe’ and ‘Risky’ for adopting the Project and to further approve it. It is a two-step process such as : </a:t>
            </a:r>
          </a:p>
        </p:txBody>
      </p:sp>
    </p:spTree>
    <p:extLst>
      <p:ext uri="{BB962C8B-B14F-4D97-AF65-F5344CB8AC3E}">
        <p14:creationId xmlns:p14="http://schemas.microsoft.com/office/powerpoint/2010/main" val="891100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Model evaluation and selection</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50</a:t>
            </a:fld>
            <a:endParaRPr lang="en-US">
              <a:solidFill>
                <a:srgbClr val="464653"/>
              </a:solidFill>
            </a:endParaRPr>
          </a:p>
        </p:txBody>
      </p:sp>
      <p:sp>
        <p:nvSpPr>
          <p:cNvPr id="4" name="Content Placeholder 3"/>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0" y="1129840"/>
            <a:ext cx="12192000" cy="572816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51</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82880" y="280538"/>
            <a:ext cx="12009120" cy="628907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52</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 y="-10188"/>
            <a:ext cx="12192000" cy="6868188"/>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53</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106345"/>
            <a:ext cx="12191999" cy="6547673"/>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54</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407962" y="166861"/>
            <a:ext cx="11493305" cy="6121397"/>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55</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182881" y="281353"/>
            <a:ext cx="11760590" cy="60631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56</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0" y="26886"/>
            <a:ext cx="11802793" cy="654272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57</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211016" y="0"/>
            <a:ext cx="11980984" cy="6541477"/>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Techniques to improve classification accuracy</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58</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393895" y="1140189"/>
            <a:ext cx="11591779" cy="5401733"/>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59</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0" y="274983"/>
            <a:ext cx="11985674" cy="658301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lstStyle/>
          <a:p>
            <a:pPr algn="just"/>
            <a:r>
              <a:rPr lang="en-US" sz="2400" b="1" dirty="0"/>
              <a:t>Learning Step (Training Phase)</a:t>
            </a:r>
            <a:r>
              <a:rPr lang="en-US" sz="2400" dirty="0"/>
              <a:t>: Construction of Classification Model </a:t>
            </a:r>
            <a:br>
              <a:rPr lang="en-US" sz="2400" dirty="0"/>
            </a:br>
            <a:r>
              <a:rPr lang="en-US" sz="2400" dirty="0"/>
              <a:t>Different Algorithms are used to build a classifier by making the model learn using the training set available. The model has to be trained for the prediction of accurate results.</a:t>
            </a:r>
          </a:p>
          <a:p>
            <a:pPr marL="0" indent="0" algn="just">
              <a:buNone/>
            </a:pPr>
            <a:endParaRPr lang="en-US" dirty="0"/>
          </a:p>
        </p:txBody>
      </p:sp>
      <p:pic>
        <p:nvPicPr>
          <p:cNvPr id="2050" name="Picture 2" descr="https://media.geeksforgeeks.org/wp-content/uploads/20210326222833/learning-300x2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414" y="1773890"/>
            <a:ext cx="6426558" cy="380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970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60</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239151" y="217326"/>
            <a:ext cx="11732455" cy="628194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61</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0" y="0"/>
            <a:ext cx="12013809" cy="633046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62</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211015" y="1836"/>
            <a:ext cx="11980985" cy="6497437"/>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Support Vector Machines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63</a:t>
            </a:fld>
            <a:endParaRPr lang="en-US">
              <a:solidFill>
                <a:srgbClr val="464653"/>
              </a:solidFill>
            </a:endParaRPr>
          </a:p>
        </p:txBody>
      </p:sp>
      <p:sp>
        <p:nvSpPr>
          <p:cNvPr id="4" name="Content Placeholder 3"/>
          <p:cNvSpPr>
            <a:spLocks noGrp="1"/>
          </p:cNvSpPr>
          <p:nvPr>
            <p:ph sz="quarter" idx="1"/>
          </p:nvPr>
        </p:nvSpPr>
        <p:spPr/>
        <p:txBody>
          <a:bodyPr>
            <a:normAutofit fontScale="92500"/>
          </a:bodyPr>
          <a:lstStyle/>
          <a:p>
            <a:pPr algn="just"/>
            <a:r>
              <a:rPr lang="en-US" dirty="0"/>
              <a:t>Support Vector Machine or SVM is one of the most popular Supervised Learning algorithms, which is used for Classification as well as Regression problems. However, primarily, it is used for Classification problems in Machine Learning.</a:t>
            </a:r>
          </a:p>
          <a:p>
            <a:pPr algn="just"/>
            <a:r>
              <a:rPr lang="en-US"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dirty="0" err="1"/>
              <a:t>hyperplane</a:t>
            </a:r>
            <a:r>
              <a:rPr lang="en-US" dirty="0"/>
              <a:t>.</a:t>
            </a:r>
          </a:p>
          <a:p>
            <a:pPr algn="just"/>
            <a:r>
              <a:rPr lang="en-US" dirty="0"/>
              <a:t>SVM chooses the extreme points/vectors that help in creating the </a:t>
            </a:r>
            <a:r>
              <a:rPr lang="en-US" dirty="0" err="1"/>
              <a:t>hyperplane</a:t>
            </a:r>
            <a:r>
              <a:rPr lang="en-US" dirty="0"/>
              <a:t>. These extreme cases are called as support vectors, and hence algorithm is termed as Support Vector Machine. Consider the below diagram in which there are two different categories that are classified using a decision boundary or </a:t>
            </a:r>
            <a:r>
              <a:rPr lang="en-US" dirty="0" err="1"/>
              <a:t>hyperplane</a:t>
            </a:r>
            <a:r>
              <a:rPr lang="en-US" dirty="0"/>
              <a:t>:</a:t>
            </a:r>
          </a:p>
          <a:p>
            <a:pPr algn="just"/>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64</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117762" name="Picture 2" descr="Support Vector Machine Algorithm"/>
          <p:cNvPicPr>
            <a:picLocks noChangeAspect="1" noChangeArrowheads="1"/>
          </p:cNvPicPr>
          <p:nvPr/>
        </p:nvPicPr>
        <p:blipFill>
          <a:blip r:embed="rId2"/>
          <a:srcRect/>
          <a:stretch>
            <a:fillRect/>
          </a:stretch>
        </p:blipFill>
        <p:spPr bwMode="auto">
          <a:xfrm>
            <a:off x="535403" y="407963"/>
            <a:ext cx="9199440" cy="613296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65</a:t>
            </a:fld>
            <a:endParaRPr lang="en-US">
              <a:solidFill>
                <a:srgbClr val="464653"/>
              </a:solidFill>
            </a:endParaRPr>
          </a:p>
        </p:txBody>
      </p:sp>
      <p:sp>
        <p:nvSpPr>
          <p:cNvPr id="4" name="Content Placeholder 3"/>
          <p:cNvSpPr>
            <a:spLocks noGrp="1"/>
          </p:cNvSpPr>
          <p:nvPr>
            <p:ph sz="quarter" idx="1"/>
          </p:nvPr>
        </p:nvSpPr>
        <p:spPr>
          <a:xfrm>
            <a:off x="0" y="211015"/>
            <a:ext cx="6105379" cy="5945945"/>
          </a:xfrm>
        </p:spPr>
        <p:txBody>
          <a:bodyPr>
            <a:normAutofit fontScale="92500" lnSpcReduction="20000"/>
          </a:bodyPr>
          <a:lstStyle/>
          <a:p>
            <a:pPr algn="just"/>
            <a:r>
              <a:rPr lang="en-US" b="1" dirty="0"/>
              <a:t>Example:</a:t>
            </a:r>
            <a:r>
              <a:rPr lang="en-US" dirty="0"/>
              <a:t> SVM can be understood with the example that we have used in the KNN classifier. Suppose we see a strange cat that also has some features of dogs, so if we want a model that can accurately identify whether it is a cat or dog, so such a model can be created by using the SVM algorithm. </a:t>
            </a:r>
          </a:p>
          <a:p>
            <a:pPr algn="just"/>
            <a:r>
              <a:rPr lang="en-US" dirty="0"/>
              <a:t>We will first train our model with lots of images of cats and dogs so that it can learn about different features of cats and dogs, and then we test it with this strange creature. </a:t>
            </a:r>
          </a:p>
          <a:p>
            <a:pPr algn="just"/>
            <a:r>
              <a:rPr lang="en-US" dirty="0"/>
              <a:t>So as support vector creates a decision boundary between these two data (cat and dog) and choose extreme cases (support vectors), it will see the extreme case of cat and dog. </a:t>
            </a:r>
          </a:p>
          <a:p>
            <a:pPr algn="just"/>
            <a:r>
              <a:rPr lang="en-US" dirty="0"/>
              <a:t>On the basis of the support vectors, it will classify it as a cat. Consider the below diagram:</a:t>
            </a:r>
          </a:p>
        </p:txBody>
      </p:sp>
      <p:pic>
        <p:nvPicPr>
          <p:cNvPr id="118786" name="Picture 2" descr="Support Vector Machine Algorithm"/>
          <p:cNvPicPr>
            <a:picLocks noChangeAspect="1" noChangeArrowheads="1"/>
          </p:cNvPicPr>
          <p:nvPr/>
        </p:nvPicPr>
        <p:blipFill>
          <a:blip r:embed="rId2"/>
          <a:srcRect/>
          <a:stretch>
            <a:fillRect/>
          </a:stretch>
        </p:blipFill>
        <p:spPr bwMode="auto">
          <a:xfrm>
            <a:off x="6964338" y="1118381"/>
            <a:ext cx="4762500" cy="4607169"/>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66</a:t>
            </a:fld>
            <a:endParaRPr lang="en-US">
              <a:solidFill>
                <a:srgbClr val="464653"/>
              </a:solidFill>
            </a:endParaRPr>
          </a:p>
        </p:txBody>
      </p:sp>
      <p:sp>
        <p:nvSpPr>
          <p:cNvPr id="4" name="Content Placeholder 3"/>
          <p:cNvSpPr>
            <a:spLocks noGrp="1"/>
          </p:cNvSpPr>
          <p:nvPr>
            <p:ph sz="quarter" idx="1"/>
          </p:nvPr>
        </p:nvSpPr>
        <p:spPr/>
        <p:txBody>
          <a:bodyPr>
            <a:normAutofit lnSpcReduction="10000"/>
          </a:bodyPr>
          <a:lstStyle/>
          <a:p>
            <a:pPr>
              <a:buNone/>
            </a:pPr>
            <a:r>
              <a:rPr lang="en-US" dirty="0"/>
              <a:t>SVM algorithm can be used for </a:t>
            </a:r>
            <a:r>
              <a:rPr lang="en-US" b="1" dirty="0"/>
              <a:t>Face detection, image classification, text categorization,</a:t>
            </a:r>
            <a:r>
              <a:rPr lang="en-US" dirty="0"/>
              <a:t> etc.</a:t>
            </a:r>
          </a:p>
          <a:p>
            <a:pPr>
              <a:buNone/>
            </a:pPr>
            <a:r>
              <a:rPr lang="en-US" b="1" dirty="0">
                <a:solidFill>
                  <a:srgbClr val="FF0000"/>
                </a:solidFill>
              </a:rPr>
              <a:t>Types of SVM</a:t>
            </a:r>
          </a:p>
          <a:p>
            <a:r>
              <a:rPr lang="en-US" b="1" dirty="0"/>
              <a:t>SVM can be of two types:</a:t>
            </a:r>
            <a:endParaRPr lang="en-US" dirty="0"/>
          </a:p>
          <a:p>
            <a:r>
              <a:rPr lang="en-US" b="1" dirty="0"/>
              <a:t>Linear SVM:</a:t>
            </a:r>
            <a:r>
              <a:rPr lang="en-US" dirty="0"/>
              <a:t> Linear SVM is used for linearly separable data, which means if a dataset can be classified into two classes by using a single straight line, then such data is termed as linearly separable data, and classifier is used called as Linear SVM classifier.</a:t>
            </a:r>
          </a:p>
          <a:p>
            <a:r>
              <a:rPr lang="en-US" b="1" dirty="0"/>
              <a:t>Non-linear SVM:</a:t>
            </a:r>
            <a:r>
              <a:rPr lang="en-US" dirty="0"/>
              <a:t> Non-Linear SVM is used for non-linearly separated data, which means if a dataset cannot be classified by using a straight line, then such data is termed as non-linear data and classifier used is called as Non-linear SVM classifier.</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67</a:t>
            </a:fld>
            <a:endParaRPr lang="en-US">
              <a:solidFill>
                <a:srgbClr val="464653"/>
              </a:solidFill>
            </a:endParaRPr>
          </a:p>
        </p:txBody>
      </p:sp>
      <p:sp>
        <p:nvSpPr>
          <p:cNvPr id="4" name="Content Placeholder 3"/>
          <p:cNvSpPr>
            <a:spLocks noGrp="1"/>
          </p:cNvSpPr>
          <p:nvPr>
            <p:ph sz="quarter" idx="1"/>
          </p:nvPr>
        </p:nvSpPr>
        <p:spPr>
          <a:xfrm>
            <a:off x="609600" y="196948"/>
            <a:ext cx="10972801" cy="5960012"/>
          </a:xfrm>
        </p:spPr>
        <p:txBody>
          <a:bodyPr>
            <a:normAutofit lnSpcReduction="10000"/>
          </a:bodyPr>
          <a:lstStyle/>
          <a:p>
            <a:pPr>
              <a:buNone/>
            </a:pPr>
            <a:r>
              <a:rPr lang="en-US" b="1" dirty="0" err="1">
                <a:solidFill>
                  <a:srgbClr val="FF0000"/>
                </a:solidFill>
              </a:rPr>
              <a:t>Hyperplane</a:t>
            </a:r>
            <a:r>
              <a:rPr lang="en-US" b="1" dirty="0">
                <a:solidFill>
                  <a:srgbClr val="FF0000"/>
                </a:solidFill>
              </a:rPr>
              <a:t> and Support Vectors in the SVM algorithm:</a:t>
            </a:r>
          </a:p>
          <a:p>
            <a:r>
              <a:rPr lang="en-US" b="1" dirty="0" err="1">
                <a:solidFill>
                  <a:srgbClr val="00B050"/>
                </a:solidFill>
              </a:rPr>
              <a:t>Hyperplane</a:t>
            </a:r>
            <a:r>
              <a:rPr lang="en-US" b="1" dirty="0">
                <a:solidFill>
                  <a:srgbClr val="00B050"/>
                </a:solidFill>
              </a:rPr>
              <a:t>:</a:t>
            </a:r>
            <a:r>
              <a:rPr lang="en-US" dirty="0">
                <a:solidFill>
                  <a:srgbClr val="00B050"/>
                </a:solidFill>
              </a:rPr>
              <a:t> </a:t>
            </a:r>
            <a:r>
              <a:rPr lang="en-US" dirty="0"/>
              <a:t>There can be multiple lines/decision boundaries to segregate the classes in n-dimensional space, but we need to find out the best decision boundary that helps to classify the data points. This best boundary is known as the </a:t>
            </a:r>
            <a:r>
              <a:rPr lang="en-US" dirty="0" err="1"/>
              <a:t>hyperplane</a:t>
            </a:r>
            <a:r>
              <a:rPr lang="en-US" dirty="0"/>
              <a:t> of SVM.</a:t>
            </a:r>
          </a:p>
          <a:p>
            <a:r>
              <a:rPr lang="en-US" dirty="0"/>
              <a:t>The dimensions of the </a:t>
            </a:r>
            <a:r>
              <a:rPr lang="en-US" dirty="0" err="1"/>
              <a:t>hyperplane</a:t>
            </a:r>
            <a:r>
              <a:rPr lang="en-US" dirty="0"/>
              <a:t> depend on the features present in the dataset, which means if there are 2 features (as shown in image), then </a:t>
            </a:r>
            <a:r>
              <a:rPr lang="en-US" dirty="0" err="1"/>
              <a:t>hyperplane</a:t>
            </a:r>
            <a:r>
              <a:rPr lang="en-US" dirty="0"/>
              <a:t> will be a straight line. And if there are 3 features, then </a:t>
            </a:r>
            <a:r>
              <a:rPr lang="en-US" dirty="0" err="1"/>
              <a:t>hyperplane</a:t>
            </a:r>
            <a:r>
              <a:rPr lang="en-US" dirty="0"/>
              <a:t> will be a 2-dimension plane.</a:t>
            </a:r>
          </a:p>
          <a:p>
            <a:r>
              <a:rPr lang="en-US" dirty="0"/>
              <a:t>We always create a </a:t>
            </a:r>
            <a:r>
              <a:rPr lang="en-US" dirty="0" err="1"/>
              <a:t>hyperplane</a:t>
            </a:r>
            <a:r>
              <a:rPr lang="en-US" dirty="0"/>
              <a:t> that has a maximum margin, which means the maximum distance between the data points.</a:t>
            </a:r>
          </a:p>
          <a:p>
            <a:r>
              <a:rPr lang="en-US" b="1" dirty="0">
                <a:solidFill>
                  <a:srgbClr val="00B050"/>
                </a:solidFill>
              </a:rPr>
              <a:t>Support Vectors:</a:t>
            </a:r>
            <a:endParaRPr lang="en-US" dirty="0">
              <a:solidFill>
                <a:srgbClr val="00B050"/>
              </a:solidFill>
            </a:endParaRPr>
          </a:p>
          <a:p>
            <a:r>
              <a:rPr lang="en-US" dirty="0"/>
              <a:t>The data points or vectors that are the closest to the </a:t>
            </a:r>
            <a:r>
              <a:rPr lang="en-US" dirty="0" err="1"/>
              <a:t>hyperplane</a:t>
            </a:r>
            <a:r>
              <a:rPr lang="en-US" dirty="0"/>
              <a:t> and which affect the position of the </a:t>
            </a:r>
            <a:r>
              <a:rPr lang="en-US" dirty="0" err="1"/>
              <a:t>hyperplane</a:t>
            </a:r>
            <a:r>
              <a:rPr lang="en-US" dirty="0"/>
              <a:t> are termed as Support Vector. Since these vectors support the </a:t>
            </a:r>
            <a:r>
              <a:rPr lang="en-US" dirty="0" err="1"/>
              <a:t>hyperplane</a:t>
            </a:r>
            <a:r>
              <a:rPr lang="en-US" dirty="0"/>
              <a:t>, hence called a Support vector.</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382171"/>
          </a:xfrm>
        </p:spPr>
        <p:txBody>
          <a:bodyPr>
            <a:normAutofit fontScale="90000"/>
          </a:bodyPr>
          <a:lstStyle/>
          <a:p>
            <a:r>
              <a:rPr lang="en-US" b="1" dirty="0">
                <a:solidFill>
                  <a:srgbClr val="FF0000"/>
                </a:solidFill>
              </a:rPr>
              <a:t>How does SVM works?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68</a:t>
            </a:fld>
            <a:endParaRPr lang="en-US">
              <a:solidFill>
                <a:srgbClr val="464653"/>
              </a:solidFill>
            </a:endParaRPr>
          </a:p>
        </p:txBody>
      </p:sp>
      <p:sp>
        <p:nvSpPr>
          <p:cNvPr id="4" name="Content Placeholder 3"/>
          <p:cNvSpPr>
            <a:spLocks noGrp="1"/>
          </p:cNvSpPr>
          <p:nvPr>
            <p:ph sz="quarter" idx="1"/>
          </p:nvPr>
        </p:nvSpPr>
        <p:spPr>
          <a:xfrm>
            <a:off x="609600" y="604911"/>
            <a:ext cx="10972801" cy="5552049"/>
          </a:xfrm>
        </p:spPr>
        <p:txBody>
          <a:bodyPr>
            <a:normAutofit/>
          </a:bodyPr>
          <a:lstStyle/>
          <a:p>
            <a:r>
              <a:rPr lang="en-US" sz="1800" b="1" dirty="0"/>
              <a:t>Linear </a:t>
            </a:r>
            <a:r>
              <a:rPr lang="en-US" sz="1800" b="1" dirty="0" err="1"/>
              <a:t>SVM:</a:t>
            </a:r>
            <a:r>
              <a:rPr lang="en-US" sz="1800" dirty="0" err="1"/>
              <a:t>The</a:t>
            </a:r>
            <a:r>
              <a:rPr lang="en-US" sz="1800" dirty="0"/>
              <a:t> working of the SVM algorithm can be understood by using an example. Suppose we have a dataset that has two tags (green and blue), and the dataset has two features x1 and x2. We want a classifier that can classify the pair(x1, x2) of coordinates in either green or blue. Consider the below image: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So as it is 2-d space so by just using a straight line, we can easily separate these two classes. But there can be multiple lines that can separate these classes. Consider the below image:</a:t>
            </a:r>
          </a:p>
          <a:p>
            <a:br>
              <a:rPr lang="en-US" sz="1800" dirty="0"/>
            </a:br>
            <a:r>
              <a:rPr lang="en-US" sz="1800" dirty="0"/>
              <a:t>	</a:t>
            </a:r>
          </a:p>
        </p:txBody>
      </p:sp>
      <p:pic>
        <p:nvPicPr>
          <p:cNvPr id="4098" name="Picture 2" descr="Support Vector Machine Algorithm"/>
          <p:cNvPicPr>
            <a:picLocks noChangeAspect="1" noChangeArrowheads="1"/>
          </p:cNvPicPr>
          <p:nvPr/>
        </p:nvPicPr>
        <p:blipFill>
          <a:blip r:embed="rId2"/>
          <a:srcRect/>
          <a:stretch>
            <a:fillRect/>
          </a:stretch>
        </p:blipFill>
        <p:spPr bwMode="auto">
          <a:xfrm>
            <a:off x="4853354" y="1699846"/>
            <a:ext cx="2260893" cy="1861317"/>
          </a:xfrm>
          <a:prstGeom prst="rect">
            <a:avLst/>
          </a:prstGeom>
          <a:noFill/>
        </p:spPr>
      </p:pic>
      <p:pic>
        <p:nvPicPr>
          <p:cNvPr id="4100" name="Picture 4" descr="Support Vector Machine Algorithm"/>
          <p:cNvPicPr>
            <a:picLocks noChangeAspect="1" noChangeArrowheads="1"/>
          </p:cNvPicPr>
          <p:nvPr/>
        </p:nvPicPr>
        <p:blipFill>
          <a:blip r:embed="rId3"/>
          <a:srcRect/>
          <a:stretch>
            <a:fillRect/>
          </a:stretch>
        </p:blipFill>
        <p:spPr bwMode="auto">
          <a:xfrm>
            <a:off x="4691740" y="4870132"/>
            <a:ext cx="2355246" cy="1987868"/>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69</a:t>
            </a:fld>
            <a:endParaRPr lang="en-US">
              <a:solidFill>
                <a:srgbClr val="464653"/>
              </a:solidFill>
            </a:endParaRPr>
          </a:p>
        </p:txBody>
      </p:sp>
      <p:sp>
        <p:nvSpPr>
          <p:cNvPr id="4" name="Content Placeholder 3"/>
          <p:cNvSpPr>
            <a:spLocks noGrp="1"/>
          </p:cNvSpPr>
          <p:nvPr>
            <p:ph sz="quarter" idx="1"/>
          </p:nvPr>
        </p:nvSpPr>
        <p:spPr>
          <a:xfrm>
            <a:off x="609600" y="182880"/>
            <a:ext cx="10972801" cy="5974080"/>
          </a:xfrm>
        </p:spPr>
        <p:txBody>
          <a:bodyPr/>
          <a:lstStyle/>
          <a:p>
            <a:pPr algn="just"/>
            <a:r>
              <a:rPr lang="en-US" sz="2000" dirty="0"/>
              <a:t>Hence, the SVM algorithm helps to find the best line or decision boundary; this best boundary or region is called as a </a:t>
            </a:r>
            <a:r>
              <a:rPr lang="en-US" sz="2000" b="1" dirty="0" err="1"/>
              <a:t>hyperplane</a:t>
            </a:r>
            <a:r>
              <a:rPr lang="en-US" sz="2000" dirty="0"/>
              <a:t>. SVM algorithm finds the closest point of the lines from both the classes. These points are called support vectors. The distance between the vectors and the </a:t>
            </a:r>
            <a:r>
              <a:rPr lang="en-US" sz="2000" dirty="0" err="1"/>
              <a:t>hyperplane</a:t>
            </a:r>
            <a:r>
              <a:rPr lang="en-US" sz="2000" dirty="0"/>
              <a:t> is called as </a:t>
            </a:r>
            <a:r>
              <a:rPr lang="en-US" sz="2000" b="1" dirty="0"/>
              <a:t>margin</a:t>
            </a:r>
            <a:r>
              <a:rPr lang="en-US" sz="2000" dirty="0"/>
              <a:t>. And the goal of SVM is to maximize this margin. The </a:t>
            </a:r>
            <a:r>
              <a:rPr lang="en-US" sz="2000" b="1" dirty="0" err="1"/>
              <a:t>hyperplane</a:t>
            </a:r>
            <a:r>
              <a:rPr lang="en-US" sz="2000" dirty="0"/>
              <a:t> with maximum margin is called the </a:t>
            </a:r>
            <a:r>
              <a:rPr lang="en-US" sz="2000" b="1" dirty="0"/>
              <a:t>optimal </a:t>
            </a:r>
            <a:r>
              <a:rPr lang="en-US" sz="2000" b="1" dirty="0" err="1"/>
              <a:t>hyperplane</a:t>
            </a:r>
            <a:r>
              <a:rPr lang="en-US" dirty="0"/>
              <a:t>.</a:t>
            </a:r>
          </a:p>
          <a:p>
            <a:pPr algn="just"/>
            <a:endParaRPr lang="en-US" dirty="0"/>
          </a:p>
        </p:txBody>
      </p:sp>
      <p:pic>
        <p:nvPicPr>
          <p:cNvPr id="124930" name="Picture 2" descr="Support Vector Machine Algorithm"/>
          <p:cNvPicPr>
            <a:picLocks noChangeAspect="1" noChangeArrowheads="1"/>
          </p:cNvPicPr>
          <p:nvPr/>
        </p:nvPicPr>
        <p:blipFill>
          <a:blip r:embed="rId2"/>
          <a:srcRect/>
          <a:stretch>
            <a:fillRect/>
          </a:stretch>
        </p:blipFill>
        <p:spPr bwMode="auto">
          <a:xfrm>
            <a:off x="5909261" y="1677889"/>
            <a:ext cx="4572000" cy="371475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pPr algn="just"/>
            <a:r>
              <a:rPr lang="en-US" sz="2400" b="1" dirty="0"/>
              <a:t>Classification Step</a:t>
            </a:r>
            <a:r>
              <a:rPr lang="en-US" sz="2400" dirty="0"/>
              <a:t>: Model used to predict class labels and testing the constructed model on test data and hence estimate the accuracy of the classification rules.</a:t>
            </a:r>
          </a:p>
          <a:p>
            <a:endParaRPr lang="en-US" dirty="0"/>
          </a:p>
        </p:txBody>
      </p:sp>
      <p:pic>
        <p:nvPicPr>
          <p:cNvPr id="3074" name="Picture 2" descr="https://media.geeksforgeeks.org/wp-content/uploads/20210326223742/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056" y="1191721"/>
            <a:ext cx="6548935" cy="456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1141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70</a:t>
            </a:fld>
            <a:endParaRPr lang="en-US">
              <a:solidFill>
                <a:srgbClr val="464653"/>
              </a:solidFill>
            </a:endParaRPr>
          </a:p>
        </p:txBody>
      </p:sp>
      <p:sp>
        <p:nvSpPr>
          <p:cNvPr id="4" name="Content Placeholder 3"/>
          <p:cNvSpPr>
            <a:spLocks noGrp="1"/>
          </p:cNvSpPr>
          <p:nvPr>
            <p:ph sz="quarter" idx="1"/>
          </p:nvPr>
        </p:nvSpPr>
        <p:spPr>
          <a:xfrm>
            <a:off x="609600" y="0"/>
            <a:ext cx="10972801" cy="6156960"/>
          </a:xfrm>
        </p:spPr>
        <p:txBody>
          <a:bodyPr>
            <a:normAutofit/>
          </a:bodyPr>
          <a:lstStyle/>
          <a:p>
            <a:r>
              <a:rPr lang="en-US" b="1" dirty="0"/>
              <a:t>Non-Linear SVM:</a:t>
            </a:r>
            <a:endParaRPr lang="en-US" dirty="0"/>
          </a:p>
          <a:p>
            <a:r>
              <a:rPr lang="en-US" sz="2000" dirty="0"/>
              <a:t>If data is linearly arranged, then we can separate it by using a straight line, but for non-linear data, we cannot draw a single straight line. Consider the below image:</a:t>
            </a:r>
          </a:p>
          <a:p>
            <a:endParaRPr lang="en-US" sz="2000" dirty="0"/>
          </a:p>
          <a:p>
            <a:endParaRPr lang="en-US" sz="2000" dirty="0"/>
          </a:p>
          <a:p>
            <a:endParaRPr lang="en-US" sz="2000" dirty="0"/>
          </a:p>
          <a:p>
            <a:endParaRPr lang="en-US" sz="2000" dirty="0"/>
          </a:p>
          <a:p>
            <a:endParaRPr lang="en-US" sz="2000" dirty="0"/>
          </a:p>
          <a:p>
            <a:r>
              <a:rPr lang="en-US" sz="2000" dirty="0"/>
              <a:t>So to separate these data points, we need to add one more dimension. For linear data, we have used two dimensions x and y, so for non-linear data, we will add a third dimension z. It can be calculated as:</a:t>
            </a:r>
          </a:p>
          <a:p>
            <a:r>
              <a:rPr lang="en-US" sz="2000" dirty="0"/>
              <a:t>z=x</a:t>
            </a:r>
            <a:r>
              <a:rPr lang="en-US" sz="2000" baseline="30000" dirty="0"/>
              <a:t>2</a:t>
            </a:r>
            <a:r>
              <a:rPr lang="en-US" sz="2000" dirty="0"/>
              <a:t> +y</a:t>
            </a:r>
            <a:r>
              <a:rPr lang="en-US" sz="2000" baseline="30000" dirty="0"/>
              <a:t>2</a:t>
            </a:r>
            <a:r>
              <a:rPr lang="en-US" sz="2000" dirty="0"/>
              <a:t> </a:t>
            </a:r>
          </a:p>
          <a:p>
            <a:r>
              <a:rPr lang="en-US" sz="2000" dirty="0"/>
              <a:t>By adding the third dimension, the sample space will become as below image:</a:t>
            </a:r>
            <a:endParaRPr lang="en-US" dirty="0"/>
          </a:p>
          <a:p>
            <a:endParaRPr lang="en-US" dirty="0"/>
          </a:p>
          <a:p>
            <a:endParaRPr lang="en-US" dirty="0"/>
          </a:p>
        </p:txBody>
      </p:sp>
      <p:pic>
        <p:nvPicPr>
          <p:cNvPr id="125954" name="Picture 2" descr="Support Vector Machine Algorithm"/>
          <p:cNvPicPr>
            <a:picLocks noChangeAspect="1" noChangeArrowheads="1"/>
          </p:cNvPicPr>
          <p:nvPr/>
        </p:nvPicPr>
        <p:blipFill>
          <a:blip r:embed="rId2"/>
          <a:srcRect/>
          <a:stretch>
            <a:fillRect/>
          </a:stretch>
        </p:blipFill>
        <p:spPr bwMode="auto">
          <a:xfrm>
            <a:off x="8318016" y="811823"/>
            <a:ext cx="2372648" cy="2128325"/>
          </a:xfrm>
          <a:prstGeom prst="rect">
            <a:avLst/>
          </a:prstGeom>
          <a:noFill/>
        </p:spPr>
      </p:pic>
      <p:pic>
        <p:nvPicPr>
          <p:cNvPr id="125956" name="Picture 4" descr="Support Vector Machine Algorithm"/>
          <p:cNvPicPr>
            <a:picLocks noChangeAspect="1" noChangeArrowheads="1"/>
          </p:cNvPicPr>
          <p:nvPr/>
        </p:nvPicPr>
        <p:blipFill>
          <a:blip r:embed="rId3"/>
          <a:srcRect/>
          <a:stretch>
            <a:fillRect/>
          </a:stretch>
        </p:blipFill>
        <p:spPr bwMode="auto">
          <a:xfrm>
            <a:off x="9205498" y="4107766"/>
            <a:ext cx="2302851" cy="2051538"/>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71</a:t>
            </a:fld>
            <a:endParaRPr lang="en-US">
              <a:solidFill>
                <a:srgbClr val="464653"/>
              </a:solidFill>
            </a:endParaRPr>
          </a:p>
        </p:txBody>
      </p:sp>
      <p:sp>
        <p:nvSpPr>
          <p:cNvPr id="4" name="Content Placeholder 3"/>
          <p:cNvSpPr>
            <a:spLocks noGrp="1"/>
          </p:cNvSpPr>
          <p:nvPr>
            <p:ph sz="quarter" idx="1"/>
          </p:nvPr>
        </p:nvSpPr>
        <p:spPr>
          <a:xfrm>
            <a:off x="609600" y="211015"/>
            <a:ext cx="10972801" cy="6372665"/>
          </a:xfrm>
        </p:spPr>
        <p:txBody>
          <a:bodyPr>
            <a:normAutofit lnSpcReduction="10000"/>
          </a:bodyPr>
          <a:lstStyle/>
          <a:p>
            <a:r>
              <a:rPr lang="en-US" sz="2000" dirty="0"/>
              <a:t>So now, SVM will divide the datasets into classes in the following way. Consider the below image: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Since we are in 3-d Space, hence it is looking like a plane parallel to the x-axis. If we convert it in 2d space with z=1, then it will become as: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Hence we get a circumference of radius 1 in case of non-linear data.</a:t>
            </a:r>
          </a:p>
        </p:txBody>
      </p:sp>
      <p:pic>
        <p:nvPicPr>
          <p:cNvPr id="126978" name="Picture 2" descr="Support Vector Machine Algorithm"/>
          <p:cNvPicPr>
            <a:picLocks noChangeAspect="1" noChangeArrowheads="1"/>
          </p:cNvPicPr>
          <p:nvPr/>
        </p:nvPicPr>
        <p:blipFill>
          <a:blip r:embed="rId2"/>
          <a:srcRect/>
          <a:stretch>
            <a:fillRect/>
          </a:stretch>
        </p:blipFill>
        <p:spPr bwMode="auto">
          <a:xfrm>
            <a:off x="7383548" y="647114"/>
            <a:ext cx="2843664" cy="2110154"/>
          </a:xfrm>
          <a:prstGeom prst="rect">
            <a:avLst/>
          </a:prstGeom>
          <a:noFill/>
        </p:spPr>
      </p:pic>
      <p:pic>
        <p:nvPicPr>
          <p:cNvPr id="126980" name="Picture 4" descr="Support Vector Machine Algorithm"/>
          <p:cNvPicPr>
            <a:picLocks noChangeAspect="1" noChangeArrowheads="1"/>
          </p:cNvPicPr>
          <p:nvPr/>
        </p:nvPicPr>
        <p:blipFill>
          <a:blip r:embed="rId3"/>
          <a:srcRect/>
          <a:stretch>
            <a:fillRect/>
          </a:stretch>
        </p:blipFill>
        <p:spPr bwMode="auto">
          <a:xfrm>
            <a:off x="8117059" y="3048000"/>
            <a:ext cx="2734652" cy="2441654"/>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Classification using frequent patterns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72</a:t>
            </a:fld>
            <a:endParaRPr lang="en-US">
              <a:solidFill>
                <a:srgbClr val="464653"/>
              </a:solidFill>
            </a:endParaRPr>
          </a:p>
        </p:txBody>
      </p:sp>
      <p:sp>
        <p:nvSpPr>
          <p:cNvPr id="4" name="Content Placeholder 3"/>
          <p:cNvSpPr>
            <a:spLocks noGrp="1"/>
          </p:cNvSpPr>
          <p:nvPr>
            <p:ph sz="quarter" idx="1"/>
          </p:nvPr>
        </p:nvSpPr>
        <p:spPr/>
        <p:txBody>
          <a:bodyPr>
            <a:normAutofit fontScale="92500"/>
          </a:bodyPr>
          <a:lstStyle/>
          <a:p>
            <a:r>
              <a:rPr lang="en-US" dirty="0"/>
              <a:t>Frequent patterns show interesting relationships between attribute–value pairs that occur frequently in a given data set. </a:t>
            </a:r>
          </a:p>
          <a:p>
            <a:r>
              <a:rPr lang="en-US" dirty="0"/>
              <a:t>For example, we may find that the attribute–value pairs age = youth and credit = OK occur in 20% of data </a:t>
            </a:r>
            <a:r>
              <a:rPr lang="en-US" dirty="0" err="1"/>
              <a:t>tuples</a:t>
            </a:r>
            <a:r>
              <a:rPr lang="en-US" dirty="0"/>
              <a:t> describing </a:t>
            </a:r>
            <a:r>
              <a:rPr lang="en-US" dirty="0" err="1"/>
              <a:t>AllElectronics</a:t>
            </a:r>
            <a:r>
              <a:rPr lang="en-US" dirty="0"/>
              <a:t> customers who buy a computer. </a:t>
            </a:r>
          </a:p>
          <a:p>
            <a:r>
              <a:rPr lang="en-US" dirty="0"/>
              <a:t>We can think of each attribute–value pair as an item, so the search for these frequent patterns is known as frequent pattern mining or frequent </a:t>
            </a:r>
            <a:r>
              <a:rPr lang="en-US" dirty="0" err="1"/>
              <a:t>itemset</a:t>
            </a:r>
            <a:r>
              <a:rPr lang="en-US" dirty="0"/>
              <a:t> mining</a:t>
            </a:r>
          </a:p>
          <a:p>
            <a:r>
              <a:rPr lang="en-US" dirty="0"/>
              <a:t>We already knew how association rules are derived from frequent patterns, where the associations are commonly used to analyze the purchasing patterns of customers in a store. Such analysis is useful in many decision-making processes such as product placement, catalog design, and cross-marketing</a:t>
            </a:r>
          </a:p>
          <a:p>
            <a:r>
              <a:rPr lang="en-US" dirty="0"/>
              <a:t>The general idea is that we can search for strong associations between frequent patterns (conjunctions of attribute–value pairs) and class labels.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73</a:t>
            </a:fld>
            <a:endParaRPr lang="en-US">
              <a:solidFill>
                <a:srgbClr val="464653"/>
              </a:solidFill>
            </a:endParaRPr>
          </a:p>
        </p:txBody>
      </p:sp>
      <p:sp>
        <p:nvSpPr>
          <p:cNvPr id="4" name="Content Placeholder 3"/>
          <p:cNvSpPr>
            <a:spLocks noGrp="1"/>
          </p:cNvSpPr>
          <p:nvPr>
            <p:ph sz="quarter" idx="1"/>
          </p:nvPr>
        </p:nvSpPr>
        <p:spPr>
          <a:xfrm>
            <a:off x="609600" y="267286"/>
            <a:ext cx="10972801" cy="5889674"/>
          </a:xfrm>
        </p:spPr>
        <p:txBody>
          <a:bodyPr/>
          <a:lstStyle/>
          <a:p>
            <a:pPr>
              <a:buNone/>
            </a:pPr>
            <a:r>
              <a:rPr lang="en-US" dirty="0">
                <a:solidFill>
                  <a:srgbClr val="FF0000"/>
                </a:solidFill>
              </a:rPr>
              <a:t>In general, associative classification consists of the following steps: </a:t>
            </a:r>
          </a:p>
          <a:p>
            <a:r>
              <a:rPr lang="en-US" dirty="0"/>
              <a:t>1. Mine the data for frequent </a:t>
            </a:r>
            <a:r>
              <a:rPr lang="en-US" dirty="0" err="1"/>
              <a:t>itemsets</a:t>
            </a:r>
            <a:r>
              <a:rPr lang="en-US" dirty="0"/>
              <a:t>, that is, find commonly occurring attribute–value pairs in the data. </a:t>
            </a:r>
          </a:p>
          <a:p>
            <a:r>
              <a:rPr lang="en-US" dirty="0"/>
              <a:t>2. Analyze the frequent </a:t>
            </a:r>
            <a:r>
              <a:rPr lang="en-US" dirty="0" err="1"/>
              <a:t>itemsets</a:t>
            </a:r>
            <a:r>
              <a:rPr lang="en-US" dirty="0"/>
              <a:t> to generate association rules per class, which satisfy confidence and support criteria. </a:t>
            </a:r>
          </a:p>
          <a:p>
            <a:r>
              <a:rPr lang="en-US" dirty="0"/>
              <a:t>3. Organize the rules to form a rule-based classifier.</a:t>
            </a:r>
          </a:p>
          <a:p>
            <a:pPr algn="just">
              <a:buNone/>
            </a:pPr>
            <a:r>
              <a:rPr lang="en-US" dirty="0"/>
              <a:t>Methods of associative classification differ primarily in the approach used for frequent </a:t>
            </a:r>
            <a:r>
              <a:rPr lang="en-US" dirty="0" err="1"/>
              <a:t>itemset</a:t>
            </a:r>
            <a:r>
              <a:rPr lang="en-US" dirty="0"/>
              <a:t> mining and in how the derived rules are analyzed and used for classification.	</a:t>
            </a:r>
          </a:p>
          <a:p>
            <a:pPr lvl="1" algn="just"/>
            <a:r>
              <a:rPr lang="en-US" b="1" dirty="0">
                <a:solidFill>
                  <a:srgbClr val="00B050"/>
                </a:solidFill>
              </a:rPr>
              <a:t>CBA (Classification Based on Associations)</a:t>
            </a:r>
          </a:p>
          <a:p>
            <a:pPr lvl="1" algn="just"/>
            <a:r>
              <a:rPr lang="en-US" b="1" dirty="0">
                <a:solidFill>
                  <a:srgbClr val="00B050"/>
                </a:solidFill>
              </a:rPr>
              <a:t>CMAR (Classification based on Multiple Association Rules)</a:t>
            </a:r>
          </a:p>
          <a:p>
            <a:pPr lvl="1" algn="just"/>
            <a:r>
              <a:rPr lang="en-US" b="1" dirty="0">
                <a:solidFill>
                  <a:srgbClr val="00B050"/>
                </a:solidFill>
              </a:rPr>
              <a:t>CPAR (Classification based on Predictive Association Rules)</a:t>
            </a:r>
          </a:p>
          <a:p>
            <a:pPr algn="just"/>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74</a:t>
            </a:fld>
            <a:endParaRPr lang="en-US">
              <a:solidFill>
                <a:srgbClr val="464653"/>
              </a:solidFill>
            </a:endParaRPr>
          </a:p>
        </p:txBody>
      </p:sp>
      <p:sp>
        <p:nvSpPr>
          <p:cNvPr id="4" name="Content Placeholder 3"/>
          <p:cNvSpPr>
            <a:spLocks noGrp="1"/>
          </p:cNvSpPr>
          <p:nvPr>
            <p:ph sz="quarter" idx="1"/>
          </p:nvPr>
        </p:nvSpPr>
        <p:spPr>
          <a:xfrm>
            <a:off x="281354" y="168811"/>
            <a:ext cx="11676184" cy="6358597"/>
          </a:xfrm>
        </p:spPr>
        <p:txBody>
          <a:bodyPr>
            <a:normAutofit fontScale="92500" lnSpcReduction="10000"/>
          </a:bodyPr>
          <a:lstStyle/>
          <a:p>
            <a:r>
              <a:rPr lang="en-US" b="1" dirty="0">
                <a:solidFill>
                  <a:srgbClr val="00B050"/>
                </a:solidFill>
              </a:rPr>
              <a:t>CBA (Classification Based on Associations). </a:t>
            </a:r>
          </a:p>
          <a:p>
            <a:pPr algn="just"/>
            <a:r>
              <a:rPr lang="en-US" dirty="0"/>
              <a:t>CBA uses an iterative approach to frequent </a:t>
            </a:r>
            <a:r>
              <a:rPr lang="en-US" dirty="0" err="1"/>
              <a:t>itemset</a:t>
            </a:r>
            <a:r>
              <a:rPr lang="en-US" dirty="0"/>
              <a:t> mining, similar to that described for </a:t>
            </a:r>
            <a:r>
              <a:rPr lang="en-US" dirty="0" err="1"/>
              <a:t>Apriori</a:t>
            </a:r>
            <a:r>
              <a:rPr lang="en-US" dirty="0"/>
              <a:t>, where multiple passes are made over the data and the derived frequent </a:t>
            </a:r>
            <a:r>
              <a:rPr lang="en-US" dirty="0" err="1"/>
              <a:t>itemsets</a:t>
            </a:r>
            <a:r>
              <a:rPr lang="en-US" dirty="0"/>
              <a:t> are used to generate and test longer </a:t>
            </a:r>
            <a:r>
              <a:rPr lang="en-US" dirty="0" err="1"/>
              <a:t>itemsets</a:t>
            </a:r>
            <a:r>
              <a:rPr lang="en-US" dirty="0"/>
              <a:t>. </a:t>
            </a:r>
          </a:p>
          <a:p>
            <a:pPr algn="just"/>
            <a:r>
              <a:rPr lang="en-US" dirty="0"/>
              <a:t>In general, the number of passes made is equal to the length of the longest rule found. </a:t>
            </a:r>
          </a:p>
          <a:p>
            <a:pPr algn="just"/>
            <a:r>
              <a:rPr lang="en-US" dirty="0"/>
              <a:t>The complete set of rules satisfying minimum confidence and minimum support thresholds are found and then analyzed for inclusion in the classifier. </a:t>
            </a:r>
          </a:p>
          <a:p>
            <a:pPr algn="just"/>
            <a:r>
              <a:rPr lang="en-US" dirty="0"/>
              <a:t>CBA uses a heuristic method to construct the classifier, where the rules are ordered according to decreasing precedence based on their confidence and support. </a:t>
            </a:r>
          </a:p>
          <a:p>
            <a:pPr algn="just"/>
            <a:r>
              <a:rPr lang="en-US" dirty="0"/>
              <a:t>If a set of rules has the same antecedent, then the rule with the highest confidence is selected to represent the set. </a:t>
            </a:r>
          </a:p>
          <a:p>
            <a:pPr algn="just"/>
            <a:r>
              <a:rPr lang="en-US" dirty="0"/>
              <a:t>When classifying a new </a:t>
            </a:r>
            <a:r>
              <a:rPr lang="en-US" dirty="0" err="1"/>
              <a:t>tuple</a:t>
            </a:r>
            <a:r>
              <a:rPr lang="en-US" dirty="0"/>
              <a:t>, the first rule satisfying the </a:t>
            </a:r>
            <a:r>
              <a:rPr lang="en-US" dirty="0" err="1"/>
              <a:t>tuple</a:t>
            </a:r>
            <a:r>
              <a:rPr lang="en-US" dirty="0"/>
              <a:t> is used to classify it.</a:t>
            </a:r>
          </a:p>
          <a:p>
            <a:pPr algn="just"/>
            <a:r>
              <a:rPr lang="en-US" dirty="0"/>
              <a:t>The classifier also contains a default rule, having lowest precedence, which specifies a default class for any new </a:t>
            </a:r>
            <a:r>
              <a:rPr lang="en-US" dirty="0" err="1"/>
              <a:t>tuple</a:t>
            </a:r>
            <a:r>
              <a:rPr lang="en-US" dirty="0"/>
              <a:t> that is not satisfied by any other rule in the classifier.</a:t>
            </a:r>
          </a:p>
          <a:p>
            <a:pPr algn="just"/>
            <a:r>
              <a:rPr lang="en-US" dirty="0"/>
              <a:t>In this way, the set of rules making up the classifier form a decision list. In general, CBA was empirically found to be more accurate than C4.5 on a good number of data sets.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75</a:t>
            </a:fld>
            <a:endParaRPr lang="en-US">
              <a:solidFill>
                <a:srgbClr val="464653"/>
              </a:solidFill>
            </a:endParaRPr>
          </a:p>
        </p:txBody>
      </p:sp>
      <p:sp>
        <p:nvSpPr>
          <p:cNvPr id="4" name="Content Placeholder 3"/>
          <p:cNvSpPr>
            <a:spLocks noGrp="1"/>
          </p:cNvSpPr>
          <p:nvPr>
            <p:ph sz="quarter" idx="1"/>
          </p:nvPr>
        </p:nvSpPr>
        <p:spPr>
          <a:xfrm>
            <a:off x="609600" y="196948"/>
            <a:ext cx="10972801" cy="5960012"/>
          </a:xfrm>
        </p:spPr>
        <p:txBody>
          <a:bodyPr>
            <a:normAutofit lnSpcReduction="10000"/>
          </a:bodyPr>
          <a:lstStyle/>
          <a:p>
            <a:r>
              <a:rPr lang="en-US" b="1" dirty="0">
                <a:solidFill>
                  <a:srgbClr val="00B050"/>
                </a:solidFill>
              </a:rPr>
              <a:t>CMAR (Classification based on Multiple Association Rules)</a:t>
            </a:r>
            <a:r>
              <a:rPr lang="en-US" dirty="0"/>
              <a:t> </a:t>
            </a:r>
          </a:p>
          <a:p>
            <a:pPr algn="just"/>
            <a:r>
              <a:rPr lang="en-US" dirty="0"/>
              <a:t>differs from CBA in its strategy for frequent </a:t>
            </a:r>
            <a:r>
              <a:rPr lang="en-US" dirty="0" err="1"/>
              <a:t>itemset</a:t>
            </a:r>
            <a:r>
              <a:rPr lang="en-US" dirty="0"/>
              <a:t> mining and its construction of the classifier. </a:t>
            </a:r>
          </a:p>
          <a:p>
            <a:pPr algn="just"/>
            <a:r>
              <a:rPr lang="en-US" dirty="0"/>
              <a:t>It also employs several rule pruning strategies with the help of a tree structure for efficient storage and retrieval of rules. </a:t>
            </a:r>
          </a:p>
          <a:p>
            <a:pPr algn="just"/>
            <a:r>
              <a:rPr lang="en-US" dirty="0"/>
              <a:t>CMAR adopts a variant of the FP-growth algorithm to find the complete set of rules satisfying the minimum confidence and minimum support thresholds.</a:t>
            </a:r>
          </a:p>
          <a:p>
            <a:pPr algn="just"/>
            <a:r>
              <a:rPr lang="en-US" dirty="0"/>
              <a:t>FP-growth uses a tree structure, called an FP-tree, to register all the frequent </a:t>
            </a:r>
            <a:r>
              <a:rPr lang="en-US" dirty="0" err="1"/>
              <a:t>itemset</a:t>
            </a:r>
            <a:r>
              <a:rPr lang="en-US" dirty="0"/>
              <a:t> information contained in the given data set, D. This requires only two scans of D. The frequent </a:t>
            </a:r>
            <a:r>
              <a:rPr lang="en-US" dirty="0" err="1"/>
              <a:t>itemsets</a:t>
            </a:r>
            <a:r>
              <a:rPr lang="en-US" dirty="0"/>
              <a:t> are then mined from the FP-tree. </a:t>
            </a:r>
          </a:p>
          <a:p>
            <a:pPr algn="just"/>
            <a:r>
              <a:rPr lang="en-US" dirty="0"/>
              <a:t>CMAR uses an enhanced FP-tree that maintains the distribution of class labels among </a:t>
            </a:r>
            <a:r>
              <a:rPr lang="en-US" dirty="0" err="1"/>
              <a:t>tuples</a:t>
            </a:r>
            <a:r>
              <a:rPr lang="en-US" dirty="0"/>
              <a:t> satisfying each frequent </a:t>
            </a:r>
            <a:r>
              <a:rPr lang="en-US" dirty="0" err="1"/>
              <a:t>itemset</a:t>
            </a:r>
            <a:r>
              <a:rPr lang="en-US" dirty="0"/>
              <a:t>. In this way, it is able to combine rule generation together with frequent </a:t>
            </a:r>
            <a:r>
              <a:rPr lang="en-US" dirty="0" err="1"/>
              <a:t>itemset</a:t>
            </a:r>
            <a:r>
              <a:rPr lang="en-US" dirty="0"/>
              <a:t> mining in a single step.</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76</a:t>
            </a:fld>
            <a:endParaRPr lang="en-US">
              <a:solidFill>
                <a:srgbClr val="464653"/>
              </a:solidFill>
            </a:endParaRPr>
          </a:p>
        </p:txBody>
      </p:sp>
      <p:sp>
        <p:nvSpPr>
          <p:cNvPr id="4" name="Content Placeholder 3"/>
          <p:cNvSpPr>
            <a:spLocks noGrp="1"/>
          </p:cNvSpPr>
          <p:nvPr>
            <p:ph sz="quarter" idx="1"/>
          </p:nvPr>
        </p:nvSpPr>
        <p:spPr/>
        <p:txBody>
          <a:bodyPr/>
          <a:lstStyle/>
          <a:p>
            <a:pPr algn="just"/>
            <a:r>
              <a:rPr lang="en-US" dirty="0"/>
              <a:t>CMAR employs another tree structure to store and retrieve rules efficiently and to prune rules based on confidence, correlation, and database coverage. Rule pruning strategies are triggered whenever a rule is inserted into the tree. </a:t>
            </a:r>
          </a:p>
          <a:p>
            <a:pPr algn="just"/>
            <a:r>
              <a:rPr lang="en-US" dirty="0"/>
              <a:t>For example, given two rules, R1 and R2, if the antecedent of R1 is more general than that of R2 and conf(R1) ≥ conf(R2), then R2 is pruned. </a:t>
            </a:r>
          </a:p>
          <a:p>
            <a:pPr algn="just"/>
            <a:r>
              <a:rPr lang="en-US" dirty="0"/>
              <a:t>The rationale is that highly specialized rules with low confidence can be pruned if a more generalized version with higher confidence exists. </a:t>
            </a:r>
          </a:p>
          <a:p>
            <a:pPr algn="just"/>
            <a:r>
              <a:rPr lang="en-US" dirty="0"/>
              <a:t>CMAR also prunes rules for which the rule antecedent and class are not positively correlated, based on an χ 2 test of statistical significance.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77</a:t>
            </a:fld>
            <a:endParaRPr lang="en-US">
              <a:solidFill>
                <a:srgbClr val="464653"/>
              </a:solidFill>
            </a:endParaRPr>
          </a:p>
        </p:txBody>
      </p:sp>
      <p:sp>
        <p:nvSpPr>
          <p:cNvPr id="4" name="Content Placeholder 3"/>
          <p:cNvSpPr>
            <a:spLocks noGrp="1"/>
          </p:cNvSpPr>
          <p:nvPr>
            <p:ph sz="quarter" idx="1"/>
          </p:nvPr>
        </p:nvSpPr>
        <p:spPr/>
        <p:txBody>
          <a:bodyPr>
            <a:normAutofit lnSpcReduction="10000"/>
          </a:bodyPr>
          <a:lstStyle/>
          <a:p>
            <a:pPr algn="just"/>
            <a:r>
              <a:rPr lang="en-US" dirty="0"/>
              <a:t>“If more than one rule applies, which one do we use?” As a classifier, CMAR operates differently than CBA. </a:t>
            </a:r>
          </a:p>
          <a:p>
            <a:pPr algn="just"/>
            <a:r>
              <a:rPr lang="en-US" dirty="0"/>
              <a:t>Suppose that we are given a </a:t>
            </a:r>
            <a:r>
              <a:rPr lang="en-US" dirty="0" err="1"/>
              <a:t>tuple</a:t>
            </a:r>
            <a:r>
              <a:rPr lang="en-US" dirty="0"/>
              <a:t> X to classify and that only one rule satisfies or matches X. </a:t>
            </a:r>
          </a:p>
          <a:p>
            <a:pPr algn="just"/>
            <a:r>
              <a:rPr lang="en-US" dirty="0"/>
              <a:t>This case is trivial—we simply assign the rule’s class label. Suppose, instead, that more than one rule satisfies X. These rules form a set, S. Which rule would we use to determine the class label of X? CBA would assign the class label of the most confident rule among the rule set, S. </a:t>
            </a:r>
          </a:p>
          <a:p>
            <a:pPr algn="just"/>
            <a:r>
              <a:rPr lang="en-US" dirty="0"/>
              <a:t>CMAR instead considers multiple rules when making its class prediction. It divides the rules into groups according to class labels. </a:t>
            </a:r>
          </a:p>
          <a:p>
            <a:pPr algn="just"/>
            <a:r>
              <a:rPr lang="en-US" dirty="0"/>
              <a:t>All rules within a group share the same class label and each group has a distinct class label.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78</a:t>
            </a:fld>
            <a:endParaRPr lang="en-US">
              <a:solidFill>
                <a:srgbClr val="464653"/>
              </a:solidFill>
            </a:endParaRPr>
          </a:p>
        </p:txBody>
      </p:sp>
      <p:sp>
        <p:nvSpPr>
          <p:cNvPr id="4" name="Content Placeholder 3"/>
          <p:cNvSpPr>
            <a:spLocks noGrp="1"/>
          </p:cNvSpPr>
          <p:nvPr>
            <p:ph sz="quarter" idx="1"/>
          </p:nvPr>
        </p:nvSpPr>
        <p:spPr>
          <a:xfrm>
            <a:off x="609600" y="239151"/>
            <a:ext cx="10972801" cy="5917809"/>
          </a:xfrm>
        </p:spPr>
        <p:txBody>
          <a:bodyPr>
            <a:normAutofit lnSpcReduction="10000"/>
          </a:bodyPr>
          <a:lstStyle/>
          <a:p>
            <a:pPr algn="just"/>
            <a:r>
              <a:rPr lang="en-US" dirty="0"/>
              <a:t>CMAR uses a weighted χ 2 measure to find the “strongest” group of rules, based on the statistical correlation of rules within a group. </a:t>
            </a:r>
          </a:p>
          <a:p>
            <a:pPr algn="just"/>
            <a:r>
              <a:rPr lang="en-US" dirty="0"/>
              <a:t>It then assigns X the class label of the strongest group. In this way it considers multiple rules, rather than a single rule with highest confidence, when predicting the class label of a new </a:t>
            </a:r>
            <a:r>
              <a:rPr lang="en-US" dirty="0" err="1"/>
              <a:t>tuple</a:t>
            </a:r>
            <a:r>
              <a:rPr lang="en-US" dirty="0"/>
              <a:t>. </a:t>
            </a:r>
          </a:p>
          <a:p>
            <a:pPr algn="just"/>
            <a:r>
              <a:rPr lang="en-US" dirty="0"/>
              <a:t>In experiments, CMAR had slightly higher average accuracy in comparison with CBA. Its runtime, scalability, and use of memory were found to be more efficient. </a:t>
            </a:r>
          </a:p>
          <a:p>
            <a:pPr algn="just"/>
            <a:r>
              <a:rPr lang="en-US" dirty="0">
                <a:solidFill>
                  <a:srgbClr val="00B050"/>
                </a:solidFill>
              </a:rPr>
              <a:t>“Is there a way to cut down on the number of rules generated?” </a:t>
            </a:r>
            <a:r>
              <a:rPr lang="en-US" dirty="0"/>
              <a:t>CBA and CMAR adopt methods of frequent </a:t>
            </a:r>
            <a:r>
              <a:rPr lang="en-US" dirty="0" err="1"/>
              <a:t>itemset</a:t>
            </a:r>
            <a:r>
              <a:rPr lang="en-US" dirty="0"/>
              <a:t> mining to generate candidate association rules, which include all conjunctions of attribute–value pairs (items) satisfying minimum support. </a:t>
            </a:r>
          </a:p>
          <a:p>
            <a:pPr algn="just"/>
            <a:r>
              <a:rPr lang="en-US" dirty="0"/>
              <a:t>These rules are then examined, and a subset is chosen to represent the classifier. However, such methods generate quite a large number of rules.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79</a:t>
            </a:fld>
            <a:endParaRPr lang="en-US">
              <a:solidFill>
                <a:srgbClr val="464653"/>
              </a:solidFill>
            </a:endParaRPr>
          </a:p>
        </p:txBody>
      </p:sp>
      <p:sp>
        <p:nvSpPr>
          <p:cNvPr id="4" name="Content Placeholder 3"/>
          <p:cNvSpPr>
            <a:spLocks noGrp="1"/>
          </p:cNvSpPr>
          <p:nvPr>
            <p:ph sz="quarter" idx="1"/>
          </p:nvPr>
        </p:nvSpPr>
        <p:spPr>
          <a:xfrm>
            <a:off x="609600" y="0"/>
            <a:ext cx="10972801" cy="6156960"/>
          </a:xfrm>
        </p:spPr>
        <p:txBody>
          <a:bodyPr>
            <a:normAutofit/>
          </a:bodyPr>
          <a:lstStyle/>
          <a:p>
            <a:r>
              <a:rPr lang="en-US" b="1" dirty="0">
                <a:solidFill>
                  <a:srgbClr val="00B050"/>
                </a:solidFill>
              </a:rPr>
              <a:t>CPAR (Classification based on Predictive Association Rules) </a:t>
            </a:r>
          </a:p>
          <a:p>
            <a:pPr algn="just"/>
            <a:r>
              <a:rPr lang="en-US" dirty="0"/>
              <a:t>takes a different approach to rule generation, based on a rule generation algorithm for classification known as FOIL First-Order Inductive Logic.</a:t>
            </a:r>
          </a:p>
          <a:p>
            <a:pPr algn="just"/>
            <a:r>
              <a:rPr lang="en-US" dirty="0"/>
              <a:t>FOIL builds rules to distinguish positive </a:t>
            </a:r>
            <a:r>
              <a:rPr lang="en-US" dirty="0" err="1"/>
              <a:t>tuples</a:t>
            </a:r>
            <a:r>
              <a:rPr lang="en-US" dirty="0"/>
              <a:t> (e.g., buys computer = yes) from negative </a:t>
            </a:r>
            <a:r>
              <a:rPr lang="en-US" dirty="0" err="1"/>
              <a:t>tuples</a:t>
            </a:r>
            <a:r>
              <a:rPr lang="en-US" dirty="0"/>
              <a:t> (e.g., buys computer = no). For multiclass problems, FOIL is applied to each class. </a:t>
            </a:r>
          </a:p>
          <a:p>
            <a:pPr algn="just"/>
            <a:r>
              <a:rPr lang="en-US" dirty="0"/>
              <a:t>That is, for a class, C, all </a:t>
            </a:r>
            <a:r>
              <a:rPr lang="en-US" dirty="0" err="1"/>
              <a:t>tuples</a:t>
            </a:r>
            <a:r>
              <a:rPr lang="en-US" dirty="0"/>
              <a:t> of class C are considered positive </a:t>
            </a:r>
            <a:r>
              <a:rPr lang="en-US" dirty="0" err="1"/>
              <a:t>tuples</a:t>
            </a:r>
            <a:r>
              <a:rPr lang="en-US" dirty="0"/>
              <a:t>, while the rest are considered negative </a:t>
            </a:r>
            <a:r>
              <a:rPr lang="en-US" dirty="0" err="1"/>
              <a:t>tuples</a:t>
            </a:r>
            <a:r>
              <a:rPr lang="en-US" dirty="0"/>
              <a:t>. Rules are generated to distinguish C </a:t>
            </a:r>
            <a:r>
              <a:rPr lang="en-US" dirty="0" err="1"/>
              <a:t>tuples</a:t>
            </a:r>
            <a:r>
              <a:rPr lang="en-US" dirty="0"/>
              <a:t> from all others. </a:t>
            </a:r>
          </a:p>
          <a:p>
            <a:pPr algn="just"/>
            <a:r>
              <a:rPr lang="en-US" dirty="0"/>
              <a:t>Each time a rule is generated, the positive samples it satisfies (or covers) are removed until all the positive </a:t>
            </a:r>
            <a:r>
              <a:rPr lang="en-US" dirty="0" err="1"/>
              <a:t>tuples</a:t>
            </a:r>
            <a:r>
              <a:rPr lang="en-US" dirty="0"/>
              <a:t> in the data set are covered. In this way, fewer rules are generated. </a:t>
            </a:r>
          </a:p>
          <a:p>
            <a:pPr algn="just"/>
            <a:r>
              <a:rPr lang="en-US" dirty="0"/>
              <a:t>CPAR relaxes this step by allowing the covered </a:t>
            </a:r>
            <a:r>
              <a:rPr lang="en-US" dirty="0" err="1"/>
              <a:t>tuples</a:t>
            </a:r>
            <a:r>
              <a:rPr lang="en-US" dirty="0"/>
              <a:t> to remain under consideration, but reducing their weight.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normAutofit/>
          </a:bodyPr>
          <a:lstStyle/>
          <a:p>
            <a:pPr algn="just" fontAlgn="base"/>
            <a:r>
              <a:rPr lang="en-US" sz="2400" b="1" dirty="0"/>
              <a:t>Training and Testing:</a:t>
            </a:r>
          </a:p>
          <a:p>
            <a:pPr marL="0" indent="0" algn="just" fontAlgn="base">
              <a:buNone/>
            </a:pPr>
            <a:br>
              <a:rPr lang="en-US" sz="2400" dirty="0"/>
            </a:br>
            <a:r>
              <a:rPr lang="en-US" sz="2400" dirty="0"/>
              <a:t>Suppose there is a person who is sitting under a fan and the fan starts falling on him, he should get aside in order not to get hurt. So, this is his training part to move away. While Testing if the person sees any heavy object coming towards him or falling on him and moves aside then the system is tested positively and if the person does not move aside then the system is negatively tested. </a:t>
            </a:r>
            <a:br>
              <a:rPr lang="en-US" sz="2400" dirty="0"/>
            </a:br>
            <a:r>
              <a:rPr lang="en-US" sz="2400" dirty="0"/>
              <a:t>Same is the case with the data, it should be trained in order to get the accurate and best results. </a:t>
            </a:r>
          </a:p>
          <a:p>
            <a:pPr algn="just" fontAlgn="base"/>
            <a:r>
              <a:rPr lang="en-US" sz="2400" dirty="0"/>
              <a:t>There are certain data types associated with data mining that actually tells us the format of the file (whether it is in text format or in numerical format). </a:t>
            </a:r>
            <a:br>
              <a:rPr lang="en-US" sz="2400" dirty="0"/>
            </a:br>
            <a:r>
              <a:rPr lang="en-US" sz="2400" dirty="0"/>
              <a:t>Attributes – Represents different features of an object. Different types of attributes are: </a:t>
            </a:r>
          </a:p>
          <a:p>
            <a:endParaRPr lang="en-US" dirty="0"/>
          </a:p>
        </p:txBody>
      </p:sp>
    </p:spTree>
    <p:extLst>
      <p:ext uri="{BB962C8B-B14F-4D97-AF65-F5344CB8AC3E}">
        <p14:creationId xmlns:p14="http://schemas.microsoft.com/office/powerpoint/2010/main" val="90053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80</a:t>
            </a:fld>
            <a:endParaRPr lang="en-US">
              <a:solidFill>
                <a:srgbClr val="464653"/>
              </a:solidFill>
            </a:endParaRPr>
          </a:p>
        </p:txBody>
      </p:sp>
      <p:sp>
        <p:nvSpPr>
          <p:cNvPr id="4" name="Content Placeholder 3"/>
          <p:cNvSpPr>
            <a:spLocks noGrp="1"/>
          </p:cNvSpPr>
          <p:nvPr>
            <p:ph sz="quarter" idx="1"/>
          </p:nvPr>
        </p:nvSpPr>
        <p:spPr/>
        <p:txBody>
          <a:bodyPr/>
          <a:lstStyle/>
          <a:p>
            <a:r>
              <a:rPr lang="en-US" dirty="0"/>
              <a:t>The process is repeated for each class. The resulting rules are merged to form the classifier rule set. </a:t>
            </a:r>
          </a:p>
          <a:p>
            <a:r>
              <a:rPr lang="en-US" dirty="0"/>
              <a:t>During classification, CPAR employs a somewhat different multiple rule strategy than CMAR. If more than one rule satisfies a new </a:t>
            </a:r>
            <a:r>
              <a:rPr lang="en-US" dirty="0" err="1"/>
              <a:t>tuple</a:t>
            </a:r>
            <a:r>
              <a:rPr lang="en-US" dirty="0"/>
              <a:t>, X, the rules are divided into groups according to class, similar to CMAR. </a:t>
            </a:r>
          </a:p>
          <a:p>
            <a:r>
              <a:rPr lang="en-US" dirty="0"/>
              <a:t>However, CPAR uses the best k rules of each group to predict the class label of X, based on expected accuracy. </a:t>
            </a:r>
          </a:p>
          <a:p>
            <a:r>
              <a:rPr lang="en-US" dirty="0"/>
              <a:t>By considering the best k rules rather than all of a group’s rules, it avoids the influence of lower-ranked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Other Classification Methods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81</a:t>
            </a:fld>
            <a:endParaRPr lang="en-US">
              <a:solidFill>
                <a:srgbClr val="464653"/>
              </a:solidFill>
            </a:endParaRPr>
          </a:p>
        </p:txBody>
      </p:sp>
      <p:sp>
        <p:nvSpPr>
          <p:cNvPr id="4" name="Content Placeholder 3"/>
          <p:cNvSpPr>
            <a:spLocks noGrp="1"/>
          </p:cNvSpPr>
          <p:nvPr>
            <p:ph sz="quarter" idx="1"/>
          </p:nvPr>
        </p:nvSpPr>
        <p:spPr/>
        <p:txBody>
          <a:bodyPr/>
          <a:lstStyle/>
          <a:p>
            <a:r>
              <a:rPr lang="en-US" dirty="0"/>
              <a:t>These methods are less commonly used for classification in commercial data mining systems than the methods described earlier in this book. However, these methods show their strength in certain applications, and hence it is worthwhile to include them here.</a:t>
            </a:r>
          </a:p>
          <a:p>
            <a:pPr lvl="1"/>
            <a:r>
              <a:rPr lang="en-US" sz="2800" dirty="0">
                <a:solidFill>
                  <a:srgbClr val="7030A0"/>
                </a:solidFill>
              </a:rPr>
              <a:t>Genetic Algorithms</a:t>
            </a:r>
          </a:p>
          <a:p>
            <a:pPr lvl="1"/>
            <a:r>
              <a:rPr lang="en-US" sz="2800" dirty="0">
                <a:solidFill>
                  <a:srgbClr val="7030A0"/>
                </a:solidFill>
              </a:rPr>
              <a:t>Rough set Approach</a:t>
            </a:r>
          </a:p>
          <a:p>
            <a:pPr lvl="1"/>
            <a:r>
              <a:rPr lang="en-US" sz="2800" dirty="0">
                <a:solidFill>
                  <a:srgbClr val="7030A0"/>
                </a:solidFill>
              </a:rPr>
              <a:t>Fuzzy set Approaches</a:t>
            </a:r>
            <a:endParaRPr lang="en-US" dirty="0">
              <a:solidFill>
                <a:srgbClr val="7030A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82</a:t>
            </a:fld>
            <a:endParaRPr lang="en-US">
              <a:solidFill>
                <a:srgbClr val="464653"/>
              </a:solidFill>
            </a:endParaRPr>
          </a:p>
        </p:txBody>
      </p:sp>
      <p:sp>
        <p:nvSpPr>
          <p:cNvPr id="4" name="Content Placeholder 3"/>
          <p:cNvSpPr>
            <a:spLocks noGrp="1"/>
          </p:cNvSpPr>
          <p:nvPr>
            <p:ph sz="quarter" idx="1"/>
          </p:nvPr>
        </p:nvSpPr>
        <p:spPr>
          <a:xfrm>
            <a:off x="609600" y="295422"/>
            <a:ext cx="10972801" cy="5861538"/>
          </a:xfrm>
        </p:spPr>
        <p:txBody>
          <a:bodyPr>
            <a:normAutofit lnSpcReduction="10000"/>
          </a:bodyPr>
          <a:lstStyle/>
          <a:p>
            <a:pPr>
              <a:buNone/>
            </a:pPr>
            <a:r>
              <a:rPr lang="en-US" sz="3800" b="1" dirty="0">
                <a:solidFill>
                  <a:srgbClr val="00B050"/>
                </a:solidFill>
              </a:rPr>
              <a:t>Genetic algorithms</a:t>
            </a:r>
          </a:p>
          <a:p>
            <a:pPr algn="just"/>
            <a:r>
              <a:rPr lang="en-US" dirty="0"/>
              <a:t>attempt to incorporate ideas of natural evolution. In general, genetic learning starts as follows. </a:t>
            </a:r>
          </a:p>
          <a:p>
            <a:pPr algn="just"/>
            <a:r>
              <a:rPr lang="en-US" dirty="0"/>
              <a:t>An initial population is created consisting of randomly generated rules. Each rule can be represented by a string of bits. </a:t>
            </a:r>
          </a:p>
          <a:p>
            <a:pPr algn="just"/>
            <a:r>
              <a:rPr lang="en-US" dirty="0"/>
              <a:t>As a simple example, suppose that samples in a given training set are described by two Boolean attributes, A1 and A2, and that there are two classes, C1 and C2. The rule “IF NOT A1 AND NOT A2 THEN C2” can be encoded as the bit string “100”, where the two leftmost bits represent attributes A1 and A2, respectively, and the rightmost bit represents the class, similarly, the rule “IF NOT A1 AND NOT A2 THEN C1” can be encoded as “001”. </a:t>
            </a:r>
          </a:p>
          <a:p>
            <a:pPr algn="just"/>
            <a:r>
              <a:rPr lang="en-US" dirty="0"/>
              <a:t>If an attribute has k values, where k&gt;2, then k bits may be used to encode the attribute’s values. Classes can be encoded in a similar fashion.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83</a:t>
            </a:fld>
            <a:endParaRPr lang="en-US">
              <a:solidFill>
                <a:srgbClr val="464653"/>
              </a:solidFill>
            </a:endParaRPr>
          </a:p>
        </p:txBody>
      </p:sp>
      <p:sp>
        <p:nvSpPr>
          <p:cNvPr id="4" name="Content Placeholder 3"/>
          <p:cNvSpPr>
            <a:spLocks noGrp="1"/>
          </p:cNvSpPr>
          <p:nvPr>
            <p:ph sz="quarter" idx="1"/>
          </p:nvPr>
        </p:nvSpPr>
        <p:spPr>
          <a:xfrm>
            <a:off x="609600" y="168811"/>
            <a:ext cx="10972801" cy="6457071"/>
          </a:xfrm>
        </p:spPr>
        <p:txBody>
          <a:bodyPr>
            <a:normAutofit/>
          </a:bodyPr>
          <a:lstStyle/>
          <a:p>
            <a:pPr algn="just"/>
            <a:r>
              <a:rPr lang="en-US" dirty="0"/>
              <a:t>Based on the notion of survival of the fittest, a new population is formed to consist of the fittest rules in the current population, as well as offspring of these rules. </a:t>
            </a:r>
          </a:p>
          <a:p>
            <a:pPr algn="just"/>
            <a:r>
              <a:rPr lang="en-US" dirty="0"/>
              <a:t>Typically, the fitness of a rule is assessed by its classification accuracy on asset of training samples. </a:t>
            </a:r>
          </a:p>
          <a:p>
            <a:pPr algn="just"/>
            <a:r>
              <a:rPr lang="en-US" dirty="0"/>
              <a:t>Applying genetic operators such as crossover and mutation created offspring, in crossover, substrings from pairs of rules are swapped to form new pairs of rules, in mutation, randomly selected bits in a rule’s string are inverted. </a:t>
            </a:r>
          </a:p>
          <a:p>
            <a:pPr algn="just"/>
            <a:r>
              <a:rPr lang="en-US" dirty="0"/>
              <a:t>The process of generating new populations based on prior populations of rules continues until a populations of rules continues until a population p “evolves” where each rule in P satisfies a </a:t>
            </a:r>
            <a:r>
              <a:rPr lang="en-US" dirty="0" err="1"/>
              <a:t>prespecified</a:t>
            </a:r>
            <a:r>
              <a:rPr lang="en-US" dirty="0"/>
              <a:t> fitness threshold.</a:t>
            </a:r>
          </a:p>
          <a:p>
            <a:pPr algn="just"/>
            <a:r>
              <a:rPr lang="en-US" dirty="0"/>
              <a:t>Genetic algorithms are easily parallelizable and have been used for classification as well as other optimization problems, in data mining, they may be used to evaluate the fitness of other algorithms.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84</a:t>
            </a:fld>
            <a:endParaRPr lang="en-US">
              <a:solidFill>
                <a:srgbClr val="464653"/>
              </a:solidFill>
            </a:endParaRPr>
          </a:p>
        </p:txBody>
      </p:sp>
      <p:sp>
        <p:nvSpPr>
          <p:cNvPr id="4" name="Content Placeholder 3"/>
          <p:cNvSpPr>
            <a:spLocks noGrp="1"/>
          </p:cNvSpPr>
          <p:nvPr>
            <p:ph sz="quarter" idx="1"/>
          </p:nvPr>
        </p:nvSpPr>
        <p:spPr>
          <a:xfrm>
            <a:off x="609600" y="225083"/>
            <a:ext cx="10972801" cy="6386732"/>
          </a:xfrm>
        </p:spPr>
        <p:txBody>
          <a:bodyPr>
            <a:normAutofit fontScale="92500" lnSpcReduction="20000"/>
          </a:bodyPr>
          <a:lstStyle/>
          <a:p>
            <a:pPr>
              <a:buNone/>
            </a:pPr>
            <a:r>
              <a:rPr lang="en-US" sz="3000" b="1" dirty="0">
                <a:solidFill>
                  <a:srgbClr val="00B050"/>
                </a:solidFill>
              </a:rPr>
              <a:t>Rough set Approach</a:t>
            </a:r>
          </a:p>
          <a:p>
            <a:pPr algn="just"/>
            <a:r>
              <a:rPr lang="en-US" dirty="0"/>
              <a:t>Rough set theory can be used for classification to discover structural relationships within imprecise or noisy data. It applies to discrete-valued attributes. Continuous-valued attributes must therefore be </a:t>
            </a:r>
            <a:r>
              <a:rPr lang="en-US" dirty="0" err="1"/>
              <a:t>discretized</a:t>
            </a:r>
            <a:r>
              <a:rPr lang="en-US" dirty="0"/>
              <a:t> prior to its use. </a:t>
            </a:r>
          </a:p>
          <a:p>
            <a:pPr algn="just"/>
            <a:r>
              <a:rPr lang="en-US" dirty="0"/>
              <a:t>Rough set theory is based on the establishment of equivalence classes within the given training data. All of the data samples forming an equivalence class are indiscernible, that is, the samples are identical with respect to the attributes describing the data. </a:t>
            </a:r>
          </a:p>
          <a:p>
            <a:pPr algn="just"/>
            <a:r>
              <a:rPr lang="en-US" dirty="0"/>
              <a:t>Given real-world data, it is common that some classes cannot be distinguished in terms of the available attributes. </a:t>
            </a:r>
          </a:p>
          <a:p>
            <a:pPr algn="just"/>
            <a:r>
              <a:rPr lang="en-US" dirty="0"/>
              <a:t>Rough sets can be used to approximately or “roughly” define such classes. A rough set definition for a given class c is approximated by two sets-a lower approximation of C and an upper approximation of C. the lower approximation of C consists of all of the data samples that, based on the knowledge of the attributes, ate certain to belong to C without ambiguity. </a:t>
            </a:r>
          </a:p>
          <a:p>
            <a:pPr algn="just"/>
            <a:r>
              <a:rPr lang="en-US" dirty="0"/>
              <a:t>The upper approximation of C consists of all of the samples that, based on the knowledge of the attributes, cannot be described as not belonging to C. decision rules can be generated for each class. Typically, a decision table is used to represent the rules.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85</a:t>
            </a:fld>
            <a:endParaRPr lang="en-US">
              <a:solidFill>
                <a:srgbClr val="464653"/>
              </a:solidFill>
            </a:endParaRPr>
          </a:p>
        </p:txBody>
      </p:sp>
      <p:sp>
        <p:nvSpPr>
          <p:cNvPr id="4" name="Content Placeholder 3"/>
          <p:cNvSpPr>
            <a:spLocks noGrp="1"/>
          </p:cNvSpPr>
          <p:nvPr>
            <p:ph sz="quarter" idx="1"/>
          </p:nvPr>
        </p:nvSpPr>
        <p:spPr/>
        <p:txBody>
          <a:bodyPr>
            <a:normAutofit lnSpcReduction="10000"/>
          </a:bodyPr>
          <a:lstStyle/>
          <a:p>
            <a:pPr algn="just"/>
            <a:r>
              <a:rPr lang="en-US" dirty="0"/>
              <a:t>Rough sets can also be used for feature reduction (where attributes that do not contribute towards the classification of the given training data can be identified and removed) and relevance analysis (where the contribution or significance of each attribute is assessed with respect to the classification task). </a:t>
            </a:r>
          </a:p>
          <a:p>
            <a:pPr algn="just"/>
            <a:r>
              <a:rPr lang="en-US" dirty="0"/>
              <a:t>The problem of finding the minimal subsets (</a:t>
            </a:r>
            <a:r>
              <a:rPr lang="en-US" dirty="0" err="1"/>
              <a:t>reducts</a:t>
            </a:r>
            <a:r>
              <a:rPr lang="en-US" dirty="0"/>
              <a:t>) of attributes that can describe all of the concepts in the given data set is NP-hard. </a:t>
            </a:r>
          </a:p>
          <a:p>
            <a:pPr algn="just"/>
            <a:r>
              <a:rPr lang="en-US" dirty="0"/>
              <a:t>However, algorithms to reduce the computation intensity have been proposed. In one method, for example, </a:t>
            </a:r>
            <a:r>
              <a:rPr lang="en-US" dirty="0" err="1"/>
              <a:t>discernibility</a:t>
            </a:r>
            <a:r>
              <a:rPr lang="en-US" dirty="0"/>
              <a:t> matrix is used that stores the differences between attribute values for each pair of data samples. Rather than searching on the entire training set, the matrix is instead searched to detect redundant attributes.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86</a:t>
            </a:fld>
            <a:endParaRPr lang="en-US">
              <a:solidFill>
                <a:srgbClr val="464653"/>
              </a:solidFill>
            </a:endParaRPr>
          </a:p>
        </p:txBody>
      </p:sp>
      <p:sp>
        <p:nvSpPr>
          <p:cNvPr id="4" name="Content Placeholder 3"/>
          <p:cNvSpPr>
            <a:spLocks noGrp="1"/>
          </p:cNvSpPr>
          <p:nvPr>
            <p:ph sz="quarter" idx="1"/>
          </p:nvPr>
        </p:nvSpPr>
        <p:spPr>
          <a:xfrm>
            <a:off x="609600" y="225083"/>
            <a:ext cx="10972801" cy="6217920"/>
          </a:xfrm>
        </p:spPr>
        <p:txBody>
          <a:bodyPr>
            <a:normAutofit fontScale="92500"/>
          </a:bodyPr>
          <a:lstStyle/>
          <a:p>
            <a:pPr>
              <a:buNone/>
            </a:pPr>
            <a:r>
              <a:rPr lang="en-US" sz="3600" b="1" dirty="0">
                <a:solidFill>
                  <a:srgbClr val="00B050"/>
                </a:solidFill>
              </a:rPr>
              <a:t>Fuzzy set Approaches </a:t>
            </a:r>
          </a:p>
          <a:p>
            <a:pPr algn="just"/>
            <a:r>
              <a:rPr lang="en-US" dirty="0"/>
              <a:t>Rule-based systems for classification have the disadvantage that they involve sharp cutoffs for continuous attributes. For example, consider the following rule for customer credit application approval. </a:t>
            </a:r>
          </a:p>
          <a:p>
            <a:pPr algn="just"/>
            <a:r>
              <a:rPr lang="en-US" dirty="0"/>
              <a:t>The rule essentially says that applications for customers who have dad a job for two or more years and who have a high income (i.e., of at least $50k) ate approved: </a:t>
            </a:r>
          </a:p>
          <a:p>
            <a:pPr algn="just"/>
            <a:r>
              <a:rPr lang="en-US" dirty="0"/>
              <a:t>IF (</a:t>
            </a:r>
            <a:r>
              <a:rPr lang="en-US" dirty="0" err="1"/>
              <a:t>years_employed</a:t>
            </a:r>
            <a:r>
              <a:rPr lang="en-US" dirty="0"/>
              <a:t>) &gt;=2^(income&gt;50k) THEN credit=”approved”</a:t>
            </a:r>
          </a:p>
          <a:p>
            <a:pPr algn="just"/>
            <a:r>
              <a:rPr lang="en-US" dirty="0"/>
              <a:t> A customer who has had a job for at least two years will receive credit if her income is, say, $50k, but not id it is $49k. </a:t>
            </a:r>
          </a:p>
          <a:p>
            <a:pPr algn="just"/>
            <a:r>
              <a:rPr lang="en-US" dirty="0"/>
              <a:t>Such harsh </a:t>
            </a:r>
            <a:r>
              <a:rPr lang="en-US" dirty="0" err="1"/>
              <a:t>thresholding</a:t>
            </a:r>
            <a:r>
              <a:rPr lang="en-US" dirty="0"/>
              <a:t> may seem unfair. Instead, fuzzy logic can be introduced into the system to allow “fuzzy” thresholds or boundaries to be defined. Rather than having a precise cutoff between categories or sets, fuzzy logic uses truth-values between 0.0 and 1.0 to represent the degree of membership that a certain value has in a given category. Hence, with fuzzy logic, we can capture the notion that an income of $49k is, to some degree, high, although not as high as an income of $50k.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87</a:t>
            </a:fld>
            <a:endParaRPr lang="en-US">
              <a:solidFill>
                <a:srgbClr val="464653"/>
              </a:solidFill>
            </a:endParaRPr>
          </a:p>
        </p:txBody>
      </p:sp>
      <p:sp>
        <p:nvSpPr>
          <p:cNvPr id="4" name="Content Placeholder 3"/>
          <p:cNvSpPr>
            <a:spLocks noGrp="1"/>
          </p:cNvSpPr>
          <p:nvPr>
            <p:ph sz="quarter" idx="1"/>
          </p:nvPr>
        </p:nvSpPr>
        <p:spPr>
          <a:xfrm>
            <a:off x="196948" y="0"/>
            <a:ext cx="11774658" cy="6858000"/>
          </a:xfrm>
        </p:spPr>
        <p:txBody>
          <a:bodyPr>
            <a:normAutofit/>
          </a:bodyPr>
          <a:lstStyle/>
          <a:p>
            <a:pPr algn="just"/>
            <a:r>
              <a:rPr lang="en-US" dirty="0"/>
              <a:t>Fuzzy logic is useful for data mining systems performing classification. It provides the advantage of working at a high level of abstraction. In general, the use of fuzzy logic in rule-based systems involves the following: </a:t>
            </a:r>
          </a:p>
          <a:p>
            <a:pPr algn="just"/>
            <a:r>
              <a:rPr lang="en-US" dirty="0"/>
              <a:t>• Attribute values are converted to fuzzy values. The fuzzy membership or truth values are calculated- Fuzzy logic systems typically provide graphical tools to assist users in this step. </a:t>
            </a:r>
          </a:p>
          <a:p>
            <a:pPr algn="just"/>
            <a:r>
              <a:rPr lang="en-US" dirty="0"/>
              <a:t>• For a given new sample, more than one fuzzy rule may apply. Each applicable rule contributes a vote for membership in the categories. Typically, the truth-values for each predicted category are summed. </a:t>
            </a:r>
          </a:p>
          <a:p>
            <a:pPr algn="just"/>
            <a:r>
              <a:rPr lang="en-US" dirty="0"/>
              <a:t>• The sums obtained above ate combined into a value that is returned by the system. Weighting each category by its truth sum and multiplying by the mean truth-value of each category may do this process, the calculations involved may be more complex, depending on the complexity of the fuzzy membership graphs. </a:t>
            </a:r>
          </a:p>
          <a:p>
            <a:pPr algn="just">
              <a:buNone/>
            </a:pPr>
            <a:r>
              <a:rPr lang="en-US" dirty="0">
                <a:solidFill>
                  <a:srgbClr val="00B050"/>
                </a:solidFill>
              </a:rPr>
              <a:t>Fuzzy logic systems have been used in numerous areas for classification, including health care and finance.</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9EEF-505C-457D-ABCC-133EAB28EDBA}"/>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CD5B08E8-6B05-4C52-B631-162E8386BC59}"/>
              </a:ext>
            </a:extLst>
          </p:cNvPr>
          <p:cNvSpPr>
            <a:spLocks noGrp="1"/>
          </p:cNvSpPr>
          <p:nvPr>
            <p:ph type="sldNum" sz="quarter" idx="12"/>
          </p:nvPr>
        </p:nvSpPr>
        <p:spPr/>
        <p:txBody>
          <a:bodyPr/>
          <a:lstStyle/>
          <a:p>
            <a:fld id="{E3591306-41CF-4237-B2B4-5C605DD45071}" type="slidenum">
              <a:rPr lang="en-US" smtClean="0">
                <a:solidFill>
                  <a:srgbClr val="464653"/>
                </a:solidFill>
              </a:rPr>
              <a:pPr/>
              <a:t>88</a:t>
            </a:fld>
            <a:endParaRPr lang="en-US">
              <a:solidFill>
                <a:srgbClr val="464653"/>
              </a:solidFill>
            </a:endParaRPr>
          </a:p>
        </p:txBody>
      </p:sp>
      <p:sp>
        <p:nvSpPr>
          <p:cNvPr id="4" name="Content Placeholder 3">
            <a:extLst>
              <a:ext uri="{FF2B5EF4-FFF2-40B4-BE49-F238E27FC236}">
                <a16:creationId xmlns:a16="http://schemas.microsoft.com/office/drawing/2014/main" id="{F807E193-96B8-49C6-91A6-4B2BBC0319B4}"/>
              </a:ext>
            </a:extLst>
          </p:cNvPr>
          <p:cNvSpPr>
            <a:spLocks noGrp="1"/>
          </p:cNvSpPr>
          <p:nvPr>
            <p:ph sz="quarter"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End of Unit IV</a:t>
            </a:r>
            <a:endParaRPr lang="en-IN" dirty="0">
              <a:solidFill>
                <a:srgbClr val="FF0000"/>
              </a:solidFill>
            </a:endParaRPr>
          </a:p>
        </p:txBody>
      </p:sp>
    </p:spTree>
    <p:extLst>
      <p:ext uri="{BB962C8B-B14F-4D97-AF65-F5344CB8AC3E}">
        <p14:creationId xmlns:p14="http://schemas.microsoft.com/office/powerpoint/2010/main" val="97523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193183"/>
            <a:ext cx="11868443" cy="6446768"/>
          </a:xfrm>
        </p:spPr>
        <p:txBody>
          <a:bodyPr>
            <a:normAutofit fontScale="92500" lnSpcReduction="20000"/>
          </a:bodyPr>
          <a:lstStyle/>
          <a:p>
            <a:pPr fontAlgn="base"/>
            <a:r>
              <a:rPr lang="en-US" b="1" dirty="0"/>
              <a:t>Binary</a:t>
            </a:r>
            <a:r>
              <a:rPr lang="en-US" dirty="0"/>
              <a:t>: Possesses only two values i.e. True or False </a:t>
            </a:r>
            <a:br>
              <a:rPr lang="en-US" dirty="0"/>
            </a:br>
            <a:r>
              <a:rPr lang="en-US" dirty="0"/>
              <a:t>Example: Suppose there is a survey evaluating some products. We need to check whether it’s useful or not. So, the Customer has to answer it in Yes or No. </a:t>
            </a:r>
            <a:br>
              <a:rPr lang="en-US" dirty="0"/>
            </a:br>
            <a:r>
              <a:rPr lang="en-US" dirty="0"/>
              <a:t>Product usefulness: Yes / No</a:t>
            </a:r>
          </a:p>
          <a:p>
            <a:pPr lvl="1" fontAlgn="base"/>
            <a:r>
              <a:rPr lang="en-US" b="1" dirty="0">
                <a:solidFill>
                  <a:srgbClr val="FF0000"/>
                </a:solidFill>
              </a:rPr>
              <a:t>Symmetric</a:t>
            </a:r>
            <a:r>
              <a:rPr lang="en-US" dirty="0">
                <a:solidFill>
                  <a:srgbClr val="FF0000"/>
                </a:solidFill>
              </a:rPr>
              <a:t>: Both values are equally important in all aspects</a:t>
            </a:r>
          </a:p>
          <a:p>
            <a:pPr lvl="1" fontAlgn="base"/>
            <a:r>
              <a:rPr lang="en-US" b="1" dirty="0">
                <a:solidFill>
                  <a:srgbClr val="FF0000"/>
                </a:solidFill>
              </a:rPr>
              <a:t>Asymmetric</a:t>
            </a:r>
            <a:r>
              <a:rPr lang="en-US" dirty="0">
                <a:solidFill>
                  <a:srgbClr val="FF0000"/>
                </a:solidFill>
              </a:rPr>
              <a:t>: When both the values may not be important.</a:t>
            </a:r>
          </a:p>
          <a:p>
            <a:pPr fontAlgn="base"/>
            <a:r>
              <a:rPr lang="en-US" b="1" dirty="0"/>
              <a:t>Nominal</a:t>
            </a:r>
            <a:r>
              <a:rPr lang="en-US" dirty="0"/>
              <a:t>: When more than two outcomes are possible. It is in Alphabet form rather than being in Integer form. </a:t>
            </a:r>
            <a:br>
              <a:rPr lang="en-US" dirty="0"/>
            </a:br>
            <a:r>
              <a:rPr lang="en-US" b="1" dirty="0"/>
              <a:t>Example</a:t>
            </a:r>
            <a:r>
              <a:rPr lang="en-US" dirty="0"/>
              <a:t>: One needs to choose some material but of different colors. So, the color might be Yellow, Green, Black, Red. </a:t>
            </a:r>
            <a:br>
              <a:rPr lang="en-US" dirty="0"/>
            </a:br>
            <a:r>
              <a:rPr lang="en-US" dirty="0"/>
              <a:t>Different Colors: Red, Green, Black, Yellow</a:t>
            </a:r>
          </a:p>
          <a:p>
            <a:pPr lvl="1" fontAlgn="base"/>
            <a:r>
              <a:rPr lang="en-US" b="1" dirty="0">
                <a:solidFill>
                  <a:srgbClr val="FF0000"/>
                </a:solidFill>
              </a:rPr>
              <a:t>Ordinal</a:t>
            </a:r>
            <a:r>
              <a:rPr lang="en-US" dirty="0">
                <a:solidFill>
                  <a:srgbClr val="FF0000"/>
                </a:solidFill>
              </a:rPr>
              <a:t>: Values that must have some meaningful order. </a:t>
            </a:r>
            <a:br>
              <a:rPr lang="en-US" dirty="0">
                <a:solidFill>
                  <a:srgbClr val="FF0000"/>
                </a:solidFill>
              </a:rPr>
            </a:br>
            <a:r>
              <a:rPr lang="en-US" dirty="0">
                <a:solidFill>
                  <a:srgbClr val="FF0000"/>
                </a:solidFill>
              </a:rPr>
              <a:t>Example: Suppose there are grade sheets of few students which might contain different grades as per their performance such as A, B, C, D </a:t>
            </a:r>
            <a:br>
              <a:rPr lang="en-US" dirty="0">
                <a:solidFill>
                  <a:srgbClr val="FF0000"/>
                </a:solidFill>
              </a:rPr>
            </a:br>
            <a:r>
              <a:rPr lang="en-US" dirty="0">
                <a:solidFill>
                  <a:srgbClr val="FF0000"/>
                </a:solidFill>
              </a:rPr>
              <a:t>Grades: A, B, C, D</a:t>
            </a:r>
          </a:p>
          <a:p>
            <a:pPr lvl="1" fontAlgn="base"/>
            <a:r>
              <a:rPr lang="en-US" b="1" dirty="0">
                <a:solidFill>
                  <a:srgbClr val="FF0000"/>
                </a:solidFill>
              </a:rPr>
              <a:t>Continuous</a:t>
            </a:r>
            <a:r>
              <a:rPr lang="en-US" dirty="0">
                <a:solidFill>
                  <a:srgbClr val="FF0000"/>
                </a:solidFill>
              </a:rPr>
              <a:t>: May have an infinite number of values, it is in float type </a:t>
            </a:r>
            <a:br>
              <a:rPr lang="en-US" dirty="0">
                <a:solidFill>
                  <a:srgbClr val="FF0000"/>
                </a:solidFill>
              </a:rPr>
            </a:br>
            <a:r>
              <a:rPr lang="en-US" dirty="0">
                <a:solidFill>
                  <a:srgbClr val="FF0000"/>
                </a:solidFill>
              </a:rPr>
              <a:t>Example: Measuring the weight of few Students in a sequence or orderly manner i.e. 50, 51, 52, 53 </a:t>
            </a:r>
            <a:br>
              <a:rPr lang="en-US" dirty="0">
                <a:solidFill>
                  <a:srgbClr val="FF0000"/>
                </a:solidFill>
              </a:rPr>
            </a:br>
            <a:r>
              <a:rPr lang="en-US" dirty="0">
                <a:solidFill>
                  <a:srgbClr val="FF0000"/>
                </a:solidFill>
              </a:rPr>
              <a:t>Weight: 50, 51, 52, 53</a:t>
            </a:r>
          </a:p>
          <a:p>
            <a:pPr lvl="1" fontAlgn="base"/>
            <a:r>
              <a:rPr lang="en-US" b="1" dirty="0">
                <a:solidFill>
                  <a:srgbClr val="FF0000"/>
                </a:solidFill>
              </a:rPr>
              <a:t>Discrete</a:t>
            </a:r>
            <a:r>
              <a:rPr lang="en-US" dirty="0">
                <a:solidFill>
                  <a:srgbClr val="FF0000"/>
                </a:solidFill>
              </a:rPr>
              <a:t>: Finite number of values. </a:t>
            </a:r>
            <a:br>
              <a:rPr lang="en-US" dirty="0">
                <a:solidFill>
                  <a:srgbClr val="FF0000"/>
                </a:solidFill>
              </a:rPr>
            </a:br>
            <a:r>
              <a:rPr lang="en-US" dirty="0">
                <a:solidFill>
                  <a:srgbClr val="FF0000"/>
                </a:solidFill>
              </a:rPr>
              <a:t>Example: Marks of a Student in a few subjects: 65, 70, 75, 80, 90 </a:t>
            </a:r>
            <a:br>
              <a:rPr lang="en-US" dirty="0">
                <a:solidFill>
                  <a:srgbClr val="FF0000"/>
                </a:solidFill>
              </a:rPr>
            </a:br>
            <a:r>
              <a:rPr lang="en-US" dirty="0">
                <a:solidFill>
                  <a:srgbClr val="FF0000"/>
                </a:solidFill>
              </a:rPr>
              <a:t>Marks: 65, 70, 75, 80, 90</a:t>
            </a:r>
          </a:p>
          <a:p>
            <a:endParaRPr lang="en-US" dirty="0"/>
          </a:p>
        </p:txBody>
      </p:sp>
    </p:spTree>
    <p:extLst>
      <p:ext uri="{BB962C8B-B14F-4D97-AF65-F5344CB8AC3E}">
        <p14:creationId xmlns:p14="http://schemas.microsoft.com/office/powerpoint/2010/main" val="35871260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8902</Words>
  <Application>Microsoft Office PowerPoint</Application>
  <PresentationFormat>Widescreen</PresentationFormat>
  <Paragraphs>686</Paragraphs>
  <Slides>88</Slides>
  <Notes>2</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88</vt:i4>
      </vt:variant>
    </vt:vector>
  </HeadingPairs>
  <TitlesOfParts>
    <vt:vector size="103" baseType="lpstr">
      <vt:lpstr>Arial</vt:lpstr>
      <vt:lpstr>Arial Black</vt:lpstr>
      <vt:lpstr>Bookman Old Style</vt:lpstr>
      <vt:lpstr>Calibri</vt:lpstr>
      <vt:lpstr>Calibri Light</vt:lpstr>
      <vt:lpstr>Comic Sans MS</vt:lpstr>
      <vt:lpstr>Gill Sans MT</vt:lpstr>
      <vt:lpstr>Times New Roman</vt:lpstr>
      <vt:lpstr>Wingdings</vt:lpstr>
      <vt:lpstr>Wingdings 3</vt:lpstr>
      <vt:lpstr>Work Sans</vt:lpstr>
      <vt:lpstr>Office Theme</vt:lpstr>
      <vt:lpstr>Origin</vt:lpstr>
      <vt:lpstr>1_Origin</vt:lpstr>
      <vt:lpstr>2_Origin</vt:lpstr>
      <vt:lpstr>U20ITT511- Data Warehousing and Data Mining III Year / V Semester R2020</vt:lpstr>
      <vt:lpstr>Course Outcomes</vt:lpstr>
      <vt:lpstr>UNIT IV</vt:lpstr>
      <vt:lpstr>Classification: 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Naive Bayes Classifiers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 Based Classification</vt:lpstr>
      <vt:lpstr>PowerPoint Presentation</vt:lpstr>
      <vt:lpstr>PowerPoint Presentation</vt:lpstr>
      <vt:lpstr>PowerPoint Presentation</vt:lpstr>
      <vt:lpstr>PowerPoint Presentation</vt:lpstr>
      <vt:lpstr>Model evaluation and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Techniques to improve classification accuracy</vt:lpstr>
      <vt:lpstr>PowerPoint Presentation</vt:lpstr>
      <vt:lpstr>PowerPoint Presentation</vt:lpstr>
      <vt:lpstr>PowerPoint Presentation</vt:lpstr>
      <vt:lpstr>PowerPoint Presentation</vt:lpstr>
      <vt:lpstr>Support Vector Machines</vt:lpstr>
      <vt:lpstr>PowerPoint Presentation</vt:lpstr>
      <vt:lpstr>PowerPoint Presentation</vt:lpstr>
      <vt:lpstr>PowerPoint Presentation</vt:lpstr>
      <vt:lpstr>PowerPoint Presentation</vt:lpstr>
      <vt:lpstr>How does SVM works?</vt:lpstr>
      <vt:lpstr>PowerPoint Presentation</vt:lpstr>
      <vt:lpstr>PowerPoint Presentation</vt:lpstr>
      <vt:lpstr>PowerPoint Presentation</vt:lpstr>
      <vt:lpstr>Classification using frequent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Classification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 SEETHARAMAN</dc:creator>
  <cp:lastModifiedBy>HP</cp:lastModifiedBy>
  <cp:revision>246</cp:revision>
  <dcterms:created xsi:type="dcterms:W3CDTF">2021-07-18T08:05:59Z</dcterms:created>
  <dcterms:modified xsi:type="dcterms:W3CDTF">2024-09-26T02:25:14Z</dcterms:modified>
</cp:coreProperties>
</file>