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3"/>
  </p:notesMasterIdLst>
  <p:sldIdLst>
    <p:sldId id="434" r:id="rId2"/>
    <p:sldId id="435" r:id="rId3"/>
    <p:sldId id="436" r:id="rId4"/>
    <p:sldId id="438" r:id="rId5"/>
    <p:sldId id="437" r:id="rId6"/>
    <p:sldId id="439" r:id="rId7"/>
    <p:sldId id="441" r:id="rId8"/>
    <p:sldId id="442" r:id="rId9"/>
    <p:sldId id="440" r:id="rId10"/>
    <p:sldId id="256" r:id="rId11"/>
    <p:sldId id="313" r:id="rId12"/>
    <p:sldId id="314" r:id="rId13"/>
    <p:sldId id="315" r:id="rId14"/>
    <p:sldId id="431" r:id="rId15"/>
    <p:sldId id="318" r:id="rId16"/>
    <p:sldId id="319" r:id="rId17"/>
    <p:sldId id="320" r:id="rId18"/>
    <p:sldId id="321" r:id="rId19"/>
    <p:sldId id="323" r:id="rId20"/>
    <p:sldId id="324" r:id="rId21"/>
    <p:sldId id="322" r:id="rId22"/>
    <p:sldId id="432" r:id="rId23"/>
    <p:sldId id="316" r:id="rId24"/>
    <p:sldId id="433" r:id="rId25"/>
    <p:sldId id="325" r:id="rId26"/>
    <p:sldId id="326" r:id="rId27"/>
    <p:sldId id="327" r:id="rId28"/>
    <p:sldId id="328" r:id="rId29"/>
    <p:sldId id="329" r:id="rId30"/>
    <p:sldId id="443" r:id="rId31"/>
    <p:sldId id="330" r:id="rId32"/>
    <p:sldId id="331" r:id="rId33"/>
    <p:sldId id="332" r:id="rId34"/>
    <p:sldId id="333" r:id="rId35"/>
    <p:sldId id="334" r:id="rId36"/>
    <p:sldId id="335" r:id="rId37"/>
    <p:sldId id="444" r:id="rId38"/>
    <p:sldId id="336" r:id="rId39"/>
    <p:sldId id="353" r:id="rId40"/>
    <p:sldId id="354" r:id="rId41"/>
    <p:sldId id="355" r:id="rId42"/>
    <p:sldId id="446" r:id="rId43"/>
    <p:sldId id="337" r:id="rId44"/>
    <p:sldId id="338" r:id="rId45"/>
    <p:sldId id="339" r:id="rId46"/>
    <p:sldId id="340" r:id="rId47"/>
    <p:sldId id="341" r:id="rId48"/>
    <p:sldId id="342" r:id="rId49"/>
    <p:sldId id="343" r:id="rId50"/>
    <p:sldId id="344" r:id="rId51"/>
    <p:sldId id="345" r:id="rId52"/>
    <p:sldId id="346" r:id="rId53"/>
    <p:sldId id="347" r:id="rId54"/>
    <p:sldId id="348" r:id="rId55"/>
    <p:sldId id="349" r:id="rId56"/>
    <p:sldId id="357" r:id="rId57"/>
    <p:sldId id="358" r:id="rId58"/>
    <p:sldId id="359" r:id="rId59"/>
    <p:sldId id="447" r:id="rId60"/>
    <p:sldId id="360" r:id="rId61"/>
    <p:sldId id="370" r:id="rId62"/>
    <p:sldId id="371" r:id="rId63"/>
    <p:sldId id="372" r:id="rId64"/>
    <p:sldId id="373" r:id="rId65"/>
    <p:sldId id="374" r:id="rId66"/>
    <p:sldId id="375" r:id="rId67"/>
    <p:sldId id="376" r:id="rId68"/>
    <p:sldId id="377" r:id="rId69"/>
    <p:sldId id="361" r:id="rId70"/>
    <p:sldId id="362" r:id="rId71"/>
    <p:sldId id="365" r:id="rId72"/>
    <p:sldId id="363" r:id="rId73"/>
    <p:sldId id="364" r:id="rId74"/>
    <p:sldId id="368" r:id="rId75"/>
    <p:sldId id="366" r:id="rId76"/>
    <p:sldId id="367" r:id="rId77"/>
    <p:sldId id="369" r:id="rId78"/>
    <p:sldId id="394" r:id="rId79"/>
    <p:sldId id="397" r:id="rId80"/>
    <p:sldId id="398" r:id="rId81"/>
    <p:sldId id="399" r:id="rId82"/>
    <p:sldId id="400" r:id="rId83"/>
    <p:sldId id="401" r:id="rId84"/>
    <p:sldId id="402" r:id="rId85"/>
    <p:sldId id="395" r:id="rId86"/>
    <p:sldId id="403" r:id="rId87"/>
    <p:sldId id="404" r:id="rId88"/>
    <p:sldId id="405" r:id="rId89"/>
    <p:sldId id="406" r:id="rId90"/>
    <p:sldId id="407" r:id="rId91"/>
    <p:sldId id="408" r:id="rId92"/>
    <p:sldId id="396" r:id="rId93"/>
    <p:sldId id="409" r:id="rId94"/>
    <p:sldId id="410" r:id="rId95"/>
    <p:sldId id="411" r:id="rId96"/>
    <p:sldId id="412" r:id="rId97"/>
    <p:sldId id="413" r:id="rId98"/>
    <p:sldId id="414" r:id="rId99"/>
    <p:sldId id="415" r:id="rId100"/>
    <p:sldId id="416" r:id="rId101"/>
    <p:sldId id="417" r:id="rId10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1" d="100"/>
          <a:sy n="81" d="100"/>
        </p:scale>
        <p:origin x="19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76F1E-32FB-468F-897F-163921435F48}" type="datetimeFigureOut">
              <a:rPr lang="en-IN" smtClean="0"/>
              <a:t>31-07-2024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09C5B-EDDB-48E3-BF56-9ADEA17F14E4}" type="slidenum">
              <a:rPr lang="en-IN" smtClean="0"/>
              <a:t>‹#›</a:t>
            </a:fld>
            <a:endParaRPr lang="en-IN"/>
          </a:p>
        </p:txBody>
      </p:sp>
    </p:spTree>
    <p:extLst>
      <p:ext uri="{BB962C8B-B14F-4D97-AF65-F5344CB8AC3E}">
        <p14:creationId xmlns:p14="http://schemas.microsoft.com/office/powerpoint/2010/main" val="649193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41</a:t>
            </a:fld>
            <a:endParaRPr lang="en-IN"/>
          </a:p>
        </p:txBody>
      </p:sp>
    </p:spTree>
    <p:extLst>
      <p:ext uri="{BB962C8B-B14F-4D97-AF65-F5344CB8AC3E}">
        <p14:creationId xmlns:p14="http://schemas.microsoft.com/office/powerpoint/2010/main" val="4084524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48</a:t>
            </a:fld>
            <a:endParaRPr lang="en-IN"/>
          </a:p>
        </p:txBody>
      </p:sp>
    </p:spTree>
    <p:extLst>
      <p:ext uri="{BB962C8B-B14F-4D97-AF65-F5344CB8AC3E}">
        <p14:creationId xmlns:p14="http://schemas.microsoft.com/office/powerpoint/2010/main" val="3012573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57</a:t>
            </a:fld>
            <a:endParaRPr lang="en-IN"/>
          </a:p>
        </p:txBody>
      </p:sp>
    </p:spTree>
    <p:extLst>
      <p:ext uri="{BB962C8B-B14F-4D97-AF65-F5344CB8AC3E}">
        <p14:creationId xmlns:p14="http://schemas.microsoft.com/office/powerpoint/2010/main" val="146081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t>70</a:t>
            </a:fld>
            <a:endParaRPr lang="en-IN"/>
          </a:p>
        </p:txBody>
      </p:sp>
    </p:spTree>
    <p:extLst>
      <p:ext uri="{BB962C8B-B14F-4D97-AF65-F5344CB8AC3E}">
        <p14:creationId xmlns:p14="http://schemas.microsoft.com/office/powerpoint/2010/main" val="3834594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2410101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924397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218745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4780956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15497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9438577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7561472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1292933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48042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80351C-A931-420A-8E65-9DB52091A44C}" type="datetimeFigureOut">
              <a:rPr lang="en-IN" smtClean="0"/>
              <a:t>31-07-2024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1838949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80351C-A931-420A-8E65-9DB52091A44C}"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45933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80351C-A931-420A-8E65-9DB52091A44C}" type="datetimeFigureOut">
              <a:rPr lang="en-IN" smtClean="0"/>
              <a:t>31-07-2024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424491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80351C-A931-420A-8E65-9DB52091A44C}" type="datetimeFigureOut">
              <a:rPr lang="en-IN" smtClean="0"/>
              <a:t>31-07-2024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59169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0351C-A931-420A-8E65-9DB52091A44C}" type="datetimeFigureOut">
              <a:rPr lang="en-IN" smtClean="0"/>
              <a:t>31-07-2024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91017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80351C-A931-420A-8E65-9DB52091A44C}"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35509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80351C-A931-420A-8E65-9DB52091A44C}" type="datetimeFigureOut">
              <a:rPr lang="en-IN" smtClean="0"/>
              <a:t>31-07-2024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551868-8AA9-4EB4-A889-4213DD852031}" type="slidenum">
              <a:rPr lang="en-IN" smtClean="0"/>
              <a:t>‹#›</a:t>
            </a:fld>
            <a:endParaRPr lang="en-IN"/>
          </a:p>
        </p:txBody>
      </p:sp>
    </p:spTree>
    <p:extLst>
      <p:ext uri="{BB962C8B-B14F-4D97-AF65-F5344CB8AC3E}">
        <p14:creationId xmlns:p14="http://schemas.microsoft.com/office/powerpoint/2010/main" val="4189197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80351C-A931-420A-8E65-9DB52091A44C}" type="datetimeFigureOut">
              <a:rPr lang="en-IN" smtClean="0"/>
              <a:t>31-07-2024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551868-8AA9-4EB4-A889-4213DD852031}" type="slidenum">
              <a:rPr lang="en-IN" smtClean="0"/>
              <a:t>‹#›</a:t>
            </a:fld>
            <a:endParaRPr lang="en-IN"/>
          </a:p>
        </p:txBody>
      </p:sp>
    </p:spTree>
    <p:extLst>
      <p:ext uri="{BB962C8B-B14F-4D97-AF65-F5344CB8AC3E}">
        <p14:creationId xmlns:p14="http://schemas.microsoft.com/office/powerpoint/2010/main" val="343716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microsoft.com/office/2007/relationships/hdphoto" Target="../media/hdphoto1.wdp"/></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A6BC1-5BD1-3AC5-844A-2795672457ED}"/>
              </a:ext>
            </a:extLst>
          </p:cNvPr>
          <p:cNvSpPr>
            <a:spLocks noGrp="1"/>
          </p:cNvSpPr>
          <p:nvPr>
            <p:ph type="ctrTitle"/>
          </p:nvPr>
        </p:nvSpPr>
        <p:spPr>
          <a:xfrm>
            <a:off x="844915" y="2404531"/>
            <a:ext cx="9702216" cy="1646302"/>
          </a:xfrm>
        </p:spPr>
        <p:txBody>
          <a:bodyPr/>
          <a:lstStyle/>
          <a:p>
            <a:r>
              <a:rPr lang="en-GB" dirty="0">
                <a:solidFill>
                  <a:srgbClr val="FF0000"/>
                </a:solidFill>
              </a:rPr>
              <a:t>Data Warehouse - Architecture</a:t>
            </a:r>
            <a:endParaRPr lang="en-IN" dirty="0">
              <a:solidFill>
                <a:srgbClr val="FF0000"/>
              </a:solidFill>
            </a:endParaRPr>
          </a:p>
        </p:txBody>
      </p:sp>
      <p:sp>
        <p:nvSpPr>
          <p:cNvPr id="3" name="Subtitle 2">
            <a:extLst>
              <a:ext uri="{FF2B5EF4-FFF2-40B4-BE49-F238E27FC236}">
                <a16:creationId xmlns:a16="http://schemas.microsoft.com/office/drawing/2014/main" id="{CE5901FF-A596-5FFB-E95D-AAC4D341A83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60967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3B416-6545-EE78-D645-B8EA0E63169F}"/>
              </a:ext>
            </a:extLst>
          </p:cNvPr>
          <p:cNvSpPr>
            <a:spLocks noGrp="1"/>
          </p:cNvSpPr>
          <p:nvPr>
            <p:ph type="ctrTitle"/>
          </p:nvPr>
        </p:nvSpPr>
        <p:spPr/>
        <p:txBody>
          <a:bodyPr/>
          <a:lstStyle/>
          <a:p>
            <a:r>
              <a:rPr lang="en-US" dirty="0">
                <a:solidFill>
                  <a:srgbClr val="FF0000"/>
                </a:solidFill>
              </a:rPr>
              <a:t>Data Warehouse Models</a:t>
            </a:r>
            <a:endParaRPr lang="en-IN" dirty="0"/>
          </a:p>
        </p:txBody>
      </p:sp>
      <p:sp>
        <p:nvSpPr>
          <p:cNvPr id="3" name="Subtitle 2">
            <a:extLst>
              <a:ext uri="{FF2B5EF4-FFF2-40B4-BE49-F238E27FC236}">
                <a16:creationId xmlns:a16="http://schemas.microsoft.com/office/drawing/2014/main" id="{DD037750-168F-D571-903D-49081800AD6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268131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AA5B-98AA-4AFD-9F5D-908959282EE6}"/>
              </a:ext>
            </a:extLst>
          </p:cNvPr>
          <p:cNvSpPr>
            <a:spLocks noGrp="1"/>
          </p:cNvSpPr>
          <p:nvPr>
            <p:ph type="title"/>
          </p:nvPr>
        </p:nvSpPr>
        <p:spPr/>
        <p:txBody>
          <a:bodyPr>
            <a:normAutofit/>
          </a:bodyPr>
          <a:lstStyle/>
          <a:p>
            <a:r>
              <a:rPr lang="en-US" b="1" i="0" dirty="0">
                <a:solidFill>
                  <a:srgbClr val="00B050"/>
                </a:solidFill>
                <a:effectLst/>
                <a:latin typeface="arial" panose="020B0604020202020204" pitchFamily="34" charset="0"/>
              </a:rPr>
              <a:t>Pre-computing Shell Fragments for Fast High-Dimensional OLAP</a:t>
            </a:r>
            <a:endParaRPr lang="en-IN" dirty="0">
              <a:solidFill>
                <a:srgbClr val="00B050"/>
              </a:solidFill>
            </a:endParaRPr>
          </a:p>
        </p:txBody>
      </p:sp>
      <p:sp>
        <p:nvSpPr>
          <p:cNvPr id="3" name="Slide Number Placeholder 2">
            <a:extLst>
              <a:ext uri="{FF2B5EF4-FFF2-40B4-BE49-F238E27FC236}">
                <a16:creationId xmlns:a16="http://schemas.microsoft.com/office/drawing/2014/main" id="{41FBEDFD-F2D0-4550-AEC9-D3B5915BA3A0}"/>
              </a:ext>
            </a:extLst>
          </p:cNvPr>
          <p:cNvSpPr>
            <a:spLocks noGrp="1"/>
          </p:cNvSpPr>
          <p:nvPr>
            <p:ph type="sldNum" sz="quarter" idx="12"/>
          </p:nvPr>
        </p:nvSpPr>
        <p:spPr/>
        <p:txBody>
          <a:bodyPr/>
          <a:lstStyle/>
          <a:p>
            <a:fld id="{E3591306-41CF-4237-B2B4-5C605DD45071}" type="slidenum">
              <a:rPr lang="en-US" smtClean="0">
                <a:solidFill>
                  <a:srgbClr val="464653"/>
                </a:solidFill>
              </a:rPr>
              <a:pPr/>
              <a:t>100</a:t>
            </a:fld>
            <a:endParaRPr lang="en-US">
              <a:solidFill>
                <a:srgbClr val="464653"/>
              </a:solidFill>
            </a:endParaRPr>
          </a:p>
        </p:txBody>
      </p:sp>
      <p:sp>
        <p:nvSpPr>
          <p:cNvPr id="4" name="Content Placeholder 3">
            <a:extLst>
              <a:ext uri="{FF2B5EF4-FFF2-40B4-BE49-F238E27FC236}">
                <a16:creationId xmlns:a16="http://schemas.microsoft.com/office/drawing/2014/main" id="{23B867D2-F9A7-4EF1-8FB7-F30EEBE764D6}"/>
              </a:ext>
            </a:extLst>
          </p:cNvPr>
          <p:cNvSpPr>
            <a:spLocks noGrp="1"/>
          </p:cNvSpPr>
          <p:nvPr>
            <p:ph sz="quarter" idx="1"/>
          </p:nvPr>
        </p:nvSpPr>
        <p:spPr>
          <a:xfrm>
            <a:off x="609600" y="1219199"/>
            <a:ext cx="10972801" cy="5502912"/>
          </a:xfrm>
        </p:spPr>
        <p:txBody>
          <a:bodyPr>
            <a:normAutofit fontScale="85000" lnSpcReduction="20000"/>
          </a:bodyPr>
          <a:lstStyle/>
          <a:p>
            <a:pPr algn="l"/>
            <a:r>
              <a:rPr lang="en-US" b="1" i="0" dirty="0">
                <a:solidFill>
                  <a:srgbClr val="222222"/>
                </a:solidFill>
                <a:effectLst/>
                <a:latin typeface="arial" panose="020B0604020202020204" pitchFamily="34" charset="0"/>
              </a:rPr>
              <a:t>Introduction:</a:t>
            </a: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Recall the reason that we are interested in pre-computing data cubes: Data cubes facilitate fast on-line analytical processing (OLAP) in a multidimensional data space. However, a full data cube of high dimensionality needs massive storage space and unrealistic computation time.</a:t>
            </a:r>
          </a:p>
          <a:p>
            <a:pPr algn="l"/>
            <a:r>
              <a:rPr lang="en-US" b="0" i="0" dirty="0">
                <a:solidFill>
                  <a:srgbClr val="222222"/>
                </a:solidFill>
                <a:effectLst/>
                <a:latin typeface="arial" panose="020B0604020202020204" pitchFamily="34" charset="0"/>
              </a:rPr>
              <a:t>Iceberg cubes provide a more feasible alternative, as we have seen wherein the iceberg condition is used to specify the computation of only a subset of the full cube’s cells. However, although an iceberg cube is smaller and requires less computation time than its corresponding full cube, it is not an ultimate solution. For one, the computation and storage of the iceberg cube can still be costly. For example, if the</a:t>
            </a:r>
          </a:p>
          <a:p>
            <a:pPr algn="l"/>
            <a:r>
              <a:rPr lang="en-US" b="1" i="0" dirty="0">
                <a:solidFill>
                  <a:srgbClr val="222222"/>
                </a:solidFill>
                <a:effectLst/>
                <a:latin typeface="arial" panose="020B0604020202020204" pitchFamily="34" charset="0"/>
              </a:rPr>
              <a:t>Algorithm: Star-Cubing. Compute iceberg cubes by Star-Cubing.</a:t>
            </a:r>
            <a:endParaRPr lang="en-US" b="0" i="0" dirty="0">
              <a:solidFill>
                <a:srgbClr val="222222"/>
              </a:solidFill>
              <a:effectLst/>
              <a:latin typeface="arial" panose="020B0604020202020204" pitchFamily="34" charset="0"/>
            </a:endParaRPr>
          </a:p>
          <a:p>
            <a:pPr algn="l"/>
            <a:r>
              <a:rPr lang="en-US" b="1" i="0" dirty="0">
                <a:solidFill>
                  <a:srgbClr val="222222"/>
                </a:solidFill>
                <a:effectLst/>
                <a:latin typeface="arial" panose="020B0604020202020204" pitchFamily="34" charset="0"/>
              </a:rPr>
              <a:t>Input:</a:t>
            </a:r>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R: a relational table</a:t>
            </a:r>
          </a:p>
          <a:p>
            <a:pPr algn="l"/>
            <a:r>
              <a:rPr lang="en-US" b="0" i="0" dirty="0">
                <a:solidFill>
                  <a:srgbClr val="222222"/>
                </a:solidFill>
                <a:effectLst/>
                <a:latin typeface="arial" panose="020B0604020202020204" pitchFamily="34" charset="0"/>
              </a:rPr>
              <a:t>min support: minimum support threshold for the iceberg condition (taking count as the measure).</a:t>
            </a:r>
          </a:p>
          <a:p>
            <a:pPr algn="l"/>
            <a:r>
              <a:rPr lang="en-US" b="1" i="0" dirty="0">
                <a:solidFill>
                  <a:srgbClr val="222222"/>
                </a:solidFill>
                <a:effectLst/>
                <a:latin typeface="arial" panose="020B0604020202020204" pitchFamily="34" charset="0"/>
              </a:rPr>
              <a:t>Output:</a:t>
            </a:r>
            <a:r>
              <a:rPr lang="en-US" b="0" i="0" dirty="0">
                <a:solidFill>
                  <a:srgbClr val="222222"/>
                </a:solidFill>
                <a:effectLst/>
                <a:latin typeface="arial" panose="020B0604020202020204" pitchFamily="34" charset="0"/>
              </a:rPr>
              <a:t> The computed iceberg cube.</a:t>
            </a:r>
          </a:p>
          <a:p>
            <a:pPr algn="l"/>
            <a:r>
              <a:rPr lang="en-US" b="1" i="0" dirty="0">
                <a:solidFill>
                  <a:srgbClr val="222222"/>
                </a:solidFill>
                <a:effectLst/>
                <a:latin typeface="arial" panose="020B0604020202020204" pitchFamily="34" charset="0"/>
              </a:rPr>
              <a:t>Method</a:t>
            </a:r>
            <a:r>
              <a:rPr lang="en-US" b="0" i="0" dirty="0">
                <a:solidFill>
                  <a:srgbClr val="222222"/>
                </a:solidFill>
                <a:effectLst/>
                <a:latin typeface="arial" panose="020B0604020202020204" pitchFamily="34" charset="0"/>
              </a:rPr>
              <a:t>: Each star-tree corresponds to one cuboid tree node, and vice versa.</a:t>
            </a:r>
          </a:p>
          <a:p>
            <a:pPr algn="l"/>
            <a:r>
              <a:rPr lang="en-IN" b="1" i="0" dirty="0">
                <a:solidFill>
                  <a:srgbClr val="222222"/>
                </a:solidFill>
                <a:effectLst/>
                <a:latin typeface="arial" panose="020B0604020202020204" pitchFamily="34" charset="0"/>
              </a:rPr>
              <a:t>BEGIN</a:t>
            </a:r>
            <a:endParaRPr lang="en-IN" b="0" i="0" dirty="0">
              <a:solidFill>
                <a:srgbClr val="222222"/>
              </a:solidFill>
              <a:effectLst/>
              <a:latin typeface="arial" panose="020B0604020202020204" pitchFamily="34" charset="0"/>
            </a:endParaRPr>
          </a:p>
          <a:p>
            <a:pPr algn="l"/>
            <a:r>
              <a:rPr lang="en-IN" b="0" i="0" dirty="0">
                <a:solidFill>
                  <a:srgbClr val="222222"/>
                </a:solidFill>
                <a:effectLst/>
                <a:latin typeface="arial" panose="020B0604020202020204" pitchFamily="34" charset="0"/>
              </a:rPr>
              <a:t>scan R twice, create star-table S and star-tree T;</a:t>
            </a:r>
          </a:p>
          <a:p>
            <a:pPr algn="l"/>
            <a:r>
              <a:rPr lang="en-IN" b="0" i="0" dirty="0">
                <a:solidFill>
                  <a:srgbClr val="222222"/>
                </a:solidFill>
                <a:effectLst/>
                <a:latin typeface="arial" panose="020B0604020202020204" pitchFamily="34" charset="0"/>
              </a:rPr>
              <a:t>output count of </a:t>
            </a:r>
            <a:r>
              <a:rPr lang="en-IN" b="0" i="0" dirty="0" err="1">
                <a:solidFill>
                  <a:srgbClr val="222222"/>
                </a:solidFill>
                <a:effectLst/>
                <a:latin typeface="arial" panose="020B0604020202020204" pitchFamily="34" charset="0"/>
              </a:rPr>
              <a:t>T.root</a:t>
            </a:r>
            <a:r>
              <a:rPr lang="en-IN" b="0" i="0" dirty="0">
                <a:solidFill>
                  <a:srgbClr val="222222"/>
                </a:solidFill>
                <a:effectLst/>
                <a:latin typeface="arial" panose="020B0604020202020204" pitchFamily="34" charset="0"/>
              </a:rPr>
              <a:t>;</a:t>
            </a:r>
          </a:p>
          <a:p>
            <a:pPr algn="l"/>
            <a:r>
              <a:rPr lang="en-IN" b="0" i="0" dirty="0">
                <a:solidFill>
                  <a:srgbClr val="222222"/>
                </a:solidFill>
                <a:effectLst/>
                <a:latin typeface="arial" panose="020B0604020202020204" pitchFamily="34" charset="0"/>
              </a:rPr>
              <a:t>call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(T, </a:t>
            </a:r>
            <a:r>
              <a:rPr lang="en-IN" b="0" i="0" dirty="0" err="1">
                <a:solidFill>
                  <a:srgbClr val="222222"/>
                </a:solidFill>
                <a:effectLst/>
                <a:latin typeface="arial" panose="020B0604020202020204" pitchFamily="34" charset="0"/>
              </a:rPr>
              <a:t>T.root</a:t>
            </a:r>
            <a:r>
              <a:rPr lang="en-IN" b="0" i="0" dirty="0">
                <a:solidFill>
                  <a:srgbClr val="222222"/>
                </a:solidFill>
                <a:effectLst/>
                <a:latin typeface="arial" panose="020B0604020202020204" pitchFamily="34" charset="0"/>
              </a:rPr>
              <a:t>);</a:t>
            </a:r>
          </a:p>
          <a:p>
            <a:pPr algn="l"/>
            <a:r>
              <a:rPr lang="en-IN" b="1" i="0" dirty="0">
                <a:solidFill>
                  <a:srgbClr val="222222"/>
                </a:solidFill>
                <a:effectLst/>
                <a:latin typeface="arial" panose="020B0604020202020204" pitchFamily="34" charset="0"/>
              </a:rPr>
              <a:t>END</a:t>
            </a:r>
            <a:endParaRPr lang="en-US" b="0" i="0" dirty="0">
              <a:solidFill>
                <a:srgbClr val="222222"/>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17364062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63D258-2F47-4603-A697-4A420059BF98}"/>
              </a:ext>
            </a:extLst>
          </p:cNvPr>
          <p:cNvSpPr>
            <a:spLocks noGrp="1"/>
          </p:cNvSpPr>
          <p:nvPr>
            <p:ph type="sldNum" sz="quarter" idx="12"/>
          </p:nvPr>
        </p:nvSpPr>
        <p:spPr/>
        <p:txBody>
          <a:bodyPr/>
          <a:lstStyle/>
          <a:p>
            <a:fld id="{E3591306-41CF-4237-B2B4-5C605DD45071}" type="slidenum">
              <a:rPr lang="en-US" smtClean="0">
                <a:solidFill>
                  <a:srgbClr val="464653"/>
                </a:solidFill>
              </a:rPr>
              <a:pPr/>
              <a:t>101</a:t>
            </a:fld>
            <a:endParaRPr lang="en-US">
              <a:solidFill>
                <a:srgbClr val="464653"/>
              </a:solidFill>
            </a:endParaRPr>
          </a:p>
        </p:txBody>
      </p:sp>
      <p:sp>
        <p:nvSpPr>
          <p:cNvPr id="4" name="Content Placeholder 3">
            <a:extLst>
              <a:ext uri="{FF2B5EF4-FFF2-40B4-BE49-F238E27FC236}">
                <a16:creationId xmlns:a16="http://schemas.microsoft.com/office/drawing/2014/main" id="{4AC9A85F-A57C-4347-B46E-3D9EA32A6738}"/>
              </a:ext>
            </a:extLst>
          </p:cNvPr>
          <p:cNvSpPr>
            <a:spLocks noGrp="1"/>
          </p:cNvSpPr>
          <p:nvPr>
            <p:ph sz="quarter" idx="1"/>
          </p:nvPr>
        </p:nvSpPr>
        <p:spPr>
          <a:xfrm>
            <a:off x="609600" y="135889"/>
            <a:ext cx="10972801" cy="6586222"/>
          </a:xfrm>
        </p:spPr>
        <p:txBody>
          <a:bodyPr>
            <a:normAutofit fontScale="62500" lnSpcReduction="20000"/>
          </a:bodyPr>
          <a:lstStyle/>
          <a:p>
            <a:pPr algn="l"/>
            <a:r>
              <a:rPr lang="en-IN" b="0" i="0" dirty="0">
                <a:solidFill>
                  <a:srgbClr val="00B050"/>
                </a:solidFill>
                <a:effectLst/>
                <a:latin typeface="arial" panose="020B0604020202020204" pitchFamily="34" charset="0"/>
              </a:rPr>
              <a:t>procedure </a:t>
            </a:r>
            <a:r>
              <a:rPr lang="en-IN" b="0" i="0" dirty="0" err="1">
                <a:solidFill>
                  <a:srgbClr val="00B050"/>
                </a:solidFill>
                <a:effectLst/>
                <a:latin typeface="arial" panose="020B0604020202020204" pitchFamily="34" charset="0"/>
              </a:rPr>
              <a:t>starcubing</a:t>
            </a:r>
            <a:r>
              <a:rPr lang="en-IN" b="0" i="0" dirty="0">
                <a:solidFill>
                  <a:srgbClr val="00B050"/>
                </a:solidFill>
                <a:effectLst/>
                <a:latin typeface="arial" panose="020B0604020202020204" pitchFamily="34" charset="0"/>
              </a:rPr>
              <a:t>(T, </a:t>
            </a:r>
            <a:r>
              <a:rPr lang="en-IN" b="0" i="0" dirty="0" err="1">
                <a:solidFill>
                  <a:srgbClr val="00B050"/>
                </a:solidFill>
                <a:effectLst/>
                <a:latin typeface="arial" panose="020B0604020202020204" pitchFamily="34" charset="0"/>
              </a:rPr>
              <a:t>cnode</a:t>
            </a:r>
            <a:r>
              <a:rPr lang="en-IN" b="0" i="0" dirty="0">
                <a:solidFill>
                  <a:srgbClr val="00B050"/>
                </a:solidFill>
                <a:effectLst/>
                <a:latin typeface="arial" panose="020B0604020202020204" pitchFamily="34" charset="0"/>
              </a:rPr>
              <a:t>)// </a:t>
            </a:r>
            <a:r>
              <a:rPr lang="en-IN" b="0" i="0" dirty="0" err="1">
                <a:solidFill>
                  <a:srgbClr val="00B050"/>
                </a:solidFill>
                <a:effectLst/>
                <a:latin typeface="arial" panose="020B0604020202020204" pitchFamily="34" charset="0"/>
              </a:rPr>
              <a:t>cnode</a:t>
            </a:r>
            <a:r>
              <a:rPr lang="en-IN" b="0" i="0" dirty="0">
                <a:solidFill>
                  <a:srgbClr val="00B050"/>
                </a:solidFill>
                <a:effectLst/>
                <a:latin typeface="arial" panose="020B0604020202020204" pitchFamily="34" charset="0"/>
              </a:rPr>
              <a:t>: current node</a:t>
            </a:r>
          </a:p>
          <a:p>
            <a:pPr algn="l"/>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1.       for each non-null child C of T’s cuboid tree</a:t>
            </a:r>
          </a:p>
          <a:p>
            <a:pPr marL="914400" algn="l"/>
            <a:r>
              <a:rPr lang="en-IN" b="0" i="0" dirty="0">
                <a:solidFill>
                  <a:srgbClr val="222222"/>
                </a:solidFill>
                <a:effectLst/>
                <a:latin typeface="arial" panose="020B0604020202020204" pitchFamily="34" charset="0"/>
              </a:rPr>
              <a:t>2.       insert or aggregate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to the corresponding</a:t>
            </a:r>
          </a:p>
          <a:p>
            <a:pPr marL="914400" algn="l"/>
            <a:r>
              <a:rPr lang="en-IN" b="0" i="0" dirty="0">
                <a:solidFill>
                  <a:srgbClr val="222222"/>
                </a:solidFill>
                <a:effectLst/>
                <a:latin typeface="arial" panose="020B0604020202020204" pitchFamily="34" charset="0"/>
              </a:rPr>
              <a:t>3.       position or node in C’s star-tree;</a:t>
            </a:r>
          </a:p>
          <a:p>
            <a:pPr marL="914400" algn="l"/>
            <a:r>
              <a:rPr lang="en-IN" b="0" i="0" dirty="0">
                <a:solidFill>
                  <a:srgbClr val="222222"/>
                </a:solidFill>
                <a:effectLst/>
                <a:latin typeface="arial" panose="020B0604020202020204" pitchFamily="34" charset="0"/>
              </a:rPr>
              <a:t>4.       if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  min support) then f</a:t>
            </a:r>
          </a:p>
          <a:p>
            <a:pPr marL="914400" algn="l"/>
            <a:r>
              <a:rPr lang="en-IN" b="0" i="0" dirty="0">
                <a:solidFill>
                  <a:srgbClr val="222222"/>
                </a:solidFill>
                <a:effectLst/>
                <a:latin typeface="arial" panose="020B0604020202020204" pitchFamily="34" charset="0"/>
              </a:rPr>
              <a:t>5.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6= root) then</a:t>
            </a:r>
          </a:p>
          <a:p>
            <a:pPr marL="914400" algn="l"/>
            <a:r>
              <a:rPr lang="en-IN" b="0" i="0" dirty="0">
                <a:solidFill>
                  <a:srgbClr val="222222"/>
                </a:solidFill>
                <a:effectLst/>
                <a:latin typeface="arial" panose="020B0604020202020204" pitchFamily="34" charset="0"/>
              </a:rPr>
              <a:t>6.       output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7.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is a leaf) then</a:t>
            </a:r>
          </a:p>
          <a:p>
            <a:pPr marL="914400" algn="l"/>
            <a:r>
              <a:rPr lang="en-IN" b="0" i="0" dirty="0">
                <a:solidFill>
                  <a:srgbClr val="222222"/>
                </a:solidFill>
                <a:effectLst/>
                <a:latin typeface="arial" panose="020B0604020202020204" pitchFamily="34" charset="0"/>
              </a:rPr>
              <a:t>8.       output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9.       else { // initiate a new cuboid tree</a:t>
            </a:r>
          </a:p>
          <a:p>
            <a:pPr marL="914400" algn="l"/>
            <a:r>
              <a:rPr lang="en-IN" b="0" i="0" dirty="0">
                <a:solidFill>
                  <a:srgbClr val="222222"/>
                </a:solidFill>
                <a:effectLst/>
                <a:latin typeface="arial" panose="020B0604020202020204" pitchFamily="34" charset="0"/>
              </a:rPr>
              <a:t>10.   create CC as a child of T’s cuboid tree;</a:t>
            </a:r>
          </a:p>
          <a:p>
            <a:pPr marL="914400" algn="l"/>
            <a:r>
              <a:rPr lang="en-IN" b="0" i="0" dirty="0">
                <a:solidFill>
                  <a:srgbClr val="222222"/>
                </a:solidFill>
                <a:effectLst/>
                <a:latin typeface="arial" panose="020B0604020202020204" pitchFamily="34" charset="0"/>
              </a:rPr>
              <a:t>11.   let TC be CC’s star-tree;</a:t>
            </a:r>
          </a:p>
          <a:p>
            <a:pPr marL="914400" algn="l"/>
            <a:r>
              <a:rPr lang="en-IN" b="0" i="0" dirty="0">
                <a:solidFill>
                  <a:srgbClr val="222222"/>
                </a:solidFill>
                <a:effectLst/>
                <a:latin typeface="arial" panose="020B0604020202020204" pitchFamily="34" charset="0"/>
              </a:rPr>
              <a:t>12.   TC:root0s count = </a:t>
            </a:r>
            <a:r>
              <a:rPr lang="en-IN" b="0" i="0" dirty="0" err="1">
                <a:solidFill>
                  <a:srgbClr val="222222"/>
                </a:solidFill>
                <a:effectLst/>
                <a:latin typeface="arial" panose="020B0604020202020204" pitchFamily="34" charset="0"/>
              </a:rPr>
              <a:t>cnode:count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13.   }</a:t>
            </a:r>
          </a:p>
          <a:p>
            <a:pPr marL="914400" algn="l"/>
            <a:r>
              <a:rPr lang="en-IN" b="0" i="0" dirty="0">
                <a:solidFill>
                  <a:srgbClr val="222222"/>
                </a:solidFill>
                <a:effectLst/>
                <a:latin typeface="arial" panose="020B0604020202020204" pitchFamily="34" charset="0"/>
              </a:rPr>
              <a:t>14.   }</a:t>
            </a:r>
          </a:p>
          <a:p>
            <a:pPr marL="914400" algn="l"/>
            <a:r>
              <a:rPr lang="en-IN" b="0" i="0" dirty="0">
                <a:solidFill>
                  <a:srgbClr val="222222"/>
                </a:solidFill>
                <a:effectLst/>
                <a:latin typeface="arial" panose="020B0604020202020204" pitchFamily="34" charset="0"/>
              </a:rPr>
              <a:t>15.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is not a leaf) then</a:t>
            </a:r>
          </a:p>
          <a:p>
            <a:pPr marL="914400" algn="l"/>
            <a:r>
              <a:rPr lang="en-IN" b="0" i="0" dirty="0">
                <a:solidFill>
                  <a:srgbClr val="222222"/>
                </a:solidFill>
                <a:effectLst/>
                <a:latin typeface="arial" panose="020B0604020202020204" pitchFamily="34" charset="0"/>
              </a:rPr>
              <a:t>16.  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(T, </a:t>
            </a:r>
            <a:r>
              <a:rPr lang="en-IN" b="0" i="0" dirty="0" err="1">
                <a:solidFill>
                  <a:srgbClr val="222222"/>
                </a:solidFill>
                <a:effectLst/>
                <a:latin typeface="arial" panose="020B0604020202020204" pitchFamily="34" charset="0"/>
              </a:rPr>
              <a:t>cnode.first</a:t>
            </a:r>
            <a:r>
              <a:rPr lang="en-IN" b="0" i="0" dirty="0">
                <a:solidFill>
                  <a:srgbClr val="222222"/>
                </a:solidFill>
                <a:effectLst/>
                <a:latin typeface="arial" panose="020B0604020202020204" pitchFamily="34" charset="0"/>
              </a:rPr>
              <a:t> child);</a:t>
            </a:r>
          </a:p>
          <a:p>
            <a:pPr marL="914400" algn="l"/>
            <a:r>
              <a:rPr lang="en-IN" b="0" i="0" dirty="0">
                <a:solidFill>
                  <a:srgbClr val="222222"/>
                </a:solidFill>
                <a:effectLst/>
                <a:latin typeface="arial" panose="020B0604020202020204" pitchFamily="34" charset="0"/>
              </a:rPr>
              <a:t>17.   if (CC is not null) then f</a:t>
            </a:r>
          </a:p>
          <a:p>
            <a:pPr marL="914400" algn="l"/>
            <a:r>
              <a:rPr lang="en-IN" b="0" i="0" dirty="0">
                <a:solidFill>
                  <a:srgbClr val="222222"/>
                </a:solidFill>
                <a:effectLst/>
                <a:latin typeface="arial" panose="020B0604020202020204" pitchFamily="34" charset="0"/>
              </a:rPr>
              <a:t>18.  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a:t>
            </a:r>
            <a:r>
              <a:rPr lang="en-IN" b="0" i="0" dirty="0" err="1">
                <a:solidFill>
                  <a:srgbClr val="222222"/>
                </a:solidFill>
                <a:effectLst/>
                <a:latin typeface="arial" panose="020B0604020202020204" pitchFamily="34" charset="0"/>
              </a:rPr>
              <a:t>TC;TC:root</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19.   remove CC from T’s cuboid tree; g</a:t>
            </a:r>
          </a:p>
          <a:p>
            <a:pPr marL="914400" algn="l"/>
            <a:r>
              <a:rPr lang="en-IN" b="0" i="0" dirty="0">
                <a:solidFill>
                  <a:srgbClr val="222222"/>
                </a:solidFill>
                <a:effectLst/>
                <a:latin typeface="arial" panose="020B0604020202020204" pitchFamily="34" charset="0"/>
              </a:rPr>
              <a:t>20.   if (</a:t>
            </a:r>
            <a:r>
              <a:rPr lang="en-IN" b="0" i="0" dirty="0" err="1">
                <a:solidFill>
                  <a:srgbClr val="222222"/>
                </a:solidFill>
                <a:effectLst/>
                <a:latin typeface="arial" panose="020B0604020202020204" pitchFamily="34" charset="0"/>
              </a:rPr>
              <a:t>cnode</a:t>
            </a:r>
            <a:r>
              <a:rPr lang="en-IN" b="0" i="0" dirty="0">
                <a:solidFill>
                  <a:srgbClr val="222222"/>
                </a:solidFill>
                <a:effectLst/>
                <a:latin typeface="arial" panose="020B0604020202020204" pitchFamily="34" charset="0"/>
              </a:rPr>
              <a:t> has sibling) then</a:t>
            </a:r>
          </a:p>
          <a:p>
            <a:pPr marL="914400" algn="l"/>
            <a:r>
              <a:rPr lang="en-IN" b="0" i="0" dirty="0">
                <a:solidFill>
                  <a:srgbClr val="222222"/>
                </a:solidFill>
                <a:effectLst/>
                <a:latin typeface="arial" panose="020B0604020202020204" pitchFamily="34" charset="0"/>
              </a:rPr>
              <a:t>21.   </a:t>
            </a:r>
            <a:r>
              <a:rPr lang="en-IN" b="0" i="0" dirty="0" err="1">
                <a:solidFill>
                  <a:srgbClr val="222222"/>
                </a:solidFill>
                <a:effectLst/>
                <a:latin typeface="arial" panose="020B0604020202020204" pitchFamily="34" charset="0"/>
              </a:rPr>
              <a:t>starcubing</a:t>
            </a:r>
            <a:r>
              <a:rPr lang="en-IN" b="0" i="0" dirty="0">
                <a:solidFill>
                  <a:srgbClr val="222222"/>
                </a:solidFill>
                <a:effectLst/>
                <a:latin typeface="arial" panose="020B0604020202020204" pitchFamily="34" charset="0"/>
              </a:rPr>
              <a:t>(T, </a:t>
            </a:r>
            <a:r>
              <a:rPr lang="en-IN" b="0" i="0" dirty="0" err="1">
                <a:solidFill>
                  <a:srgbClr val="222222"/>
                </a:solidFill>
                <a:effectLst/>
                <a:latin typeface="arial" panose="020B0604020202020204" pitchFamily="34" charset="0"/>
              </a:rPr>
              <a:t>cnode.sibling</a:t>
            </a:r>
            <a:r>
              <a:rPr lang="en-IN" b="0" i="0" dirty="0">
                <a:solidFill>
                  <a:srgbClr val="222222"/>
                </a:solidFill>
                <a:effectLst/>
                <a:latin typeface="arial" panose="020B0604020202020204" pitchFamily="34" charset="0"/>
              </a:rPr>
              <a:t>);</a:t>
            </a:r>
          </a:p>
          <a:p>
            <a:pPr marL="914400" algn="l"/>
            <a:r>
              <a:rPr lang="en-IN" b="0" i="0" dirty="0">
                <a:solidFill>
                  <a:srgbClr val="222222"/>
                </a:solidFill>
                <a:effectLst/>
                <a:latin typeface="arial" panose="020B0604020202020204" pitchFamily="34" charset="0"/>
              </a:rPr>
              <a:t>22.   remove T;</a:t>
            </a:r>
          </a:p>
          <a:p>
            <a:pPr marL="914400" algn="l"/>
            <a:r>
              <a:rPr lang="en-IN" b="0" i="0" dirty="0">
                <a:solidFill>
                  <a:srgbClr val="222222"/>
                </a:solidFill>
                <a:effectLst/>
                <a:latin typeface="arial" panose="020B0604020202020204" pitchFamily="34" charset="0"/>
              </a:rPr>
              <a:t>23.   }</a:t>
            </a:r>
          </a:p>
          <a:p>
            <a:endParaRPr lang="en-IN" dirty="0"/>
          </a:p>
        </p:txBody>
      </p:sp>
    </p:spTree>
    <p:extLst>
      <p:ext uri="{BB962C8B-B14F-4D97-AF65-F5344CB8AC3E}">
        <p14:creationId xmlns:p14="http://schemas.microsoft.com/office/powerpoint/2010/main" val="156733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Types of Data Warehouse Models</a:t>
            </a:r>
          </a:p>
        </p:txBody>
      </p:sp>
      <p:sp>
        <p:nvSpPr>
          <p:cNvPr id="4" name="Content Placeholder 3"/>
          <p:cNvSpPr>
            <a:spLocks noGrp="1"/>
          </p:cNvSpPr>
          <p:nvPr>
            <p:ph idx="1"/>
          </p:nvPr>
        </p:nvSpPr>
        <p:spPr/>
        <p:txBody>
          <a:bodyPr>
            <a:normAutofit/>
          </a:bodyPr>
          <a:lstStyle/>
          <a:p>
            <a:r>
              <a:rPr lang="en-IN" sz="2400" b="0" i="0" dirty="0">
                <a:solidFill>
                  <a:srgbClr val="610B4B"/>
                </a:solidFill>
                <a:effectLst/>
                <a:highlight>
                  <a:srgbClr val="FFFFFF"/>
                </a:highlight>
                <a:latin typeface="erdana"/>
              </a:rPr>
              <a:t>Enterprise Warehouse</a:t>
            </a:r>
          </a:p>
          <a:p>
            <a:r>
              <a:rPr lang="en-IN" sz="2400" b="0" i="0" dirty="0">
                <a:solidFill>
                  <a:srgbClr val="610B4B"/>
                </a:solidFill>
                <a:effectLst/>
                <a:highlight>
                  <a:srgbClr val="FFFFFF"/>
                </a:highlight>
                <a:latin typeface="erdana"/>
              </a:rPr>
              <a:t>D</a:t>
            </a:r>
            <a:r>
              <a:rPr lang="en-IN" sz="2400" dirty="0">
                <a:solidFill>
                  <a:srgbClr val="610B4B"/>
                </a:solidFill>
                <a:highlight>
                  <a:srgbClr val="FFFFFF"/>
                </a:highlight>
                <a:latin typeface="erdana"/>
              </a:rPr>
              <a:t>ata Mart</a:t>
            </a:r>
            <a:endParaRPr lang="en-IN" sz="2400" b="0" i="0" dirty="0">
              <a:solidFill>
                <a:srgbClr val="610B4B"/>
              </a:solidFill>
              <a:effectLst/>
              <a:highlight>
                <a:srgbClr val="FFFFFF"/>
              </a:highlight>
              <a:latin typeface="erdana"/>
            </a:endParaRPr>
          </a:p>
          <a:p>
            <a:r>
              <a:rPr lang="en-IN" sz="2400" b="0" i="0" dirty="0">
                <a:solidFill>
                  <a:srgbClr val="610B4B"/>
                </a:solidFill>
                <a:effectLst/>
                <a:highlight>
                  <a:srgbClr val="FFFFFF"/>
                </a:highlight>
                <a:latin typeface="erdana"/>
              </a:rPr>
              <a:t>Virtual Warehouses</a:t>
            </a:r>
          </a:p>
          <a:p>
            <a:endParaRPr lang="en-US" sz="2400"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11</a:t>
            </a:fld>
            <a:endParaRPr lang="en-US">
              <a:solidFill>
                <a:srgbClr val="464653"/>
              </a:solidFill>
            </a:endParaRPr>
          </a:p>
        </p:txBody>
      </p:sp>
      <p:pic>
        <p:nvPicPr>
          <p:cNvPr id="11266" name="Picture 2" descr="Types of Data Warehouse Mode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195" y="1366837"/>
            <a:ext cx="5400675" cy="4124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5141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61568" y="965045"/>
            <a:ext cx="9633315" cy="4927909"/>
          </a:xfrm>
        </p:spPr>
        <p:txBody>
          <a:bodyPr>
            <a:normAutofit/>
          </a:bodyPr>
          <a:lstStyle/>
          <a:p>
            <a:r>
              <a:rPr lang="en-US" sz="2000" b="1" dirty="0">
                <a:solidFill>
                  <a:srgbClr val="FF0000"/>
                </a:solidFill>
              </a:rPr>
              <a:t>Enterprise Warehouse</a:t>
            </a:r>
          </a:p>
          <a:p>
            <a:pPr algn="just"/>
            <a:r>
              <a:rPr lang="en-US" dirty="0"/>
              <a:t>An Enterprise warehouse collects all of the records about subjects spanning the entire organization. </a:t>
            </a:r>
          </a:p>
          <a:p>
            <a:pPr algn="just"/>
            <a:r>
              <a:rPr lang="en-US" dirty="0"/>
              <a:t>It supports corporate-wide data integration, usually from one or more operational systems or external data providers, and it's cross-functional in scope. </a:t>
            </a:r>
          </a:p>
          <a:p>
            <a:pPr algn="just"/>
            <a:r>
              <a:rPr lang="en-US" dirty="0"/>
              <a:t>It generally contains </a:t>
            </a:r>
            <a:r>
              <a:rPr lang="en-US" dirty="0">
                <a:solidFill>
                  <a:srgbClr val="FF0000"/>
                </a:solidFill>
              </a:rPr>
              <a:t>detailed information</a:t>
            </a:r>
            <a:r>
              <a:rPr lang="en-US" dirty="0"/>
              <a:t> as well as </a:t>
            </a:r>
            <a:r>
              <a:rPr lang="en-US" dirty="0">
                <a:solidFill>
                  <a:srgbClr val="FF0000"/>
                </a:solidFill>
              </a:rPr>
              <a:t>summarized information </a:t>
            </a:r>
            <a:r>
              <a:rPr lang="en-US" dirty="0"/>
              <a:t>and can range in estimate from a few </a:t>
            </a:r>
            <a:r>
              <a:rPr lang="en-US" dirty="0">
                <a:solidFill>
                  <a:srgbClr val="FF0000"/>
                </a:solidFill>
              </a:rPr>
              <a:t>gigabyte to hundreds of gigabytes, terabytes</a:t>
            </a:r>
            <a:r>
              <a:rPr lang="en-US" dirty="0"/>
              <a:t>, or beyond.</a:t>
            </a:r>
          </a:p>
          <a:p>
            <a:pPr algn="just"/>
            <a:r>
              <a:rPr lang="en-US" dirty="0"/>
              <a:t>An enterprise data warehouse may be accomplished on traditional mainframes, UNIX super servers, or parallel architecture platforms. </a:t>
            </a:r>
          </a:p>
          <a:p>
            <a:pPr algn="just"/>
            <a:r>
              <a:rPr lang="en-US" dirty="0"/>
              <a:t>It required </a:t>
            </a:r>
            <a:r>
              <a:rPr lang="en-US" dirty="0">
                <a:solidFill>
                  <a:srgbClr val="FF0000"/>
                </a:solidFill>
              </a:rPr>
              <a:t>extensive business modeling </a:t>
            </a:r>
            <a:r>
              <a:rPr lang="en-US" dirty="0"/>
              <a:t>and may take years to develop and build.</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12</a:t>
            </a:fld>
            <a:endParaRPr lang="en-US">
              <a:solidFill>
                <a:srgbClr val="464653"/>
              </a:solidFill>
            </a:endParaRPr>
          </a:p>
        </p:txBody>
      </p:sp>
    </p:spTree>
    <p:extLst>
      <p:ext uri="{BB962C8B-B14F-4D97-AF65-F5344CB8AC3E}">
        <p14:creationId xmlns:p14="http://schemas.microsoft.com/office/powerpoint/2010/main" val="3759637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599" y="638810"/>
            <a:ext cx="8165691" cy="5290042"/>
          </a:xfrm>
        </p:spPr>
        <p:txBody>
          <a:bodyPr>
            <a:normAutofit/>
          </a:bodyPr>
          <a:lstStyle/>
          <a:p>
            <a:pPr algn="just"/>
            <a:r>
              <a:rPr lang="en-US" b="1" dirty="0">
                <a:solidFill>
                  <a:srgbClr val="FF0000"/>
                </a:solidFill>
              </a:rPr>
              <a:t>Data Mart</a:t>
            </a:r>
          </a:p>
          <a:p>
            <a:pPr algn="just"/>
            <a:r>
              <a:rPr lang="en-US" dirty="0"/>
              <a:t>A data mart includes a </a:t>
            </a:r>
            <a:r>
              <a:rPr lang="en-US" dirty="0">
                <a:solidFill>
                  <a:srgbClr val="FF0000"/>
                </a:solidFill>
              </a:rPr>
              <a:t>subset</a:t>
            </a:r>
            <a:r>
              <a:rPr lang="en-US" dirty="0"/>
              <a:t> of corporate-wide data that is of value to a specific collection of users. </a:t>
            </a:r>
          </a:p>
          <a:p>
            <a:pPr algn="just"/>
            <a:r>
              <a:rPr lang="en-US" dirty="0"/>
              <a:t>The scope is confined to particular selected subjects. </a:t>
            </a:r>
          </a:p>
          <a:p>
            <a:pPr algn="just"/>
            <a:r>
              <a:rPr lang="en-US" dirty="0"/>
              <a:t>For example, a marketing data mart may restrict its subjects to the </a:t>
            </a:r>
            <a:r>
              <a:rPr lang="en-US" dirty="0">
                <a:solidFill>
                  <a:srgbClr val="FF0000"/>
                </a:solidFill>
              </a:rPr>
              <a:t>customer, items, and sales. </a:t>
            </a:r>
            <a:r>
              <a:rPr lang="en-US" dirty="0"/>
              <a:t>The data contained in the data marts tend to be summarized.</a:t>
            </a:r>
          </a:p>
          <a:p>
            <a:pPr algn="just"/>
            <a:r>
              <a:rPr lang="en-US" b="1" dirty="0">
                <a:solidFill>
                  <a:srgbClr val="002060"/>
                </a:solidFill>
              </a:rPr>
              <a:t>Data Marts is divided into two parts:</a:t>
            </a:r>
          </a:p>
          <a:p>
            <a:pPr algn="just"/>
            <a:r>
              <a:rPr lang="en-US" b="1" dirty="0"/>
              <a:t>Independent Data Mart:</a:t>
            </a:r>
            <a:r>
              <a:rPr lang="en-US" dirty="0"/>
              <a:t> Independent data mart is sourced from data captured from one or more operational systems or external data providers, or data generally locally within a different department or geographic area.</a:t>
            </a:r>
          </a:p>
          <a:p>
            <a:pPr algn="just"/>
            <a:r>
              <a:rPr lang="en-US" b="1" dirty="0"/>
              <a:t>Dependent Data Mart:</a:t>
            </a:r>
            <a:r>
              <a:rPr lang="en-US" dirty="0"/>
              <a:t> Dependent data marts are sourced exactly from enterprise data-warehouses.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13</a:t>
            </a:fld>
            <a:endParaRPr lang="en-US">
              <a:solidFill>
                <a:srgbClr val="464653"/>
              </a:solidFill>
            </a:endParaRPr>
          </a:p>
        </p:txBody>
      </p:sp>
      <p:pic>
        <p:nvPicPr>
          <p:cNvPr id="2" name="Picture 1">
            <a:extLst>
              <a:ext uri="{FF2B5EF4-FFF2-40B4-BE49-F238E27FC236}">
                <a16:creationId xmlns:a16="http://schemas.microsoft.com/office/drawing/2014/main" id="{A1638ADB-0048-BE1F-5352-A1A54B683CC3}"/>
              </a:ext>
            </a:extLst>
          </p:cNvPr>
          <p:cNvPicPr>
            <a:picLocks noChangeAspect="1"/>
          </p:cNvPicPr>
          <p:nvPr/>
        </p:nvPicPr>
        <p:blipFill>
          <a:blip r:embed="rId2"/>
          <a:stretch>
            <a:fillRect/>
          </a:stretch>
        </p:blipFill>
        <p:spPr>
          <a:xfrm>
            <a:off x="8775290" y="1524641"/>
            <a:ext cx="3131849" cy="2973644"/>
          </a:xfrm>
          <a:prstGeom prst="rect">
            <a:avLst/>
          </a:prstGeom>
        </p:spPr>
      </p:pic>
    </p:spTree>
    <p:extLst>
      <p:ext uri="{BB962C8B-B14F-4D97-AF65-F5344CB8AC3E}">
        <p14:creationId xmlns:p14="http://schemas.microsoft.com/office/powerpoint/2010/main" val="2536261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01328" y="887955"/>
            <a:ext cx="9320134" cy="4262284"/>
          </a:xfrm>
        </p:spPr>
        <p:txBody>
          <a:bodyPr>
            <a:normAutofit/>
          </a:bodyPr>
          <a:lstStyle/>
          <a:p>
            <a:pPr algn="just"/>
            <a:r>
              <a:rPr lang="en-US" sz="2200" b="1" dirty="0">
                <a:solidFill>
                  <a:srgbClr val="FF0000"/>
                </a:solidFill>
              </a:rPr>
              <a:t>Virtual Warehouses</a:t>
            </a:r>
          </a:p>
          <a:p>
            <a:pPr algn="just"/>
            <a:r>
              <a:rPr lang="en-US" sz="2200" dirty="0"/>
              <a:t>Virtual Data Warehouses is a set of perception over the operational database. </a:t>
            </a:r>
          </a:p>
          <a:p>
            <a:pPr algn="just"/>
            <a:r>
              <a:rPr lang="en-US" sz="2200" dirty="0"/>
              <a:t>For effective query processing, only some of the possible summary vision may be materialized.</a:t>
            </a:r>
          </a:p>
          <a:p>
            <a:pPr algn="just"/>
            <a:r>
              <a:rPr lang="en-US" sz="2200" dirty="0"/>
              <a:t>A virtual warehouse is simple to build but required excess capacity on operational database servers.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14</a:t>
            </a:fld>
            <a:endParaRPr lang="en-US">
              <a:solidFill>
                <a:srgbClr val="464653"/>
              </a:solidFill>
            </a:endParaRPr>
          </a:p>
        </p:txBody>
      </p:sp>
    </p:spTree>
    <p:extLst>
      <p:ext uri="{BB962C8B-B14F-4D97-AF65-F5344CB8AC3E}">
        <p14:creationId xmlns:p14="http://schemas.microsoft.com/office/powerpoint/2010/main" val="2303531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solidFill>
                  <a:srgbClr val="FF0000"/>
                </a:solidFill>
              </a:rPr>
              <a:t>ETL (Extract, Transform, and Load) Process</a:t>
            </a:r>
          </a:p>
        </p:txBody>
      </p:sp>
      <p:sp>
        <p:nvSpPr>
          <p:cNvPr id="4" name="Content Placeholder 3"/>
          <p:cNvSpPr>
            <a:spLocks noGrp="1"/>
          </p:cNvSpPr>
          <p:nvPr>
            <p:ph idx="1"/>
          </p:nvPr>
        </p:nvSpPr>
        <p:spPr>
          <a:xfrm>
            <a:off x="677334" y="1574799"/>
            <a:ext cx="9291145" cy="3708401"/>
          </a:xfrm>
        </p:spPr>
        <p:txBody>
          <a:bodyPr>
            <a:normAutofit/>
          </a:bodyPr>
          <a:lstStyle/>
          <a:p>
            <a:pPr algn="just"/>
            <a:r>
              <a:rPr lang="en-US" sz="2000" b="1" dirty="0"/>
              <a:t>ETL - Extraction, Transformation and Loading</a:t>
            </a:r>
            <a:r>
              <a:rPr lang="en-US" sz="2000" dirty="0"/>
              <a:t>.</a:t>
            </a:r>
          </a:p>
          <a:p>
            <a:pPr algn="just"/>
            <a:r>
              <a:rPr lang="en-US" sz="2000" dirty="0"/>
              <a:t>The mechanism of </a:t>
            </a:r>
            <a:r>
              <a:rPr lang="en-US" sz="2000" b="1" dirty="0">
                <a:solidFill>
                  <a:schemeClr val="accent5">
                    <a:lumMod val="60000"/>
                    <a:lumOff val="40000"/>
                  </a:schemeClr>
                </a:solidFill>
              </a:rPr>
              <a:t>extracting information </a:t>
            </a:r>
            <a:r>
              <a:rPr lang="en-US" sz="2000" dirty="0"/>
              <a:t>from source systems and bringing it into the data warehouse</a:t>
            </a:r>
          </a:p>
          <a:p>
            <a:pPr algn="just"/>
            <a:r>
              <a:rPr lang="en-US" sz="2000" dirty="0"/>
              <a:t>The ETL process requires </a:t>
            </a:r>
            <a:r>
              <a:rPr lang="en-US" sz="2000" dirty="0">
                <a:solidFill>
                  <a:schemeClr val="accent5">
                    <a:lumMod val="60000"/>
                    <a:lumOff val="40000"/>
                  </a:schemeClr>
                </a:solidFill>
              </a:rPr>
              <a:t>active inputs </a:t>
            </a:r>
            <a:r>
              <a:rPr lang="en-US" sz="2000" dirty="0"/>
              <a:t>from various stakeholders, including developers, analysts, testers, top executives and is technically challenging.</a:t>
            </a:r>
          </a:p>
          <a:p>
            <a:pPr algn="just"/>
            <a:r>
              <a:rPr lang="en-US" sz="2000" dirty="0"/>
              <a:t>To maintain its value as a tool for decision-makers, Data warehouse technique needs to </a:t>
            </a:r>
            <a:r>
              <a:rPr lang="en-US" sz="2000" dirty="0">
                <a:solidFill>
                  <a:srgbClr val="FF0000"/>
                </a:solidFill>
              </a:rPr>
              <a:t>change with business changes</a:t>
            </a:r>
            <a:r>
              <a:rPr lang="en-US" sz="2000" dirty="0"/>
              <a:t>. </a:t>
            </a:r>
          </a:p>
          <a:p>
            <a:pPr algn="just"/>
            <a:r>
              <a:rPr lang="en-US" sz="2000" dirty="0"/>
              <a:t>ETL is a </a:t>
            </a:r>
            <a:r>
              <a:rPr lang="en-US" sz="2000" dirty="0">
                <a:solidFill>
                  <a:srgbClr val="FF0000"/>
                </a:solidFill>
              </a:rPr>
              <a:t>recurring</a:t>
            </a:r>
            <a:r>
              <a:rPr lang="en-US" sz="2000" dirty="0"/>
              <a:t> method (daily, weekly, monthly) of a Data warehouse system and needs to be agile, automated, and well documented.</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15</a:t>
            </a:fld>
            <a:endParaRPr lang="en-US">
              <a:solidFill>
                <a:srgbClr val="464653"/>
              </a:solidFill>
            </a:endParaRPr>
          </a:p>
        </p:txBody>
      </p:sp>
    </p:spTree>
    <p:extLst>
      <p:ext uri="{BB962C8B-B14F-4D97-AF65-F5344CB8AC3E}">
        <p14:creationId xmlns:p14="http://schemas.microsoft.com/office/powerpoint/2010/main" val="834963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95A5BF7-9009-1A53-210B-D00AE00A56BB}"/>
              </a:ext>
            </a:extLst>
          </p:cNvPr>
          <p:cNvPicPr>
            <a:picLocks noGrp="1" noChangeAspect="1"/>
          </p:cNvPicPr>
          <p:nvPr>
            <p:ph idx="1"/>
          </p:nvPr>
        </p:nvPicPr>
        <p:blipFill>
          <a:blip r:embed="rId2"/>
          <a:stretch>
            <a:fillRect/>
          </a:stretch>
        </p:blipFill>
        <p:spPr>
          <a:xfrm>
            <a:off x="2517885" y="3609976"/>
            <a:ext cx="6561931" cy="3014941"/>
          </a:xfrm>
          <a:prstGeom prst="rect">
            <a:avLst/>
          </a:prstGeom>
        </p:spPr>
      </p:pic>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16</a:t>
            </a:fld>
            <a:endParaRPr lang="en-US">
              <a:solidFill>
                <a:srgbClr val="464653"/>
              </a:solidFill>
            </a:endParaRPr>
          </a:p>
        </p:txBody>
      </p:sp>
      <p:pic>
        <p:nvPicPr>
          <p:cNvPr id="12290" name="Picture 2" descr="What is ETL in Datawarehous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021" y="247648"/>
            <a:ext cx="9286875" cy="3000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0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600" y="838200"/>
            <a:ext cx="9858704" cy="5203162"/>
          </a:xfrm>
        </p:spPr>
        <p:txBody>
          <a:bodyPr>
            <a:normAutofit/>
          </a:bodyPr>
          <a:lstStyle/>
          <a:p>
            <a:r>
              <a:rPr lang="en-US" sz="2400" b="1" dirty="0">
                <a:solidFill>
                  <a:srgbClr val="FF0000"/>
                </a:solidFill>
              </a:rPr>
              <a:t>ETL Works?</a:t>
            </a:r>
            <a:endParaRPr lang="en-US" sz="2400" dirty="0"/>
          </a:p>
          <a:p>
            <a:r>
              <a:rPr lang="en-US" dirty="0"/>
              <a:t>ETL consists of three separate phases:</a:t>
            </a:r>
          </a:p>
          <a:p>
            <a:pPr lvl="1"/>
            <a:r>
              <a:rPr lang="en-US" dirty="0">
                <a:solidFill>
                  <a:srgbClr val="7030A0"/>
                </a:solidFill>
              </a:rPr>
              <a:t>1. Extraction</a:t>
            </a:r>
          </a:p>
          <a:p>
            <a:pPr lvl="1"/>
            <a:r>
              <a:rPr lang="en-US" dirty="0">
                <a:solidFill>
                  <a:srgbClr val="7030A0"/>
                </a:solidFill>
              </a:rPr>
              <a:t>2. Transformation</a:t>
            </a:r>
          </a:p>
          <a:p>
            <a:pPr lvl="1"/>
            <a:r>
              <a:rPr lang="en-US" dirty="0">
                <a:solidFill>
                  <a:srgbClr val="7030A0"/>
                </a:solidFill>
              </a:rPr>
              <a:t>3. Loading</a:t>
            </a:r>
          </a:p>
          <a:p>
            <a:pPr marL="0" indent="0">
              <a:buNone/>
            </a:pPr>
            <a:r>
              <a:rPr lang="en-US" b="1" dirty="0">
                <a:solidFill>
                  <a:srgbClr val="FF0000"/>
                </a:solidFill>
              </a:rPr>
              <a:t>Extraction</a:t>
            </a:r>
          </a:p>
          <a:p>
            <a:r>
              <a:rPr lang="en-US" dirty="0"/>
              <a:t>Extraction is the operation of </a:t>
            </a:r>
            <a:r>
              <a:rPr lang="en-US" dirty="0">
                <a:solidFill>
                  <a:srgbClr val="FF0000"/>
                </a:solidFill>
              </a:rPr>
              <a:t>extracting information from a source system for further use in a data warehouse environment. </a:t>
            </a:r>
          </a:p>
          <a:p>
            <a:r>
              <a:rPr lang="en-US" dirty="0"/>
              <a:t>Extraction process is often one of the most </a:t>
            </a:r>
            <a:r>
              <a:rPr lang="en-US" dirty="0">
                <a:solidFill>
                  <a:srgbClr val="FF0000"/>
                </a:solidFill>
              </a:rPr>
              <a:t>time-consuming tasks </a:t>
            </a:r>
            <a:r>
              <a:rPr lang="en-US" dirty="0"/>
              <a:t>in the ETL.</a:t>
            </a:r>
          </a:p>
          <a:p>
            <a:r>
              <a:rPr lang="en-US" dirty="0"/>
              <a:t>The source systems might be complicated and </a:t>
            </a:r>
            <a:r>
              <a:rPr lang="en-US" dirty="0">
                <a:solidFill>
                  <a:srgbClr val="FF0000"/>
                </a:solidFill>
              </a:rPr>
              <a:t>poorly documented</a:t>
            </a:r>
            <a:r>
              <a:rPr lang="en-US" dirty="0"/>
              <a:t>, and thus determining which data needs to be </a:t>
            </a:r>
            <a:r>
              <a:rPr lang="en-US" dirty="0">
                <a:solidFill>
                  <a:srgbClr val="FF0000"/>
                </a:solidFill>
              </a:rPr>
              <a:t>extracted can be difficult</a:t>
            </a:r>
            <a:r>
              <a:rPr lang="en-US" dirty="0"/>
              <a:t>.</a:t>
            </a:r>
          </a:p>
          <a:p>
            <a:r>
              <a:rPr lang="en-US" dirty="0"/>
              <a:t>The data has to be extracted several </a:t>
            </a:r>
            <a:r>
              <a:rPr lang="en-US" dirty="0">
                <a:solidFill>
                  <a:srgbClr val="FF0000"/>
                </a:solidFill>
              </a:rPr>
              <a:t>times in a periodic manner </a:t>
            </a:r>
            <a:r>
              <a:rPr lang="en-US" dirty="0"/>
              <a:t>to supply all changed data to the warehouse and keep it up-to-date.</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17</a:t>
            </a:fld>
            <a:endParaRPr lang="en-US">
              <a:solidFill>
                <a:srgbClr val="464653"/>
              </a:solidFill>
            </a:endParaRPr>
          </a:p>
        </p:txBody>
      </p:sp>
    </p:spTree>
    <p:extLst>
      <p:ext uri="{BB962C8B-B14F-4D97-AF65-F5344CB8AC3E}">
        <p14:creationId xmlns:p14="http://schemas.microsoft.com/office/powerpoint/2010/main" val="2038256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09599" y="638113"/>
            <a:ext cx="9669518" cy="5403249"/>
          </a:xfrm>
        </p:spPr>
        <p:txBody>
          <a:bodyPr>
            <a:normAutofit/>
          </a:bodyPr>
          <a:lstStyle/>
          <a:p>
            <a:pPr algn="just"/>
            <a:r>
              <a:rPr lang="en-US" b="1" dirty="0">
                <a:solidFill>
                  <a:srgbClr val="FF0000"/>
                </a:solidFill>
              </a:rPr>
              <a:t>Cleansing</a:t>
            </a:r>
          </a:p>
          <a:p>
            <a:pPr algn="just"/>
            <a:r>
              <a:rPr lang="en-US" dirty="0"/>
              <a:t>The cleansing stage is crucial in a - it is supposed to </a:t>
            </a:r>
            <a:r>
              <a:rPr lang="en-US" dirty="0">
                <a:solidFill>
                  <a:srgbClr val="FF0000"/>
                </a:solidFill>
              </a:rPr>
              <a:t>improve data quality. </a:t>
            </a:r>
          </a:p>
          <a:p>
            <a:pPr algn="just"/>
            <a:r>
              <a:rPr lang="en-US" dirty="0"/>
              <a:t>The primary data cleansing features found in ETL tools are </a:t>
            </a:r>
            <a:r>
              <a:rPr lang="en-US" dirty="0">
                <a:solidFill>
                  <a:srgbClr val="FF0000"/>
                </a:solidFill>
              </a:rPr>
              <a:t>rectification</a:t>
            </a:r>
            <a:r>
              <a:rPr lang="en-US" dirty="0"/>
              <a:t> and </a:t>
            </a:r>
            <a:r>
              <a:rPr lang="en-US" dirty="0">
                <a:solidFill>
                  <a:srgbClr val="FF0000"/>
                </a:solidFill>
              </a:rPr>
              <a:t>homogenization</a:t>
            </a:r>
            <a:r>
              <a:rPr lang="en-US" dirty="0"/>
              <a:t>. </a:t>
            </a:r>
          </a:p>
          <a:p>
            <a:pPr algn="just"/>
            <a:r>
              <a:rPr lang="en-US" dirty="0"/>
              <a:t>They use specific dictionaries to rectify typing mistakes and to recognize synonyms, as well as </a:t>
            </a:r>
            <a:r>
              <a:rPr lang="en-US" dirty="0">
                <a:solidFill>
                  <a:srgbClr val="FF0000"/>
                </a:solidFill>
              </a:rPr>
              <a:t>rule-based cleansing </a:t>
            </a:r>
            <a:r>
              <a:rPr lang="en-US" dirty="0"/>
              <a:t>to enforce domain-specific rules and defines appropriate associations between values.</a:t>
            </a:r>
          </a:p>
          <a:p>
            <a:pPr algn="just"/>
            <a:r>
              <a:rPr lang="en-US" dirty="0"/>
              <a:t>If an enterprise wishes to contact its users or its suppliers, </a:t>
            </a:r>
            <a:r>
              <a:rPr lang="en-US" dirty="0">
                <a:solidFill>
                  <a:srgbClr val="FF0000"/>
                </a:solidFill>
              </a:rPr>
              <a:t>a complete, accurate and up-to-date list of contact addresses</a:t>
            </a:r>
            <a:r>
              <a:rPr lang="en-US" dirty="0"/>
              <a:t>, email addresses and telephone numbers must be available.</a:t>
            </a:r>
          </a:p>
          <a:p>
            <a:pPr algn="just"/>
            <a:r>
              <a:rPr lang="en-US" dirty="0"/>
              <a:t>If a client or supplier calls, the staff responding should be quickly able to find the person in the enterprise database, but this need that the caller's name or his/her company name is listed in the database.</a:t>
            </a:r>
          </a:p>
          <a:p>
            <a:pPr algn="just"/>
            <a:r>
              <a:rPr lang="en-US" dirty="0"/>
              <a:t>If a user </a:t>
            </a:r>
            <a:r>
              <a:rPr lang="en-US" dirty="0">
                <a:solidFill>
                  <a:srgbClr val="FF0000"/>
                </a:solidFill>
              </a:rPr>
              <a:t>appears</a:t>
            </a:r>
            <a:r>
              <a:rPr lang="en-US" dirty="0"/>
              <a:t> in the databases </a:t>
            </a:r>
            <a:r>
              <a:rPr lang="en-US" dirty="0">
                <a:solidFill>
                  <a:srgbClr val="FF0000"/>
                </a:solidFill>
              </a:rPr>
              <a:t>with two or more slightly different names </a:t>
            </a:r>
            <a:r>
              <a:rPr lang="en-US" dirty="0"/>
              <a:t>or different account numbers, it becomes </a:t>
            </a:r>
            <a:r>
              <a:rPr lang="en-US" dirty="0">
                <a:solidFill>
                  <a:srgbClr val="FF0000"/>
                </a:solidFill>
              </a:rPr>
              <a:t>difficult to update </a:t>
            </a:r>
            <a:r>
              <a:rPr lang="en-US" dirty="0"/>
              <a:t>the customer's information.</a:t>
            </a:r>
          </a:p>
          <a:p>
            <a:pPr algn="just"/>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18</a:t>
            </a:fld>
            <a:endParaRPr lang="en-US">
              <a:solidFill>
                <a:srgbClr val="464653"/>
              </a:solidFill>
            </a:endParaRPr>
          </a:p>
        </p:txBody>
      </p:sp>
    </p:spTree>
    <p:extLst>
      <p:ext uri="{BB962C8B-B14F-4D97-AF65-F5344CB8AC3E}">
        <p14:creationId xmlns:p14="http://schemas.microsoft.com/office/powerpoint/2010/main" val="3133786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3" y="833234"/>
            <a:ext cx="9475660" cy="5208128"/>
          </a:xfrm>
        </p:spPr>
        <p:txBody>
          <a:bodyPr>
            <a:normAutofit/>
          </a:bodyPr>
          <a:lstStyle/>
          <a:p>
            <a:r>
              <a:rPr lang="en-US" sz="2200" b="1" dirty="0">
                <a:solidFill>
                  <a:srgbClr val="FF0000"/>
                </a:solidFill>
              </a:rPr>
              <a:t>Transformation</a:t>
            </a:r>
            <a:endParaRPr lang="en-US" b="1" dirty="0">
              <a:solidFill>
                <a:srgbClr val="FF0000"/>
              </a:solidFill>
            </a:endParaRPr>
          </a:p>
          <a:p>
            <a:r>
              <a:rPr lang="en-US" dirty="0"/>
              <a:t>Transformation is the core of the reconciliation phase. </a:t>
            </a:r>
          </a:p>
          <a:p>
            <a:r>
              <a:rPr lang="en-US" dirty="0"/>
              <a:t>It converts records from its operational source format into a </a:t>
            </a:r>
            <a:r>
              <a:rPr lang="en-US" dirty="0">
                <a:solidFill>
                  <a:srgbClr val="FF0000"/>
                </a:solidFill>
              </a:rPr>
              <a:t>particular data warehouse format.</a:t>
            </a:r>
          </a:p>
          <a:p>
            <a:r>
              <a:rPr lang="en-US" dirty="0"/>
              <a:t>The following points must be rectified in this phase:</a:t>
            </a:r>
          </a:p>
          <a:p>
            <a:pPr lvl="1"/>
            <a:r>
              <a:rPr lang="en-US" sz="2400" dirty="0">
                <a:solidFill>
                  <a:srgbClr val="7030A0"/>
                </a:solidFill>
              </a:rPr>
              <a:t>Loose texts may hide valuable information. </a:t>
            </a:r>
          </a:p>
          <a:p>
            <a:pPr lvl="2"/>
            <a:r>
              <a:rPr lang="en-US" sz="2200" dirty="0">
                <a:solidFill>
                  <a:srgbClr val="7030A0"/>
                </a:solidFill>
              </a:rPr>
              <a:t>For example, XYZ PVT Ltd does not explicitly show that this is a Limited Partnership company.</a:t>
            </a:r>
          </a:p>
          <a:p>
            <a:pPr lvl="1"/>
            <a:r>
              <a:rPr lang="en-US" sz="2400" dirty="0">
                <a:solidFill>
                  <a:srgbClr val="7030A0"/>
                </a:solidFill>
              </a:rPr>
              <a:t>Different formats can be used for individual data. </a:t>
            </a:r>
          </a:p>
          <a:p>
            <a:pPr lvl="2"/>
            <a:r>
              <a:rPr lang="en-US" sz="2200" dirty="0">
                <a:solidFill>
                  <a:srgbClr val="7030A0"/>
                </a:solidFill>
              </a:rPr>
              <a:t>For example, data can be saved as a string or as three integers.</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19</a:t>
            </a:fld>
            <a:endParaRPr lang="en-US">
              <a:solidFill>
                <a:srgbClr val="464653"/>
              </a:solidFill>
            </a:endParaRPr>
          </a:p>
        </p:txBody>
      </p:sp>
    </p:spTree>
    <p:extLst>
      <p:ext uri="{BB962C8B-B14F-4D97-AF65-F5344CB8AC3E}">
        <p14:creationId xmlns:p14="http://schemas.microsoft.com/office/powerpoint/2010/main" val="2751931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F0E4-927F-9C8D-F81D-7899055137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717E2F-A6A2-A8ED-66CE-ACCF3C49371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368C6BD-5DCC-46DB-E419-CC15B7B62EA4}"/>
              </a:ext>
            </a:extLst>
          </p:cNvPr>
          <p:cNvPicPr>
            <a:picLocks noChangeAspect="1"/>
          </p:cNvPicPr>
          <p:nvPr/>
        </p:nvPicPr>
        <p:blipFill>
          <a:blip r:embed="rId2"/>
          <a:stretch>
            <a:fillRect/>
          </a:stretch>
        </p:blipFill>
        <p:spPr>
          <a:xfrm>
            <a:off x="2002221" y="215461"/>
            <a:ext cx="7124043" cy="6469118"/>
          </a:xfrm>
          <a:prstGeom prst="rect">
            <a:avLst/>
          </a:prstGeom>
        </p:spPr>
      </p:pic>
    </p:spTree>
    <p:extLst>
      <p:ext uri="{BB962C8B-B14F-4D97-AF65-F5344CB8AC3E}">
        <p14:creationId xmlns:p14="http://schemas.microsoft.com/office/powerpoint/2010/main" val="32530460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4" y="1088534"/>
            <a:ext cx="9459894" cy="3880773"/>
          </a:xfrm>
        </p:spPr>
        <p:txBody>
          <a:bodyPr>
            <a:normAutofit/>
          </a:bodyPr>
          <a:lstStyle/>
          <a:p>
            <a:r>
              <a:rPr lang="en-US" sz="2400" dirty="0"/>
              <a:t>The main transformation processes aimed at populating the reconciled data layer:</a:t>
            </a:r>
          </a:p>
          <a:p>
            <a:pPr lvl="1"/>
            <a:r>
              <a:rPr lang="en-US" sz="2000" dirty="0">
                <a:solidFill>
                  <a:srgbClr val="FF0000"/>
                </a:solidFill>
              </a:rPr>
              <a:t>Conversion and normalization </a:t>
            </a:r>
            <a:r>
              <a:rPr lang="en-US" sz="2000" dirty="0">
                <a:solidFill>
                  <a:schemeClr val="tx1"/>
                </a:solidFill>
              </a:rPr>
              <a:t>that operate on both </a:t>
            </a:r>
            <a:r>
              <a:rPr lang="en-US" sz="2000" dirty="0">
                <a:solidFill>
                  <a:srgbClr val="FF0000"/>
                </a:solidFill>
              </a:rPr>
              <a:t>storage formats </a:t>
            </a:r>
            <a:r>
              <a:rPr lang="en-US" sz="2000" dirty="0">
                <a:solidFill>
                  <a:schemeClr val="tx1"/>
                </a:solidFill>
              </a:rPr>
              <a:t>and </a:t>
            </a:r>
            <a:r>
              <a:rPr lang="en-US" sz="2000" dirty="0">
                <a:solidFill>
                  <a:srgbClr val="FF0000"/>
                </a:solidFill>
              </a:rPr>
              <a:t>units</a:t>
            </a:r>
            <a:r>
              <a:rPr lang="en-US" sz="2000" dirty="0">
                <a:solidFill>
                  <a:schemeClr val="tx1"/>
                </a:solidFill>
              </a:rPr>
              <a:t> of measure to make data uniform.</a:t>
            </a:r>
          </a:p>
          <a:p>
            <a:pPr lvl="1"/>
            <a:r>
              <a:rPr lang="en-US" sz="2000" dirty="0">
                <a:solidFill>
                  <a:srgbClr val="FF0000"/>
                </a:solidFill>
              </a:rPr>
              <a:t>Matching that associates </a:t>
            </a:r>
            <a:r>
              <a:rPr lang="en-US" sz="2000" dirty="0">
                <a:solidFill>
                  <a:schemeClr val="tx1"/>
                </a:solidFill>
              </a:rPr>
              <a:t>equivalent fields in different sources.</a:t>
            </a:r>
          </a:p>
          <a:p>
            <a:pPr lvl="1"/>
            <a:r>
              <a:rPr lang="en-US" sz="2000" dirty="0">
                <a:solidFill>
                  <a:srgbClr val="FF0000"/>
                </a:solidFill>
              </a:rPr>
              <a:t>Selection that reduces </a:t>
            </a:r>
            <a:r>
              <a:rPr lang="en-US" sz="2000" dirty="0">
                <a:solidFill>
                  <a:schemeClr val="tx1"/>
                </a:solidFill>
              </a:rPr>
              <a:t>the number of source fields and records.</a:t>
            </a:r>
          </a:p>
          <a:p>
            <a:r>
              <a:rPr lang="en-US" sz="2400" b="1" dirty="0"/>
              <a:t>Cleansing</a:t>
            </a:r>
            <a:r>
              <a:rPr lang="en-US" sz="2400" dirty="0"/>
              <a:t> and </a:t>
            </a:r>
            <a:r>
              <a:rPr lang="en-US" sz="2400" b="1" dirty="0"/>
              <a:t>Transformation</a:t>
            </a:r>
            <a:r>
              <a:rPr lang="en-US" sz="2400" dirty="0"/>
              <a:t> processes are often closely linked in ETL tools.</a:t>
            </a:r>
          </a:p>
          <a:p>
            <a:endParaRPr lang="en-US" sz="2400"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20</a:t>
            </a:fld>
            <a:endParaRPr lang="en-US">
              <a:solidFill>
                <a:srgbClr val="464653"/>
              </a:solidFill>
            </a:endParaRPr>
          </a:p>
        </p:txBody>
      </p:sp>
    </p:spTree>
    <p:extLst>
      <p:ext uri="{BB962C8B-B14F-4D97-AF65-F5344CB8AC3E}">
        <p14:creationId xmlns:p14="http://schemas.microsoft.com/office/powerpoint/2010/main" val="426648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677333" y="921725"/>
            <a:ext cx="9743673" cy="5484762"/>
          </a:xfrm>
        </p:spPr>
        <p:txBody>
          <a:bodyPr>
            <a:normAutofit/>
          </a:bodyPr>
          <a:lstStyle/>
          <a:p>
            <a:pPr algn="just"/>
            <a:r>
              <a:rPr lang="en-US" sz="2400" b="1" dirty="0">
                <a:solidFill>
                  <a:srgbClr val="FF0000"/>
                </a:solidFill>
              </a:rPr>
              <a:t>Loading</a:t>
            </a:r>
            <a:endParaRPr lang="en-US" sz="2000" b="1" dirty="0">
              <a:solidFill>
                <a:srgbClr val="FF0000"/>
              </a:solidFill>
            </a:endParaRPr>
          </a:p>
          <a:p>
            <a:pPr algn="just"/>
            <a:r>
              <a:rPr lang="en-US" sz="2000" dirty="0"/>
              <a:t>The </a:t>
            </a:r>
            <a:r>
              <a:rPr lang="en-US" sz="2000" b="1" dirty="0"/>
              <a:t>Load</a:t>
            </a:r>
            <a:r>
              <a:rPr lang="en-US" sz="2000" dirty="0"/>
              <a:t> is the process </a:t>
            </a:r>
            <a:r>
              <a:rPr lang="en-US" sz="2000" dirty="0">
                <a:solidFill>
                  <a:srgbClr val="FF0000"/>
                </a:solidFill>
              </a:rPr>
              <a:t>of writing the data </a:t>
            </a:r>
            <a:r>
              <a:rPr lang="en-US" sz="2000" dirty="0"/>
              <a:t>into the target database. </a:t>
            </a:r>
          </a:p>
          <a:p>
            <a:pPr algn="just"/>
            <a:r>
              <a:rPr lang="en-US" sz="2000" dirty="0"/>
              <a:t>During the load step, it is necessary to ensure that the load is performed </a:t>
            </a:r>
            <a:r>
              <a:rPr lang="en-US" sz="2000" dirty="0">
                <a:solidFill>
                  <a:srgbClr val="FF0000"/>
                </a:solidFill>
              </a:rPr>
              <a:t>correctly and with </a:t>
            </a:r>
            <a:r>
              <a:rPr lang="en-US" sz="2000" dirty="0"/>
              <a:t>as little resources as possible.</a:t>
            </a:r>
          </a:p>
          <a:p>
            <a:pPr algn="just"/>
            <a:r>
              <a:rPr lang="en-US" sz="2000" dirty="0"/>
              <a:t>Loading can be carried </a:t>
            </a:r>
            <a:r>
              <a:rPr lang="en-US" sz="2000" dirty="0">
                <a:solidFill>
                  <a:srgbClr val="FF0000"/>
                </a:solidFill>
              </a:rPr>
              <a:t>in two ways</a:t>
            </a:r>
            <a:r>
              <a:rPr lang="en-US" sz="2000" dirty="0"/>
              <a:t>:</a:t>
            </a:r>
          </a:p>
          <a:p>
            <a:pPr lvl="1" algn="just"/>
            <a:r>
              <a:rPr lang="en-US" sz="1800" b="1" dirty="0">
                <a:solidFill>
                  <a:srgbClr val="FF0000"/>
                </a:solidFill>
              </a:rPr>
              <a:t>Refresh</a:t>
            </a:r>
            <a:r>
              <a:rPr lang="en-US" sz="1800" b="1" dirty="0"/>
              <a:t>:</a:t>
            </a:r>
            <a:r>
              <a:rPr lang="en-US" sz="1800" dirty="0"/>
              <a:t> </a:t>
            </a:r>
          </a:p>
          <a:p>
            <a:pPr lvl="2" algn="just"/>
            <a:r>
              <a:rPr lang="en-US" sz="1600" dirty="0"/>
              <a:t>Data Warehouse data is completely </a:t>
            </a:r>
            <a:r>
              <a:rPr lang="en-US" sz="1600" dirty="0">
                <a:solidFill>
                  <a:srgbClr val="00B050"/>
                </a:solidFill>
              </a:rPr>
              <a:t>rewritten</a:t>
            </a:r>
            <a:r>
              <a:rPr lang="en-US" sz="1600" dirty="0"/>
              <a:t> - the older file is replaced. </a:t>
            </a:r>
          </a:p>
          <a:p>
            <a:pPr lvl="2" algn="just"/>
            <a:r>
              <a:rPr lang="en-US" sz="1600" dirty="0"/>
              <a:t>Refresh is usually used in combination </a:t>
            </a:r>
            <a:r>
              <a:rPr lang="en-US" sz="1600" dirty="0">
                <a:solidFill>
                  <a:srgbClr val="00B050"/>
                </a:solidFill>
              </a:rPr>
              <a:t>with static extraction </a:t>
            </a:r>
            <a:r>
              <a:rPr lang="en-US" sz="1600" dirty="0"/>
              <a:t>to populate a data warehouse initially.</a:t>
            </a:r>
          </a:p>
          <a:p>
            <a:pPr lvl="1" algn="just"/>
            <a:r>
              <a:rPr lang="en-US" sz="1800" b="1" dirty="0">
                <a:solidFill>
                  <a:srgbClr val="FF0000"/>
                </a:solidFill>
              </a:rPr>
              <a:t>Update</a:t>
            </a:r>
            <a:r>
              <a:rPr lang="en-US" sz="1800" b="1" dirty="0"/>
              <a:t>:</a:t>
            </a:r>
            <a:r>
              <a:rPr lang="en-US" sz="1800" dirty="0"/>
              <a:t> </a:t>
            </a:r>
          </a:p>
          <a:p>
            <a:pPr lvl="2" algn="just"/>
            <a:r>
              <a:rPr lang="en-US" sz="1600" dirty="0"/>
              <a:t>Only those </a:t>
            </a:r>
            <a:r>
              <a:rPr lang="en-US" sz="1600" dirty="0">
                <a:solidFill>
                  <a:srgbClr val="00B050"/>
                </a:solidFill>
              </a:rPr>
              <a:t>changes applied </a:t>
            </a:r>
            <a:r>
              <a:rPr lang="en-US" sz="1600" dirty="0"/>
              <a:t>to source information are added to the Data Warehouse. </a:t>
            </a:r>
          </a:p>
          <a:p>
            <a:pPr lvl="2" algn="just"/>
            <a:r>
              <a:rPr lang="en-US" sz="1600" dirty="0"/>
              <a:t>An update is typically carried out without </a:t>
            </a:r>
            <a:r>
              <a:rPr lang="en-US" sz="1600" dirty="0">
                <a:solidFill>
                  <a:srgbClr val="00B050"/>
                </a:solidFill>
              </a:rPr>
              <a:t>deleting or modifying preexisting data</a:t>
            </a:r>
            <a:r>
              <a:rPr lang="en-US" sz="1600" dirty="0"/>
              <a:t>. </a:t>
            </a:r>
          </a:p>
          <a:p>
            <a:pPr lvl="2" algn="just"/>
            <a:r>
              <a:rPr lang="en-US" sz="1600" dirty="0"/>
              <a:t>This method is used in combination with </a:t>
            </a:r>
            <a:r>
              <a:rPr lang="en-US" sz="1600" dirty="0">
                <a:solidFill>
                  <a:srgbClr val="00B050"/>
                </a:solidFill>
              </a:rPr>
              <a:t>incremental</a:t>
            </a:r>
            <a:r>
              <a:rPr lang="en-US" sz="1600" dirty="0"/>
              <a:t> extraction to update data warehouses regularly.</a:t>
            </a:r>
          </a:p>
          <a:p>
            <a:pPr algn="just"/>
            <a:endParaRPr lang="en-US" sz="2000"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21</a:t>
            </a:fld>
            <a:endParaRPr lang="en-US">
              <a:solidFill>
                <a:srgbClr val="464653"/>
              </a:solidFill>
            </a:endParaRPr>
          </a:p>
        </p:txBody>
      </p:sp>
    </p:spTree>
    <p:extLst>
      <p:ext uri="{BB962C8B-B14F-4D97-AF65-F5344CB8AC3E}">
        <p14:creationId xmlns:p14="http://schemas.microsoft.com/office/powerpoint/2010/main" val="36842739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F1FE0-1C22-333B-7FC0-89CA594FE8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D0C364-EB86-B4B6-C932-A4BB7DA26512}"/>
              </a:ext>
            </a:extLst>
          </p:cNvPr>
          <p:cNvSpPr>
            <a:spLocks noGrp="1"/>
          </p:cNvSpPr>
          <p:nvPr>
            <p:ph idx="1"/>
          </p:nvPr>
        </p:nvSpPr>
        <p:spPr/>
        <p:txBody>
          <a:bodyPr/>
          <a:lstStyle/>
          <a:p>
            <a:endParaRPr lang="en-IN" dirty="0"/>
          </a:p>
        </p:txBody>
      </p:sp>
      <p:sp>
        <p:nvSpPr>
          <p:cNvPr id="4" name="Title 1">
            <a:extLst>
              <a:ext uri="{FF2B5EF4-FFF2-40B4-BE49-F238E27FC236}">
                <a16:creationId xmlns:a16="http://schemas.microsoft.com/office/drawing/2014/main" id="{78163D90-6AB0-01B9-59B8-72CAAB7ADA24}"/>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rgbClr val="FF0000"/>
                </a:solidFill>
              </a:rPr>
              <a:t>Meta Data</a:t>
            </a:r>
            <a:br>
              <a:rPr lang="en-US" b="1">
                <a:solidFill>
                  <a:srgbClr val="FF0000"/>
                </a:solidFill>
              </a:rPr>
            </a:br>
            <a:endParaRPr lang="en-US" b="1" dirty="0">
              <a:solidFill>
                <a:srgbClr val="FF0000"/>
              </a:solidFill>
            </a:endParaRPr>
          </a:p>
        </p:txBody>
      </p:sp>
    </p:spTree>
    <p:extLst>
      <p:ext uri="{BB962C8B-B14F-4D97-AF65-F5344CB8AC3E}">
        <p14:creationId xmlns:p14="http://schemas.microsoft.com/office/powerpoint/2010/main" val="266039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Meta Data</a:t>
            </a:r>
            <a:br>
              <a:rPr lang="en-US" b="1" dirty="0">
                <a:solidFill>
                  <a:srgbClr val="FF0000"/>
                </a:solidFill>
              </a:rPr>
            </a:br>
            <a:endParaRPr lang="en-US" b="1" dirty="0">
              <a:solidFill>
                <a:srgbClr val="FF0000"/>
              </a:solidFill>
            </a:endParaRPr>
          </a:p>
        </p:txBody>
      </p:sp>
      <p:sp>
        <p:nvSpPr>
          <p:cNvPr id="4" name="Content Placeholder 3"/>
          <p:cNvSpPr>
            <a:spLocks noGrp="1"/>
          </p:cNvSpPr>
          <p:nvPr>
            <p:ph idx="1"/>
          </p:nvPr>
        </p:nvSpPr>
        <p:spPr>
          <a:xfrm>
            <a:off x="609600" y="1219200"/>
            <a:ext cx="9480331" cy="5257800"/>
          </a:xfrm>
        </p:spPr>
        <p:txBody>
          <a:bodyPr>
            <a:normAutofit/>
          </a:bodyPr>
          <a:lstStyle/>
          <a:p>
            <a:pPr algn="just"/>
            <a:r>
              <a:rPr lang="en-US" dirty="0"/>
              <a:t>Metadata is </a:t>
            </a:r>
            <a:r>
              <a:rPr lang="en-US" dirty="0">
                <a:solidFill>
                  <a:srgbClr val="FF0000"/>
                </a:solidFill>
              </a:rPr>
              <a:t>data about the data </a:t>
            </a:r>
            <a:r>
              <a:rPr lang="en-US" dirty="0"/>
              <a:t>or documentation about the information which is required by the users. </a:t>
            </a:r>
          </a:p>
          <a:p>
            <a:pPr algn="just"/>
            <a:r>
              <a:rPr lang="en-US" dirty="0"/>
              <a:t>Metadata includes the following:</a:t>
            </a:r>
          </a:p>
          <a:p>
            <a:pPr lvl="1" algn="just"/>
            <a:r>
              <a:rPr lang="en-US" dirty="0"/>
              <a:t>The </a:t>
            </a:r>
            <a:r>
              <a:rPr lang="en-US" dirty="0">
                <a:solidFill>
                  <a:srgbClr val="FF0000"/>
                </a:solidFill>
              </a:rPr>
              <a:t>location and descriptions </a:t>
            </a:r>
            <a:r>
              <a:rPr lang="en-US" dirty="0"/>
              <a:t>of warehouse systems and components.</a:t>
            </a:r>
          </a:p>
          <a:p>
            <a:pPr lvl="1" algn="just"/>
            <a:r>
              <a:rPr lang="en-US" dirty="0">
                <a:solidFill>
                  <a:srgbClr val="FF0000"/>
                </a:solidFill>
              </a:rPr>
              <a:t>Names, definitions, structures</a:t>
            </a:r>
            <a:r>
              <a:rPr lang="en-US" dirty="0"/>
              <a:t>, and content of data-warehouse and end-users views.</a:t>
            </a:r>
          </a:p>
          <a:p>
            <a:pPr lvl="1" algn="just"/>
            <a:r>
              <a:rPr lang="en-US" dirty="0">
                <a:solidFill>
                  <a:srgbClr val="FF0000"/>
                </a:solidFill>
              </a:rPr>
              <a:t>Identification</a:t>
            </a:r>
            <a:r>
              <a:rPr lang="en-US" dirty="0"/>
              <a:t> of authoritative data sources.</a:t>
            </a:r>
          </a:p>
          <a:p>
            <a:pPr lvl="1" algn="just"/>
            <a:r>
              <a:rPr lang="en-US" dirty="0">
                <a:solidFill>
                  <a:srgbClr val="FF0000"/>
                </a:solidFill>
              </a:rPr>
              <a:t>Integration and transformatio</a:t>
            </a:r>
            <a:r>
              <a:rPr lang="en-US" dirty="0"/>
              <a:t>n rules used </a:t>
            </a:r>
            <a:r>
              <a:rPr lang="en-US" dirty="0">
                <a:solidFill>
                  <a:srgbClr val="FF0000"/>
                </a:solidFill>
              </a:rPr>
              <a:t>to populate data.</a:t>
            </a:r>
          </a:p>
          <a:p>
            <a:pPr lvl="1" algn="just"/>
            <a:r>
              <a:rPr lang="en-US" dirty="0">
                <a:solidFill>
                  <a:srgbClr val="FF0000"/>
                </a:solidFill>
              </a:rPr>
              <a:t>Integration and transformation </a:t>
            </a:r>
            <a:r>
              <a:rPr lang="en-US" dirty="0"/>
              <a:t>rules used to </a:t>
            </a:r>
            <a:r>
              <a:rPr lang="en-US" dirty="0">
                <a:solidFill>
                  <a:srgbClr val="FF0000"/>
                </a:solidFill>
              </a:rPr>
              <a:t>deliver information to end-user </a:t>
            </a:r>
            <a:r>
              <a:rPr lang="en-US" dirty="0"/>
              <a:t>analytical tools.</a:t>
            </a:r>
          </a:p>
          <a:p>
            <a:pPr lvl="1" algn="just"/>
            <a:r>
              <a:rPr lang="en-US" dirty="0">
                <a:solidFill>
                  <a:srgbClr val="FF0000"/>
                </a:solidFill>
              </a:rPr>
              <a:t>Subscription</a:t>
            </a:r>
            <a:r>
              <a:rPr lang="en-US" dirty="0"/>
              <a:t> information for information delivery </a:t>
            </a:r>
            <a:r>
              <a:rPr lang="en-US" dirty="0">
                <a:solidFill>
                  <a:srgbClr val="FF0000"/>
                </a:solidFill>
              </a:rPr>
              <a:t>to analysis subscribers</a:t>
            </a:r>
            <a:r>
              <a:rPr lang="en-US" dirty="0"/>
              <a:t>.</a:t>
            </a:r>
          </a:p>
          <a:p>
            <a:pPr lvl="1" algn="just"/>
            <a:r>
              <a:rPr lang="en-US" dirty="0">
                <a:solidFill>
                  <a:srgbClr val="FF0000"/>
                </a:solidFill>
              </a:rPr>
              <a:t>Metrics</a:t>
            </a:r>
            <a:r>
              <a:rPr lang="en-US" dirty="0"/>
              <a:t> used to analyze warehouses </a:t>
            </a:r>
            <a:r>
              <a:rPr lang="en-US" dirty="0">
                <a:solidFill>
                  <a:srgbClr val="FF0000"/>
                </a:solidFill>
              </a:rPr>
              <a:t>usage and performance</a:t>
            </a:r>
            <a:r>
              <a:rPr lang="en-US" dirty="0"/>
              <a:t>.</a:t>
            </a:r>
          </a:p>
          <a:p>
            <a:pPr lvl="1" algn="just"/>
            <a:r>
              <a:rPr lang="en-US" dirty="0"/>
              <a:t>Security authorizations, access control list, etc.</a:t>
            </a:r>
          </a:p>
          <a:p>
            <a:pPr marL="0" indent="0" algn="just">
              <a:buNone/>
            </a:pPr>
            <a:r>
              <a:rPr lang="en-US" dirty="0"/>
              <a:t>Metadata is used for building, maintaining, managing, and using the data warehouses. Metadata allow users access to help understand the content and find data.</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23</a:t>
            </a:fld>
            <a:endParaRPr lang="en-US">
              <a:solidFill>
                <a:srgbClr val="464653"/>
              </a:solidFill>
            </a:endParaRPr>
          </a:p>
        </p:txBody>
      </p:sp>
    </p:spTree>
    <p:extLst>
      <p:ext uri="{BB962C8B-B14F-4D97-AF65-F5344CB8AC3E}">
        <p14:creationId xmlns:p14="http://schemas.microsoft.com/office/powerpoint/2010/main" val="91144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6543-0F85-27A6-7318-3896B2E35DE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1E454C4-FA1D-DF6B-3C67-BD7790F5A800}"/>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1DA9ACCC-4C68-A686-4DA3-CCD85D1D288B}"/>
              </a:ext>
            </a:extLst>
          </p:cNvPr>
          <p:cNvSpPr txBox="1">
            <a:spLocks/>
          </p:cNvSpPr>
          <p:nvPr/>
        </p:nvSpPr>
        <p:spPr>
          <a:xfrm>
            <a:off x="677334" y="653728"/>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solidFill>
                  <a:srgbClr val="FF0000"/>
                </a:solidFill>
              </a:rPr>
              <a:t>Data Mart</a:t>
            </a:r>
            <a:endParaRPr lang="en-US" dirty="0">
              <a:solidFill>
                <a:srgbClr val="FF0000"/>
              </a:solidFill>
            </a:endParaRPr>
          </a:p>
        </p:txBody>
      </p:sp>
    </p:spTree>
    <p:extLst>
      <p:ext uri="{BB962C8B-B14F-4D97-AF65-F5344CB8AC3E}">
        <p14:creationId xmlns:p14="http://schemas.microsoft.com/office/powerpoint/2010/main" val="4218926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Data Mart</a:t>
            </a:r>
          </a:p>
        </p:txBody>
      </p:sp>
      <p:sp>
        <p:nvSpPr>
          <p:cNvPr id="4" name="Content Placeholder 3"/>
          <p:cNvSpPr>
            <a:spLocks noGrp="1"/>
          </p:cNvSpPr>
          <p:nvPr>
            <p:ph idx="1"/>
          </p:nvPr>
        </p:nvSpPr>
        <p:spPr>
          <a:xfrm>
            <a:off x="677334" y="1673892"/>
            <a:ext cx="9570252" cy="3880773"/>
          </a:xfrm>
        </p:spPr>
        <p:txBody>
          <a:bodyPr>
            <a:normAutofit/>
          </a:bodyPr>
          <a:lstStyle/>
          <a:p>
            <a:pPr algn="just"/>
            <a:r>
              <a:rPr lang="en-US" dirty="0"/>
              <a:t>A </a:t>
            </a:r>
            <a:r>
              <a:rPr lang="en-US" b="1" dirty="0"/>
              <a:t>Data Mart</a:t>
            </a:r>
            <a:r>
              <a:rPr lang="en-US" dirty="0"/>
              <a:t> is a </a:t>
            </a:r>
            <a:r>
              <a:rPr lang="en-US" dirty="0">
                <a:solidFill>
                  <a:srgbClr val="00B050"/>
                </a:solidFill>
              </a:rPr>
              <a:t>subset</a:t>
            </a:r>
            <a:r>
              <a:rPr lang="en-US" dirty="0"/>
              <a:t> of a directorial information store, generally oriented to a specific purpose or primary data subject which may be distributed to provide business needs. </a:t>
            </a:r>
          </a:p>
          <a:p>
            <a:pPr algn="just"/>
            <a:r>
              <a:rPr lang="en-US" dirty="0"/>
              <a:t>Data Marts are </a:t>
            </a:r>
            <a:r>
              <a:rPr lang="en-US" dirty="0">
                <a:solidFill>
                  <a:srgbClr val="FF0000"/>
                </a:solidFill>
              </a:rPr>
              <a:t>analytical record stores </a:t>
            </a:r>
            <a:r>
              <a:rPr lang="en-US" dirty="0"/>
              <a:t>designed to focus on particular business </a:t>
            </a:r>
            <a:r>
              <a:rPr lang="en-US" dirty="0">
                <a:solidFill>
                  <a:srgbClr val="FF0000"/>
                </a:solidFill>
              </a:rPr>
              <a:t>functions</a:t>
            </a:r>
            <a:r>
              <a:rPr lang="en-US" dirty="0"/>
              <a:t> for a specific community within an organization. </a:t>
            </a:r>
          </a:p>
          <a:p>
            <a:pPr algn="just"/>
            <a:r>
              <a:rPr lang="en-US" dirty="0"/>
              <a:t>The fundamental use of a data mart is </a:t>
            </a:r>
            <a:r>
              <a:rPr lang="en-US" b="1" dirty="0"/>
              <a:t>Business Intelligence (BI)</a:t>
            </a:r>
            <a:r>
              <a:rPr lang="en-US" dirty="0"/>
              <a:t> applications. </a:t>
            </a:r>
          </a:p>
          <a:p>
            <a:pPr algn="just"/>
            <a:r>
              <a:rPr lang="en-US" b="1" dirty="0"/>
              <a:t>BI</a:t>
            </a:r>
            <a:r>
              <a:rPr lang="en-US" dirty="0"/>
              <a:t> is used to gather, store, access, and analyze record. </a:t>
            </a:r>
          </a:p>
          <a:p>
            <a:pPr algn="just"/>
            <a:r>
              <a:rPr lang="en-US" dirty="0"/>
              <a:t>It can be used by smaller businesses to utilize the data they have accumulated since it is less expensive than implementing a data warehouse.</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25</a:t>
            </a:fld>
            <a:endParaRPr lang="en-US">
              <a:solidFill>
                <a:srgbClr val="464653"/>
              </a:solidFill>
            </a:endParaRPr>
          </a:p>
        </p:txBody>
      </p:sp>
    </p:spTree>
    <p:extLst>
      <p:ext uri="{BB962C8B-B14F-4D97-AF65-F5344CB8AC3E}">
        <p14:creationId xmlns:p14="http://schemas.microsoft.com/office/powerpoint/2010/main" val="1265452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76864" y="581086"/>
            <a:ext cx="8336280" cy="6173471"/>
          </a:xfrm>
        </p:spPr>
        <p:txBody>
          <a:bodyPr>
            <a:normAutofit/>
          </a:bodyPr>
          <a:lstStyle/>
          <a:p>
            <a:r>
              <a:rPr lang="en-US" b="1" dirty="0">
                <a:solidFill>
                  <a:srgbClr val="FF0000"/>
                </a:solidFill>
              </a:rPr>
              <a:t>Reasons for creating a data mart</a:t>
            </a:r>
          </a:p>
          <a:p>
            <a:pPr lvl="1"/>
            <a:r>
              <a:rPr lang="en-US" dirty="0">
                <a:solidFill>
                  <a:srgbClr val="7030A0"/>
                </a:solidFill>
              </a:rPr>
              <a:t>Creates collective data by a group of users</a:t>
            </a:r>
          </a:p>
          <a:p>
            <a:pPr lvl="1"/>
            <a:r>
              <a:rPr lang="en-US" dirty="0">
                <a:solidFill>
                  <a:srgbClr val="7030A0"/>
                </a:solidFill>
              </a:rPr>
              <a:t>Easy access to frequently needed data</a:t>
            </a:r>
          </a:p>
          <a:p>
            <a:pPr lvl="1"/>
            <a:r>
              <a:rPr lang="en-US" dirty="0">
                <a:solidFill>
                  <a:srgbClr val="7030A0"/>
                </a:solidFill>
              </a:rPr>
              <a:t>Ease of creation</a:t>
            </a:r>
          </a:p>
          <a:p>
            <a:pPr lvl="1"/>
            <a:r>
              <a:rPr lang="en-US" dirty="0">
                <a:solidFill>
                  <a:srgbClr val="7030A0"/>
                </a:solidFill>
              </a:rPr>
              <a:t>Improves end-user response time</a:t>
            </a:r>
          </a:p>
          <a:p>
            <a:pPr lvl="1"/>
            <a:r>
              <a:rPr lang="en-US" dirty="0">
                <a:solidFill>
                  <a:srgbClr val="7030A0"/>
                </a:solidFill>
              </a:rPr>
              <a:t>Lower cost than implementing a complete data warehouses</a:t>
            </a:r>
          </a:p>
          <a:p>
            <a:pPr lvl="1"/>
            <a:r>
              <a:rPr lang="en-US" dirty="0">
                <a:solidFill>
                  <a:srgbClr val="7030A0"/>
                </a:solidFill>
              </a:rPr>
              <a:t>Potential clients are more clearly defined than in a comprehensive data warehouse</a:t>
            </a:r>
          </a:p>
          <a:p>
            <a:pPr lvl="1"/>
            <a:r>
              <a:rPr lang="en-US" dirty="0">
                <a:solidFill>
                  <a:srgbClr val="7030A0"/>
                </a:solidFill>
              </a:rPr>
              <a:t>It contains only essential business data and is less cluttered.</a:t>
            </a:r>
          </a:p>
          <a:p>
            <a:r>
              <a:rPr lang="en-US" dirty="0">
                <a:solidFill>
                  <a:srgbClr val="FF0000"/>
                </a:solidFill>
              </a:rPr>
              <a:t>Types of Data Marts</a:t>
            </a:r>
          </a:p>
          <a:p>
            <a:pPr lvl="1"/>
            <a:r>
              <a:rPr lang="en-US" dirty="0"/>
              <a:t>There are mainly two approaches to designing data marts. These approaches are</a:t>
            </a:r>
          </a:p>
          <a:p>
            <a:pPr lvl="2"/>
            <a:r>
              <a:rPr lang="en-US" b="1" dirty="0">
                <a:solidFill>
                  <a:srgbClr val="00B050"/>
                </a:solidFill>
              </a:rPr>
              <a:t>Dependent Data Marts</a:t>
            </a:r>
          </a:p>
          <a:p>
            <a:pPr lvl="2"/>
            <a:r>
              <a:rPr lang="en-US" b="1" dirty="0">
                <a:solidFill>
                  <a:srgbClr val="00B050"/>
                </a:solidFill>
              </a:rPr>
              <a:t>Independent Data Marts</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26</a:t>
            </a:fld>
            <a:endParaRPr lang="en-US">
              <a:solidFill>
                <a:srgbClr val="464653"/>
              </a:solidFill>
            </a:endParaRPr>
          </a:p>
        </p:txBody>
      </p:sp>
      <p:pic>
        <p:nvPicPr>
          <p:cNvPr id="1026" name="Picture 2" descr="What is Data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7587" y="1837054"/>
            <a:ext cx="3692014" cy="2865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9787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213360" y="1529928"/>
            <a:ext cx="7863840" cy="3671049"/>
          </a:xfrm>
        </p:spPr>
        <p:txBody>
          <a:bodyPr>
            <a:normAutofit/>
          </a:bodyPr>
          <a:lstStyle/>
          <a:p>
            <a:pPr algn="just"/>
            <a:r>
              <a:rPr lang="en-US" dirty="0">
                <a:solidFill>
                  <a:srgbClr val="FF0000"/>
                </a:solidFill>
              </a:rPr>
              <a:t>Dependent Data Marts</a:t>
            </a:r>
          </a:p>
          <a:p>
            <a:pPr algn="just"/>
            <a:r>
              <a:rPr lang="en-US" dirty="0">
                <a:solidFill>
                  <a:srgbClr val="7030A0"/>
                </a:solidFill>
              </a:rPr>
              <a:t>A dependent data marts is a </a:t>
            </a:r>
            <a:r>
              <a:rPr lang="en-US" dirty="0">
                <a:solidFill>
                  <a:srgbClr val="FF0000"/>
                </a:solidFill>
              </a:rPr>
              <a:t>logical subset of a physical subset </a:t>
            </a:r>
            <a:r>
              <a:rPr lang="en-US" dirty="0">
                <a:solidFill>
                  <a:srgbClr val="7030A0"/>
                </a:solidFill>
              </a:rPr>
              <a:t>of a higher data warehouse. </a:t>
            </a:r>
          </a:p>
          <a:p>
            <a:pPr algn="just"/>
            <a:r>
              <a:rPr lang="en-US" b="1" dirty="0">
                <a:solidFill>
                  <a:srgbClr val="00B050"/>
                </a:solidFill>
              </a:rPr>
              <a:t>Firstly a data warehouse is created from which further various data marts can be created. </a:t>
            </a:r>
          </a:p>
          <a:p>
            <a:pPr algn="just"/>
            <a:r>
              <a:rPr lang="en-US" dirty="0">
                <a:solidFill>
                  <a:srgbClr val="00B050"/>
                </a:solidFill>
              </a:rPr>
              <a:t>These data mart are </a:t>
            </a:r>
            <a:r>
              <a:rPr lang="en-US" b="1" dirty="0">
                <a:solidFill>
                  <a:srgbClr val="00B050"/>
                </a:solidFill>
              </a:rPr>
              <a:t>dependent</a:t>
            </a:r>
            <a:r>
              <a:rPr lang="en-US" dirty="0">
                <a:solidFill>
                  <a:srgbClr val="00B050"/>
                </a:solidFill>
              </a:rPr>
              <a:t> on the data warehouse and extract the essential record from it. </a:t>
            </a:r>
          </a:p>
          <a:p>
            <a:pPr algn="just"/>
            <a:r>
              <a:rPr lang="en-US" dirty="0">
                <a:solidFill>
                  <a:srgbClr val="7030A0"/>
                </a:solidFill>
              </a:rPr>
              <a:t>As the data warehouse creates the data mart; therefore, there is no </a:t>
            </a:r>
            <a:r>
              <a:rPr lang="en-US" b="1" dirty="0">
                <a:solidFill>
                  <a:srgbClr val="00B050"/>
                </a:solidFill>
              </a:rPr>
              <a:t>need for data mart integration</a:t>
            </a:r>
            <a:r>
              <a:rPr lang="en-US" dirty="0">
                <a:solidFill>
                  <a:srgbClr val="7030A0"/>
                </a:solidFill>
              </a:rPr>
              <a:t>. </a:t>
            </a:r>
          </a:p>
          <a:p>
            <a:pPr algn="just"/>
            <a:r>
              <a:rPr lang="en-US" dirty="0">
                <a:solidFill>
                  <a:srgbClr val="00B050"/>
                </a:solidFill>
              </a:rPr>
              <a:t>It is a </a:t>
            </a:r>
            <a:r>
              <a:rPr lang="en-US" b="1" dirty="0">
                <a:solidFill>
                  <a:srgbClr val="00B050"/>
                </a:solidFill>
              </a:rPr>
              <a:t>top-down approach</a:t>
            </a:r>
            <a:r>
              <a:rPr lang="en-US" dirty="0">
                <a:solidFill>
                  <a:srgbClr val="00B050"/>
                </a:solidFill>
              </a:rPr>
              <a:t>.</a:t>
            </a:r>
          </a:p>
          <a:p>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27</a:t>
            </a:fld>
            <a:endParaRPr lang="en-US">
              <a:solidFill>
                <a:srgbClr val="464653"/>
              </a:solidFill>
            </a:endParaRPr>
          </a:p>
        </p:txBody>
      </p:sp>
      <p:pic>
        <p:nvPicPr>
          <p:cNvPr id="2050" name="Picture 2" descr="What is Data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6721" y="1657023"/>
            <a:ext cx="4145279" cy="3901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371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05721" y="1821350"/>
            <a:ext cx="7351985" cy="2769504"/>
          </a:xfrm>
        </p:spPr>
        <p:txBody>
          <a:bodyPr>
            <a:normAutofit/>
          </a:bodyPr>
          <a:lstStyle/>
          <a:p>
            <a:r>
              <a:rPr lang="en-US" dirty="0">
                <a:solidFill>
                  <a:srgbClr val="FF0000"/>
                </a:solidFill>
              </a:rPr>
              <a:t>Independent Data Marts</a:t>
            </a:r>
          </a:p>
          <a:p>
            <a:pPr algn="just"/>
            <a:r>
              <a:rPr lang="en-US" dirty="0">
                <a:solidFill>
                  <a:srgbClr val="7030A0"/>
                </a:solidFill>
              </a:rPr>
              <a:t>Firstly independent data marts are created, and then a data warehouse is designed using these independent multiple data marts. </a:t>
            </a:r>
          </a:p>
          <a:p>
            <a:pPr algn="just"/>
            <a:r>
              <a:rPr lang="en-US" dirty="0">
                <a:solidFill>
                  <a:srgbClr val="00B050"/>
                </a:solidFill>
              </a:rPr>
              <a:t>As all the data marts are designed independently; therefore, the </a:t>
            </a:r>
            <a:r>
              <a:rPr lang="en-US" b="1" dirty="0">
                <a:solidFill>
                  <a:srgbClr val="00B050"/>
                </a:solidFill>
              </a:rPr>
              <a:t>integration of data marts </a:t>
            </a:r>
            <a:r>
              <a:rPr lang="en-US" dirty="0">
                <a:solidFill>
                  <a:srgbClr val="00B050"/>
                </a:solidFill>
              </a:rPr>
              <a:t>is required. </a:t>
            </a:r>
          </a:p>
          <a:p>
            <a:pPr algn="just"/>
            <a:r>
              <a:rPr lang="en-US" dirty="0">
                <a:solidFill>
                  <a:srgbClr val="7030A0"/>
                </a:solidFill>
              </a:rPr>
              <a:t>It is a </a:t>
            </a:r>
            <a:r>
              <a:rPr lang="en-US" b="1" dirty="0">
                <a:solidFill>
                  <a:srgbClr val="7030A0"/>
                </a:solidFill>
              </a:rPr>
              <a:t>bottom-up approach</a:t>
            </a:r>
            <a:r>
              <a:rPr lang="en-US" dirty="0">
                <a:solidFill>
                  <a:srgbClr val="7030A0"/>
                </a:solidFill>
              </a:rPr>
              <a:t> as the data marts are integrated to develop a data warehouse.</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28</a:t>
            </a:fld>
            <a:endParaRPr lang="en-US">
              <a:solidFill>
                <a:srgbClr val="464653"/>
              </a:solidFill>
            </a:endParaRPr>
          </a:p>
        </p:txBody>
      </p:sp>
      <p:pic>
        <p:nvPicPr>
          <p:cNvPr id="3074" name="Picture 2" descr="What is Data M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1943" y="1633629"/>
            <a:ext cx="4250057" cy="359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697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7842" y="163919"/>
            <a:ext cx="5884172" cy="575187"/>
          </a:xfrm>
        </p:spPr>
        <p:txBody>
          <a:bodyPr>
            <a:normAutofit fontScale="90000"/>
          </a:bodyPr>
          <a:lstStyle/>
          <a:p>
            <a:r>
              <a:rPr lang="en-US" b="1" dirty="0">
                <a:solidFill>
                  <a:srgbClr val="FF0000"/>
                </a:solidFill>
              </a:rPr>
              <a:t>Data Warehouse vs Data Mart</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39033458"/>
              </p:ext>
            </p:extLst>
          </p:nvPr>
        </p:nvGraphicFramePr>
        <p:xfrm>
          <a:off x="335277" y="1219200"/>
          <a:ext cx="11734802" cy="4988528"/>
        </p:xfrm>
        <a:graphic>
          <a:graphicData uri="http://schemas.openxmlformats.org/drawingml/2006/table">
            <a:tbl>
              <a:tblPr>
                <a:tableStyleId>{616DA210-FB5B-4158-B5E0-FEB733F419BA}</a:tableStyleId>
              </a:tblPr>
              <a:tblGrid>
                <a:gridCol w="5867401">
                  <a:extLst>
                    <a:ext uri="{9D8B030D-6E8A-4147-A177-3AD203B41FA5}">
                      <a16:colId xmlns:a16="http://schemas.microsoft.com/office/drawing/2014/main" val="20000"/>
                    </a:ext>
                  </a:extLst>
                </a:gridCol>
                <a:gridCol w="5867401">
                  <a:extLst>
                    <a:ext uri="{9D8B030D-6E8A-4147-A177-3AD203B41FA5}">
                      <a16:colId xmlns:a16="http://schemas.microsoft.com/office/drawing/2014/main" val="20001"/>
                    </a:ext>
                  </a:extLst>
                </a:gridCol>
              </a:tblGrid>
              <a:tr h="315136">
                <a:tc>
                  <a:txBody>
                    <a:bodyPr/>
                    <a:lstStyle/>
                    <a:p>
                      <a:pPr algn="l" fontAlgn="t"/>
                      <a:r>
                        <a:rPr lang="en-US" sz="2400" dirty="0">
                          <a:solidFill>
                            <a:srgbClr val="7030A0"/>
                          </a:solidFill>
                          <a:effectLst/>
                        </a:rPr>
                        <a:t>Data Warehouse</a:t>
                      </a:r>
                      <a:endParaRPr lang="en-US" sz="2400" b="1" dirty="0">
                        <a:solidFill>
                          <a:srgbClr val="7030A0"/>
                        </a:solidFill>
                        <a:effectLst/>
                        <a:latin typeface="times new roman" panose="02020603050405020304" pitchFamily="18" charset="0"/>
                      </a:endParaRPr>
                    </a:p>
                  </a:txBody>
                  <a:tcPr marL="71622" marR="71622" marT="71622" marB="71622"/>
                </a:tc>
                <a:tc>
                  <a:txBody>
                    <a:bodyPr/>
                    <a:lstStyle/>
                    <a:p>
                      <a:pPr algn="l" fontAlgn="t"/>
                      <a:r>
                        <a:rPr lang="en-US" sz="2400" dirty="0">
                          <a:solidFill>
                            <a:srgbClr val="7030A0"/>
                          </a:solidFill>
                          <a:effectLst/>
                        </a:rPr>
                        <a:t>Data Mart</a:t>
                      </a:r>
                      <a:endParaRPr lang="en-US" sz="2400" b="1" dirty="0">
                        <a:solidFill>
                          <a:srgbClr val="7030A0"/>
                        </a:solidFill>
                        <a:effectLst/>
                        <a:latin typeface="times new roman" panose="02020603050405020304" pitchFamily="18" charset="0"/>
                      </a:endParaRPr>
                    </a:p>
                  </a:txBody>
                  <a:tcPr marL="71622" marR="71622" marT="71622" marB="71622"/>
                </a:tc>
                <a:extLst>
                  <a:ext uri="{0D108BD9-81ED-4DB2-BD59-A6C34878D82A}">
                    <a16:rowId xmlns:a16="http://schemas.microsoft.com/office/drawing/2014/main" val="10000"/>
                  </a:ext>
                </a:extLst>
              </a:tr>
              <a:tr h="832116">
                <a:tc>
                  <a:txBody>
                    <a:bodyPr/>
                    <a:lstStyle/>
                    <a:p>
                      <a:pPr algn="just" fontAlgn="t"/>
                      <a:r>
                        <a:rPr lang="en-US" sz="1800" dirty="0">
                          <a:effectLst/>
                        </a:rPr>
                        <a:t>A Data Warehouse is a vast repository of information collected from various organizations or departments within a corporation.</a:t>
                      </a:r>
                      <a:endParaRPr lang="en-US" sz="1800" dirty="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A data mart is an only subtype of a Data Warehouses. It is architecture to meet the requirement of a specific user group.</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1"/>
                  </a:ext>
                </a:extLst>
              </a:tr>
              <a:tr h="611172">
                <a:tc>
                  <a:txBody>
                    <a:bodyPr/>
                    <a:lstStyle/>
                    <a:p>
                      <a:pPr algn="just" fontAlgn="t"/>
                      <a:r>
                        <a:rPr lang="en-US" sz="1800" dirty="0">
                          <a:effectLst/>
                        </a:rPr>
                        <a:t>It may hold multiple subject areas.</a:t>
                      </a:r>
                      <a:endParaRPr lang="en-US" sz="1800" dirty="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It holds only one subject area. For example, Finance or Sales.</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2"/>
                  </a:ext>
                </a:extLst>
              </a:tr>
              <a:tr h="439280">
                <a:tc>
                  <a:txBody>
                    <a:bodyPr/>
                    <a:lstStyle/>
                    <a:p>
                      <a:pPr algn="just" fontAlgn="t"/>
                      <a:r>
                        <a:rPr lang="en-US" sz="1800">
                          <a:effectLst/>
                        </a:rPr>
                        <a:t>It holds very detailed information.</a:t>
                      </a:r>
                      <a:endParaRPr lang="en-US" sz="180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It may hold more summarized data.</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3"/>
                  </a:ext>
                </a:extLst>
              </a:tr>
              <a:tr h="783064">
                <a:tc>
                  <a:txBody>
                    <a:bodyPr/>
                    <a:lstStyle/>
                    <a:p>
                      <a:pPr algn="just" fontAlgn="t"/>
                      <a:r>
                        <a:rPr lang="en-US" sz="1800">
                          <a:effectLst/>
                        </a:rPr>
                        <a:t>Works to integrate all data sources</a:t>
                      </a:r>
                      <a:endParaRPr lang="en-US" sz="180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It concentrates on integrating data from a given subject area or set of source systems.</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4"/>
                  </a:ext>
                </a:extLst>
              </a:tr>
              <a:tr h="611172">
                <a:tc>
                  <a:txBody>
                    <a:bodyPr/>
                    <a:lstStyle/>
                    <a:p>
                      <a:pPr algn="just" fontAlgn="t"/>
                      <a:r>
                        <a:rPr lang="en-US" sz="1800">
                          <a:effectLst/>
                        </a:rPr>
                        <a:t>In data warehousing, Fact constellation is used.</a:t>
                      </a:r>
                      <a:endParaRPr lang="en-US" sz="180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In Data Mart, Star Schema and Snowflake Schema are used.</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5"/>
                  </a:ext>
                </a:extLst>
              </a:tr>
              <a:tr h="611172">
                <a:tc>
                  <a:txBody>
                    <a:bodyPr/>
                    <a:lstStyle/>
                    <a:p>
                      <a:pPr algn="just" fontAlgn="t"/>
                      <a:r>
                        <a:rPr lang="en-US" sz="1800">
                          <a:effectLst/>
                        </a:rPr>
                        <a:t>It is a Centralized System. It is a Decentralized System.</a:t>
                      </a:r>
                      <a:endParaRPr lang="en-US" sz="1800">
                        <a:solidFill>
                          <a:srgbClr val="333333"/>
                        </a:solidFill>
                        <a:effectLst/>
                        <a:latin typeface="inter-regular"/>
                      </a:endParaRPr>
                    </a:p>
                  </a:txBody>
                  <a:tcPr marL="47748" marR="47748" marT="47748" marB="47748"/>
                </a:tc>
                <a:tc>
                  <a:txBody>
                    <a:bodyPr/>
                    <a:lstStyle/>
                    <a:p>
                      <a:endParaRPr lang="en-US" sz="1800" dirty="0">
                        <a:solidFill>
                          <a:srgbClr val="0070C0"/>
                        </a:solidFill>
                      </a:endParaRPr>
                    </a:p>
                  </a:txBody>
                  <a:tcPr marL="57297" marR="57297" marT="28649" marB="28649"/>
                </a:tc>
                <a:extLst>
                  <a:ext uri="{0D108BD9-81ED-4DB2-BD59-A6C34878D82A}">
                    <a16:rowId xmlns:a16="http://schemas.microsoft.com/office/drawing/2014/main" val="10006"/>
                  </a:ext>
                </a:extLst>
              </a:tr>
              <a:tr h="439280">
                <a:tc>
                  <a:txBody>
                    <a:bodyPr/>
                    <a:lstStyle/>
                    <a:p>
                      <a:pPr algn="just" fontAlgn="t"/>
                      <a:r>
                        <a:rPr lang="en-US" sz="1800" dirty="0">
                          <a:effectLst/>
                        </a:rPr>
                        <a:t>Data Warehousing is the data-oriented.</a:t>
                      </a:r>
                      <a:endParaRPr lang="en-US" sz="1800" dirty="0">
                        <a:solidFill>
                          <a:srgbClr val="333333"/>
                        </a:solidFill>
                        <a:effectLst/>
                        <a:latin typeface="inter-regular"/>
                      </a:endParaRPr>
                    </a:p>
                  </a:txBody>
                  <a:tcPr marL="47748" marR="47748" marT="47748" marB="47748"/>
                </a:tc>
                <a:tc>
                  <a:txBody>
                    <a:bodyPr/>
                    <a:lstStyle/>
                    <a:p>
                      <a:pPr algn="just" fontAlgn="t"/>
                      <a:r>
                        <a:rPr lang="en-US" sz="1800" dirty="0">
                          <a:solidFill>
                            <a:srgbClr val="0070C0"/>
                          </a:solidFill>
                          <a:effectLst/>
                        </a:rPr>
                        <a:t>Data Marts is a project-oriented.</a:t>
                      </a:r>
                      <a:endParaRPr lang="en-US" sz="1800" dirty="0">
                        <a:solidFill>
                          <a:srgbClr val="0070C0"/>
                        </a:solidFill>
                        <a:effectLst/>
                        <a:latin typeface="inter-regular"/>
                      </a:endParaRPr>
                    </a:p>
                  </a:txBody>
                  <a:tcPr marL="47748" marR="47748" marT="47748" marB="47748"/>
                </a:tc>
                <a:extLst>
                  <a:ext uri="{0D108BD9-81ED-4DB2-BD59-A6C34878D82A}">
                    <a16:rowId xmlns:a16="http://schemas.microsoft.com/office/drawing/2014/main" val="10007"/>
                  </a:ext>
                </a:extLst>
              </a:tr>
            </a:tbl>
          </a:graphicData>
        </a:graphic>
      </p:graphicFrame>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29</a:t>
            </a:fld>
            <a:endParaRPr lang="en-US">
              <a:solidFill>
                <a:srgbClr val="464653"/>
              </a:solidFill>
            </a:endParaRPr>
          </a:p>
        </p:txBody>
      </p:sp>
    </p:spTree>
    <p:extLst>
      <p:ext uri="{BB962C8B-B14F-4D97-AF65-F5344CB8AC3E}">
        <p14:creationId xmlns:p14="http://schemas.microsoft.com/office/powerpoint/2010/main" val="193410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BDADE-F9CB-79B4-E1B8-0FD5F4A2E69D}"/>
              </a:ext>
            </a:extLst>
          </p:cNvPr>
          <p:cNvSpPr>
            <a:spLocks noGrp="1"/>
          </p:cNvSpPr>
          <p:nvPr>
            <p:ph type="title"/>
          </p:nvPr>
        </p:nvSpPr>
        <p:spPr>
          <a:xfrm>
            <a:off x="677334" y="609600"/>
            <a:ext cx="8596668" cy="809297"/>
          </a:xfrm>
        </p:spPr>
        <p:txBody>
          <a:bodyPr>
            <a:normAutofit fontScale="90000"/>
          </a:bodyPr>
          <a:lstStyle/>
          <a:p>
            <a:r>
              <a:rPr lang="en-IN" b="0" i="0" dirty="0">
                <a:solidFill>
                  <a:srgbClr val="610B38"/>
                </a:solidFill>
                <a:effectLst/>
                <a:highlight>
                  <a:srgbClr val="FFFFFF"/>
                </a:highlight>
                <a:latin typeface="erdana"/>
              </a:rPr>
              <a:t>Three-Tier Data Warehouse Architecture</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E2BD9B30-817B-408A-A934-34F1036798DD}"/>
              </a:ext>
            </a:extLst>
          </p:cNvPr>
          <p:cNvSpPr>
            <a:spLocks noGrp="1"/>
          </p:cNvSpPr>
          <p:nvPr>
            <p:ph idx="1"/>
          </p:nvPr>
        </p:nvSpPr>
        <p:spPr/>
        <p:txBody>
          <a:bodyPr>
            <a:normAutofit/>
          </a:bodyPr>
          <a:lstStyle/>
          <a:p>
            <a:pPr algn="just"/>
            <a:r>
              <a:rPr lang="en-GB" sz="2400" b="0" i="0" dirty="0">
                <a:solidFill>
                  <a:srgbClr val="333333"/>
                </a:solidFill>
                <a:effectLst/>
                <a:highlight>
                  <a:srgbClr val="FFFFFF"/>
                </a:highlight>
                <a:latin typeface="inter-regular"/>
              </a:rPr>
              <a:t>Data Warehouses usually have a three-level (tier) architecture that includes:</a:t>
            </a:r>
          </a:p>
          <a:p>
            <a:pPr algn="just">
              <a:buFont typeface="+mj-lt"/>
              <a:buAutoNum type="arabicPeriod"/>
            </a:pPr>
            <a:r>
              <a:rPr lang="en-GB" sz="2400" b="0" i="0" dirty="0">
                <a:solidFill>
                  <a:srgbClr val="000000"/>
                </a:solidFill>
                <a:effectLst/>
                <a:highlight>
                  <a:srgbClr val="FFFFFF"/>
                </a:highlight>
                <a:latin typeface="inter-regular"/>
              </a:rPr>
              <a:t>Bottom Tier (Data Warehouse Server)</a:t>
            </a:r>
          </a:p>
          <a:p>
            <a:pPr algn="just">
              <a:buFont typeface="+mj-lt"/>
              <a:buAutoNum type="arabicPeriod"/>
            </a:pPr>
            <a:r>
              <a:rPr lang="en-GB" sz="2400" b="0" i="0" dirty="0">
                <a:solidFill>
                  <a:srgbClr val="000000"/>
                </a:solidFill>
                <a:effectLst/>
                <a:highlight>
                  <a:srgbClr val="FFFFFF"/>
                </a:highlight>
                <a:latin typeface="inter-regular"/>
              </a:rPr>
              <a:t>Middle Tier (OLAP Server)</a:t>
            </a:r>
          </a:p>
          <a:p>
            <a:pPr algn="just">
              <a:buFont typeface="+mj-lt"/>
              <a:buAutoNum type="arabicPeriod"/>
            </a:pPr>
            <a:r>
              <a:rPr lang="en-GB" sz="2400" b="0" i="0" dirty="0">
                <a:solidFill>
                  <a:srgbClr val="000000"/>
                </a:solidFill>
                <a:effectLst/>
                <a:highlight>
                  <a:srgbClr val="FFFFFF"/>
                </a:highlight>
                <a:latin typeface="inter-regular"/>
              </a:rPr>
              <a:t>Top Tier (Front end Tools).</a:t>
            </a:r>
          </a:p>
          <a:p>
            <a:endParaRPr lang="en-IN" sz="2400" dirty="0"/>
          </a:p>
        </p:txBody>
      </p:sp>
    </p:spTree>
    <p:extLst>
      <p:ext uri="{BB962C8B-B14F-4D97-AF65-F5344CB8AC3E}">
        <p14:creationId xmlns:p14="http://schemas.microsoft.com/office/powerpoint/2010/main" val="342961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C299-4D69-0EB2-BBA6-E3A13B2111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5A93CD-3789-3B81-2093-A30A2AD6572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387395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9233582" cy="1320800"/>
          </a:xfrm>
        </p:spPr>
        <p:txBody>
          <a:bodyPr>
            <a:normAutofit/>
          </a:bodyPr>
          <a:lstStyle/>
          <a:p>
            <a:r>
              <a:rPr lang="en-US" b="1" dirty="0">
                <a:solidFill>
                  <a:srgbClr val="FF0000"/>
                </a:solidFill>
              </a:rPr>
              <a:t>Data Modeling: - Dimensional Modeling</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31</a:t>
            </a:fld>
            <a:endParaRPr lang="en-US">
              <a:solidFill>
                <a:srgbClr val="464653"/>
              </a:solidFill>
            </a:endParaRPr>
          </a:p>
        </p:txBody>
      </p:sp>
      <p:sp>
        <p:nvSpPr>
          <p:cNvPr id="4" name="Content Placeholder 3"/>
          <p:cNvSpPr>
            <a:spLocks noGrp="1"/>
          </p:cNvSpPr>
          <p:nvPr>
            <p:ph sz="quarter" idx="1"/>
          </p:nvPr>
        </p:nvSpPr>
        <p:spPr>
          <a:xfrm>
            <a:off x="677334" y="1644395"/>
            <a:ext cx="9145396" cy="4228504"/>
          </a:xfrm>
        </p:spPr>
        <p:txBody>
          <a:bodyPr>
            <a:normAutofit/>
          </a:bodyPr>
          <a:lstStyle/>
          <a:p>
            <a:pPr algn="just"/>
            <a:r>
              <a:rPr lang="en-US" dirty="0"/>
              <a:t>Dimensional modeling represents </a:t>
            </a:r>
            <a:r>
              <a:rPr lang="en-US" dirty="0">
                <a:solidFill>
                  <a:srgbClr val="00B050"/>
                </a:solidFill>
              </a:rPr>
              <a:t>data with a cube operation</a:t>
            </a:r>
            <a:r>
              <a:rPr lang="en-US" dirty="0"/>
              <a:t>, making more suitable logical data representation with OLAP data management. </a:t>
            </a:r>
          </a:p>
          <a:p>
            <a:pPr algn="just"/>
            <a:r>
              <a:rPr lang="en-US" dirty="0"/>
              <a:t>The perception of Dimensional Modeling was </a:t>
            </a:r>
            <a:r>
              <a:rPr lang="en-US" b="1" dirty="0">
                <a:solidFill>
                  <a:srgbClr val="00B050"/>
                </a:solidFill>
              </a:rPr>
              <a:t>developed</a:t>
            </a:r>
            <a:r>
              <a:rPr lang="en-US" dirty="0">
                <a:solidFill>
                  <a:srgbClr val="00B050"/>
                </a:solidFill>
              </a:rPr>
              <a:t> by </a:t>
            </a:r>
            <a:r>
              <a:rPr lang="en-US" b="1" dirty="0">
                <a:solidFill>
                  <a:srgbClr val="00B050"/>
                </a:solidFill>
              </a:rPr>
              <a:t>Ralph Kimball</a:t>
            </a:r>
            <a:r>
              <a:rPr lang="en-US" dirty="0">
                <a:solidFill>
                  <a:srgbClr val="00B050"/>
                </a:solidFill>
              </a:rPr>
              <a:t> </a:t>
            </a:r>
            <a:r>
              <a:rPr lang="en-US" dirty="0"/>
              <a:t>and is consist of </a:t>
            </a:r>
            <a:r>
              <a:rPr lang="en-US" b="1" dirty="0"/>
              <a:t>"</a:t>
            </a:r>
            <a:r>
              <a:rPr lang="en-US" b="1" dirty="0">
                <a:solidFill>
                  <a:srgbClr val="00B050"/>
                </a:solidFill>
              </a:rPr>
              <a:t>fact"</a:t>
            </a:r>
            <a:r>
              <a:rPr lang="en-US" dirty="0">
                <a:solidFill>
                  <a:srgbClr val="00B050"/>
                </a:solidFill>
              </a:rPr>
              <a:t> and </a:t>
            </a:r>
            <a:r>
              <a:rPr lang="en-US" b="1" dirty="0">
                <a:solidFill>
                  <a:srgbClr val="00B050"/>
                </a:solidFill>
              </a:rPr>
              <a:t>"dimension</a:t>
            </a:r>
            <a:r>
              <a:rPr lang="en-US" b="1" dirty="0"/>
              <a:t>"</a:t>
            </a:r>
            <a:r>
              <a:rPr lang="en-US" dirty="0"/>
              <a:t> tables.</a:t>
            </a:r>
          </a:p>
          <a:p>
            <a:pPr algn="just"/>
            <a:r>
              <a:rPr lang="en-US" dirty="0"/>
              <a:t>In dimensional modeling, the transaction record is divided into either </a:t>
            </a:r>
            <a:r>
              <a:rPr lang="en-US" b="1" dirty="0"/>
              <a:t>"facts,"</a:t>
            </a:r>
            <a:r>
              <a:rPr lang="en-US" dirty="0"/>
              <a:t> which are frequently numerical transaction data, or </a:t>
            </a:r>
            <a:r>
              <a:rPr lang="en-US" b="1" dirty="0"/>
              <a:t>"dimensions,"</a:t>
            </a:r>
            <a:r>
              <a:rPr lang="en-US" dirty="0"/>
              <a:t> which are the reference information that gives context to the facts. </a:t>
            </a:r>
          </a:p>
          <a:p>
            <a:pPr algn="just"/>
            <a:r>
              <a:rPr lang="en-US" dirty="0"/>
              <a:t>Example</a:t>
            </a:r>
          </a:p>
          <a:p>
            <a:pPr lvl="1" algn="just"/>
            <a:r>
              <a:rPr lang="en-US" dirty="0"/>
              <a:t>a sale transaction can be damage into facts such as the number of products ordered and the price paid for the products, and into dimensions such as order date, user name, product number, order ship-to, and bill-to locations, and salesman responsible for receiving the order.</a:t>
            </a:r>
          </a:p>
          <a:p>
            <a:endParaRPr lang="en-US" dirty="0"/>
          </a:p>
        </p:txBody>
      </p:sp>
    </p:spTree>
    <p:extLst>
      <p:ext uri="{BB962C8B-B14F-4D97-AF65-F5344CB8AC3E}">
        <p14:creationId xmlns:p14="http://schemas.microsoft.com/office/powerpoint/2010/main" val="3253435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Objectives of Dimensional Modeling</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32</a:t>
            </a:fld>
            <a:endParaRPr lang="en-US">
              <a:solidFill>
                <a:srgbClr val="464653"/>
              </a:solidFill>
            </a:endParaRPr>
          </a:p>
        </p:txBody>
      </p:sp>
      <p:sp>
        <p:nvSpPr>
          <p:cNvPr id="4" name="Content Placeholder 3"/>
          <p:cNvSpPr>
            <a:spLocks noGrp="1"/>
          </p:cNvSpPr>
          <p:nvPr>
            <p:ph sz="quarter" idx="1"/>
          </p:nvPr>
        </p:nvSpPr>
        <p:spPr/>
        <p:txBody>
          <a:bodyPr/>
          <a:lstStyle/>
          <a:p>
            <a:pPr algn="just"/>
            <a:r>
              <a:rPr lang="en-US" dirty="0"/>
              <a:t>The purposes of dimensional modeling are:</a:t>
            </a:r>
          </a:p>
          <a:p>
            <a:pPr lvl="1" algn="just"/>
            <a:r>
              <a:rPr lang="en-US" dirty="0"/>
              <a:t>To produce database architecture that is easy for end-clients to understand and write queries.</a:t>
            </a:r>
          </a:p>
          <a:p>
            <a:pPr lvl="1" algn="just"/>
            <a:r>
              <a:rPr lang="en-US" dirty="0"/>
              <a:t>To maximize the efficiency of queries. It achieves these goals by minimizing the number of tables and relationships between them.</a:t>
            </a:r>
          </a:p>
          <a:p>
            <a:endParaRPr lang="en-US" dirty="0"/>
          </a:p>
        </p:txBody>
      </p:sp>
    </p:spTree>
    <p:extLst>
      <p:ext uri="{BB962C8B-B14F-4D97-AF65-F5344CB8AC3E}">
        <p14:creationId xmlns:p14="http://schemas.microsoft.com/office/powerpoint/2010/main" val="781807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Elements of Dimensional Modeling</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33</a:t>
            </a:fld>
            <a:endParaRPr lang="en-US">
              <a:solidFill>
                <a:srgbClr val="464653"/>
              </a:solidFill>
            </a:endParaRPr>
          </a:p>
        </p:txBody>
      </p:sp>
      <p:sp>
        <p:nvSpPr>
          <p:cNvPr id="4" name="Content Placeholder 3"/>
          <p:cNvSpPr>
            <a:spLocks noGrp="1"/>
          </p:cNvSpPr>
          <p:nvPr>
            <p:ph sz="quarter" idx="1"/>
          </p:nvPr>
        </p:nvSpPr>
        <p:spPr>
          <a:xfrm>
            <a:off x="677334" y="1688641"/>
            <a:ext cx="8596668" cy="3880773"/>
          </a:xfrm>
        </p:spPr>
        <p:txBody>
          <a:bodyPr>
            <a:normAutofit/>
          </a:bodyPr>
          <a:lstStyle/>
          <a:p>
            <a:pPr algn="just"/>
            <a:r>
              <a:rPr lang="en-US" b="1" dirty="0">
                <a:solidFill>
                  <a:srgbClr val="7030A0"/>
                </a:solidFill>
              </a:rPr>
              <a:t>Fact</a:t>
            </a:r>
          </a:p>
          <a:p>
            <a:pPr algn="just"/>
            <a:r>
              <a:rPr lang="en-US" dirty="0"/>
              <a:t>It is a </a:t>
            </a:r>
            <a:r>
              <a:rPr lang="en-US" dirty="0">
                <a:solidFill>
                  <a:srgbClr val="00B050"/>
                </a:solidFill>
              </a:rPr>
              <a:t>collection of associated data items</a:t>
            </a:r>
            <a:r>
              <a:rPr lang="en-US" dirty="0"/>
              <a:t>, consisting of measures and context data. It typically represents business items or business transactions.</a:t>
            </a:r>
          </a:p>
          <a:p>
            <a:pPr algn="just"/>
            <a:r>
              <a:rPr lang="en-US" b="1" dirty="0">
                <a:solidFill>
                  <a:srgbClr val="7030A0"/>
                </a:solidFill>
              </a:rPr>
              <a:t>Dimensions</a:t>
            </a:r>
          </a:p>
          <a:p>
            <a:pPr algn="just"/>
            <a:r>
              <a:rPr lang="en-US" dirty="0"/>
              <a:t>It is a </a:t>
            </a:r>
            <a:r>
              <a:rPr lang="en-US" dirty="0">
                <a:solidFill>
                  <a:srgbClr val="00B050"/>
                </a:solidFill>
              </a:rPr>
              <a:t>collection of data </a:t>
            </a:r>
            <a:r>
              <a:rPr lang="en-US" dirty="0"/>
              <a:t>which describe one business dimension. Dimensions decide the contextual background for the facts, and they are the framework over which OLAP is performed.</a:t>
            </a:r>
          </a:p>
          <a:p>
            <a:pPr algn="just"/>
            <a:r>
              <a:rPr lang="en-US" b="1" dirty="0">
                <a:solidFill>
                  <a:srgbClr val="7030A0"/>
                </a:solidFill>
              </a:rPr>
              <a:t>Measure</a:t>
            </a:r>
          </a:p>
          <a:p>
            <a:pPr algn="just"/>
            <a:r>
              <a:rPr lang="en-US" dirty="0"/>
              <a:t>It is a numeric attribute of a fact, representing the performance or behavior of the business relative to the dimensions.</a:t>
            </a:r>
          </a:p>
          <a:p>
            <a:endParaRPr lang="en-US" dirty="0"/>
          </a:p>
        </p:txBody>
      </p:sp>
    </p:spTree>
    <p:extLst>
      <p:ext uri="{BB962C8B-B14F-4D97-AF65-F5344CB8AC3E}">
        <p14:creationId xmlns:p14="http://schemas.microsoft.com/office/powerpoint/2010/main" val="288884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34</a:t>
            </a:fld>
            <a:endParaRPr lang="en-US" dirty="0">
              <a:solidFill>
                <a:srgbClr val="464653"/>
              </a:solidFill>
            </a:endParaRPr>
          </a:p>
        </p:txBody>
      </p:sp>
      <p:sp>
        <p:nvSpPr>
          <p:cNvPr id="4" name="Content Placeholder 3"/>
          <p:cNvSpPr>
            <a:spLocks noGrp="1"/>
          </p:cNvSpPr>
          <p:nvPr>
            <p:ph sz="quarter" idx="1"/>
          </p:nvPr>
        </p:nvSpPr>
        <p:spPr>
          <a:xfrm>
            <a:off x="677334" y="1488613"/>
            <a:ext cx="9588456" cy="3880773"/>
          </a:xfrm>
        </p:spPr>
        <p:txBody>
          <a:bodyPr>
            <a:normAutofit/>
          </a:bodyPr>
          <a:lstStyle/>
          <a:p>
            <a:r>
              <a:rPr lang="en-US" sz="2000" dirty="0"/>
              <a:t>There are two basic models which are used in dimensional modeling:</a:t>
            </a:r>
          </a:p>
          <a:p>
            <a:pPr lvl="1"/>
            <a:r>
              <a:rPr lang="en-US" sz="1800" b="1" dirty="0">
                <a:solidFill>
                  <a:srgbClr val="7030A0"/>
                </a:solidFill>
              </a:rPr>
              <a:t>Star Model</a:t>
            </a:r>
          </a:p>
          <a:p>
            <a:pPr lvl="2"/>
            <a:r>
              <a:rPr lang="en-US" sz="1600" dirty="0"/>
              <a:t>The star model is the underlying </a:t>
            </a:r>
            <a:r>
              <a:rPr lang="en-US" sz="1600" dirty="0">
                <a:solidFill>
                  <a:srgbClr val="00B050"/>
                </a:solidFill>
              </a:rPr>
              <a:t>structure</a:t>
            </a:r>
            <a:r>
              <a:rPr lang="en-US" sz="1600" dirty="0"/>
              <a:t> for a dimensional model. It has one broad central table (fact table) and a set of smaller tables (dimensions) arranged in a radial design around the primary table. </a:t>
            </a:r>
          </a:p>
          <a:p>
            <a:pPr lvl="2"/>
            <a:endParaRPr lang="en-US" sz="1600" dirty="0"/>
          </a:p>
          <a:p>
            <a:pPr lvl="1"/>
            <a:r>
              <a:rPr lang="en-US" sz="1800" b="1" dirty="0">
                <a:solidFill>
                  <a:srgbClr val="7030A0"/>
                </a:solidFill>
              </a:rPr>
              <a:t>Snowflake Model</a:t>
            </a:r>
          </a:p>
          <a:p>
            <a:pPr lvl="2"/>
            <a:r>
              <a:rPr lang="en-US" sz="1600" dirty="0"/>
              <a:t>The snowflake model is the conclusion of decomposing one or more of the dimensions.</a:t>
            </a:r>
          </a:p>
          <a:p>
            <a:endParaRPr lang="en-US" sz="1600" dirty="0"/>
          </a:p>
        </p:txBody>
      </p:sp>
    </p:spTree>
    <p:extLst>
      <p:ext uri="{BB962C8B-B14F-4D97-AF65-F5344CB8AC3E}">
        <p14:creationId xmlns:p14="http://schemas.microsoft.com/office/powerpoint/2010/main" val="261400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 calcmode="lin" valueType="num">
                                      <p:cBhvr additive="base">
                                        <p:cTn id="1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 calcmode="lin" valueType="num">
                                      <p:cBhvr additive="base">
                                        <p:cTn id="2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35</a:t>
            </a:fld>
            <a:endParaRPr lang="en-US">
              <a:solidFill>
                <a:srgbClr val="464653"/>
              </a:solidFill>
            </a:endParaRPr>
          </a:p>
        </p:txBody>
      </p:sp>
      <p:sp>
        <p:nvSpPr>
          <p:cNvPr id="4" name="Content Placeholder 3"/>
          <p:cNvSpPr>
            <a:spLocks noGrp="1"/>
          </p:cNvSpPr>
          <p:nvPr>
            <p:ph sz="quarter" idx="1"/>
          </p:nvPr>
        </p:nvSpPr>
        <p:spPr>
          <a:xfrm>
            <a:off x="677333" y="1197204"/>
            <a:ext cx="10022089" cy="4372209"/>
          </a:xfrm>
        </p:spPr>
        <p:txBody>
          <a:bodyPr>
            <a:normAutofit/>
          </a:bodyPr>
          <a:lstStyle/>
          <a:p>
            <a:r>
              <a:rPr lang="en-US" b="1" dirty="0">
                <a:solidFill>
                  <a:srgbClr val="FF0000"/>
                </a:solidFill>
              </a:rPr>
              <a:t>Fact Table</a:t>
            </a:r>
          </a:p>
          <a:p>
            <a:r>
              <a:rPr lang="en-US" dirty="0"/>
              <a:t>Fact tables are used to data facts or measures in the business. Facts are the numeric data elements that are of interest to the company.</a:t>
            </a:r>
          </a:p>
          <a:p>
            <a:r>
              <a:rPr lang="en-US" b="1" dirty="0">
                <a:solidFill>
                  <a:srgbClr val="FF0000"/>
                </a:solidFill>
              </a:rPr>
              <a:t>Characteristics of the Fact table</a:t>
            </a:r>
          </a:p>
          <a:p>
            <a:pPr algn="just"/>
            <a:r>
              <a:rPr lang="en-US" dirty="0"/>
              <a:t>The fact table includes numerical values of what we measure. For example, a fact value of 20 might means that 20 widgets have been sold.</a:t>
            </a:r>
          </a:p>
          <a:p>
            <a:pPr algn="just"/>
            <a:r>
              <a:rPr lang="en-US" dirty="0"/>
              <a:t>Each fact table includes the keys to associated dimension tables. These are known as foreign keys in the fact table.</a:t>
            </a:r>
          </a:p>
          <a:p>
            <a:pPr algn="just"/>
            <a:r>
              <a:rPr lang="en-US" dirty="0"/>
              <a:t>Fact tables typically include a small number of columns.</a:t>
            </a:r>
          </a:p>
          <a:p>
            <a:pPr algn="just"/>
            <a:r>
              <a:rPr lang="en-US" dirty="0"/>
              <a:t>When it is compared to dimension tables, fact tables have a large number of rows.</a:t>
            </a:r>
          </a:p>
        </p:txBody>
      </p:sp>
    </p:spTree>
    <p:extLst>
      <p:ext uri="{BB962C8B-B14F-4D97-AF65-F5344CB8AC3E}">
        <p14:creationId xmlns:p14="http://schemas.microsoft.com/office/powerpoint/2010/main" val="734818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36</a:t>
            </a:fld>
            <a:endParaRPr lang="en-US">
              <a:solidFill>
                <a:srgbClr val="464653"/>
              </a:solidFill>
            </a:endParaRPr>
          </a:p>
        </p:txBody>
      </p:sp>
      <p:sp>
        <p:nvSpPr>
          <p:cNvPr id="4" name="Content Placeholder 3"/>
          <p:cNvSpPr>
            <a:spLocks noGrp="1"/>
          </p:cNvSpPr>
          <p:nvPr>
            <p:ph sz="quarter" idx="1"/>
          </p:nvPr>
        </p:nvSpPr>
        <p:spPr>
          <a:xfrm>
            <a:off x="609599" y="1342103"/>
            <a:ext cx="8829369" cy="4866967"/>
          </a:xfrm>
        </p:spPr>
        <p:txBody>
          <a:bodyPr>
            <a:normAutofit lnSpcReduction="10000"/>
          </a:bodyPr>
          <a:lstStyle/>
          <a:p>
            <a:r>
              <a:rPr lang="en-US" b="1" dirty="0">
                <a:solidFill>
                  <a:srgbClr val="FF0000"/>
                </a:solidFill>
              </a:rPr>
              <a:t>Dimension Table</a:t>
            </a:r>
          </a:p>
          <a:p>
            <a:r>
              <a:rPr lang="en-US" dirty="0"/>
              <a:t>Dimension tables establish the context of the facts. Dimensional tables store fields that describe the facts.</a:t>
            </a:r>
          </a:p>
          <a:p>
            <a:r>
              <a:rPr lang="en-US" b="1" dirty="0">
                <a:solidFill>
                  <a:srgbClr val="FF0000"/>
                </a:solidFill>
              </a:rPr>
              <a:t>Characteristics of the Dimension table</a:t>
            </a:r>
            <a:endParaRPr lang="en-US" dirty="0">
              <a:solidFill>
                <a:srgbClr val="FF0000"/>
              </a:solidFill>
            </a:endParaRPr>
          </a:p>
          <a:p>
            <a:pPr algn="just"/>
            <a:r>
              <a:rPr lang="en-US" dirty="0"/>
              <a:t>Dimension tables contain the details about the facts. That, as an example, enables the business analysts to understand the data and their reports better.</a:t>
            </a:r>
          </a:p>
          <a:p>
            <a:pPr algn="just"/>
            <a:r>
              <a:rPr lang="en-US" dirty="0"/>
              <a:t>The dimension tables include descriptive data about the numerical values in the fact table. That is, they contain the attributes of the facts. For example, the dimension tables for a marketing analysis function might include attributes such as time, marketing region, and product type.</a:t>
            </a:r>
          </a:p>
          <a:p>
            <a:pPr algn="just"/>
            <a:r>
              <a:rPr lang="en-US" dirty="0"/>
              <a:t>Since the record in a dimension table is </a:t>
            </a:r>
            <a:r>
              <a:rPr lang="en-US" dirty="0" err="1"/>
              <a:t>denormalized</a:t>
            </a:r>
            <a:r>
              <a:rPr lang="en-US" dirty="0"/>
              <a:t>, it usually has a large number of columns. The dimension tables include significantly fewer rows of information than the fact table.</a:t>
            </a:r>
          </a:p>
          <a:p>
            <a:pPr algn="just"/>
            <a:r>
              <a:rPr lang="en-US" dirty="0"/>
              <a:t>The attributes in a dimension table are used as row and column headings in a document or query results display.</a:t>
            </a:r>
          </a:p>
          <a:p>
            <a:endParaRPr lang="en-US" dirty="0"/>
          </a:p>
        </p:txBody>
      </p:sp>
    </p:spTree>
    <p:extLst>
      <p:ext uri="{BB962C8B-B14F-4D97-AF65-F5344CB8AC3E}">
        <p14:creationId xmlns:p14="http://schemas.microsoft.com/office/powerpoint/2010/main" val="454015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69D0D-D206-8198-F215-0E87A6F7F4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557CC9D-1A6F-C4CC-F54A-9EC389D2F09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2B029F49-9CFC-066B-769D-73312EB381E2}"/>
              </a:ext>
            </a:extLst>
          </p:cNvPr>
          <p:cNvPicPr>
            <a:picLocks noChangeAspect="1"/>
          </p:cNvPicPr>
          <p:nvPr/>
        </p:nvPicPr>
        <p:blipFill>
          <a:blip r:embed="rId2"/>
          <a:stretch>
            <a:fillRect/>
          </a:stretch>
        </p:blipFill>
        <p:spPr>
          <a:xfrm>
            <a:off x="76005" y="31751"/>
            <a:ext cx="4762500" cy="4257675"/>
          </a:xfrm>
          <a:prstGeom prst="rect">
            <a:avLst/>
          </a:prstGeom>
        </p:spPr>
      </p:pic>
      <p:pic>
        <p:nvPicPr>
          <p:cNvPr id="5" name="Picture 4">
            <a:extLst>
              <a:ext uri="{FF2B5EF4-FFF2-40B4-BE49-F238E27FC236}">
                <a16:creationId xmlns:a16="http://schemas.microsoft.com/office/drawing/2014/main" id="{41DD7641-8F31-21E3-A35D-B0F7F7CB3BE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6173181" y="1517877"/>
            <a:ext cx="5942814" cy="5166196"/>
          </a:xfrm>
          <a:prstGeom prst="rect">
            <a:avLst/>
          </a:prstGeom>
        </p:spPr>
      </p:pic>
      <p:sp>
        <p:nvSpPr>
          <p:cNvPr id="7" name="TextBox 6">
            <a:extLst>
              <a:ext uri="{FF2B5EF4-FFF2-40B4-BE49-F238E27FC236}">
                <a16:creationId xmlns:a16="http://schemas.microsoft.com/office/drawing/2014/main" id="{33091ED4-4D3E-8691-902C-04C3C0D309A3}"/>
              </a:ext>
            </a:extLst>
          </p:cNvPr>
          <p:cNvSpPr txBox="1"/>
          <p:nvPr/>
        </p:nvSpPr>
        <p:spPr>
          <a:xfrm>
            <a:off x="373331" y="5197703"/>
            <a:ext cx="6103854" cy="646331"/>
          </a:xfrm>
          <a:prstGeom prst="rect">
            <a:avLst/>
          </a:prstGeom>
          <a:noFill/>
        </p:spPr>
        <p:txBody>
          <a:bodyPr wrap="square">
            <a:spAutoFit/>
          </a:bodyPr>
          <a:lstStyle/>
          <a:p>
            <a:pPr algn="ctr"/>
            <a:r>
              <a:rPr lang="en-US" b="1" dirty="0">
                <a:solidFill>
                  <a:srgbClr val="00B050"/>
                </a:solidFill>
              </a:rPr>
              <a:t>center of the star can have one fact table and a number of associated dimension tables</a:t>
            </a:r>
            <a:endParaRPr lang="en-IN" b="1" dirty="0">
              <a:solidFill>
                <a:srgbClr val="00B050"/>
              </a:solidFill>
            </a:endParaRPr>
          </a:p>
        </p:txBody>
      </p:sp>
    </p:spTree>
    <p:extLst>
      <p:ext uri="{BB962C8B-B14F-4D97-AF65-F5344CB8AC3E}">
        <p14:creationId xmlns:p14="http://schemas.microsoft.com/office/powerpoint/2010/main" val="14782165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38</a:t>
            </a:fld>
            <a:endParaRPr lang="en-US">
              <a:solidFill>
                <a:srgbClr val="464653"/>
              </a:solidFill>
            </a:endParaRPr>
          </a:p>
        </p:txBody>
      </p:sp>
      <p:sp>
        <p:nvSpPr>
          <p:cNvPr id="4" name="Content Placeholder 3"/>
          <p:cNvSpPr>
            <a:spLocks noGrp="1"/>
          </p:cNvSpPr>
          <p:nvPr>
            <p:ph sz="quarter" idx="1"/>
          </p:nvPr>
        </p:nvSpPr>
        <p:spPr>
          <a:xfrm>
            <a:off x="677334" y="2160589"/>
            <a:ext cx="4499350" cy="3880773"/>
          </a:xfrm>
        </p:spPr>
        <p:txBody>
          <a:bodyPr/>
          <a:lstStyle/>
          <a:p>
            <a:r>
              <a:rPr lang="en-US" b="1" dirty="0"/>
              <a:t>Example:</a:t>
            </a:r>
            <a:r>
              <a:rPr lang="en-US" dirty="0"/>
              <a:t> </a:t>
            </a:r>
          </a:p>
          <a:p>
            <a:r>
              <a:rPr lang="en-US" dirty="0"/>
              <a:t>A city and state can view a store summary in a fact table. Item summary can be viewed by brand, color, etc. Customer information can be viewed by name and address.</a:t>
            </a:r>
          </a:p>
        </p:txBody>
      </p:sp>
      <p:pic>
        <p:nvPicPr>
          <p:cNvPr id="2050" name="Picture 2" descr="What is Dimensional Model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5668" y="1258580"/>
            <a:ext cx="7130882" cy="4989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853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Snowflake Schema</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39</a:t>
            </a:fld>
            <a:endParaRPr lang="en-US">
              <a:solidFill>
                <a:srgbClr val="464653"/>
              </a:solidFill>
            </a:endParaRPr>
          </a:p>
        </p:txBody>
      </p:sp>
      <p:sp>
        <p:nvSpPr>
          <p:cNvPr id="4" name="Content Placeholder 3"/>
          <p:cNvSpPr>
            <a:spLocks noGrp="1"/>
          </p:cNvSpPr>
          <p:nvPr>
            <p:ph sz="quarter" idx="1"/>
          </p:nvPr>
        </p:nvSpPr>
        <p:spPr>
          <a:xfrm>
            <a:off x="677334" y="1310813"/>
            <a:ext cx="9465907" cy="3880773"/>
          </a:xfrm>
        </p:spPr>
        <p:txBody>
          <a:bodyPr/>
          <a:lstStyle/>
          <a:p>
            <a:r>
              <a:rPr lang="en-US" dirty="0"/>
              <a:t>A snowflake schema is an extension of star schema. </a:t>
            </a:r>
          </a:p>
          <a:p>
            <a:r>
              <a:rPr lang="en-US" dirty="0"/>
              <a:t>it adds additional dimensions.</a:t>
            </a:r>
          </a:p>
          <a:p>
            <a:r>
              <a:rPr lang="en-US" dirty="0"/>
              <a:t>"A schema is known as a snowflake if one or more dimension tables do not connect directly to the fact table but must join through other dimension tables."</a:t>
            </a:r>
          </a:p>
          <a:p>
            <a:r>
              <a:rPr lang="en-US" dirty="0"/>
              <a:t>It is called snowflake schema because the diagram of snowflake schema resembles a snowflake. </a:t>
            </a:r>
            <a:r>
              <a:rPr lang="en-US" b="1" dirty="0"/>
              <a:t> </a:t>
            </a:r>
            <a:endParaRPr lang="en-US" dirty="0"/>
          </a:p>
          <a:p>
            <a:endParaRPr lang="en-US" dirty="0"/>
          </a:p>
        </p:txBody>
      </p:sp>
      <p:pic>
        <p:nvPicPr>
          <p:cNvPr id="5" name="Picture 4">
            <a:extLst>
              <a:ext uri="{FF2B5EF4-FFF2-40B4-BE49-F238E27FC236}">
                <a16:creationId xmlns:a16="http://schemas.microsoft.com/office/drawing/2014/main" id="{F1BF3316-06ED-2B8D-36A4-193F1E1725CB}"/>
              </a:ext>
            </a:extLst>
          </p:cNvPr>
          <p:cNvPicPr>
            <a:picLocks noChangeAspect="1"/>
          </p:cNvPicPr>
          <p:nvPr/>
        </p:nvPicPr>
        <p:blipFill>
          <a:blip r:embed="rId2"/>
          <a:stretch>
            <a:fillRect/>
          </a:stretch>
        </p:blipFill>
        <p:spPr>
          <a:xfrm>
            <a:off x="2205870" y="3544410"/>
            <a:ext cx="7582047" cy="3256255"/>
          </a:xfrm>
          <a:prstGeom prst="rect">
            <a:avLst/>
          </a:prstGeom>
        </p:spPr>
      </p:pic>
      <p:pic>
        <p:nvPicPr>
          <p:cNvPr id="6" name="Picture 5">
            <a:extLst>
              <a:ext uri="{FF2B5EF4-FFF2-40B4-BE49-F238E27FC236}">
                <a16:creationId xmlns:a16="http://schemas.microsoft.com/office/drawing/2014/main" id="{6063A784-3A8D-404E-A15D-2EA8627AB3E3}"/>
              </a:ext>
            </a:extLst>
          </p:cNvPr>
          <p:cNvPicPr>
            <a:picLocks noChangeAspect="1"/>
          </p:cNvPicPr>
          <p:nvPr/>
        </p:nvPicPr>
        <p:blipFill>
          <a:blip r:embed="rId3"/>
          <a:stretch>
            <a:fillRect/>
          </a:stretch>
        </p:blipFill>
        <p:spPr>
          <a:xfrm>
            <a:off x="9274002" y="35864"/>
            <a:ext cx="2711491" cy="2110607"/>
          </a:xfrm>
          <a:prstGeom prst="rect">
            <a:avLst/>
          </a:prstGeom>
        </p:spPr>
      </p:pic>
    </p:spTree>
    <p:extLst>
      <p:ext uri="{BB962C8B-B14F-4D97-AF65-F5344CB8AC3E}">
        <p14:creationId xmlns:p14="http://schemas.microsoft.com/office/powerpoint/2010/main" val="414012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E4F42-0F12-359A-3AD0-0617BFF5F3F6}"/>
              </a:ext>
            </a:extLst>
          </p:cNvPr>
          <p:cNvSpPr>
            <a:spLocks noGrp="1"/>
          </p:cNvSpPr>
          <p:nvPr>
            <p:ph type="title"/>
          </p:nvPr>
        </p:nvSpPr>
        <p:spPr>
          <a:xfrm>
            <a:off x="677334" y="609600"/>
            <a:ext cx="8596668" cy="572814"/>
          </a:xfrm>
        </p:spPr>
        <p:txBody>
          <a:bodyPr>
            <a:normAutofit/>
          </a:bodyPr>
          <a:lstStyle/>
          <a:p>
            <a:r>
              <a:rPr lang="en-IN" sz="2800" b="0" i="0" dirty="0">
                <a:solidFill>
                  <a:srgbClr val="000000"/>
                </a:solidFill>
                <a:effectLst/>
                <a:highlight>
                  <a:srgbClr val="FFFFFF"/>
                </a:highlight>
                <a:latin typeface="inter-regular"/>
              </a:rPr>
              <a:t>1. Bottom Tier </a:t>
            </a:r>
            <a:endParaRPr lang="en-IN" sz="2800" dirty="0"/>
          </a:p>
        </p:txBody>
      </p:sp>
      <p:sp>
        <p:nvSpPr>
          <p:cNvPr id="3" name="Content Placeholder 2">
            <a:extLst>
              <a:ext uri="{FF2B5EF4-FFF2-40B4-BE49-F238E27FC236}">
                <a16:creationId xmlns:a16="http://schemas.microsoft.com/office/drawing/2014/main" id="{494DE7B5-6559-9DB9-0C70-6634D4AAF647}"/>
              </a:ext>
            </a:extLst>
          </p:cNvPr>
          <p:cNvSpPr>
            <a:spLocks noGrp="1"/>
          </p:cNvSpPr>
          <p:nvPr>
            <p:ph idx="1"/>
          </p:nvPr>
        </p:nvSpPr>
        <p:spPr>
          <a:xfrm>
            <a:off x="677334" y="1403131"/>
            <a:ext cx="9980156" cy="3342290"/>
          </a:xfrm>
        </p:spPr>
        <p:txBody>
          <a:bodyPr>
            <a:normAutofit lnSpcReduction="10000"/>
          </a:bodyPr>
          <a:lstStyle/>
          <a:p>
            <a:r>
              <a:rPr lang="en-GB" sz="2000" b="0" i="0" dirty="0">
                <a:solidFill>
                  <a:srgbClr val="333333"/>
                </a:solidFill>
                <a:effectLst/>
                <a:highlight>
                  <a:srgbClr val="FFFFFF"/>
                </a:highlight>
                <a:latin typeface="inter-regular"/>
              </a:rPr>
              <a:t>Consists of the </a:t>
            </a:r>
            <a:r>
              <a:rPr lang="en-GB" sz="2000" b="1" i="0" dirty="0">
                <a:solidFill>
                  <a:srgbClr val="333333"/>
                </a:solidFill>
                <a:effectLst/>
                <a:highlight>
                  <a:srgbClr val="FFFFFF"/>
                </a:highlight>
                <a:latin typeface="inter-bold"/>
              </a:rPr>
              <a:t>Data Warehouse server</a:t>
            </a:r>
            <a:r>
              <a:rPr lang="en-GB" sz="2000" b="0" i="0" dirty="0">
                <a:solidFill>
                  <a:srgbClr val="333333"/>
                </a:solidFill>
                <a:effectLst/>
                <a:highlight>
                  <a:srgbClr val="FFFFFF"/>
                </a:highlight>
                <a:latin typeface="inter-regular"/>
              </a:rPr>
              <a:t>, which is almost always an RDBMS. </a:t>
            </a:r>
          </a:p>
          <a:p>
            <a:r>
              <a:rPr lang="en-GB" sz="2000" b="0" i="0" dirty="0">
                <a:solidFill>
                  <a:srgbClr val="333333"/>
                </a:solidFill>
                <a:effectLst/>
                <a:highlight>
                  <a:srgbClr val="FFFFFF"/>
                </a:highlight>
                <a:latin typeface="inter-regular"/>
              </a:rPr>
              <a:t>It includes several specialized </a:t>
            </a:r>
            <a:r>
              <a:rPr lang="en-GB" sz="2000" b="0" i="0" dirty="0">
                <a:solidFill>
                  <a:srgbClr val="FF0000"/>
                </a:solidFill>
                <a:effectLst/>
                <a:highlight>
                  <a:srgbClr val="FFFFFF"/>
                </a:highlight>
                <a:latin typeface="inter-regular"/>
              </a:rPr>
              <a:t>data marts and a metadata repository</a:t>
            </a:r>
            <a:r>
              <a:rPr lang="en-GB" sz="2000" b="0" i="0" dirty="0">
                <a:solidFill>
                  <a:srgbClr val="333333"/>
                </a:solidFill>
                <a:effectLst/>
                <a:highlight>
                  <a:srgbClr val="FFFFFF"/>
                </a:highlight>
                <a:latin typeface="inter-regular"/>
              </a:rPr>
              <a:t>.</a:t>
            </a:r>
          </a:p>
          <a:p>
            <a:r>
              <a:rPr lang="en-GB" sz="2000" b="0" i="0" dirty="0">
                <a:solidFill>
                  <a:srgbClr val="333333"/>
                </a:solidFill>
                <a:effectLst/>
                <a:highlight>
                  <a:srgbClr val="FFFFFF"/>
                </a:highlight>
                <a:latin typeface="inter-regular"/>
              </a:rPr>
              <a:t>Data from operational databases and external sources (such as user profile data provided by external consultants) are extracted using application program interfaces called a gateway. </a:t>
            </a:r>
          </a:p>
          <a:p>
            <a:r>
              <a:rPr lang="en-GB" sz="2000" b="0" i="0" dirty="0">
                <a:solidFill>
                  <a:srgbClr val="333333"/>
                </a:solidFill>
                <a:effectLst/>
                <a:highlight>
                  <a:srgbClr val="FFFFFF"/>
                </a:highlight>
                <a:latin typeface="inter-regular"/>
              </a:rPr>
              <a:t>A gateway is provided by the underlying DBMS and allows customer programs to generate </a:t>
            </a:r>
            <a:r>
              <a:rPr lang="en-GB" sz="2000" b="0" i="0" dirty="0">
                <a:solidFill>
                  <a:srgbClr val="FF0000"/>
                </a:solidFill>
                <a:effectLst/>
                <a:highlight>
                  <a:srgbClr val="FFFFFF"/>
                </a:highlight>
                <a:latin typeface="inter-regular"/>
              </a:rPr>
              <a:t>SQL code to be executed at a server</a:t>
            </a:r>
            <a:r>
              <a:rPr lang="en-GB" sz="2000" b="0" i="0" dirty="0">
                <a:solidFill>
                  <a:srgbClr val="333333"/>
                </a:solidFill>
                <a:effectLst/>
                <a:highlight>
                  <a:srgbClr val="FFFFFF"/>
                </a:highlight>
                <a:latin typeface="inter-regular"/>
              </a:rPr>
              <a:t>.</a:t>
            </a:r>
          </a:p>
          <a:p>
            <a:r>
              <a:rPr lang="en-IN" sz="2000" b="0" i="0" dirty="0">
                <a:solidFill>
                  <a:srgbClr val="333333"/>
                </a:solidFill>
                <a:effectLst/>
                <a:highlight>
                  <a:srgbClr val="FFFFFF"/>
                </a:highlight>
                <a:latin typeface="inter-regular"/>
              </a:rPr>
              <a:t>Example gateways :  </a:t>
            </a:r>
            <a:r>
              <a:rPr lang="en-IN" sz="2000" b="1" i="0" dirty="0">
                <a:solidFill>
                  <a:srgbClr val="333333"/>
                </a:solidFill>
                <a:effectLst/>
                <a:highlight>
                  <a:srgbClr val="FFFFFF"/>
                </a:highlight>
                <a:latin typeface="inter-bold"/>
              </a:rPr>
              <a:t>ODBC</a:t>
            </a:r>
            <a:r>
              <a:rPr lang="en-IN" sz="2000" b="0" i="0" dirty="0">
                <a:solidFill>
                  <a:srgbClr val="333333"/>
                </a:solidFill>
                <a:effectLst/>
                <a:highlight>
                  <a:srgbClr val="FFFFFF"/>
                </a:highlight>
                <a:latin typeface="inter-regular"/>
              </a:rPr>
              <a:t> (Open Database Connection) and </a:t>
            </a:r>
            <a:r>
              <a:rPr lang="en-IN" sz="2000" b="1" i="0" dirty="0">
                <a:solidFill>
                  <a:srgbClr val="333333"/>
                </a:solidFill>
                <a:effectLst/>
                <a:highlight>
                  <a:srgbClr val="FFFFFF"/>
                </a:highlight>
                <a:latin typeface="inter-bold"/>
              </a:rPr>
              <a:t>OLE-DB</a:t>
            </a:r>
            <a:r>
              <a:rPr lang="en-IN" sz="2000" b="0" i="0" dirty="0">
                <a:solidFill>
                  <a:srgbClr val="333333"/>
                </a:solidFill>
                <a:effectLst/>
                <a:highlight>
                  <a:srgbClr val="FFFFFF"/>
                </a:highlight>
                <a:latin typeface="inter-regular"/>
              </a:rPr>
              <a:t> (Open-Linking and Embedding for Databases), by </a:t>
            </a:r>
            <a:r>
              <a:rPr lang="en-IN" sz="2000" b="1" i="0" dirty="0">
                <a:solidFill>
                  <a:srgbClr val="333333"/>
                </a:solidFill>
                <a:effectLst/>
                <a:highlight>
                  <a:srgbClr val="FFFFFF"/>
                </a:highlight>
                <a:latin typeface="inter-bold"/>
              </a:rPr>
              <a:t>Microsoft</a:t>
            </a:r>
            <a:r>
              <a:rPr lang="en-IN" sz="2000" b="0" i="0" dirty="0">
                <a:solidFill>
                  <a:srgbClr val="333333"/>
                </a:solidFill>
                <a:effectLst/>
                <a:highlight>
                  <a:srgbClr val="FFFFFF"/>
                </a:highlight>
                <a:latin typeface="inter-regular"/>
              </a:rPr>
              <a:t>, and </a:t>
            </a:r>
            <a:r>
              <a:rPr lang="en-IN" sz="2000" b="1" i="0" dirty="0">
                <a:solidFill>
                  <a:srgbClr val="333333"/>
                </a:solidFill>
                <a:effectLst/>
                <a:highlight>
                  <a:srgbClr val="FFFFFF"/>
                </a:highlight>
                <a:latin typeface="inter-bold"/>
              </a:rPr>
              <a:t>JDBC</a:t>
            </a:r>
            <a:r>
              <a:rPr lang="en-IN" sz="2000" b="0" i="0" dirty="0">
                <a:solidFill>
                  <a:srgbClr val="333333"/>
                </a:solidFill>
                <a:effectLst/>
                <a:highlight>
                  <a:srgbClr val="FFFFFF"/>
                </a:highlight>
                <a:latin typeface="inter-regular"/>
              </a:rPr>
              <a:t> (Java Database Connection).</a:t>
            </a:r>
            <a:endParaRPr lang="en-IN" sz="2000" dirty="0"/>
          </a:p>
        </p:txBody>
      </p:sp>
      <p:pic>
        <p:nvPicPr>
          <p:cNvPr id="4" name="Picture 3">
            <a:extLst>
              <a:ext uri="{FF2B5EF4-FFF2-40B4-BE49-F238E27FC236}">
                <a16:creationId xmlns:a16="http://schemas.microsoft.com/office/drawing/2014/main" id="{15C86506-6055-D9B0-1C78-403B8A58E995}"/>
              </a:ext>
            </a:extLst>
          </p:cNvPr>
          <p:cNvPicPr>
            <a:picLocks noChangeAspect="1"/>
          </p:cNvPicPr>
          <p:nvPr/>
        </p:nvPicPr>
        <p:blipFill rotWithShape="1">
          <a:blip r:embed="rId2"/>
          <a:srcRect t="49675" b="19009"/>
          <a:stretch/>
        </p:blipFill>
        <p:spPr>
          <a:xfrm>
            <a:off x="2533978" y="4997668"/>
            <a:ext cx="7124043" cy="1860332"/>
          </a:xfrm>
          <a:prstGeom prst="rect">
            <a:avLst/>
          </a:prstGeom>
        </p:spPr>
      </p:pic>
    </p:spTree>
    <p:extLst>
      <p:ext uri="{BB962C8B-B14F-4D97-AF65-F5344CB8AC3E}">
        <p14:creationId xmlns:p14="http://schemas.microsoft.com/office/powerpoint/2010/main" val="1552974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40</a:t>
            </a:fld>
            <a:endParaRPr lang="en-US">
              <a:solidFill>
                <a:srgbClr val="464653"/>
              </a:solidFill>
            </a:endParaRPr>
          </a:p>
        </p:txBody>
      </p:sp>
      <p:sp>
        <p:nvSpPr>
          <p:cNvPr id="4" name="Content Placeholder 3"/>
          <p:cNvSpPr>
            <a:spLocks noGrp="1"/>
          </p:cNvSpPr>
          <p:nvPr>
            <p:ph sz="quarter" idx="1"/>
          </p:nvPr>
        </p:nvSpPr>
        <p:spPr>
          <a:xfrm>
            <a:off x="677334" y="1216692"/>
            <a:ext cx="8596668" cy="3880773"/>
          </a:xfrm>
        </p:spPr>
        <p:txBody>
          <a:bodyPr/>
          <a:lstStyle/>
          <a:p>
            <a:r>
              <a:rPr lang="en-US" dirty="0"/>
              <a:t>The following diagram shows a snowflake schema with two dimensions, each having three levels. A snowflake schemas can have any number of dimension, and each dimension can have any number of levels.</a:t>
            </a:r>
          </a:p>
        </p:txBody>
      </p:sp>
      <p:pic>
        <p:nvPicPr>
          <p:cNvPr id="17410" name="Picture 2" descr="What is Snowflak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9254" y="2560002"/>
            <a:ext cx="6717665" cy="35969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9029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41</a:t>
            </a:fld>
            <a:endParaRPr lang="en-US">
              <a:solidFill>
                <a:srgbClr val="464653"/>
              </a:solidFill>
            </a:endParaRPr>
          </a:p>
        </p:txBody>
      </p:sp>
      <p:sp>
        <p:nvSpPr>
          <p:cNvPr id="4" name="Content Placeholder 3"/>
          <p:cNvSpPr>
            <a:spLocks noGrp="1"/>
          </p:cNvSpPr>
          <p:nvPr>
            <p:ph sz="quarter" idx="1"/>
          </p:nvPr>
        </p:nvSpPr>
        <p:spPr>
          <a:xfrm>
            <a:off x="609601" y="1219200"/>
            <a:ext cx="4175760" cy="4937760"/>
          </a:xfrm>
        </p:spPr>
        <p:txBody>
          <a:bodyPr>
            <a:normAutofit fontScale="92500" lnSpcReduction="10000"/>
          </a:bodyPr>
          <a:lstStyle/>
          <a:p>
            <a:pPr algn="just"/>
            <a:r>
              <a:rPr lang="en-US" b="1" dirty="0"/>
              <a:t>Example:</a:t>
            </a:r>
            <a:r>
              <a:rPr lang="en-US" dirty="0"/>
              <a:t> The </a:t>
            </a:r>
            <a:r>
              <a:rPr lang="en-US" b="1" dirty="0"/>
              <a:t>Employee </a:t>
            </a:r>
            <a:r>
              <a:rPr lang="en-US" dirty="0"/>
              <a:t>dimension table now contains the attributes: </a:t>
            </a:r>
            <a:r>
              <a:rPr lang="en-US" dirty="0" err="1"/>
              <a:t>EmployeeID</a:t>
            </a:r>
            <a:r>
              <a:rPr lang="en-US" dirty="0"/>
              <a:t>, </a:t>
            </a:r>
            <a:r>
              <a:rPr lang="en-US" dirty="0" err="1"/>
              <a:t>EmployeeName</a:t>
            </a:r>
            <a:r>
              <a:rPr lang="en-US" dirty="0"/>
              <a:t>, </a:t>
            </a:r>
            <a:r>
              <a:rPr lang="en-US" dirty="0" err="1"/>
              <a:t>DepartmentID</a:t>
            </a:r>
            <a:r>
              <a:rPr lang="en-US" dirty="0"/>
              <a:t>, Region, Territory. The </a:t>
            </a:r>
            <a:r>
              <a:rPr lang="en-US" dirty="0" err="1"/>
              <a:t>DepartmentID</a:t>
            </a:r>
            <a:r>
              <a:rPr lang="en-US" dirty="0"/>
              <a:t> attribute links with the </a:t>
            </a:r>
            <a:r>
              <a:rPr lang="en-US" b="1" dirty="0"/>
              <a:t>Employee </a:t>
            </a:r>
            <a:r>
              <a:rPr lang="en-US" dirty="0"/>
              <a:t>table with the </a:t>
            </a:r>
            <a:r>
              <a:rPr lang="en-US" b="1" dirty="0"/>
              <a:t>Department </a:t>
            </a:r>
            <a:r>
              <a:rPr lang="en-US" dirty="0"/>
              <a:t>dimension table. The </a:t>
            </a:r>
            <a:r>
              <a:rPr lang="en-US" b="1" dirty="0"/>
              <a:t>Department </a:t>
            </a:r>
            <a:r>
              <a:rPr lang="en-US" dirty="0"/>
              <a:t>dimension is used to provide detail about each department, such as the Name and Location of the department. The </a:t>
            </a:r>
            <a:r>
              <a:rPr lang="en-US" b="1" dirty="0"/>
              <a:t>Customer </a:t>
            </a:r>
            <a:r>
              <a:rPr lang="en-US" dirty="0"/>
              <a:t>dimension table now contains the attributes: </a:t>
            </a:r>
            <a:r>
              <a:rPr lang="en-US" dirty="0" err="1"/>
              <a:t>CustomerID</a:t>
            </a:r>
            <a:r>
              <a:rPr lang="en-US" dirty="0"/>
              <a:t>, </a:t>
            </a:r>
            <a:r>
              <a:rPr lang="en-US" dirty="0" err="1"/>
              <a:t>CustomerName</a:t>
            </a:r>
            <a:r>
              <a:rPr lang="en-US" dirty="0"/>
              <a:t>, Address, </a:t>
            </a:r>
            <a:r>
              <a:rPr lang="en-US" dirty="0" err="1"/>
              <a:t>CityID</a:t>
            </a:r>
            <a:r>
              <a:rPr lang="en-US" dirty="0"/>
              <a:t>. The </a:t>
            </a:r>
            <a:r>
              <a:rPr lang="en-US" dirty="0" err="1"/>
              <a:t>CityID</a:t>
            </a:r>
            <a:r>
              <a:rPr lang="en-US" dirty="0"/>
              <a:t> attributes link the </a:t>
            </a:r>
            <a:r>
              <a:rPr lang="en-US" b="1" dirty="0"/>
              <a:t>Customer </a:t>
            </a:r>
            <a:r>
              <a:rPr lang="en-US" dirty="0"/>
              <a:t>dimension table with the </a:t>
            </a:r>
            <a:r>
              <a:rPr lang="en-US" b="1" dirty="0"/>
              <a:t>City </a:t>
            </a:r>
            <a:r>
              <a:rPr lang="en-US" dirty="0"/>
              <a:t>dimension table. The </a:t>
            </a:r>
            <a:r>
              <a:rPr lang="en-US" b="1" dirty="0"/>
              <a:t>City </a:t>
            </a:r>
            <a:r>
              <a:rPr lang="en-US" dirty="0"/>
              <a:t>dimension table has details about each city such as </a:t>
            </a:r>
            <a:r>
              <a:rPr lang="en-US" dirty="0" err="1"/>
              <a:t>CityName</a:t>
            </a:r>
            <a:r>
              <a:rPr lang="en-US" dirty="0"/>
              <a:t>, </a:t>
            </a:r>
            <a:r>
              <a:rPr lang="en-US" dirty="0" err="1"/>
              <a:t>Zipcode</a:t>
            </a:r>
            <a:r>
              <a:rPr lang="en-US" dirty="0"/>
              <a:t>, State, and Country. </a:t>
            </a:r>
          </a:p>
        </p:txBody>
      </p:sp>
      <p:pic>
        <p:nvPicPr>
          <p:cNvPr id="1026" name="Picture 2" descr="https://media.geeksforgeeks.org/wp-content/uploads/Capture-16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7085" y="1219201"/>
            <a:ext cx="6675316" cy="4937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4948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DE804-992F-66CE-9ED2-7801751906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5912E52-0BF0-E970-DF9F-3923C0BC05A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C329E7B7-8C53-1638-D00E-AEE5DD4879E9}"/>
              </a:ext>
            </a:extLst>
          </p:cNvPr>
          <p:cNvPicPr>
            <a:picLocks noChangeAspect="1"/>
          </p:cNvPicPr>
          <p:nvPr/>
        </p:nvPicPr>
        <p:blipFill>
          <a:blip r:embed="rId2"/>
          <a:stretch>
            <a:fillRect/>
          </a:stretch>
        </p:blipFill>
        <p:spPr>
          <a:xfrm>
            <a:off x="2205872" y="1270000"/>
            <a:ext cx="7302189" cy="3891400"/>
          </a:xfrm>
          <a:prstGeom prst="rect">
            <a:avLst/>
          </a:prstGeom>
        </p:spPr>
      </p:pic>
    </p:spTree>
    <p:extLst>
      <p:ext uri="{BB962C8B-B14F-4D97-AF65-F5344CB8AC3E}">
        <p14:creationId xmlns:p14="http://schemas.microsoft.com/office/powerpoint/2010/main" val="151112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Fact Table</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43</a:t>
            </a:fld>
            <a:endParaRPr lang="en-US">
              <a:solidFill>
                <a:srgbClr val="464653"/>
              </a:solidFill>
            </a:endParaRP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679218595"/>
              </p:ext>
            </p:extLst>
          </p:nvPr>
        </p:nvGraphicFramePr>
        <p:xfrm>
          <a:off x="3531909" y="2010498"/>
          <a:ext cx="5842664" cy="1783080"/>
        </p:xfrm>
        <a:graphic>
          <a:graphicData uri="http://schemas.openxmlformats.org/drawingml/2006/table">
            <a:tbl>
              <a:tblPr/>
              <a:tblGrid>
                <a:gridCol w="1460666">
                  <a:extLst>
                    <a:ext uri="{9D8B030D-6E8A-4147-A177-3AD203B41FA5}">
                      <a16:colId xmlns:a16="http://schemas.microsoft.com/office/drawing/2014/main" val="20000"/>
                    </a:ext>
                  </a:extLst>
                </a:gridCol>
                <a:gridCol w="1460666">
                  <a:extLst>
                    <a:ext uri="{9D8B030D-6E8A-4147-A177-3AD203B41FA5}">
                      <a16:colId xmlns:a16="http://schemas.microsoft.com/office/drawing/2014/main" val="20001"/>
                    </a:ext>
                  </a:extLst>
                </a:gridCol>
                <a:gridCol w="1460666">
                  <a:extLst>
                    <a:ext uri="{9D8B030D-6E8A-4147-A177-3AD203B41FA5}">
                      <a16:colId xmlns:a16="http://schemas.microsoft.com/office/drawing/2014/main" val="20002"/>
                    </a:ext>
                  </a:extLst>
                </a:gridCol>
                <a:gridCol w="1460666">
                  <a:extLst>
                    <a:ext uri="{9D8B030D-6E8A-4147-A177-3AD203B41FA5}">
                      <a16:colId xmlns:a16="http://schemas.microsoft.com/office/drawing/2014/main" val="20003"/>
                    </a:ext>
                  </a:extLst>
                </a:gridCol>
              </a:tblGrid>
              <a:tr h="0">
                <a:tc>
                  <a:txBody>
                    <a:bodyPr/>
                    <a:lstStyle/>
                    <a:p>
                      <a:pPr algn="ctr" fontAlgn="t"/>
                      <a:r>
                        <a:rPr lang="en-US" dirty="0">
                          <a:solidFill>
                            <a:srgbClr val="000000"/>
                          </a:solidFill>
                          <a:effectLst/>
                          <a:latin typeface="times new roman" panose="02020603050405020304" pitchFamily="18" charset="0"/>
                        </a:rPr>
                        <a:t>Time ID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a:solidFill>
                            <a:srgbClr val="000000"/>
                          </a:solidFill>
                          <a:effectLst/>
                          <a:latin typeface="times new roman" panose="02020603050405020304" pitchFamily="18" charset="0"/>
                        </a:rPr>
                        <a:t>Product ID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a:solidFill>
                            <a:srgbClr val="000000"/>
                          </a:solidFill>
                          <a:effectLst/>
                          <a:latin typeface="times new roman" panose="02020603050405020304" pitchFamily="18" charset="0"/>
                        </a:rPr>
                        <a:t>Customer ID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a:solidFill>
                            <a:srgbClr val="000000"/>
                          </a:solidFill>
                          <a:effectLst/>
                          <a:latin typeface="times new roman" panose="02020603050405020304" pitchFamily="18" charset="0"/>
                        </a:rPr>
                        <a:t>Unit Sold</a:t>
                      </a:r>
                    </a:p>
                  </a:txBody>
                  <a:tcPr marL="114300" marR="114300" marT="114300" marB="114300">
                    <a:lnL w="9525" cap="flat" cmpd="sng" algn="ctr">
                      <a:solidFill>
                        <a:srgbClr val="D00499"/>
                      </a:solidFill>
                      <a:prstDash val="solid"/>
                      <a:round/>
                      <a:headEnd type="none" w="med" len="med"/>
                      <a:tailEnd type="none" w="med" len="med"/>
                    </a:lnL>
                    <a:lnR w="9525" cap="flat" cmpd="sng" algn="ctr">
                      <a:solidFill>
                        <a:srgbClr val="D00499"/>
                      </a:solidFill>
                      <a:prstDash val="solid"/>
                      <a:round/>
                      <a:headEnd type="none" w="med" len="med"/>
                      <a:tailEnd type="none" w="med" len="med"/>
                    </a:lnR>
                    <a:lnT w="9525" cap="flat" cmpd="sng" algn="ctr">
                      <a:solidFill>
                        <a:srgbClr val="D00499"/>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ctr"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333333"/>
                          </a:solidFill>
                          <a:effectLst/>
                          <a:latin typeface="inter-regular"/>
                        </a:rPr>
                        <a:t>17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ctr"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333333"/>
                          </a:solidFill>
                          <a:effectLst/>
                          <a:latin typeface="inter-regular"/>
                        </a:rPr>
                        <a:t>21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ctr"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ctr" fontAlgn="t"/>
                      <a:r>
                        <a:rPr lang="en-US">
                          <a:solidFill>
                            <a:srgbClr val="333333"/>
                          </a:solidFill>
                          <a:effectLst/>
                          <a:latin typeface="inter-regular"/>
                        </a:rPr>
                        <a:t>8</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ctr" fontAlgn="t"/>
                      <a:r>
                        <a:rPr lang="en-US" dirty="0">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785292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Dimension Tables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44</a:t>
            </a:fld>
            <a:endParaRPr lang="en-US">
              <a:solidFill>
                <a:srgbClr val="464653"/>
              </a:solidFill>
            </a:endParaRPr>
          </a:p>
        </p:txBody>
      </p:sp>
      <p:sp>
        <p:nvSpPr>
          <p:cNvPr id="4" name="Content Placeholder 3"/>
          <p:cNvSpPr>
            <a:spLocks noGrp="1"/>
          </p:cNvSpPr>
          <p:nvPr>
            <p:ph sz="quarter" idx="1"/>
          </p:nvPr>
        </p:nvSpPr>
        <p:spPr>
          <a:xfrm>
            <a:off x="677334" y="1488613"/>
            <a:ext cx="8596668" cy="3880773"/>
          </a:xfrm>
        </p:spPr>
        <p:txBody>
          <a:bodyPr/>
          <a:lstStyle/>
          <a:p>
            <a:r>
              <a:rPr lang="en-US" dirty="0"/>
              <a:t>Hierarchy</a:t>
            </a:r>
          </a:p>
          <a:p>
            <a:r>
              <a:rPr lang="en-US" dirty="0"/>
              <a:t>A hierarchy is a directed tree whose nodes are dimensional attributes and whose arcs model many to one association between dimensional attributes team. It contains a dimension, positioned at the tree's root, and all of the dimensional attributes that define it.</a:t>
            </a:r>
          </a:p>
          <a:p>
            <a:endParaRPr lang="en-US" dirty="0"/>
          </a:p>
        </p:txBody>
      </p:sp>
      <p:graphicFrame>
        <p:nvGraphicFramePr>
          <p:cNvPr id="5" name="Table 4"/>
          <p:cNvGraphicFramePr>
            <a:graphicFrameLocks noGrp="1"/>
          </p:cNvGraphicFramePr>
          <p:nvPr/>
        </p:nvGraphicFramePr>
        <p:xfrm>
          <a:off x="1208705" y="3453288"/>
          <a:ext cx="8971614" cy="2353151"/>
        </p:xfrm>
        <a:graphic>
          <a:graphicData uri="http://schemas.openxmlformats.org/drawingml/2006/table">
            <a:tbl>
              <a:tblPr/>
              <a:tblGrid>
                <a:gridCol w="1495269">
                  <a:extLst>
                    <a:ext uri="{9D8B030D-6E8A-4147-A177-3AD203B41FA5}">
                      <a16:colId xmlns:a16="http://schemas.microsoft.com/office/drawing/2014/main" val="20000"/>
                    </a:ext>
                  </a:extLst>
                </a:gridCol>
                <a:gridCol w="1495269">
                  <a:extLst>
                    <a:ext uri="{9D8B030D-6E8A-4147-A177-3AD203B41FA5}">
                      <a16:colId xmlns:a16="http://schemas.microsoft.com/office/drawing/2014/main" val="20001"/>
                    </a:ext>
                  </a:extLst>
                </a:gridCol>
                <a:gridCol w="1495269">
                  <a:extLst>
                    <a:ext uri="{9D8B030D-6E8A-4147-A177-3AD203B41FA5}">
                      <a16:colId xmlns:a16="http://schemas.microsoft.com/office/drawing/2014/main" val="20002"/>
                    </a:ext>
                  </a:extLst>
                </a:gridCol>
                <a:gridCol w="1495269">
                  <a:extLst>
                    <a:ext uri="{9D8B030D-6E8A-4147-A177-3AD203B41FA5}">
                      <a16:colId xmlns:a16="http://schemas.microsoft.com/office/drawing/2014/main" val="20003"/>
                    </a:ext>
                  </a:extLst>
                </a:gridCol>
                <a:gridCol w="1495269">
                  <a:extLst>
                    <a:ext uri="{9D8B030D-6E8A-4147-A177-3AD203B41FA5}">
                      <a16:colId xmlns:a16="http://schemas.microsoft.com/office/drawing/2014/main" val="20004"/>
                    </a:ext>
                  </a:extLst>
                </a:gridCol>
                <a:gridCol w="1495269">
                  <a:extLst>
                    <a:ext uri="{9D8B030D-6E8A-4147-A177-3AD203B41FA5}">
                      <a16:colId xmlns:a16="http://schemas.microsoft.com/office/drawing/2014/main" val="20005"/>
                    </a:ext>
                  </a:extLst>
                </a:gridCol>
              </a:tblGrid>
              <a:tr h="784384">
                <a:tc>
                  <a:txBody>
                    <a:bodyPr/>
                    <a:lstStyle/>
                    <a:p>
                      <a:pPr algn="l" fontAlgn="t"/>
                      <a:r>
                        <a:rPr lang="en-US">
                          <a:solidFill>
                            <a:srgbClr val="000000"/>
                          </a:solidFill>
                          <a:effectLst/>
                          <a:latin typeface="times new roman" panose="02020603050405020304" pitchFamily="18" charset="0"/>
                        </a:rPr>
                        <a:t>Customer ID</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Name</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Gender</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Income</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Education</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a:solidFill>
                            <a:srgbClr val="000000"/>
                          </a:solidFill>
                          <a:effectLst/>
                          <a:latin typeface="times new roman" panose="02020603050405020304" pitchFamily="18" charset="0"/>
                        </a:rPr>
                        <a:t>Region</a:t>
                      </a:r>
                    </a:p>
                  </a:txBody>
                  <a:tcPr marL="114300" marR="114300" marT="114300" marB="114300">
                    <a:lnL w="9525" cap="flat" cmpd="sng" algn="ctr">
                      <a:solidFill>
                        <a:srgbClr val="C80B8D"/>
                      </a:solidFill>
                      <a:prstDash val="solid"/>
                      <a:round/>
                      <a:headEnd type="none" w="med" len="med"/>
                      <a:tailEnd type="none" w="med" len="med"/>
                    </a:lnL>
                    <a:lnR w="9525" cap="flat" cmpd="sng" algn="ctr">
                      <a:solidFill>
                        <a:srgbClr val="C80B8D"/>
                      </a:solidFill>
                      <a:prstDash val="solid"/>
                      <a:round/>
                      <a:headEnd type="none" w="med" len="med"/>
                      <a:tailEnd type="none" w="med" len="med"/>
                    </a:lnR>
                    <a:lnT w="9525" cap="flat" cmpd="sng" algn="ctr">
                      <a:solidFill>
                        <a:srgbClr val="C80B8D"/>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430642">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Rohan</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Male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4</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07483">
                <a:tc>
                  <a:txBody>
                    <a:bodyPr/>
                    <a:lstStyle/>
                    <a:p>
                      <a:pPr algn="just" fontAlgn="t"/>
                      <a:r>
                        <a:rPr lang="en-US">
                          <a:solidFill>
                            <a:srgbClr val="333333"/>
                          </a:solidFill>
                          <a:effectLst/>
                          <a:latin typeface="inter-regular"/>
                        </a:rPr>
                        <a:t>2</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Sandeep</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Male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5</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430642">
                <a:tc>
                  <a:txBody>
                    <a:bodyPr/>
                    <a:lstStyle/>
                    <a:p>
                      <a:pPr algn="just" fontAlgn="t"/>
                      <a:r>
                        <a:rPr lang="en-US">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Gaurav</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Male</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1</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a:solidFill>
                            <a:srgbClr val="333333"/>
                          </a:solidFill>
                          <a:effectLst/>
                          <a:latin typeface="inter-regular"/>
                        </a:rPr>
                        <a:t>7</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3</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072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Multi-Dimensional Data Model</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45</a:t>
            </a:fld>
            <a:endParaRPr lang="en-US">
              <a:solidFill>
                <a:srgbClr val="464653"/>
              </a:solidFill>
            </a:endParaRPr>
          </a:p>
        </p:txBody>
      </p:sp>
      <p:sp>
        <p:nvSpPr>
          <p:cNvPr id="4" name="Content Placeholder 3"/>
          <p:cNvSpPr>
            <a:spLocks noGrp="1"/>
          </p:cNvSpPr>
          <p:nvPr>
            <p:ph sz="quarter" idx="1"/>
          </p:nvPr>
        </p:nvSpPr>
        <p:spPr>
          <a:xfrm>
            <a:off x="677334" y="1488613"/>
            <a:ext cx="10059796" cy="4917874"/>
          </a:xfrm>
        </p:spPr>
        <p:txBody>
          <a:bodyPr>
            <a:normAutofit fontScale="92500" lnSpcReduction="10000"/>
          </a:bodyPr>
          <a:lstStyle/>
          <a:p>
            <a:pPr algn="just"/>
            <a:r>
              <a:rPr lang="en-US" dirty="0"/>
              <a:t>A multidimensional model views data in the form of a </a:t>
            </a:r>
            <a:r>
              <a:rPr lang="en-US" b="1" dirty="0">
                <a:solidFill>
                  <a:srgbClr val="00B050"/>
                </a:solidFill>
              </a:rPr>
              <a:t>data-cube</a:t>
            </a:r>
            <a:r>
              <a:rPr lang="en-US" dirty="0"/>
              <a:t>. A data cube enables data to be modeled and viewed in multiple dimensions. It is defined by dimensions and facts.</a:t>
            </a:r>
          </a:p>
          <a:p>
            <a:pPr algn="just"/>
            <a:r>
              <a:rPr lang="en-US" dirty="0"/>
              <a:t>The dimensions are the perspectives or entities concerning which an organization keeps records. </a:t>
            </a:r>
          </a:p>
          <a:p>
            <a:pPr algn="just"/>
            <a:r>
              <a:rPr lang="en-US" dirty="0"/>
              <a:t>Example</a:t>
            </a:r>
          </a:p>
          <a:p>
            <a:pPr lvl="1" algn="just"/>
            <a:r>
              <a:rPr lang="en-US" dirty="0"/>
              <a:t>Shop may create a sales data warehouse to keep records of the store's sales for the dimension time, item, and location. </a:t>
            </a:r>
          </a:p>
          <a:p>
            <a:pPr algn="just"/>
            <a:r>
              <a:rPr lang="en-US" dirty="0"/>
              <a:t>These dimensions allow the save to keep track of things, for example, monthly sales of items and the locations at which the items were sold. </a:t>
            </a:r>
          </a:p>
          <a:p>
            <a:pPr algn="just"/>
            <a:r>
              <a:rPr lang="en-US" dirty="0"/>
              <a:t>Each dimension has a table related to it, called a dimensional table, which describes the dimension further. </a:t>
            </a:r>
          </a:p>
          <a:p>
            <a:pPr algn="just"/>
            <a:r>
              <a:rPr lang="en-US" dirty="0"/>
              <a:t>Example</a:t>
            </a:r>
          </a:p>
          <a:p>
            <a:pPr lvl="1" algn="just"/>
            <a:r>
              <a:rPr lang="en-US" dirty="0"/>
              <a:t>Dimensional table for an item may contain the attributes item name, brand, and type.</a:t>
            </a:r>
          </a:p>
          <a:p>
            <a:pPr algn="just"/>
            <a:r>
              <a:rPr lang="en-US" dirty="0"/>
              <a:t>A multidimensional data model is organized around a central theme, for example, sales. This theme is represented by a fact table. </a:t>
            </a:r>
          </a:p>
          <a:p>
            <a:pPr algn="just"/>
            <a:r>
              <a:rPr lang="en-US" dirty="0"/>
              <a:t>Facts are numerical measures. The fact table contains the names of the facts or measures of the related dimensional tables.</a:t>
            </a:r>
          </a:p>
        </p:txBody>
      </p:sp>
    </p:spTree>
    <p:extLst>
      <p:ext uri="{BB962C8B-B14F-4D97-AF65-F5344CB8AC3E}">
        <p14:creationId xmlns:p14="http://schemas.microsoft.com/office/powerpoint/2010/main" val="39194159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46</a:t>
            </a:fld>
            <a:endParaRPr lang="en-US" dirty="0">
              <a:solidFill>
                <a:srgbClr val="464653"/>
              </a:solidFill>
            </a:endParaRPr>
          </a:p>
        </p:txBody>
      </p:sp>
      <p:sp>
        <p:nvSpPr>
          <p:cNvPr id="4" name="Content Placeholder 3"/>
          <p:cNvSpPr>
            <a:spLocks noGrp="1"/>
          </p:cNvSpPr>
          <p:nvPr>
            <p:ph sz="quarter" idx="1"/>
          </p:nvPr>
        </p:nvSpPr>
        <p:spPr>
          <a:xfrm>
            <a:off x="487680" y="2109019"/>
            <a:ext cx="5608320" cy="3310521"/>
          </a:xfrm>
        </p:spPr>
        <p:txBody>
          <a:bodyPr/>
          <a:lstStyle/>
          <a:p>
            <a:pPr algn="just"/>
            <a:r>
              <a:rPr lang="en-US" dirty="0"/>
              <a:t>Consider the data of a shop for items sold per quarter in the city of Delhi. The data is shown in the table. </a:t>
            </a:r>
          </a:p>
          <a:p>
            <a:pPr algn="just"/>
            <a:r>
              <a:rPr lang="en-US" dirty="0"/>
              <a:t>In this 2D representation, the sales for Delhi are shown for the time dimension (organized in quarters) and the item dimension (classified according to the types of an item sold). The fact or measure displayed in rupee sold (in thousands).</a:t>
            </a:r>
          </a:p>
        </p:txBody>
      </p:sp>
      <p:pic>
        <p:nvPicPr>
          <p:cNvPr id="5122" name="Picture 2" descr="What is Multi-Dimensional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701" y="1356360"/>
            <a:ext cx="5219700" cy="4434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5123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47</a:t>
            </a:fld>
            <a:endParaRPr lang="en-US" dirty="0">
              <a:solidFill>
                <a:srgbClr val="464653"/>
              </a:solidFill>
            </a:endParaRPr>
          </a:p>
        </p:txBody>
      </p:sp>
      <p:sp>
        <p:nvSpPr>
          <p:cNvPr id="4" name="Content Placeholder 3"/>
          <p:cNvSpPr>
            <a:spLocks noGrp="1"/>
          </p:cNvSpPr>
          <p:nvPr>
            <p:ph sz="quarter" idx="1"/>
          </p:nvPr>
        </p:nvSpPr>
        <p:spPr>
          <a:xfrm>
            <a:off x="609601" y="1219200"/>
            <a:ext cx="4617720" cy="4937760"/>
          </a:xfrm>
        </p:spPr>
        <p:txBody>
          <a:bodyPr>
            <a:normAutofit/>
          </a:bodyPr>
          <a:lstStyle/>
          <a:p>
            <a:pPr algn="just"/>
            <a:r>
              <a:rPr lang="en-US" sz="2000" dirty="0"/>
              <a:t>Now, want to view the sales data with a third dimension, For example, suppose the data according to time and item, as well as the location is considered for the cities Chennai, Kolkata, Mumbai, and Delhi. </a:t>
            </a:r>
          </a:p>
          <a:p>
            <a:pPr algn="just"/>
            <a:r>
              <a:rPr lang="en-US" sz="2000" dirty="0"/>
              <a:t>These 3D data are shown in the table. The 3D data of the table are represented as a series of 2D tables.</a:t>
            </a:r>
          </a:p>
        </p:txBody>
      </p:sp>
      <p:pic>
        <p:nvPicPr>
          <p:cNvPr id="6146" name="Picture 2" descr="What is Multi-Dimensional Data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8255" y="0"/>
            <a:ext cx="3810000" cy="28575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Multi-Dimension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3080" y="2857500"/>
            <a:ext cx="6476999" cy="38646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2898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48</a:t>
            </a:fld>
            <a:endParaRPr lang="en-US">
              <a:solidFill>
                <a:srgbClr val="464653"/>
              </a:solidFill>
            </a:endParaRPr>
          </a:p>
        </p:txBody>
      </p:sp>
      <p:sp>
        <p:nvSpPr>
          <p:cNvPr id="4" name="Content Placeholder 3"/>
          <p:cNvSpPr>
            <a:spLocks noGrp="1"/>
          </p:cNvSpPr>
          <p:nvPr>
            <p:ph sz="quarter" idx="1"/>
          </p:nvPr>
        </p:nvSpPr>
        <p:spPr>
          <a:xfrm>
            <a:off x="677334" y="1113454"/>
            <a:ext cx="10088076" cy="3880773"/>
          </a:xfrm>
        </p:spPr>
        <p:txBody>
          <a:bodyPr/>
          <a:lstStyle/>
          <a:p>
            <a:r>
              <a:rPr lang="en-US" dirty="0"/>
              <a:t>Conceptually, it may also be represented by the same data in the form of a 3D data cube,  </a:t>
            </a:r>
          </a:p>
        </p:txBody>
      </p:sp>
      <p:pic>
        <p:nvPicPr>
          <p:cNvPr id="7170" name="Picture 2" descr="What is Multi-Dimensional Data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4348" y="1711931"/>
            <a:ext cx="5407025" cy="4329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43984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Data Cube</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49</a:t>
            </a:fld>
            <a:endParaRPr lang="en-US">
              <a:solidFill>
                <a:srgbClr val="464653"/>
              </a:solidFill>
            </a:endParaRPr>
          </a:p>
        </p:txBody>
      </p:sp>
      <p:sp>
        <p:nvSpPr>
          <p:cNvPr id="4" name="Content Placeholder 3"/>
          <p:cNvSpPr>
            <a:spLocks noGrp="1"/>
          </p:cNvSpPr>
          <p:nvPr>
            <p:ph sz="quarter" idx="1"/>
          </p:nvPr>
        </p:nvSpPr>
        <p:spPr>
          <a:xfrm>
            <a:off x="677333" y="1517001"/>
            <a:ext cx="8596667" cy="4937760"/>
          </a:xfrm>
        </p:spPr>
        <p:txBody>
          <a:bodyPr>
            <a:normAutofit/>
          </a:bodyPr>
          <a:lstStyle/>
          <a:p>
            <a:pPr algn="just"/>
            <a:r>
              <a:rPr lang="en-US" dirty="0"/>
              <a:t>Data is grouped or combined in multidimensional matrices called Data Cubes. </a:t>
            </a:r>
          </a:p>
          <a:p>
            <a:pPr algn="just"/>
            <a:r>
              <a:rPr lang="en-US" dirty="0"/>
              <a:t>The data cube method has a few alternative names or a few variants, such as "Multidimensional databases," "materialized views," and "OLAP (On-Line Analytical Processing)."</a:t>
            </a:r>
          </a:p>
          <a:p>
            <a:pPr algn="just"/>
            <a:r>
              <a:rPr lang="en-US" dirty="0"/>
              <a:t>Idea is to materialize certain expensive computations that are frequently inquired.</a:t>
            </a:r>
          </a:p>
          <a:p>
            <a:pPr algn="just"/>
            <a:r>
              <a:rPr lang="en-US" b="1" dirty="0"/>
              <a:t>Example</a:t>
            </a:r>
          </a:p>
          <a:p>
            <a:pPr lvl="1" algn="just"/>
            <a:r>
              <a:rPr lang="en-US" b="1" dirty="0"/>
              <a:t>R</a:t>
            </a:r>
            <a:r>
              <a:rPr lang="en-US" dirty="0"/>
              <a:t>elation with the schema sales (part, supplier, customer, and sale-price) can be materialized into a set of eight views as shown in fig, where </a:t>
            </a:r>
            <a:r>
              <a:rPr lang="en-US" b="1" dirty="0" err="1"/>
              <a:t>psc</a:t>
            </a:r>
            <a:r>
              <a:rPr lang="en-US" dirty="0"/>
              <a:t> indicates a view consisting of aggregate function value (such as total-sales) computed by grouping three attributes part, supplier, and customer, </a:t>
            </a:r>
            <a:r>
              <a:rPr lang="en-US" b="1" dirty="0"/>
              <a:t>p</a:t>
            </a:r>
            <a:r>
              <a:rPr lang="en-US" dirty="0"/>
              <a:t> indicates a view composed of the corresponding aggregate function values calculated by grouping part alone, etc.</a:t>
            </a:r>
          </a:p>
        </p:txBody>
      </p:sp>
      <p:pic>
        <p:nvPicPr>
          <p:cNvPr id="8194"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41883" y="2092751"/>
            <a:ext cx="2646422" cy="2306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020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8079B-9C85-58B8-7BC5-C66F1D4E9CF5}"/>
              </a:ext>
            </a:extLst>
          </p:cNvPr>
          <p:cNvSpPr>
            <a:spLocks noGrp="1"/>
          </p:cNvSpPr>
          <p:nvPr>
            <p:ph idx="1"/>
          </p:nvPr>
        </p:nvSpPr>
        <p:spPr>
          <a:xfrm>
            <a:off x="614272" y="678631"/>
            <a:ext cx="8596668" cy="5974417"/>
          </a:xfrm>
        </p:spPr>
        <p:txBody>
          <a:bodyPr>
            <a:normAutofit/>
          </a:bodyPr>
          <a:lstStyle/>
          <a:p>
            <a:r>
              <a:rPr lang="en-GB" sz="2000" dirty="0"/>
              <a:t>Data Mart &amp; Metadata Repository</a:t>
            </a:r>
          </a:p>
          <a:p>
            <a:r>
              <a:rPr lang="en-US" sz="2000" dirty="0"/>
              <a:t>A </a:t>
            </a:r>
            <a:r>
              <a:rPr lang="en-US" sz="2000" dirty="0">
                <a:solidFill>
                  <a:srgbClr val="FF0000"/>
                </a:solidFill>
              </a:rPr>
              <a:t>data mart </a:t>
            </a:r>
            <a:r>
              <a:rPr lang="en-US" sz="2000" dirty="0"/>
              <a:t>includes a subset of corporate-wide data that is of value to a specific collection of users. </a:t>
            </a:r>
          </a:p>
          <a:p>
            <a:r>
              <a:rPr lang="en-US" sz="2000" dirty="0"/>
              <a:t>For example, a marketing data mart may restrict its subjects to the </a:t>
            </a:r>
            <a:r>
              <a:rPr lang="en-US" sz="2000" dirty="0">
                <a:solidFill>
                  <a:srgbClr val="FF0000"/>
                </a:solidFill>
              </a:rPr>
              <a:t>customer, items, and sales</a:t>
            </a:r>
            <a:r>
              <a:rPr lang="en-US" sz="2000" dirty="0"/>
              <a:t>. </a:t>
            </a:r>
          </a:p>
          <a:p>
            <a:r>
              <a:rPr lang="en-US" sz="2000" dirty="0"/>
              <a:t>The data contained in the data marts tend to be summarized.</a:t>
            </a:r>
          </a:p>
          <a:p>
            <a:endParaRPr lang="en-US" sz="2000" dirty="0"/>
          </a:p>
          <a:p>
            <a:r>
              <a:rPr lang="en-GB" sz="2000" dirty="0">
                <a:solidFill>
                  <a:srgbClr val="FF0000"/>
                </a:solidFill>
              </a:rPr>
              <a:t>Metadata</a:t>
            </a:r>
            <a:r>
              <a:rPr lang="en-GB" sz="2000" dirty="0"/>
              <a:t> is data about the data or documentation about the information which is required by the users. Includes</a:t>
            </a:r>
          </a:p>
          <a:p>
            <a:pPr lvl="1" algn="just">
              <a:buFont typeface="+mj-lt"/>
              <a:buAutoNum type="arabicPeriod"/>
            </a:pPr>
            <a:r>
              <a:rPr lang="en-GB" sz="2000" b="0" i="0" dirty="0">
                <a:solidFill>
                  <a:srgbClr val="000000"/>
                </a:solidFill>
                <a:effectLst/>
                <a:highlight>
                  <a:srgbClr val="FFFFFF"/>
                </a:highlight>
                <a:latin typeface="inter-regular"/>
              </a:rPr>
              <a:t>The </a:t>
            </a:r>
            <a:r>
              <a:rPr lang="en-GB" sz="2000" b="0" i="0" dirty="0">
                <a:solidFill>
                  <a:srgbClr val="FF0000"/>
                </a:solidFill>
                <a:effectLst/>
                <a:highlight>
                  <a:srgbClr val="FFFFFF"/>
                </a:highlight>
                <a:latin typeface="inter-regular"/>
              </a:rPr>
              <a:t>location and descriptions </a:t>
            </a:r>
            <a:r>
              <a:rPr lang="en-GB" sz="2000" b="0" i="0" dirty="0">
                <a:solidFill>
                  <a:srgbClr val="000000"/>
                </a:solidFill>
                <a:effectLst/>
                <a:highlight>
                  <a:srgbClr val="FFFFFF"/>
                </a:highlight>
                <a:latin typeface="inter-regular"/>
              </a:rPr>
              <a:t>of warehouse systems and components.</a:t>
            </a:r>
          </a:p>
          <a:p>
            <a:pPr lvl="1" algn="just">
              <a:buFont typeface="+mj-lt"/>
              <a:buAutoNum type="arabicPeriod"/>
            </a:pPr>
            <a:r>
              <a:rPr lang="en-GB" sz="2000" b="0" i="0" dirty="0">
                <a:solidFill>
                  <a:srgbClr val="FF0000"/>
                </a:solidFill>
                <a:effectLst/>
                <a:highlight>
                  <a:srgbClr val="FFFFFF"/>
                </a:highlight>
                <a:latin typeface="inter-regular"/>
              </a:rPr>
              <a:t>Names, definitions, structures, and content </a:t>
            </a:r>
            <a:r>
              <a:rPr lang="en-GB" sz="2000" b="0" i="0" dirty="0">
                <a:solidFill>
                  <a:srgbClr val="000000"/>
                </a:solidFill>
                <a:effectLst/>
                <a:highlight>
                  <a:srgbClr val="FFFFFF"/>
                </a:highlight>
                <a:latin typeface="inter-regular"/>
              </a:rPr>
              <a:t>of data-warehouse and end-users views.</a:t>
            </a:r>
          </a:p>
          <a:p>
            <a:pPr lvl="1" algn="just">
              <a:buFont typeface="+mj-lt"/>
              <a:buAutoNum type="arabicPeriod"/>
            </a:pPr>
            <a:r>
              <a:rPr lang="en-GB" sz="2000" b="0" i="0" dirty="0">
                <a:solidFill>
                  <a:srgbClr val="000000"/>
                </a:solidFill>
                <a:effectLst/>
                <a:highlight>
                  <a:srgbClr val="FFFFFF"/>
                </a:highlight>
                <a:latin typeface="inter-regular"/>
              </a:rPr>
              <a:t>Integration and transformation rules used to populate data.</a:t>
            </a:r>
          </a:p>
          <a:p>
            <a:pPr lvl="1" algn="just">
              <a:buFont typeface="+mj-lt"/>
              <a:buAutoNum type="arabicPeriod"/>
            </a:pPr>
            <a:r>
              <a:rPr lang="en-GB" sz="2000" dirty="0">
                <a:solidFill>
                  <a:srgbClr val="FF0000"/>
                </a:solidFill>
                <a:highlight>
                  <a:srgbClr val="FFFFFF"/>
                </a:highlight>
                <a:latin typeface="inter-regular"/>
              </a:rPr>
              <a:t>Security authorizations</a:t>
            </a:r>
            <a:r>
              <a:rPr lang="en-GB" sz="2000" dirty="0">
                <a:solidFill>
                  <a:srgbClr val="000000"/>
                </a:solidFill>
                <a:highlight>
                  <a:srgbClr val="FFFFFF"/>
                </a:highlight>
                <a:latin typeface="inter-regular"/>
              </a:rPr>
              <a:t>, access control list, etc</a:t>
            </a:r>
          </a:p>
          <a:p>
            <a:endParaRPr lang="en-US" sz="2000" dirty="0"/>
          </a:p>
          <a:p>
            <a:endParaRPr lang="en-US" sz="2000" dirty="0"/>
          </a:p>
          <a:p>
            <a:endParaRPr lang="en-GB" sz="2000" dirty="0"/>
          </a:p>
          <a:p>
            <a:endParaRPr lang="en-IN" sz="2000" dirty="0"/>
          </a:p>
        </p:txBody>
      </p:sp>
      <p:pic>
        <p:nvPicPr>
          <p:cNvPr id="4" name="Picture 3">
            <a:extLst>
              <a:ext uri="{FF2B5EF4-FFF2-40B4-BE49-F238E27FC236}">
                <a16:creationId xmlns:a16="http://schemas.microsoft.com/office/drawing/2014/main" id="{18A08EBB-80B4-E5B0-2D15-4EA87FF4F95D}"/>
              </a:ext>
            </a:extLst>
          </p:cNvPr>
          <p:cNvPicPr>
            <a:picLocks noChangeAspect="1"/>
          </p:cNvPicPr>
          <p:nvPr/>
        </p:nvPicPr>
        <p:blipFill>
          <a:blip r:embed="rId2"/>
          <a:stretch>
            <a:fillRect/>
          </a:stretch>
        </p:blipFill>
        <p:spPr>
          <a:xfrm>
            <a:off x="8885648" y="1953957"/>
            <a:ext cx="3131849" cy="2973644"/>
          </a:xfrm>
          <a:prstGeom prst="rect">
            <a:avLst/>
          </a:prstGeom>
        </p:spPr>
      </p:pic>
    </p:spTree>
    <p:extLst>
      <p:ext uri="{BB962C8B-B14F-4D97-AF65-F5344CB8AC3E}">
        <p14:creationId xmlns:p14="http://schemas.microsoft.com/office/powerpoint/2010/main" val="9520724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50</a:t>
            </a:fld>
            <a:endParaRPr lang="en-US">
              <a:solidFill>
                <a:srgbClr val="464653"/>
              </a:solidFill>
            </a:endParaRPr>
          </a:p>
        </p:txBody>
      </p:sp>
      <p:sp>
        <p:nvSpPr>
          <p:cNvPr id="4" name="Content Placeholder 3"/>
          <p:cNvSpPr>
            <a:spLocks noGrp="1"/>
          </p:cNvSpPr>
          <p:nvPr>
            <p:ph sz="quarter" idx="1"/>
          </p:nvPr>
        </p:nvSpPr>
        <p:spPr>
          <a:xfrm>
            <a:off x="711796" y="1488613"/>
            <a:ext cx="9459725" cy="3880773"/>
          </a:xfrm>
        </p:spPr>
        <p:txBody>
          <a:bodyPr/>
          <a:lstStyle/>
          <a:p>
            <a:r>
              <a:rPr lang="en-US" dirty="0"/>
              <a:t>Dimensions are a fact that defines a data cube. </a:t>
            </a:r>
          </a:p>
          <a:p>
            <a:r>
              <a:rPr lang="en-US" dirty="0"/>
              <a:t>Facts are generally quantities, which are used for analyzing the relationship between dimensions.</a:t>
            </a:r>
          </a:p>
          <a:p>
            <a:pPr marL="0" indent="0">
              <a:buNone/>
            </a:pPr>
            <a:br>
              <a:rPr lang="en-US" dirty="0"/>
            </a:br>
            <a:endParaRPr lang="en-US" dirty="0"/>
          </a:p>
        </p:txBody>
      </p:sp>
      <p:pic>
        <p:nvPicPr>
          <p:cNvPr id="9218"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3535" y="2460942"/>
            <a:ext cx="4564400" cy="4028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5052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51</a:t>
            </a:fld>
            <a:endParaRPr lang="en-US">
              <a:solidFill>
                <a:srgbClr val="464653"/>
              </a:solidFill>
            </a:endParaRPr>
          </a:p>
        </p:txBody>
      </p:sp>
      <p:sp>
        <p:nvSpPr>
          <p:cNvPr id="4" name="Content Placeholder 3"/>
          <p:cNvSpPr>
            <a:spLocks noGrp="1"/>
          </p:cNvSpPr>
          <p:nvPr>
            <p:ph sz="quarter" idx="1"/>
          </p:nvPr>
        </p:nvSpPr>
        <p:spPr>
          <a:xfrm>
            <a:off x="677334" y="1246189"/>
            <a:ext cx="8596668" cy="3880773"/>
          </a:xfrm>
        </p:spPr>
        <p:txBody>
          <a:bodyPr/>
          <a:lstStyle/>
          <a:p>
            <a:r>
              <a:rPr lang="en-US" b="1" dirty="0"/>
              <a:t>Example:</a:t>
            </a:r>
            <a:r>
              <a:rPr lang="en-US" dirty="0"/>
              <a:t> In the </a:t>
            </a:r>
            <a:r>
              <a:rPr lang="en-US" b="1" dirty="0"/>
              <a:t>2-D representation</a:t>
            </a:r>
            <a:r>
              <a:rPr lang="en-US" dirty="0"/>
              <a:t>, we will look at the All Electronics sales data for </a:t>
            </a:r>
            <a:r>
              <a:rPr lang="en-US" b="1" dirty="0"/>
              <a:t>items sold per quarter</a:t>
            </a:r>
            <a:r>
              <a:rPr lang="en-US" dirty="0"/>
              <a:t> in the city of Vancouver. The measured display in dollars sold (in thousands).</a:t>
            </a:r>
          </a:p>
        </p:txBody>
      </p:sp>
      <p:pic>
        <p:nvPicPr>
          <p:cNvPr id="10244" name="Picture 4"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402" y="2486793"/>
            <a:ext cx="5772785" cy="33899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51525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52</a:t>
            </a:fld>
            <a:endParaRPr lang="en-US">
              <a:solidFill>
                <a:srgbClr val="464653"/>
              </a:solidFill>
            </a:endParaRPr>
          </a:p>
        </p:txBody>
      </p:sp>
      <p:sp>
        <p:nvSpPr>
          <p:cNvPr id="4" name="Content Placeholder 3"/>
          <p:cNvSpPr>
            <a:spLocks noGrp="1"/>
          </p:cNvSpPr>
          <p:nvPr>
            <p:ph sz="quarter" idx="1"/>
          </p:nvPr>
        </p:nvSpPr>
        <p:spPr>
          <a:xfrm>
            <a:off x="609601" y="121920"/>
            <a:ext cx="9106454" cy="3063732"/>
          </a:xfrm>
        </p:spPr>
        <p:txBody>
          <a:bodyPr>
            <a:normAutofit/>
          </a:bodyPr>
          <a:lstStyle/>
          <a:p>
            <a:pPr algn="just"/>
            <a:r>
              <a:rPr lang="en-US" sz="2000" b="1" dirty="0">
                <a:solidFill>
                  <a:srgbClr val="FF0000"/>
                </a:solidFill>
              </a:rPr>
              <a:t>3-Dimensional Cuboids</a:t>
            </a:r>
          </a:p>
          <a:p>
            <a:pPr algn="just"/>
            <a:r>
              <a:rPr lang="en-US" sz="2000" dirty="0"/>
              <a:t>Let suppose we would like to view the sales data with a third dimension. For example, suppose we would like to view the data according to time, item as well as the location for the cities Chicago, New York, Toronto, and Vancouver. The measured display in dollars sold (in thousands). These 3-D data are shown in the table. The 3-D data of the table are represented as a series of 2-D tables.</a:t>
            </a:r>
          </a:p>
          <a:p>
            <a:endParaRPr lang="en-US" sz="1600" dirty="0"/>
          </a:p>
        </p:txBody>
      </p:sp>
      <p:pic>
        <p:nvPicPr>
          <p:cNvPr id="11266"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3672348"/>
            <a:ext cx="6798056" cy="3063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195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53</a:t>
            </a:fld>
            <a:endParaRPr lang="en-US">
              <a:solidFill>
                <a:srgbClr val="464653"/>
              </a:solidFill>
            </a:endParaRPr>
          </a:p>
        </p:txBody>
      </p:sp>
      <p:sp>
        <p:nvSpPr>
          <p:cNvPr id="4" name="Content Placeholder 3"/>
          <p:cNvSpPr>
            <a:spLocks noGrp="1"/>
          </p:cNvSpPr>
          <p:nvPr>
            <p:ph sz="quarter" idx="1"/>
          </p:nvPr>
        </p:nvSpPr>
        <p:spPr>
          <a:xfrm>
            <a:off x="677334" y="580389"/>
            <a:ext cx="8596668" cy="3880773"/>
          </a:xfrm>
        </p:spPr>
        <p:txBody>
          <a:bodyPr/>
          <a:lstStyle/>
          <a:p>
            <a:r>
              <a:rPr lang="en-US" dirty="0"/>
              <a:t>Conceptually, we may represent the same data in the form of 3-D data cubes, as shown in fig:</a:t>
            </a:r>
          </a:p>
          <a:p>
            <a:br>
              <a:rPr lang="en-US" dirty="0"/>
            </a:br>
            <a:endParaRPr lang="en-US" dirty="0"/>
          </a:p>
        </p:txBody>
      </p:sp>
      <p:pic>
        <p:nvPicPr>
          <p:cNvPr id="12290"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8464" y="1959611"/>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6482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54</a:t>
            </a:fld>
            <a:endParaRPr lang="en-US">
              <a:solidFill>
                <a:srgbClr val="464653"/>
              </a:solidFill>
            </a:endParaRPr>
          </a:p>
        </p:txBody>
      </p:sp>
      <p:sp>
        <p:nvSpPr>
          <p:cNvPr id="4" name="Content Placeholder 3"/>
          <p:cNvSpPr>
            <a:spLocks noGrp="1"/>
          </p:cNvSpPr>
          <p:nvPr>
            <p:ph sz="quarter" idx="1"/>
          </p:nvPr>
        </p:nvSpPr>
        <p:spPr>
          <a:xfrm>
            <a:off x="609601" y="1646903"/>
            <a:ext cx="5984384" cy="3308555"/>
          </a:xfrm>
        </p:spPr>
        <p:txBody>
          <a:bodyPr/>
          <a:lstStyle/>
          <a:p>
            <a:r>
              <a:rPr lang="en-US" dirty="0"/>
              <a:t>sales data with an additional </a:t>
            </a:r>
            <a:r>
              <a:rPr lang="en-US" dirty="0">
                <a:solidFill>
                  <a:srgbClr val="00B050"/>
                </a:solidFill>
              </a:rPr>
              <a:t>fourth</a:t>
            </a:r>
            <a:r>
              <a:rPr lang="en-US" dirty="0"/>
              <a:t> dimension, such </a:t>
            </a:r>
            <a:r>
              <a:rPr lang="en-US" dirty="0">
                <a:solidFill>
                  <a:srgbClr val="00B050"/>
                </a:solidFill>
              </a:rPr>
              <a:t>as a supplier.</a:t>
            </a:r>
          </a:p>
          <a:p>
            <a:r>
              <a:rPr lang="en-US" dirty="0"/>
              <a:t>The data cubes are n-dimensional. </a:t>
            </a:r>
          </a:p>
          <a:p>
            <a:r>
              <a:rPr lang="en-US" dirty="0"/>
              <a:t>The cuboid which holds the lowest level of summarization is called a </a:t>
            </a:r>
            <a:r>
              <a:rPr lang="en-US" b="1" dirty="0"/>
              <a:t>base cuboid</a:t>
            </a:r>
            <a:r>
              <a:rPr lang="en-US" dirty="0"/>
              <a:t>.</a:t>
            </a:r>
          </a:p>
          <a:p>
            <a:r>
              <a:rPr lang="en-US" dirty="0"/>
              <a:t>For example, the </a:t>
            </a:r>
            <a:r>
              <a:rPr lang="en-US" b="1" dirty="0"/>
              <a:t>4-D cuboid</a:t>
            </a:r>
            <a:r>
              <a:rPr lang="en-US" dirty="0"/>
              <a:t> in the figure is the base cuboid for the given time, item, location, and supplier dimensions.</a:t>
            </a:r>
          </a:p>
          <a:p>
            <a:endParaRPr lang="en-US" dirty="0"/>
          </a:p>
        </p:txBody>
      </p:sp>
      <p:pic>
        <p:nvPicPr>
          <p:cNvPr id="13314"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3985" y="1105727"/>
            <a:ext cx="5360034" cy="4051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009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55</a:t>
            </a:fld>
            <a:endParaRPr lang="en-US">
              <a:solidFill>
                <a:srgbClr val="464653"/>
              </a:solidFill>
            </a:endParaRPr>
          </a:p>
        </p:txBody>
      </p:sp>
      <p:sp>
        <p:nvSpPr>
          <p:cNvPr id="4" name="Content Placeholder 3"/>
          <p:cNvSpPr>
            <a:spLocks noGrp="1"/>
          </p:cNvSpPr>
          <p:nvPr>
            <p:ph sz="quarter" idx="1"/>
          </p:nvPr>
        </p:nvSpPr>
        <p:spPr>
          <a:xfrm>
            <a:off x="259081" y="1219200"/>
            <a:ext cx="6370320" cy="4937760"/>
          </a:xfrm>
        </p:spPr>
        <p:txBody>
          <a:bodyPr>
            <a:normAutofit/>
          </a:bodyPr>
          <a:lstStyle/>
          <a:p>
            <a:pPr algn="just"/>
            <a:r>
              <a:rPr lang="en-US" dirty="0"/>
              <a:t>A </a:t>
            </a:r>
            <a:r>
              <a:rPr lang="en-US" b="1" dirty="0"/>
              <a:t>4-D data cube</a:t>
            </a:r>
            <a:r>
              <a:rPr lang="en-US" dirty="0"/>
              <a:t> representation of sales data, according to the dimensions time, item, location, and supplier. </a:t>
            </a:r>
          </a:p>
          <a:p>
            <a:pPr algn="just"/>
            <a:r>
              <a:rPr lang="en-US" dirty="0"/>
              <a:t>The measure displayed is dollars sold (in thousands).</a:t>
            </a:r>
          </a:p>
          <a:p>
            <a:pPr algn="just"/>
            <a:r>
              <a:rPr lang="en-US" dirty="0"/>
              <a:t>The topmost </a:t>
            </a:r>
            <a:r>
              <a:rPr lang="en-US" b="1" dirty="0"/>
              <a:t>0-D cuboid</a:t>
            </a:r>
            <a:r>
              <a:rPr lang="en-US" dirty="0"/>
              <a:t>, which holds the highest level of summarization, is known as the apex cuboid. </a:t>
            </a:r>
          </a:p>
          <a:p>
            <a:pPr algn="just"/>
            <a:r>
              <a:rPr lang="en-US" dirty="0"/>
              <a:t>In this example, this is the total sales, or dollars sold, summarized over all four dimensions.</a:t>
            </a:r>
          </a:p>
          <a:p>
            <a:pPr algn="just"/>
            <a:r>
              <a:rPr lang="en-US" dirty="0"/>
              <a:t>The lattice of cuboid forms a data cube. </a:t>
            </a:r>
          </a:p>
          <a:p>
            <a:pPr algn="just"/>
            <a:r>
              <a:rPr lang="en-US" dirty="0"/>
              <a:t>Each cuboid represents a different degree of summarization.</a:t>
            </a:r>
          </a:p>
          <a:p>
            <a:pPr algn="just"/>
            <a:endParaRPr lang="en-US" dirty="0"/>
          </a:p>
        </p:txBody>
      </p:sp>
      <p:pic>
        <p:nvPicPr>
          <p:cNvPr id="14338" name="Picture 2" descr="What is Data C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6559" y="1219200"/>
            <a:ext cx="5166360" cy="4096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06732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Fact Constellation Schema</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56</a:t>
            </a:fld>
            <a:endParaRPr lang="en-US">
              <a:solidFill>
                <a:srgbClr val="464653"/>
              </a:solidFill>
            </a:endParaRPr>
          </a:p>
        </p:txBody>
      </p:sp>
      <p:sp>
        <p:nvSpPr>
          <p:cNvPr id="4" name="Content Placeholder 3"/>
          <p:cNvSpPr>
            <a:spLocks noGrp="1"/>
          </p:cNvSpPr>
          <p:nvPr>
            <p:ph sz="quarter" idx="1"/>
          </p:nvPr>
        </p:nvSpPr>
        <p:spPr>
          <a:xfrm>
            <a:off x="677334" y="1488613"/>
            <a:ext cx="9805272" cy="3880773"/>
          </a:xfrm>
        </p:spPr>
        <p:txBody>
          <a:bodyPr/>
          <a:lstStyle/>
          <a:p>
            <a:r>
              <a:rPr lang="en-US" dirty="0"/>
              <a:t>A Fact constellation means two or more fact tables sharing one or more dimensions. It is also called </a:t>
            </a:r>
            <a:r>
              <a:rPr lang="en-US" b="1" dirty="0"/>
              <a:t>Galaxy schema</a:t>
            </a:r>
            <a:r>
              <a:rPr lang="en-US" dirty="0"/>
              <a:t>.</a:t>
            </a:r>
          </a:p>
          <a:p>
            <a:r>
              <a:rPr lang="en-US" dirty="0"/>
              <a:t>Fact Constellation Schema describes a logical structure of data warehouse or data mart. Fact Constellation Schema can design with a collection of de-normalized FACT, Shared, and Conformed Dimension tables.</a:t>
            </a:r>
          </a:p>
          <a:p>
            <a:endParaRPr lang="en-US" dirty="0"/>
          </a:p>
        </p:txBody>
      </p:sp>
      <p:pic>
        <p:nvPicPr>
          <p:cNvPr id="19458" name="Picture 2" descr="What is Fact Constellation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3375660"/>
            <a:ext cx="6400800" cy="31927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4441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57</a:t>
            </a:fld>
            <a:endParaRPr lang="en-US">
              <a:solidFill>
                <a:srgbClr val="464653"/>
              </a:solidFill>
            </a:endParaRPr>
          </a:p>
        </p:txBody>
      </p:sp>
      <p:sp>
        <p:nvSpPr>
          <p:cNvPr id="4" name="Content Placeholder 3"/>
          <p:cNvSpPr>
            <a:spLocks noGrp="1"/>
          </p:cNvSpPr>
          <p:nvPr>
            <p:ph sz="quarter" idx="1"/>
          </p:nvPr>
        </p:nvSpPr>
        <p:spPr>
          <a:xfrm>
            <a:off x="609600" y="701040"/>
            <a:ext cx="10972801" cy="5455920"/>
          </a:xfrm>
        </p:spPr>
        <p:txBody>
          <a:bodyPr/>
          <a:lstStyle/>
          <a:p>
            <a:r>
              <a:rPr lang="en-US" dirty="0"/>
              <a:t>Fact Constellation Schema is a sophisticated database design that is difficult to summarize information. Fact Constellation Schema can implement between aggregate Fact tables or decompose a complex Fact table into independent simplex Fact tables.</a:t>
            </a:r>
          </a:p>
          <a:p>
            <a:r>
              <a:rPr lang="en-US" b="1" dirty="0"/>
              <a:t>Example:</a:t>
            </a:r>
            <a:r>
              <a:rPr lang="en-US" dirty="0"/>
              <a:t> A fact constellation schema is shown in the figure below.</a:t>
            </a:r>
          </a:p>
          <a:p>
            <a:endParaRPr lang="en-US" dirty="0"/>
          </a:p>
        </p:txBody>
      </p:sp>
      <p:pic>
        <p:nvPicPr>
          <p:cNvPr id="20482" name="Picture 2" descr="What is Fact Constellation Sche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3305" y="2346960"/>
            <a:ext cx="796734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8277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58</a:t>
            </a:fld>
            <a:endParaRPr lang="en-US">
              <a:solidFill>
                <a:srgbClr val="464653"/>
              </a:solidFill>
            </a:endParaRPr>
          </a:p>
        </p:txBody>
      </p:sp>
      <p:sp>
        <p:nvSpPr>
          <p:cNvPr id="4" name="Content Placeholder 3"/>
          <p:cNvSpPr>
            <a:spLocks noGrp="1"/>
          </p:cNvSpPr>
          <p:nvPr>
            <p:ph sz="quarter" idx="1"/>
          </p:nvPr>
        </p:nvSpPr>
        <p:spPr/>
        <p:txBody>
          <a:bodyPr/>
          <a:lstStyle/>
          <a:p>
            <a:pPr algn="just"/>
            <a:r>
              <a:rPr lang="en-US" dirty="0"/>
              <a:t>This schema defines two fact tables, sales, and shipping. Sales are treated along four dimensions, namely, time, item, branch, and location. The schema contains a fact table for sales that includes keys to each of the four dimensions, along with two measures: </a:t>
            </a:r>
            <a:r>
              <a:rPr lang="en-US" dirty="0" err="1"/>
              <a:t>Rupee_sold</a:t>
            </a:r>
            <a:r>
              <a:rPr lang="en-US" dirty="0"/>
              <a:t> and </a:t>
            </a:r>
            <a:r>
              <a:rPr lang="en-US" dirty="0" err="1"/>
              <a:t>units_sold</a:t>
            </a:r>
            <a:r>
              <a:rPr lang="en-US" dirty="0"/>
              <a:t>. The shipping table has five dimensions, or keys: </a:t>
            </a:r>
            <a:r>
              <a:rPr lang="en-US" dirty="0" err="1"/>
              <a:t>item_key</a:t>
            </a:r>
            <a:r>
              <a:rPr lang="en-US" dirty="0"/>
              <a:t>, </a:t>
            </a:r>
            <a:r>
              <a:rPr lang="en-US" dirty="0" err="1"/>
              <a:t>time_key</a:t>
            </a:r>
            <a:r>
              <a:rPr lang="en-US" dirty="0"/>
              <a:t>, </a:t>
            </a:r>
            <a:r>
              <a:rPr lang="en-US" dirty="0" err="1"/>
              <a:t>shipper_key</a:t>
            </a:r>
            <a:r>
              <a:rPr lang="en-US" dirty="0"/>
              <a:t>, </a:t>
            </a:r>
            <a:r>
              <a:rPr lang="en-US" dirty="0" err="1"/>
              <a:t>from_location</a:t>
            </a:r>
            <a:r>
              <a:rPr lang="en-US" dirty="0"/>
              <a:t>, and </a:t>
            </a:r>
            <a:r>
              <a:rPr lang="en-US" dirty="0" err="1"/>
              <a:t>to_location</a:t>
            </a:r>
            <a:r>
              <a:rPr lang="en-US" dirty="0"/>
              <a:t>, and two measures: </a:t>
            </a:r>
            <a:r>
              <a:rPr lang="en-US" dirty="0" err="1"/>
              <a:t>Rupee_cost</a:t>
            </a:r>
            <a:r>
              <a:rPr lang="en-US" dirty="0"/>
              <a:t> and </a:t>
            </a:r>
            <a:r>
              <a:rPr lang="en-US" dirty="0" err="1"/>
              <a:t>units_shipped</a:t>
            </a:r>
            <a:r>
              <a:rPr lang="en-US" dirty="0"/>
              <a:t>.</a:t>
            </a:r>
          </a:p>
          <a:p>
            <a:pPr algn="just"/>
            <a:r>
              <a:rPr lang="en-US" dirty="0"/>
              <a:t>The primary disadvantage of the fact constellation schema is that it is a more challenging design because many variants for specific kinds of aggregation must be considered and selected.</a:t>
            </a:r>
          </a:p>
          <a:p>
            <a:endParaRPr lang="en-US" dirty="0"/>
          </a:p>
        </p:txBody>
      </p:sp>
    </p:spTree>
    <p:extLst>
      <p:ext uri="{BB962C8B-B14F-4D97-AF65-F5344CB8AC3E}">
        <p14:creationId xmlns:p14="http://schemas.microsoft.com/office/powerpoint/2010/main" val="1282187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AE06B-6F5B-DF55-5643-C67DE94EB37A}"/>
              </a:ext>
            </a:extLst>
          </p:cNvPr>
          <p:cNvSpPr>
            <a:spLocks noGrp="1"/>
          </p:cNvSpPr>
          <p:nvPr>
            <p:ph type="title"/>
          </p:nvPr>
        </p:nvSpPr>
        <p:spPr/>
        <p:txBody>
          <a:bodyPr/>
          <a:lstStyle/>
          <a:p>
            <a:r>
              <a:rPr lang="en-US" dirty="0"/>
              <a:t>OLAP Operations</a:t>
            </a:r>
            <a:endParaRPr lang="en-IN" dirty="0"/>
          </a:p>
        </p:txBody>
      </p:sp>
      <p:sp>
        <p:nvSpPr>
          <p:cNvPr id="3" name="Content Placeholder 2">
            <a:extLst>
              <a:ext uri="{FF2B5EF4-FFF2-40B4-BE49-F238E27FC236}">
                <a16:creationId xmlns:a16="http://schemas.microsoft.com/office/drawing/2014/main" id="{744D9C67-698D-3931-B8AD-3205B964801C}"/>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78503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01BFB-52F6-688F-5430-4985AC7749CB}"/>
              </a:ext>
            </a:extLst>
          </p:cNvPr>
          <p:cNvSpPr>
            <a:spLocks noGrp="1"/>
          </p:cNvSpPr>
          <p:nvPr>
            <p:ph type="title"/>
          </p:nvPr>
        </p:nvSpPr>
        <p:spPr>
          <a:xfrm>
            <a:off x="677334" y="609600"/>
            <a:ext cx="8596668" cy="604345"/>
          </a:xfrm>
        </p:spPr>
        <p:txBody>
          <a:bodyPr/>
          <a:lstStyle/>
          <a:p>
            <a:r>
              <a:rPr lang="en-GB" sz="2800" b="1" i="0" dirty="0">
                <a:solidFill>
                  <a:srgbClr val="333333"/>
                </a:solidFill>
                <a:effectLst/>
                <a:highlight>
                  <a:srgbClr val="FFFFFF"/>
                </a:highlight>
                <a:latin typeface="inter-bold"/>
              </a:rPr>
              <a:t>2. Middle-tier</a:t>
            </a:r>
            <a:endParaRPr lang="en-IN" dirty="0"/>
          </a:p>
        </p:txBody>
      </p:sp>
      <p:sp>
        <p:nvSpPr>
          <p:cNvPr id="3" name="Content Placeholder 2">
            <a:extLst>
              <a:ext uri="{FF2B5EF4-FFF2-40B4-BE49-F238E27FC236}">
                <a16:creationId xmlns:a16="http://schemas.microsoft.com/office/drawing/2014/main" id="{82AE8ABA-542C-33AF-B257-8A490A2E32C3}"/>
              </a:ext>
            </a:extLst>
          </p:cNvPr>
          <p:cNvSpPr>
            <a:spLocks noGrp="1"/>
          </p:cNvSpPr>
          <p:nvPr>
            <p:ph idx="1"/>
          </p:nvPr>
        </p:nvSpPr>
        <p:spPr>
          <a:xfrm>
            <a:off x="677334" y="1335527"/>
            <a:ext cx="9638570" cy="3880773"/>
          </a:xfrm>
        </p:spPr>
        <p:txBody>
          <a:bodyPr>
            <a:normAutofit/>
          </a:bodyPr>
          <a:lstStyle/>
          <a:p>
            <a:pPr algn="just"/>
            <a:r>
              <a:rPr lang="en-GB" sz="2000" b="0" i="0" dirty="0">
                <a:solidFill>
                  <a:srgbClr val="333333"/>
                </a:solidFill>
                <a:effectLst/>
                <a:highlight>
                  <a:srgbClr val="FFFFFF"/>
                </a:highlight>
                <a:latin typeface="inter-regular"/>
              </a:rPr>
              <a:t>A </a:t>
            </a:r>
            <a:r>
              <a:rPr lang="en-GB" sz="2000" b="1" i="0" dirty="0">
                <a:solidFill>
                  <a:srgbClr val="333333"/>
                </a:solidFill>
                <a:effectLst/>
                <a:highlight>
                  <a:srgbClr val="FFFFFF"/>
                </a:highlight>
                <a:latin typeface="inter-bold"/>
              </a:rPr>
              <a:t>middle-tier</a:t>
            </a:r>
            <a:r>
              <a:rPr lang="en-GB" sz="2000" b="0" i="0" dirty="0">
                <a:solidFill>
                  <a:srgbClr val="333333"/>
                </a:solidFill>
                <a:effectLst/>
                <a:highlight>
                  <a:srgbClr val="FFFFFF"/>
                </a:highlight>
                <a:latin typeface="inter-regular"/>
              </a:rPr>
              <a:t> which consists of an </a:t>
            </a:r>
            <a:r>
              <a:rPr lang="en-GB" sz="2000" b="1" i="0" dirty="0">
                <a:solidFill>
                  <a:srgbClr val="333333"/>
                </a:solidFill>
                <a:effectLst/>
                <a:highlight>
                  <a:srgbClr val="FFFFFF"/>
                </a:highlight>
                <a:latin typeface="inter-bold"/>
              </a:rPr>
              <a:t>OLAP server</a:t>
            </a:r>
            <a:r>
              <a:rPr lang="en-GB" sz="2000" b="0" i="0" dirty="0">
                <a:solidFill>
                  <a:srgbClr val="333333"/>
                </a:solidFill>
                <a:effectLst/>
                <a:highlight>
                  <a:srgbClr val="FFFFFF"/>
                </a:highlight>
                <a:latin typeface="inter-regular"/>
              </a:rPr>
              <a:t> for fast querying of the data warehouse.</a:t>
            </a:r>
          </a:p>
          <a:p>
            <a:pPr algn="just"/>
            <a:r>
              <a:rPr lang="en-GB" sz="2000" b="0" i="0" dirty="0">
                <a:solidFill>
                  <a:srgbClr val="333333"/>
                </a:solidFill>
                <a:effectLst/>
                <a:highlight>
                  <a:srgbClr val="FFFFFF"/>
                </a:highlight>
                <a:latin typeface="inter-regular"/>
              </a:rPr>
              <a:t>The OLAP server is implemented using either</a:t>
            </a:r>
          </a:p>
          <a:p>
            <a:pPr algn="just"/>
            <a:r>
              <a:rPr lang="en-GB" sz="2000" b="1" i="0" dirty="0">
                <a:solidFill>
                  <a:srgbClr val="333333"/>
                </a:solidFill>
                <a:effectLst/>
                <a:highlight>
                  <a:srgbClr val="FFFFFF"/>
                </a:highlight>
                <a:latin typeface="inter-bold"/>
              </a:rPr>
              <a:t>(1)</a:t>
            </a:r>
            <a:r>
              <a:rPr lang="en-GB" sz="2000" b="0" i="0" dirty="0">
                <a:solidFill>
                  <a:srgbClr val="333333"/>
                </a:solidFill>
                <a:effectLst/>
                <a:highlight>
                  <a:srgbClr val="FFFFFF"/>
                </a:highlight>
                <a:latin typeface="inter-regular"/>
              </a:rPr>
              <a:t> A </a:t>
            </a:r>
            <a:r>
              <a:rPr lang="en-GB" sz="2000" b="1" i="0" dirty="0">
                <a:solidFill>
                  <a:srgbClr val="333333"/>
                </a:solidFill>
                <a:effectLst/>
                <a:highlight>
                  <a:srgbClr val="FFFFFF"/>
                </a:highlight>
                <a:latin typeface="inter-bold"/>
              </a:rPr>
              <a:t>Relational OLAP (ROLAP) model</a:t>
            </a:r>
            <a:r>
              <a:rPr lang="en-GB" sz="2000" b="0" i="0" dirty="0">
                <a:solidFill>
                  <a:srgbClr val="333333"/>
                </a:solidFill>
                <a:effectLst/>
                <a:highlight>
                  <a:srgbClr val="FFFFFF"/>
                </a:highlight>
                <a:latin typeface="inter-regular"/>
              </a:rPr>
              <a:t>, i.e., an extended relational DBMS that maps functions on multidimensional data to standard relational operations.</a:t>
            </a:r>
          </a:p>
          <a:p>
            <a:pPr algn="just"/>
            <a:r>
              <a:rPr lang="en-GB" sz="2000" b="1" i="0" dirty="0">
                <a:solidFill>
                  <a:srgbClr val="333333"/>
                </a:solidFill>
                <a:effectLst/>
                <a:highlight>
                  <a:srgbClr val="FFFFFF"/>
                </a:highlight>
                <a:latin typeface="inter-bold"/>
              </a:rPr>
              <a:t>(2)</a:t>
            </a:r>
            <a:r>
              <a:rPr lang="en-GB" sz="2000" b="0" i="0" dirty="0">
                <a:solidFill>
                  <a:srgbClr val="333333"/>
                </a:solidFill>
                <a:effectLst/>
                <a:highlight>
                  <a:srgbClr val="FFFFFF"/>
                </a:highlight>
                <a:latin typeface="inter-regular"/>
              </a:rPr>
              <a:t> A </a:t>
            </a:r>
            <a:r>
              <a:rPr lang="en-GB" sz="2000" b="1" i="0" dirty="0">
                <a:solidFill>
                  <a:srgbClr val="333333"/>
                </a:solidFill>
                <a:effectLst/>
                <a:highlight>
                  <a:srgbClr val="FFFFFF"/>
                </a:highlight>
                <a:latin typeface="inter-bold"/>
              </a:rPr>
              <a:t>Multidimensional OLAP (MOLAP) model</a:t>
            </a:r>
            <a:r>
              <a:rPr lang="en-GB" sz="2000" b="0" i="0" dirty="0">
                <a:solidFill>
                  <a:srgbClr val="333333"/>
                </a:solidFill>
                <a:effectLst/>
                <a:highlight>
                  <a:srgbClr val="FFFFFF"/>
                </a:highlight>
                <a:latin typeface="inter-regular"/>
              </a:rPr>
              <a:t>, i.e., a particular purpose server that directly implements multidimensional information and operations.</a:t>
            </a:r>
          </a:p>
          <a:p>
            <a:endParaRPr lang="en-IN" sz="2000" dirty="0"/>
          </a:p>
          <a:p>
            <a:endParaRPr lang="en-IN" sz="2000" dirty="0"/>
          </a:p>
        </p:txBody>
      </p:sp>
      <p:pic>
        <p:nvPicPr>
          <p:cNvPr id="4" name="Picture 3">
            <a:extLst>
              <a:ext uri="{FF2B5EF4-FFF2-40B4-BE49-F238E27FC236}">
                <a16:creationId xmlns:a16="http://schemas.microsoft.com/office/drawing/2014/main" id="{1A88F1DF-AA7B-6A51-E267-007A829ED808}"/>
              </a:ext>
            </a:extLst>
          </p:cNvPr>
          <p:cNvPicPr>
            <a:picLocks noChangeAspect="1"/>
          </p:cNvPicPr>
          <p:nvPr/>
        </p:nvPicPr>
        <p:blipFill rotWithShape="1">
          <a:blip r:embed="rId2"/>
          <a:srcRect t="27376" b="50325"/>
          <a:stretch/>
        </p:blipFill>
        <p:spPr>
          <a:xfrm>
            <a:off x="1876096" y="5058043"/>
            <a:ext cx="7124043" cy="1442545"/>
          </a:xfrm>
          <a:prstGeom prst="rect">
            <a:avLst/>
          </a:prstGeom>
        </p:spPr>
      </p:pic>
    </p:spTree>
    <p:extLst>
      <p:ext uri="{BB962C8B-B14F-4D97-AF65-F5344CB8AC3E}">
        <p14:creationId xmlns:p14="http://schemas.microsoft.com/office/powerpoint/2010/main" val="14868528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OLAP Operations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60</a:t>
            </a:fld>
            <a:endParaRPr lang="en-US">
              <a:solidFill>
                <a:srgbClr val="464653"/>
              </a:solidFill>
            </a:endParaRPr>
          </a:p>
        </p:txBody>
      </p:sp>
      <p:sp>
        <p:nvSpPr>
          <p:cNvPr id="4" name="Content Placeholder 3"/>
          <p:cNvSpPr>
            <a:spLocks noGrp="1"/>
          </p:cNvSpPr>
          <p:nvPr>
            <p:ph sz="quarter" idx="1"/>
          </p:nvPr>
        </p:nvSpPr>
        <p:spPr>
          <a:xfrm>
            <a:off x="677333" y="1600151"/>
            <a:ext cx="9974955" cy="3880773"/>
          </a:xfrm>
        </p:spPr>
        <p:txBody>
          <a:bodyPr>
            <a:normAutofit lnSpcReduction="10000"/>
          </a:bodyPr>
          <a:lstStyle/>
          <a:p>
            <a:pPr algn="just"/>
            <a:r>
              <a:rPr lang="en-US" dirty="0"/>
              <a:t>Online Analytical Processing Server (OLAP) is based on the multidimensional data model. </a:t>
            </a:r>
          </a:p>
          <a:p>
            <a:pPr algn="just"/>
            <a:r>
              <a:rPr lang="en-US" dirty="0"/>
              <a:t>It allows managers, and analysts to get an insight of the information through fast, consistent, and interactive access to information. </a:t>
            </a:r>
          </a:p>
          <a:p>
            <a:r>
              <a:rPr lang="en-US" dirty="0"/>
              <a:t>Types of OLAP Servers</a:t>
            </a:r>
          </a:p>
          <a:p>
            <a:pPr lvl="1"/>
            <a:r>
              <a:rPr lang="en-US" sz="2800" dirty="0"/>
              <a:t>We have four types of OLAP servers −</a:t>
            </a:r>
          </a:p>
          <a:p>
            <a:pPr lvl="2"/>
            <a:r>
              <a:rPr lang="en-US" sz="2400" dirty="0"/>
              <a:t>Relational OLAP (ROLAP)</a:t>
            </a:r>
          </a:p>
          <a:p>
            <a:pPr lvl="2"/>
            <a:r>
              <a:rPr lang="en-US" sz="2400" dirty="0"/>
              <a:t>Multidimensional OLAP (MOLAP)</a:t>
            </a:r>
          </a:p>
          <a:p>
            <a:pPr lvl="2"/>
            <a:r>
              <a:rPr lang="en-US" sz="2400" dirty="0"/>
              <a:t>Hybrid OLAP (HOLAP)</a:t>
            </a:r>
          </a:p>
          <a:p>
            <a:pPr lvl="2"/>
            <a:r>
              <a:rPr lang="en-US" sz="2400" dirty="0"/>
              <a:t>Specialized SQL Servers</a:t>
            </a:r>
          </a:p>
          <a:p>
            <a:pPr algn="just"/>
            <a:endParaRPr lang="en-US" dirty="0"/>
          </a:p>
        </p:txBody>
      </p:sp>
    </p:spTree>
    <p:extLst>
      <p:ext uri="{BB962C8B-B14F-4D97-AF65-F5344CB8AC3E}">
        <p14:creationId xmlns:p14="http://schemas.microsoft.com/office/powerpoint/2010/main" val="1275241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OLAP Operations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61</a:t>
            </a:fld>
            <a:endParaRPr lang="en-US" dirty="0">
              <a:solidFill>
                <a:srgbClr val="464653"/>
              </a:solidFill>
            </a:endParaRPr>
          </a:p>
        </p:txBody>
      </p:sp>
      <p:sp>
        <p:nvSpPr>
          <p:cNvPr id="4" name="Content Placeholder 3"/>
          <p:cNvSpPr>
            <a:spLocks noGrp="1"/>
          </p:cNvSpPr>
          <p:nvPr>
            <p:ph sz="quarter" idx="1"/>
          </p:nvPr>
        </p:nvSpPr>
        <p:spPr>
          <a:xfrm>
            <a:off x="677334" y="1762382"/>
            <a:ext cx="8596668" cy="4393321"/>
          </a:xfrm>
        </p:spPr>
        <p:txBody>
          <a:bodyPr>
            <a:normAutofit/>
          </a:bodyPr>
          <a:lstStyle/>
          <a:p>
            <a:r>
              <a:rPr lang="en-US" dirty="0"/>
              <a:t>Since OLAP servers are based on multidimensional view of data, the OLAP operations in multidimensional data are</a:t>
            </a:r>
          </a:p>
          <a:p>
            <a:pPr lvl="2"/>
            <a:r>
              <a:rPr lang="en-US" sz="2000" b="1" dirty="0"/>
              <a:t>Roll-up</a:t>
            </a:r>
          </a:p>
          <a:p>
            <a:pPr lvl="2"/>
            <a:r>
              <a:rPr lang="en-US" sz="2000" b="1" dirty="0"/>
              <a:t>Drill-down</a:t>
            </a:r>
          </a:p>
          <a:p>
            <a:pPr lvl="2"/>
            <a:r>
              <a:rPr lang="en-US" sz="2000" b="1" dirty="0"/>
              <a:t>Slice and dice</a:t>
            </a:r>
          </a:p>
          <a:p>
            <a:pPr lvl="2"/>
            <a:r>
              <a:rPr lang="en-US" sz="2000" b="1" dirty="0"/>
              <a:t>Pivot (rotate)</a:t>
            </a:r>
          </a:p>
          <a:p>
            <a:endParaRPr lang="en-US" dirty="0">
              <a:solidFill>
                <a:srgbClr val="FF0000"/>
              </a:solidFill>
            </a:endParaRPr>
          </a:p>
          <a:p>
            <a:r>
              <a:rPr lang="en-US" dirty="0">
                <a:solidFill>
                  <a:srgbClr val="FF0000"/>
                </a:solidFill>
              </a:rPr>
              <a:t>Roll-up</a:t>
            </a:r>
          </a:p>
          <a:p>
            <a:r>
              <a:rPr lang="en-US" dirty="0"/>
              <a:t>Roll-up performs aggregation on a data cube in any of the following ways −</a:t>
            </a:r>
          </a:p>
          <a:p>
            <a:r>
              <a:rPr lang="en-US" dirty="0"/>
              <a:t>By climbing up a concept hierarchy for a dimension</a:t>
            </a:r>
          </a:p>
          <a:p>
            <a:r>
              <a:rPr lang="en-US" dirty="0"/>
              <a:t>By dimension reduction</a:t>
            </a:r>
          </a:p>
          <a:p>
            <a:endParaRPr lang="en-US" dirty="0"/>
          </a:p>
        </p:txBody>
      </p:sp>
    </p:spTree>
    <p:extLst>
      <p:ext uri="{BB962C8B-B14F-4D97-AF65-F5344CB8AC3E}">
        <p14:creationId xmlns:p14="http://schemas.microsoft.com/office/powerpoint/2010/main" val="11237824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62</a:t>
            </a:fld>
            <a:endParaRPr lang="en-US">
              <a:solidFill>
                <a:srgbClr val="464653"/>
              </a:solidFill>
            </a:endParaRPr>
          </a:p>
        </p:txBody>
      </p:sp>
      <p:sp>
        <p:nvSpPr>
          <p:cNvPr id="4" name="Content Placeholder 3"/>
          <p:cNvSpPr>
            <a:spLocks noGrp="1"/>
          </p:cNvSpPr>
          <p:nvPr>
            <p:ph sz="quarter" idx="1"/>
          </p:nvPr>
        </p:nvSpPr>
        <p:spPr>
          <a:xfrm>
            <a:off x="609600" y="198120"/>
            <a:ext cx="10972801" cy="5958840"/>
          </a:xfrm>
        </p:spPr>
        <p:txBody>
          <a:bodyPr/>
          <a:lstStyle/>
          <a:p>
            <a:r>
              <a:rPr lang="en-US" dirty="0"/>
              <a:t>The following diagram illustrates how roll-up works.</a:t>
            </a:r>
          </a:p>
          <a:p>
            <a:endParaRPr lang="en-US" dirty="0"/>
          </a:p>
        </p:txBody>
      </p:sp>
      <p:pic>
        <p:nvPicPr>
          <p:cNvPr id="2050" name="Picture 2" descr="Roll-u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114" y="1005840"/>
            <a:ext cx="6953445" cy="5250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26752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63</a:t>
            </a:fld>
            <a:endParaRPr lang="en-US" dirty="0">
              <a:solidFill>
                <a:srgbClr val="464653"/>
              </a:solidFill>
            </a:endParaRPr>
          </a:p>
        </p:txBody>
      </p:sp>
      <p:sp>
        <p:nvSpPr>
          <p:cNvPr id="4" name="Content Placeholder 3"/>
          <p:cNvSpPr>
            <a:spLocks noGrp="1"/>
          </p:cNvSpPr>
          <p:nvPr>
            <p:ph sz="quarter" idx="1"/>
          </p:nvPr>
        </p:nvSpPr>
        <p:spPr/>
        <p:txBody>
          <a:bodyPr/>
          <a:lstStyle/>
          <a:p>
            <a:r>
              <a:rPr lang="en-US" dirty="0"/>
              <a:t>Roll-up is performed by climbing up a concept hierarchy for the dimension location.</a:t>
            </a:r>
          </a:p>
          <a:p>
            <a:r>
              <a:rPr lang="en-US" dirty="0"/>
              <a:t>Initially the concept hierarchy was "street &lt; city &lt; province &lt; country".</a:t>
            </a:r>
          </a:p>
          <a:p>
            <a:r>
              <a:rPr lang="en-US" dirty="0"/>
              <a:t>On rolling up, the data is aggregated by ascending the location hierarchy from the level of city to the level of country.</a:t>
            </a:r>
          </a:p>
          <a:p>
            <a:r>
              <a:rPr lang="en-US" dirty="0"/>
              <a:t>The data is grouped into cities rather than countries.</a:t>
            </a:r>
          </a:p>
          <a:p>
            <a:r>
              <a:rPr lang="en-US" dirty="0"/>
              <a:t>When roll-up is performed, one or more dimensions from the data cube are removed.</a:t>
            </a:r>
          </a:p>
          <a:p>
            <a:endParaRPr lang="en-US" dirty="0"/>
          </a:p>
        </p:txBody>
      </p:sp>
    </p:spTree>
    <p:extLst>
      <p:ext uri="{BB962C8B-B14F-4D97-AF65-F5344CB8AC3E}">
        <p14:creationId xmlns:p14="http://schemas.microsoft.com/office/powerpoint/2010/main" val="27177647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64</a:t>
            </a:fld>
            <a:endParaRPr lang="en-US">
              <a:solidFill>
                <a:srgbClr val="464653"/>
              </a:solidFill>
            </a:endParaRPr>
          </a:p>
        </p:txBody>
      </p:sp>
      <p:sp>
        <p:nvSpPr>
          <p:cNvPr id="4" name="Content Placeholder 3"/>
          <p:cNvSpPr>
            <a:spLocks noGrp="1"/>
          </p:cNvSpPr>
          <p:nvPr>
            <p:ph sz="quarter" idx="1"/>
          </p:nvPr>
        </p:nvSpPr>
        <p:spPr>
          <a:xfrm>
            <a:off x="609600" y="0"/>
            <a:ext cx="10972801" cy="6156960"/>
          </a:xfrm>
        </p:spPr>
        <p:txBody>
          <a:bodyPr/>
          <a:lstStyle/>
          <a:p>
            <a:pPr marL="0" indent="0">
              <a:buNone/>
            </a:pPr>
            <a:r>
              <a:rPr lang="en-US" b="1" dirty="0">
                <a:solidFill>
                  <a:srgbClr val="FF0000"/>
                </a:solidFill>
              </a:rPr>
              <a:t>Drill-down</a:t>
            </a:r>
          </a:p>
          <a:p>
            <a:r>
              <a:rPr lang="en-US" sz="2000" dirty="0"/>
              <a:t>Drill-down is the reverse operation of roll-up. It is performed by either of the following ways −</a:t>
            </a:r>
          </a:p>
          <a:p>
            <a:r>
              <a:rPr lang="en-US" sz="2000" dirty="0"/>
              <a:t>By stepping down a concept hierarchy for a dimension</a:t>
            </a:r>
          </a:p>
          <a:p>
            <a:r>
              <a:rPr lang="en-US" sz="2000" dirty="0"/>
              <a:t>By introducing a new dimension.</a:t>
            </a:r>
          </a:p>
          <a:p>
            <a:r>
              <a:rPr lang="en-US" sz="2000" dirty="0"/>
              <a:t>The following diagram illustrates how drill-down works −</a:t>
            </a:r>
          </a:p>
          <a:p>
            <a:endParaRPr lang="en-US" dirty="0"/>
          </a:p>
        </p:txBody>
      </p:sp>
      <p:pic>
        <p:nvPicPr>
          <p:cNvPr id="3076" name="Picture 4" descr="Drill-Dow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2719605"/>
            <a:ext cx="5926114" cy="3810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61966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65</a:t>
            </a:fld>
            <a:endParaRPr lang="en-US">
              <a:solidFill>
                <a:srgbClr val="464653"/>
              </a:solidFill>
            </a:endParaRPr>
          </a:p>
        </p:txBody>
      </p:sp>
      <p:sp>
        <p:nvSpPr>
          <p:cNvPr id="4" name="Content Placeholder 3"/>
          <p:cNvSpPr>
            <a:spLocks noGrp="1"/>
          </p:cNvSpPr>
          <p:nvPr>
            <p:ph sz="quarter" idx="1"/>
          </p:nvPr>
        </p:nvSpPr>
        <p:spPr/>
        <p:txBody>
          <a:bodyPr/>
          <a:lstStyle/>
          <a:p>
            <a:r>
              <a:rPr lang="en-US" dirty="0"/>
              <a:t>Drill-down is performed by stepping down a concept hierarchy for the dimension time.</a:t>
            </a:r>
          </a:p>
          <a:p>
            <a:r>
              <a:rPr lang="en-US" dirty="0"/>
              <a:t>Initially the concept hierarchy was "day &lt; month &lt; quarter &lt; year."</a:t>
            </a:r>
          </a:p>
          <a:p>
            <a:r>
              <a:rPr lang="en-US" dirty="0"/>
              <a:t>On drilling down, the time dimension is descended from the level of quarter to the level of month.</a:t>
            </a:r>
          </a:p>
          <a:p>
            <a:r>
              <a:rPr lang="en-US" dirty="0"/>
              <a:t>When drill-down is performed, one or more dimensions from the data cube are added.</a:t>
            </a:r>
          </a:p>
          <a:p>
            <a:r>
              <a:rPr lang="en-US" dirty="0"/>
              <a:t>It navigates the data from less detailed data to highly detailed data.</a:t>
            </a:r>
          </a:p>
          <a:p>
            <a:endParaRPr lang="en-US" dirty="0"/>
          </a:p>
        </p:txBody>
      </p:sp>
    </p:spTree>
    <p:extLst>
      <p:ext uri="{BB962C8B-B14F-4D97-AF65-F5344CB8AC3E}">
        <p14:creationId xmlns:p14="http://schemas.microsoft.com/office/powerpoint/2010/main" val="107747655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66</a:t>
            </a:fld>
            <a:endParaRPr lang="en-US" dirty="0">
              <a:solidFill>
                <a:srgbClr val="464653"/>
              </a:solidFill>
            </a:endParaRPr>
          </a:p>
        </p:txBody>
      </p:sp>
      <p:sp>
        <p:nvSpPr>
          <p:cNvPr id="4" name="Content Placeholder 3"/>
          <p:cNvSpPr>
            <a:spLocks noGrp="1"/>
          </p:cNvSpPr>
          <p:nvPr>
            <p:ph sz="quarter" idx="1"/>
          </p:nvPr>
        </p:nvSpPr>
        <p:spPr>
          <a:xfrm>
            <a:off x="698091" y="988142"/>
            <a:ext cx="4541520" cy="4218039"/>
          </a:xfrm>
        </p:spPr>
        <p:txBody>
          <a:bodyPr/>
          <a:lstStyle/>
          <a:p>
            <a:pPr algn="just"/>
            <a:r>
              <a:rPr lang="en-US" b="1" dirty="0">
                <a:solidFill>
                  <a:srgbClr val="FF0000"/>
                </a:solidFill>
              </a:rPr>
              <a:t>Slice</a:t>
            </a:r>
          </a:p>
          <a:p>
            <a:pPr algn="just"/>
            <a:r>
              <a:rPr lang="en-US" dirty="0"/>
              <a:t>The slice operation selects one particular dimension from a given cube and provides a new sub-cube. Consider the following diagram that shows how slice works.</a:t>
            </a:r>
          </a:p>
          <a:p>
            <a:r>
              <a:rPr lang="en-US" dirty="0"/>
              <a:t>Here Slice is performed for the dimension "time" using the criterion time = "Q1".</a:t>
            </a:r>
          </a:p>
          <a:p>
            <a:r>
              <a:rPr lang="en-US" dirty="0"/>
              <a:t>It will form a new sub-cube by selecting one or more dimensions.</a:t>
            </a:r>
          </a:p>
          <a:p>
            <a:pPr algn="just"/>
            <a:endParaRPr lang="en-US" dirty="0"/>
          </a:p>
          <a:p>
            <a:pPr algn="just"/>
            <a:endParaRPr lang="en-US" dirty="0"/>
          </a:p>
        </p:txBody>
      </p:sp>
      <p:pic>
        <p:nvPicPr>
          <p:cNvPr id="4098" name="Picture 2" descr="Sl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4564" y="152401"/>
            <a:ext cx="5467396" cy="6321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1881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67</a:t>
            </a:fld>
            <a:endParaRPr lang="en-US">
              <a:solidFill>
                <a:srgbClr val="464653"/>
              </a:solidFill>
            </a:endParaRPr>
          </a:p>
        </p:txBody>
      </p:sp>
      <p:sp>
        <p:nvSpPr>
          <p:cNvPr id="4" name="Content Placeholder 3"/>
          <p:cNvSpPr>
            <a:spLocks noGrp="1"/>
          </p:cNvSpPr>
          <p:nvPr>
            <p:ph sz="quarter" idx="1"/>
          </p:nvPr>
        </p:nvSpPr>
        <p:spPr>
          <a:xfrm>
            <a:off x="609601" y="289560"/>
            <a:ext cx="5318760" cy="5867400"/>
          </a:xfrm>
        </p:spPr>
        <p:txBody>
          <a:bodyPr/>
          <a:lstStyle/>
          <a:p>
            <a:r>
              <a:rPr lang="en-US" b="1" dirty="0">
                <a:solidFill>
                  <a:srgbClr val="FF0000"/>
                </a:solidFill>
              </a:rPr>
              <a:t>Dice</a:t>
            </a:r>
          </a:p>
          <a:p>
            <a:r>
              <a:rPr lang="en-US" dirty="0"/>
              <a:t>Dice selects two or more dimensions from a given cube and provides a new sub-cube. Consider the following diagram that shows the dice operation.</a:t>
            </a:r>
          </a:p>
          <a:p>
            <a:r>
              <a:rPr lang="en-US" dirty="0"/>
              <a:t>The dice operation on the cube based on the following selection criteria involves three dimensions.</a:t>
            </a:r>
          </a:p>
          <a:p>
            <a:r>
              <a:rPr lang="en-US" dirty="0"/>
              <a:t>(location = "Toronto" or "Vancouver")</a:t>
            </a:r>
          </a:p>
          <a:p>
            <a:r>
              <a:rPr lang="en-US" dirty="0"/>
              <a:t>(time = "Q1" or "Q2")</a:t>
            </a:r>
          </a:p>
          <a:p>
            <a:r>
              <a:rPr lang="en-US" dirty="0"/>
              <a:t>(item =" Mobile" or "Modem")</a:t>
            </a:r>
          </a:p>
          <a:p>
            <a:endParaRPr lang="en-US" dirty="0"/>
          </a:p>
        </p:txBody>
      </p:sp>
      <p:pic>
        <p:nvPicPr>
          <p:cNvPr id="5122" name="Picture 2" descr="Di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0175" y="91441"/>
            <a:ext cx="5391785" cy="6410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003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68</a:t>
            </a:fld>
            <a:endParaRPr lang="en-US">
              <a:solidFill>
                <a:srgbClr val="464653"/>
              </a:solidFill>
            </a:endParaRPr>
          </a:p>
        </p:txBody>
      </p:sp>
      <p:sp>
        <p:nvSpPr>
          <p:cNvPr id="4" name="Content Placeholder 3"/>
          <p:cNvSpPr>
            <a:spLocks noGrp="1"/>
          </p:cNvSpPr>
          <p:nvPr>
            <p:ph sz="quarter" idx="1"/>
          </p:nvPr>
        </p:nvSpPr>
        <p:spPr>
          <a:xfrm>
            <a:off x="609601" y="198120"/>
            <a:ext cx="6141720" cy="5958840"/>
          </a:xfrm>
        </p:spPr>
        <p:txBody>
          <a:bodyPr/>
          <a:lstStyle/>
          <a:p>
            <a:r>
              <a:rPr lang="en-US" dirty="0">
                <a:solidFill>
                  <a:srgbClr val="FF0000"/>
                </a:solidFill>
              </a:rPr>
              <a:t>Pivot</a:t>
            </a:r>
          </a:p>
          <a:p>
            <a:r>
              <a:rPr lang="en-US" dirty="0"/>
              <a:t>The pivot operation is also known as rotation. It rotates the data axes in view in order to provide an alternative presentation of data. Consider the following diagram that shows the pivot operation.</a:t>
            </a:r>
          </a:p>
          <a:p>
            <a:endParaRPr lang="en-US" dirty="0"/>
          </a:p>
        </p:txBody>
      </p:sp>
      <p:pic>
        <p:nvPicPr>
          <p:cNvPr id="6146" name="Picture 2" descr="Piv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0655" y="198120"/>
            <a:ext cx="5181600" cy="6158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335757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380999"/>
          </a:xfrm>
        </p:spPr>
        <p:txBody>
          <a:bodyPr>
            <a:normAutofit fontScale="90000"/>
          </a:bodyPr>
          <a:lstStyle/>
          <a:p>
            <a:r>
              <a:rPr lang="en-US" sz="3200" b="1" dirty="0">
                <a:solidFill>
                  <a:srgbClr val="008000"/>
                </a:solidFill>
              </a:rPr>
              <a:t>Design and usage</a:t>
            </a:r>
            <a:endParaRPr lang="en-US"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69</a:t>
            </a:fld>
            <a:endParaRPr lang="en-US">
              <a:solidFill>
                <a:srgbClr val="464653"/>
              </a:solidFill>
            </a:endParaRPr>
          </a:p>
        </p:txBody>
      </p:sp>
      <p:sp>
        <p:nvSpPr>
          <p:cNvPr id="4" name="Content Placeholder 3"/>
          <p:cNvSpPr>
            <a:spLocks noGrp="1"/>
          </p:cNvSpPr>
          <p:nvPr>
            <p:ph sz="quarter" idx="1"/>
          </p:nvPr>
        </p:nvSpPr>
        <p:spPr>
          <a:xfrm>
            <a:off x="609599" y="1035050"/>
            <a:ext cx="10972801" cy="5144524"/>
          </a:xfrm>
        </p:spPr>
        <p:txBody>
          <a:bodyPr>
            <a:normAutofit/>
          </a:bodyPr>
          <a:lstStyle/>
          <a:p>
            <a:pPr algn="just"/>
            <a:r>
              <a:rPr lang="en-US" dirty="0"/>
              <a:t>A data warehouse is a single data repository where a record from multiple data sources is integrated for online business analytical processing (OLAP). </a:t>
            </a:r>
          </a:p>
          <a:p>
            <a:pPr algn="just"/>
            <a:r>
              <a:rPr lang="en-US" dirty="0"/>
              <a:t>This implies a data warehouse needs to meet the requirements from all the business stages within the entire organization. </a:t>
            </a:r>
          </a:p>
          <a:p>
            <a:pPr algn="just"/>
            <a:r>
              <a:rPr lang="en-US" dirty="0"/>
              <a:t>Thus, data warehouse design is a hugely complex, lengthy, and hence error-prone process. Furthermore, business analytical functions change over time, which results in changes in the requirements for the systems. </a:t>
            </a:r>
          </a:p>
          <a:p>
            <a:pPr algn="just"/>
            <a:r>
              <a:rPr lang="en-US" dirty="0"/>
              <a:t>Therefore, data warehouse and OLAP systems are dynamic, and the design process is continuous.</a:t>
            </a:r>
          </a:p>
          <a:p>
            <a:pPr algn="just"/>
            <a:r>
              <a:rPr lang="en-US" dirty="0"/>
              <a:t>Data warehouse design takes a method different from view materialization in the industries. It sees data warehouses as database systems with particular needs such as answering management related queries. The target of the design becomes how the record from multiple data sources should be extracted, transformed, and loaded (ETL) to be organized in a database as the data warehouse.</a:t>
            </a:r>
          </a:p>
          <a:p>
            <a:pPr algn="just"/>
            <a:r>
              <a:rPr lang="en-US" dirty="0"/>
              <a:t>There are two approaches</a:t>
            </a:r>
          </a:p>
          <a:p>
            <a:pPr lvl="1" algn="just"/>
            <a:r>
              <a:rPr lang="en-US" b="1" dirty="0">
                <a:solidFill>
                  <a:srgbClr val="FF0000"/>
                </a:solidFill>
              </a:rPr>
              <a:t>"top-down" approach</a:t>
            </a:r>
          </a:p>
          <a:p>
            <a:pPr lvl="1" algn="just"/>
            <a:r>
              <a:rPr lang="en-US" b="1" dirty="0">
                <a:solidFill>
                  <a:srgbClr val="FF0000"/>
                </a:solidFill>
              </a:rPr>
              <a:t>"bottom-up" approach</a:t>
            </a:r>
          </a:p>
          <a:p>
            <a:pPr marL="0" indent="0">
              <a:buNone/>
            </a:pPr>
            <a:endParaRPr lang="en-US" dirty="0"/>
          </a:p>
        </p:txBody>
      </p:sp>
    </p:spTree>
    <p:extLst>
      <p:ext uri="{BB962C8B-B14F-4D97-AF65-F5344CB8AC3E}">
        <p14:creationId xmlns:p14="http://schemas.microsoft.com/office/powerpoint/2010/main" val="158411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ED7D5C-2333-E520-11E9-1F062E2BE4CA}"/>
              </a:ext>
            </a:extLst>
          </p:cNvPr>
          <p:cNvSpPr>
            <a:spLocks noGrp="1"/>
          </p:cNvSpPr>
          <p:nvPr>
            <p:ph idx="1"/>
          </p:nvPr>
        </p:nvSpPr>
        <p:spPr>
          <a:xfrm>
            <a:off x="677333" y="335319"/>
            <a:ext cx="6023011" cy="1477715"/>
          </a:xfrm>
        </p:spPr>
        <p:txBody>
          <a:bodyPr>
            <a:normAutofit fontScale="70000" lnSpcReduction="20000"/>
          </a:bodyPr>
          <a:lstStyle/>
          <a:p>
            <a:pPr algn="just"/>
            <a:r>
              <a:rPr lang="en-GB" sz="2400" b="0" i="0" dirty="0">
                <a:solidFill>
                  <a:srgbClr val="333333"/>
                </a:solidFill>
                <a:effectLst/>
                <a:highlight>
                  <a:srgbClr val="FFFFFF"/>
                </a:highlight>
                <a:latin typeface="inter-regular"/>
              </a:rPr>
              <a:t>A multidimensional model views data in the form of a data-cube. </a:t>
            </a:r>
          </a:p>
          <a:p>
            <a:pPr algn="just"/>
            <a:r>
              <a:rPr lang="en-GB" sz="2400" b="0" i="0" dirty="0">
                <a:solidFill>
                  <a:srgbClr val="333333"/>
                </a:solidFill>
                <a:effectLst/>
                <a:highlight>
                  <a:srgbClr val="FFFFFF"/>
                </a:highlight>
                <a:latin typeface="inter-regular"/>
              </a:rPr>
              <a:t>A data cube enables data to be </a:t>
            </a:r>
            <a:r>
              <a:rPr lang="en-GB" sz="2400" b="0" i="0" dirty="0" err="1">
                <a:solidFill>
                  <a:srgbClr val="333333"/>
                </a:solidFill>
                <a:effectLst/>
                <a:highlight>
                  <a:srgbClr val="FFFFFF"/>
                </a:highlight>
                <a:latin typeface="inter-regular"/>
              </a:rPr>
              <a:t>modeled</a:t>
            </a:r>
            <a:r>
              <a:rPr lang="en-GB" sz="2400" b="0" i="0" dirty="0">
                <a:solidFill>
                  <a:srgbClr val="333333"/>
                </a:solidFill>
                <a:effectLst/>
                <a:highlight>
                  <a:srgbClr val="FFFFFF"/>
                </a:highlight>
                <a:latin typeface="inter-regular"/>
              </a:rPr>
              <a:t> and viewed in multiple dimensions. </a:t>
            </a:r>
          </a:p>
          <a:p>
            <a:pPr algn="just"/>
            <a:r>
              <a:rPr lang="en-GB" sz="2400" b="0" i="0" dirty="0">
                <a:solidFill>
                  <a:srgbClr val="333333"/>
                </a:solidFill>
                <a:effectLst/>
                <a:highlight>
                  <a:srgbClr val="FFFFFF"/>
                </a:highlight>
                <a:latin typeface="inter-regular"/>
              </a:rPr>
              <a:t>It is defined by dimensions and facts.</a:t>
            </a:r>
            <a:endParaRPr lang="en-IN" sz="2400" dirty="0"/>
          </a:p>
        </p:txBody>
      </p:sp>
      <p:pic>
        <p:nvPicPr>
          <p:cNvPr id="5" name="Picture 4">
            <a:extLst>
              <a:ext uri="{FF2B5EF4-FFF2-40B4-BE49-F238E27FC236}">
                <a16:creationId xmlns:a16="http://schemas.microsoft.com/office/drawing/2014/main" id="{22A80B43-6AE7-07A8-8025-2A9458BE3889}"/>
              </a:ext>
            </a:extLst>
          </p:cNvPr>
          <p:cNvPicPr>
            <a:picLocks noChangeAspect="1"/>
          </p:cNvPicPr>
          <p:nvPr/>
        </p:nvPicPr>
        <p:blipFill>
          <a:blip r:embed="rId2"/>
          <a:stretch>
            <a:fillRect/>
          </a:stretch>
        </p:blipFill>
        <p:spPr>
          <a:xfrm>
            <a:off x="7005145" y="173530"/>
            <a:ext cx="4997319" cy="3513740"/>
          </a:xfrm>
          <a:prstGeom prst="rect">
            <a:avLst/>
          </a:prstGeom>
        </p:spPr>
      </p:pic>
      <p:pic>
        <p:nvPicPr>
          <p:cNvPr id="4" name="Picture 3">
            <a:extLst>
              <a:ext uri="{FF2B5EF4-FFF2-40B4-BE49-F238E27FC236}">
                <a16:creationId xmlns:a16="http://schemas.microsoft.com/office/drawing/2014/main" id="{7176C66A-0A87-29F8-FDF0-5426589FE189}"/>
              </a:ext>
            </a:extLst>
          </p:cNvPr>
          <p:cNvPicPr>
            <a:picLocks noChangeAspect="1"/>
          </p:cNvPicPr>
          <p:nvPr/>
        </p:nvPicPr>
        <p:blipFill rotWithShape="1">
          <a:blip r:embed="rId3"/>
          <a:srcRect r="54312"/>
          <a:stretch/>
        </p:blipFill>
        <p:spPr>
          <a:xfrm>
            <a:off x="490701" y="2366470"/>
            <a:ext cx="3025009" cy="4156211"/>
          </a:xfrm>
          <a:prstGeom prst="rect">
            <a:avLst/>
          </a:prstGeom>
        </p:spPr>
      </p:pic>
      <p:pic>
        <p:nvPicPr>
          <p:cNvPr id="8" name="Picture 7">
            <a:extLst>
              <a:ext uri="{FF2B5EF4-FFF2-40B4-BE49-F238E27FC236}">
                <a16:creationId xmlns:a16="http://schemas.microsoft.com/office/drawing/2014/main" id="{A67475DF-144E-471F-170D-A26E92293907}"/>
              </a:ext>
            </a:extLst>
          </p:cNvPr>
          <p:cNvPicPr>
            <a:picLocks noChangeAspect="1"/>
          </p:cNvPicPr>
          <p:nvPr/>
        </p:nvPicPr>
        <p:blipFill rotWithShape="1">
          <a:blip r:embed="rId3"/>
          <a:srcRect l="35052"/>
          <a:stretch/>
        </p:blipFill>
        <p:spPr>
          <a:xfrm>
            <a:off x="3389586" y="2366469"/>
            <a:ext cx="4300125" cy="4156211"/>
          </a:xfrm>
          <a:prstGeom prst="rect">
            <a:avLst/>
          </a:prstGeom>
        </p:spPr>
      </p:pic>
      <p:sp>
        <p:nvSpPr>
          <p:cNvPr id="9" name="Arrow: Right 8">
            <a:extLst>
              <a:ext uri="{FF2B5EF4-FFF2-40B4-BE49-F238E27FC236}">
                <a16:creationId xmlns:a16="http://schemas.microsoft.com/office/drawing/2014/main" id="{66DAD6AA-5747-F25C-D599-D8CAA41532F7}"/>
              </a:ext>
            </a:extLst>
          </p:cNvPr>
          <p:cNvSpPr/>
          <p:nvPr/>
        </p:nvSpPr>
        <p:spPr>
          <a:xfrm>
            <a:off x="2396359" y="4952014"/>
            <a:ext cx="1560786" cy="1734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39800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inVertical)">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arn(inVertical)">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arn(inVertical)">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Top-down Design Approach</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70</a:t>
            </a:fld>
            <a:endParaRPr lang="en-US">
              <a:solidFill>
                <a:srgbClr val="464653"/>
              </a:solidFill>
            </a:endParaRPr>
          </a:p>
        </p:txBody>
      </p:sp>
      <p:sp>
        <p:nvSpPr>
          <p:cNvPr id="4" name="Content Placeholder 3"/>
          <p:cNvSpPr>
            <a:spLocks noGrp="1"/>
          </p:cNvSpPr>
          <p:nvPr>
            <p:ph sz="quarter" idx="1"/>
          </p:nvPr>
        </p:nvSpPr>
        <p:spPr>
          <a:xfrm>
            <a:off x="677334" y="1614898"/>
            <a:ext cx="8596668" cy="3880773"/>
          </a:xfrm>
        </p:spPr>
        <p:txBody>
          <a:bodyPr>
            <a:normAutofit fontScale="92500"/>
          </a:bodyPr>
          <a:lstStyle/>
          <a:p>
            <a:pPr algn="just"/>
            <a:r>
              <a:rPr lang="en-US" dirty="0"/>
              <a:t>In the "Top-Down" design approach, a data warehouse is described as a subject-oriented, time-variant, non-volatile and integrated data repository for the entire enterprise data from different sources are validated, reformatted and saved in a normalized (up to 3NF) database as the data warehouse. </a:t>
            </a:r>
          </a:p>
          <a:p>
            <a:pPr algn="just"/>
            <a:r>
              <a:rPr lang="en-US" dirty="0"/>
              <a:t>The data warehouse stores "atomic" information, the data at the lowest level of granularity, from where dimensional data marts can be built by selecting the data required for specific business subjects or particular departments.</a:t>
            </a:r>
          </a:p>
          <a:p>
            <a:pPr algn="just"/>
            <a:r>
              <a:rPr lang="en-US" dirty="0"/>
              <a:t> An approach is a data-driven approach as the information is gathered and integrated first and then business requirements by subjects for building data marts are formulated. </a:t>
            </a:r>
          </a:p>
          <a:p>
            <a:pPr algn="just"/>
            <a:r>
              <a:rPr lang="en-US" dirty="0"/>
              <a:t>The advantage of this method is which it supports a single integrated data source. Thus data marts built from it will have consistency when they overlap.</a:t>
            </a:r>
          </a:p>
        </p:txBody>
      </p:sp>
    </p:spTree>
    <p:extLst>
      <p:ext uri="{BB962C8B-B14F-4D97-AF65-F5344CB8AC3E}">
        <p14:creationId xmlns:p14="http://schemas.microsoft.com/office/powerpoint/2010/main" val="946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71</a:t>
            </a:fld>
            <a:endParaRPr lang="en-US">
              <a:solidFill>
                <a:srgbClr val="464653"/>
              </a:solidFill>
            </a:endParaRPr>
          </a:p>
        </p:txBody>
      </p:sp>
      <p:sp>
        <p:nvSpPr>
          <p:cNvPr id="4" name="Content Placeholder 3"/>
          <p:cNvSpPr>
            <a:spLocks noGrp="1"/>
          </p:cNvSpPr>
          <p:nvPr>
            <p:ph sz="quarter" idx="1"/>
          </p:nvPr>
        </p:nvSpPr>
        <p:spPr/>
        <p:txBody>
          <a:bodyPr/>
          <a:lstStyle/>
          <a:p>
            <a:endParaRPr lang="en-US" dirty="0"/>
          </a:p>
        </p:txBody>
      </p:sp>
      <p:pic>
        <p:nvPicPr>
          <p:cNvPr id="1026" name="Picture 2" descr="Data Warehous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6267" y="651262"/>
            <a:ext cx="6617735" cy="5275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72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72</a:t>
            </a:fld>
            <a:endParaRPr lang="en-US">
              <a:solidFill>
                <a:srgbClr val="464653"/>
              </a:solidFill>
            </a:endParaRPr>
          </a:p>
        </p:txBody>
      </p:sp>
      <p:sp>
        <p:nvSpPr>
          <p:cNvPr id="4" name="Content Placeholder 3"/>
          <p:cNvSpPr>
            <a:spLocks noGrp="1"/>
          </p:cNvSpPr>
          <p:nvPr>
            <p:ph sz="quarter" idx="1"/>
          </p:nvPr>
        </p:nvSpPr>
        <p:spPr/>
        <p:txBody>
          <a:bodyPr/>
          <a:lstStyle/>
          <a:p>
            <a:r>
              <a:rPr lang="en-US" b="1" dirty="0"/>
              <a:t>Advantages of top-down design</a:t>
            </a:r>
            <a:endParaRPr lang="en-US" dirty="0"/>
          </a:p>
          <a:p>
            <a:r>
              <a:rPr lang="en-US" dirty="0"/>
              <a:t>Data Marts are loaded from the data warehouses.</a:t>
            </a:r>
          </a:p>
          <a:p>
            <a:r>
              <a:rPr lang="en-US" dirty="0"/>
              <a:t>Developing new data mart from the data warehouse is very easy.</a:t>
            </a:r>
          </a:p>
          <a:p>
            <a:endParaRPr lang="en-US" dirty="0"/>
          </a:p>
          <a:p>
            <a:endParaRPr lang="en-US" dirty="0"/>
          </a:p>
          <a:p>
            <a:r>
              <a:rPr lang="en-US" b="1" dirty="0"/>
              <a:t>Disadvantages of top-down design</a:t>
            </a:r>
            <a:endParaRPr lang="en-US" dirty="0"/>
          </a:p>
          <a:p>
            <a:r>
              <a:rPr lang="en-US" dirty="0"/>
              <a:t>This technique is inflexible to changing departmental needs.</a:t>
            </a:r>
          </a:p>
          <a:p>
            <a:r>
              <a:rPr lang="en-US" dirty="0"/>
              <a:t>The cost of implementing the project is high.</a:t>
            </a:r>
          </a:p>
          <a:p>
            <a:endParaRPr lang="en-US" dirty="0"/>
          </a:p>
        </p:txBody>
      </p:sp>
    </p:spTree>
    <p:extLst>
      <p:ext uri="{BB962C8B-B14F-4D97-AF65-F5344CB8AC3E}">
        <p14:creationId xmlns:p14="http://schemas.microsoft.com/office/powerpoint/2010/main" val="26573271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350519"/>
          </a:xfrm>
        </p:spPr>
        <p:txBody>
          <a:bodyPr>
            <a:normAutofit fontScale="90000"/>
          </a:bodyPr>
          <a:lstStyle/>
          <a:p>
            <a:r>
              <a:rPr lang="en-US" dirty="0">
                <a:solidFill>
                  <a:srgbClr val="FF0000"/>
                </a:solidFill>
              </a:rPr>
              <a:t>Bottom-Up Design Approach</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73</a:t>
            </a:fld>
            <a:endParaRPr lang="en-US">
              <a:solidFill>
                <a:srgbClr val="464653"/>
              </a:solidFill>
            </a:endParaRPr>
          </a:p>
        </p:txBody>
      </p:sp>
      <p:sp>
        <p:nvSpPr>
          <p:cNvPr id="4" name="Content Placeholder 3"/>
          <p:cNvSpPr>
            <a:spLocks noGrp="1"/>
          </p:cNvSpPr>
          <p:nvPr>
            <p:ph sz="quarter" idx="1"/>
          </p:nvPr>
        </p:nvSpPr>
        <p:spPr>
          <a:xfrm>
            <a:off x="609600" y="1769806"/>
            <a:ext cx="9807019" cy="3421626"/>
          </a:xfrm>
        </p:spPr>
        <p:txBody>
          <a:bodyPr>
            <a:normAutofit/>
          </a:bodyPr>
          <a:lstStyle/>
          <a:p>
            <a:pPr algn="just"/>
            <a:r>
              <a:rPr lang="en-US" dirty="0"/>
              <a:t>In the "Bottom-Up" approach, a data warehouse is described as "a copy of transaction data </a:t>
            </a:r>
            <a:r>
              <a:rPr lang="en-US" dirty="0" err="1"/>
              <a:t>specifical</a:t>
            </a:r>
            <a:r>
              <a:rPr lang="en-US" dirty="0"/>
              <a:t> architecture for query and analysis," term the star schema. In this approach, a data mart is created first to necessary reporting and analytical capabilities for particular business processes (or subjects). </a:t>
            </a:r>
          </a:p>
          <a:p>
            <a:pPr algn="just"/>
            <a:r>
              <a:rPr lang="en-US" dirty="0"/>
              <a:t>Thus it is needed to be a business-driven approach in contrast to </a:t>
            </a:r>
            <a:r>
              <a:rPr lang="en-US" dirty="0" err="1"/>
              <a:t>Inmon's</a:t>
            </a:r>
            <a:r>
              <a:rPr lang="en-US" dirty="0"/>
              <a:t> data-driven approach.</a:t>
            </a:r>
          </a:p>
          <a:p>
            <a:pPr algn="just"/>
            <a:r>
              <a:rPr lang="en-US" dirty="0"/>
              <a:t>Data marts include the lowest grain data and, if needed, aggregated data too. Instead of a normalized database for the data warehouse, a </a:t>
            </a:r>
            <a:r>
              <a:rPr lang="en-US" dirty="0" err="1"/>
              <a:t>denormalized</a:t>
            </a:r>
            <a:r>
              <a:rPr lang="en-US" dirty="0"/>
              <a:t> dimensional database is adapted to meet the data delivery requirements of data warehouses. </a:t>
            </a:r>
          </a:p>
        </p:txBody>
      </p:sp>
    </p:spTree>
    <p:extLst>
      <p:ext uri="{BB962C8B-B14F-4D97-AF65-F5344CB8AC3E}">
        <p14:creationId xmlns:p14="http://schemas.microsoft.com/office/powerpoint/2010/main" val="25390041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74</a:t>
            </a:fld>
            <a:endParaRPr lang="en-US">
              <a:solidFill>
                <a:srgbClr val="464653"/>
              </a:solidFill>
            </a:endParaRPr>
          </a:p>
        </p:txBody>
      </p:sp>
      <p:sp>
        <p:nvSpPr>
          <p:cNvPr id="4" name="Content Placeholder 3"/>
          <p:cNvSpPr>
            <a:spLocks noGrp="1"/>
          </p:cNvSpPr>
          <p:nvPr>
            <p:ph sz="quarter" idx="1"/>
          </p:nvPr>
        </p:nvSpPr>
        <p:spPr>
          <a:xfrm>
            <a:off x="677334" y="1488613"/>
            <a:ext cx="9541322" cy="3880773"/>
          </a:xfrm>
        </p:spPr>
        <p:txBody>
          <a:bodyPr>
            <a:normAutofit/>
          </a:bodyPr>
          <a:lstStyle/>
          <a:p>
            <a:pPr algn="just"/>
            <a:r>
              <a:rPr lang="en-US" dirty="0"/>
              <a:t>Using this method, to use the set of data marts as the enterprise data warehouse, data marts should be built with conformed dimensions in mind, defining that ordinary objects are represented the same in different data marts. </a:t>
            </a:r>
          </a:p>
          <a:p>
            <a:pPr algn="just"/>
            <a:r>
              <a:rPr lang="en-US" dirty="0"/>
              <a:t>The conformed dimensions connected the data marts to form a data warehouse, which is generally called a virtual data warehouse.</a:t>
            </a:r>
          </a:p>
          <a:p>
            <a:pPr algn="just"/>
            <a:r>
              <a:rPr lang="en-US" dirty="0"/>
              <a:t>The advantage of the "bottom-up" design approach is that it has quick ROI, as developing a data mart, a data warehouse for a single subject, takes far less time and effort than developing an enterprise-wide data warehouse. </a:t>
            </a:r>
          </a:p>
          <a:p>
            <a:pPr algn="just"/>
            <a:r>
              <a:rPr lang="en-US" dirty="0"/>
              <a:t>Also, the risk of failure is even less. This method is inherently incremental. This method allows the project team to learn and grow.</a:t>
            </a:r>
          </a:p>
        </p:txBody>
      </p:sp>
    </p:spTree>
    <p:extLst>
      <p:ext uri="{BB962C8B-B14F-4D97-AF65-F5344CB8AC3E}">
        <p14:creationId xmlns:p14="http://schemas.microsoft.com/office/powerpoint/2010/main" val="2801009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75</a:t>
            </a:fld>
            <a:endParaRPr lang="en-US">
              <a:solidFill>
                <a:srgbClr val="464653"/>
              </a:solidFill>
            </a:endParaRPr>
          </a:p>
        </p:txBody>
      </p:sp>
      <p:sp>
        <p:nvSpPr>
          <p:cNvPr id="4" name="Content Placeholder 3"/>
          <p:cNvSpPr>
            <a:spLocks noGrp="1"/>
          </p:cNvSpPr>
          <p:nvPr>
            <p:ph sz="quarter" idx="1"/>
          </p:nvPr>
        </p:nvSpPr>
        <p:spPr/>
        <p:txBody>
          <a:bodyPr/>
          <a:lstStyle/>
          <a:p>
            <a:endParaRPr lang="en-US" dirty="0"/>
          </a:p>
        </p:txBody>
      </p:sp>
      <p:pic>
        <p:nvPicPr>
          <p:cNvPr id="2050" name="Picture 2" descr="Data Warehouse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05972" y="945975"/>
            <a:ext cx="4675652" cy="50953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65642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76</a:t>
            </a:fld>
            <a:endParaRPr lang="en-US">
              <a:solidFill>
                <a:srgbClr val="464653"/>
              </a:solidFill>
            </a:endParaRPr>
          </a:p>
        </p:txBody>
      </p:sp>
      <p:sp>
        <p:nvSpPr>
          <p:cNvPr id="4" name="Content Placeholder 3"/>
          <p:cNvSpPr>
            <a:spLocks noGrp="1"/>
          </p:cNvSpPr>
          <p:nvPr>
            <p:ph sz="quarter" idx="1"/>
          </p:nvPr>
        </p:nvSpPr>
        <p:spPr/>
        <p:txBody>
          <a:bodyPr/>
          <a:lstStyle/>
          <a:p>
            <a:r>
              <a:rPr lang="en-US" b="1" dirty="0"/>
              <a:t>Advantages of bottom-up design</a:t>
            </a:r>
            <a:endParaRPr lang="en-US" dirty="0"/>
          </a:p>
          <a:p>
            <a:r>
              <a:rPr lang="en-US" dirty="0"/>
              <a:t>Documents can be generated quickly.</a:t>
            </a:r>
          </a:p>
          <a:p>
            <a:r>
              <a:rPr lang="en-US" dirty="0"/>
              <a:t>The data warehouse can be extended to accommodate new business units.</a:t>
            </a:r>
          </a:p>
          <a:p>
            <a:r>
              <a:rPr lang="en-US" dirty="0"/>
              <a:t>It is just developing new data marts and then integrating with other data marts.</a:t>
            </a:r>
          </a:p>
          <a:p>
            <a:r>
              <a:rPr lang="en-US" b="1" dirty="0"/>
              <a:t>Disadvantages of bottom-up design</a:t>
            </a:r>
            <a:endParaRPr lang="en-US" dirty="0"/>
          </a:p>
          <a:p>
            <a:r>
              <a:rPr lang="en-US" dirty="0"/>
              <a:t>the locations of the data warehouse and the data marts are reversed in the bottom-up approach design.</a:t>
            </a:r>
          </a:p>
          <a:p>
            <a:endParaRPr lang="en-US" dirty="0"/>
          </a:p>
        </p:txBody>
      </p:sp>
    </p:spTree>
    <p:extLst>
      <p:ext uri="{BB962C8B-B14F-4D97-AF65-F5344CB8AC3E}">
        <p14:creationId xmlns:p14="http://schemas.microsoft.com/office/powerpoint/2010/main" val="23565054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6862" y="203507"/>
            <a:ext cx="10339711" cy="1320800"/>
          </a:xfrm>
        </p:spPr>
        <p:txBody>
          <a:bodyPr>
            <a:normAutofit/>
          </a:bodyPr>
          <a:lstStyle/>
          <a:p>
            <a:r>
              <a:rPr lang="en-US" sz="2800" dirty="0">
                <a:solidFill>
                  <a:srgbClr val="FF0000"/>
                </a:solidFill>
              </a:rPr>
              <a:t>Differentiate between Top-Down Design Approach and Bottom-Up Design Approach</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77</a:t>
            </a:fld>
            <a:endParaRPr lang="en-US">
              <a:solidFill>
                <a:srgbClr val="464653"/>
              </a:solidFill>
            </a:endParaRPr>
          </a:p>
        </p:txBody>
      </p:sp>
      <p:graphicFrame>
        <p:nvGraphicFramePr>
          <p:cNvPr id="5" name="Content Placeholder 4"/>
          <p:cNvGraphicFramePr>
            <a:graphicFrameLocks noGrp="1"/>
          </p:cNvGraphicFramePr>
          <p:nvPr>
            <p:ph sz="quarter" idx="1"/>
          </p:nvPr>
        </p:nvGraphicFramePr>
        <p:xfrm>
          <a:off x="816862" y="1219200"/>
          <a:ext cx="10765538" cy="4937125"/>
        </p:xfrm>
        <a:graphic>
          <a:graphicData uri="http://schemas.openxmlformats.org/drawingml/2006/table">
            <a:tbl>
              <a:tblPr/>
              <a:tblGrid>
                <a:gridCol w="5382769">
                  <a:extLst>
                    <a:ext uri="{9D8B030D-6E8A-4147-A177-3AD203B41FA5}">
                      <a16:colId xmlns:a16="http://schemas.microsoft.com/office/drawing/2014/main" val="20000"/>
                    </a:ext>
                  </a:extLst>
                </a:gridCol>
                <a:gridCol w="5382769">
                  <a:extLst>
                    <a:ext uri="{9D8B030D-6E8A-4147-A177-3AD203B41FA5}">
                      <a16:colId xmlns:a16="http://schemas.microsoft.com/office/drawing/2014/main" val="20001"/>
                    </a:ext>
                  </a:extLst>
                </a:gridCol>
              </a:tblGrid>
              <a:tr h="578835">
                <a:tc>
                  <a:txBody>
                    <a:bodyPr/>
                    <a:lstStyle/>
                    <a:p>
                      <a:pPr algn="l" fontAlgn="t"/>
                      <a:r>
                        <a:rPr lang="en-US" sz="1800" b="1" dirty="0">
                          <a:solidFill>
                            <a:srgbClr val="000000"/>
                          </a:solidFill>
                          <a:effectLst/>
                          <a:latin typeface="times new roman" panose="02020603050405020304" pitchFamily="18" charset="0"/>
                        </a:rPr>
                        <a:t>Top-Down Design Approach</a:t>
                      </a:r>
                    </a:p>
                  </a:txBody>
                  <a:tcPr marL="85123" marR="85123" marT="85123" marB="85123">
                    <a:lnL w="9525" cap="flat" cmpd="sng" algn="ctr">
                      <a:solidFill>
                        <a:srgbClr val="086366"/>
                      </a:solidFill>
                      <a:prstDash val="solid"/>
                      <a:round/>
                      <a:headEnd type="none" w="med" len="med"/>
                      <a:tailEnd type="none" w="med" len="med"/>
                    </a:lnL>
                    <a:lnR w="9525" cap="flat" cmpd="sng" algn="ctr">
                      <a:solidFill>
                        <a:srgbClr val="086366"/>
                      </a:solidFill>
                      <a:prstDash val="solid"/>
                      <a:round/>
                      <a:headEnd type="none" w="med" len="med"/>
                      <a:tailEnd type="none" w="med" len="med"/>
                    </a:lnR>
                    <a:lnT w="9525" cap="flat" cmpd="sng" algn="ctr">
                      <a:solidFill>
                        <a:srgbClr val="08636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800" b="1" dirty="0">
                          <a:solidFill>
                            <a:srgbClr val="000000"/>
                          </a:solidFill>
                          <a:effectLst/>
                          <a:latin typeface="times new roman" panose="02020603050405020304" pitchFamily="18" charset="0"/>
                        </a:rPr>
                        <a:t>Bottom-Up Design Approach</a:t>
                      </a:r>
                    </a:p>
                  </a:txBody>
                  <a:tcPr marL="85123" marR="85123" marT="85123" marB="85123">
                    <a:lnL w="9525" cap="flat" cmpd="sng" algn="ctr">
                      <a:solidFill>
                        <a:srgbClr val="086366"/>
                      </a:solidFill>
                      <a:prstDash val="solid"/>
                      <a:round/>
                      <a:headEnd type="none" w="med" len="med"/>
                      <a:tailEnd type="none" w="med" len="med"/>
                    </a:lnL>
                    <a:lnR w="9525" cap="flat" cmpd="sng" algn="ctr">
                      <a:solidFill>
                        <a:srgbClr val="086366"/>
                      </a:solidFill>
                      <a:prstDash val="solid"/>
                      <a:round/>
                      <a:headEnd type="none" w="med" len="med"/>
                      <a:tailEnd type="none" w="med" len="med"/>
                    </a:lnR>
                    <a:lnT w="9525" cap="flat" cmpd="sng" algn="ctr">
                      <a:solidFill>
                        <a:srgbClr val="086366"/>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930676">
                <a:tc>
                  <a:txBody>
                    <a:bodyPr/>
                    <a:lstStyle/>
                    <a:p>
                      <a:pPr algn="just" fontAlgn="t"/>
                      <a:r>
                        <a:rPr lang="en-US" sz="2000" dirty="0">
                          <a:solidFill>
                            <a:srgbClr val="333333"/>
                          </a:solidFill>
                          <a:effectLst/>
                          <a:latin typeface="inter-regular"/>
                        </a:rPr>
                        <a:t>Breaks the vast problem into smaller sub problems.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inter-regular"/>
                        </a:rPr>
                        <a:t>Solves the essential low-level problem and integrates them into a higher one.</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26382">
                <a:tc>
                  <a:txBody>
                    <a:bodyPr/>
                    <a:lstStyle/>
                    <a:p>
                      <a:pPr algn="just" fontAlgn="t"/>
                      <a:r>
                        <a:rPr lang="en-US" sz="2000">
                          <a:solidFill>
                            <a:srgbClr val="333333"/>
                          </a:solidFill>
                          <a:effectLst/>
                          <a:latin typeface="inter-regular"/>
                        </a:rPr>
                        <a:t>Inherently architected- not a union of several data marts.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Inherently incremental; can schedule essential data marts first.</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726382">
                <a:tc>
                  <a:txBody>
                    <a:bodyPr/>
                    <a:lstStyle/>
                    <a:p>
                      <a:pPr algn="just" fontAlgn="t"/>
                      <a:r>
                        <a:rPr lang="en-US" sz="2000">
                          <a:solidFill>
                            <a:srgbClr val="333333"/>
                          </a:solidFill>
                          <a:effectLst/>
                          <a:latin typeface="inter-regular"/>
                        </a:rPr>
                        <a:t>Single, central storage of information about the content.</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Departmental information stored.</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522087">
                <a:tc>
                  <a:txBody>
                    <a:bodyPr/>
                    <a:lstStyle/>
                    <a:p>
                      <a:pPr algn="just" fontAlgn="t"/>
                      <a:r>
                        <a:rPr lang="en-US" sz="2000">
                          <a:solidFill>
                            <a:srgbClr val="333333"/>
                          </a:solidFill>
                          <a:effectLst/>
                          <a:latin typeface="inter-regular"/>
                        </a:rPr>
                        <a:t>Centralized rules and control.</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Departmental rules and control.</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522087">
                <a:tc>
                  <a:txBody>
                    <a:bodyPr/>
                    <a:lstStyle/>
                    <a:p>
                      <a:pPr algn="just" fontAlgn="t"/>
                      <a:r>
                        <a:rPr lang="en-US" sz="2000">
                          <a:solidFill>
                            <a:srgbClr val="333333"/>
                          </a:solidFill>
                          <a:effectLst/>
                          <a:latin typeface="inter-regular"/>
                        </a:rPr>
                        <a:t>It includes redundant information.</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dirty="0">
                          <a:solidFill>
                            <a:srgbClr val="333333"/>
                          </a:solidFill>
                          <a:effectLst/>
                          <a:latin typeface="inter-regular"/>
                        </a:rPr>
                        <a:t>Redundancy can be removed.</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930676">
                <a:tc>
                  <a:txBody>
                    <a:bodyPr/>
                    <a:lstStyle/>
                    <a:p>
                      <a:pPr algn="just" fontAlgn="t"/>
                      <a:r>
                        <a:rPr lang="en-US" sz="2000">
                          <a:solidFill>
                            <a:srgbClr val="333333"/>
                          </a:solidFill>
                          <a:effectLst/>
                          <a:latin typeface="inter-regular"/>
                        </a:rPr>
                        <a:t>It may see quick results if implemented with repetitions.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inter-regular"/>
                        </a:rPr>
                        <a:t>Less risk of failure, favorable return on investment, and proof of techniques.</a:t>
                      </a:r>
                    </a:p>
                  </a:txBody>
                  <a:tcPr marL="56749" marR="56749" marT="56749" marB="56749">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993744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944F-F4A5-4D0B-858E-6E6AE5E9E7F1}"/>
              </a:ext>
            </a:extLst>
          </p:cNvPr>
          <p:cNvSpPr>
            <a:spLocks noGrp="1"/>
          </p:cNvSpPr>
          <p:nvPr>
            <p:ph type="title"/>
          </p:nvPr>
        </p:nvSpPr>
        <p:spPr/>
        <p:txBody>
          <a:bodyPr/>
          <a:lstStyle/>
          <a:p>
            <a:r>
              <a:rPr lang="en-US" b="1" dirty="0">
                <a:solidFill>
                  <a:srgbClr val="FF0000"/>
                </a:solidFill>
              </a:rPr>
              <a:t>Data Warehouse Implementation</a:t>
            </a:r>
            <a:endParaRPr lang="en-IN" b="1" dirty="0">
              <a:solidFill>
                <a:srgbClr val="FF0000"/>
              </a:solidFill>
            </a:endParaRPr>
          </a:p>
        </p:txBody>
      </p:sp>
      <p:sp>
        <p:nvSpPr>
          <p:cNvPr id="3" name="Slide Number Placeholder 2">
            <a:extLst>
              <a:ext uri="{FF2B5EF4-FFF2-40B4-BE49-F238E27FC236}">
                <a16:creationId xmlns:a16="http://schemas.microsoft.com/office/drawing/2014/main" id="{58953580-18B5-4C56-8209-21DB247EE1CD}"/>
              </a:ext>
            </a:extLst>
          </p:cNvPr>
          <p:cNvSpPr>
            <a:spLocks noGrp="1"/>
          </p:cNvSpPr>
          <p:nvPr>
            <p:ph type="sldNum" sz="quarter" idx="12"/>
          </p:nvPr>
        </p:nvSpPr>
        <p:spPr/>
        <p:txBody>
          <a:bodyPr/>
          <a:lstStyle/>
          <a:p>
            <a:fld id="{E3591306-41CF-4237-B2B4-5C605DD45071}" type="slidenum">
              <a:rPr lang="en-US" smtClean="0">
                <a:solidFill>
                  <a:srgbClr val="464653"/>
                </a:solidFill>
              </a:rPr>
              <a:pPr/>
              <a:t>78</a:t>
            </a:fld>
            <a:endParaRPr lang="en-US">
              <a:solidFill>
                <a:srgbClr val="464653"/>
              </a:solidFill>
            </a:endParaRPr>
          </a:p>
        </p:txBody>
      </p:sp>
      <p:sp>
        <p:nvSpPr>
          <p:cNvPr id="4" name="Content Placeholder 3">
            <a:extLst>
              <a:ext uri="{FF2B5EF4-FFF2-40B4-BE49-F238E27FC236}">
                <a16:creationId xmlns:a16="http://schemas.microsoft.com/office/drawing/2014/main" id="{4696A8AF-6773-4ECE-8CAB-5E63AC2820A0}"/>
              </a:ext>
            </a:extLst>
          </p:cNvPr>
          <p:cNvSpPr>
            <a:spLocks noGrp="1"/>
          </p:cNvSpPr>
          <p:nvPr>
            <p:ph sz="quarter" idx="1"/>
          </p:nvPr>
        </p:nvSpPr>
        <p:spPr>
          <a:xfrm>
            <a:off x="677334" y="1488613"/>
            <a:ext cx="8596668" cy="3880773"/>
          </a:xfrm>
        </p:spPr>
        <p:txBody>
          <a:bodyPr>
            <a:normAutofit fontScale="92500" lnSpcReduction="10000"/>
          </a:bodyPr>
          <a:lstStyle/>
          <a:p>
            <a:r>
              <a:rPr lang="en-US" sz="2000" b="0" i="0" u="none" strike="noStrike" dirty="0">
                <a:solidFill>
                  <a:srgbClr val="171717"/>
                </a:solidFill>
                <a:effectLst/>
                <a:latin typeface="verdana" panose="020B0604030504040204" pitchFamily="34" charset="0"/>
              </a:rPr>
              <a:t>The big data which is to be analyzed and handled to draw insights from it will be stored in data warehouses.</a:t>
            </a:r>
          </a:p>
          <a:p>
            <a:r>
              <a:rPr lang="en-US" sz="2000" b="0" i="0" u="none" strike="noStrike" dirty="0">
                <a:solidFill>
                  <a:srgbClr val="171717"/>
                </a:solidFill>
                <a:effectLst/>
                <a:latin typeface="verdana" panose="020B0604030504040204" pitchFamily="34" charset="0"/>
              </a:rPr>
              <a:t>These warehouses are run by OLAP servers which require processing of a query with seconds.</a:t>
            </a:r>
          </a:p>
          <a:p>
            <a:r>
              <a:rPr lang="en-US" sz="2000" b="0" i="0" u="none" strike="noStrike" dirty="0">
                <a:solidFill>
                  <a:srgbClr val="171717"/>
                </a:solidFill>
                <a:effectLst/>
                <a:latin typeface="verdana" panose="020B0604030504040204" pitchFamily="34" charset="0"/>
              </a:rPr>
              <a:t>So, a data warehouse should need highly efficient cube computation techniques, access methods, and query processing techniques.</a:t>
            </a:r>
            <a:br>
              <a:rPr lang="en-US" sz="2000" dirty="0"/>
            </a:br>
            <a:r>
              <a:rPr lang="en-US" sz="2000" b="0" i="0" u="none" strike="noStrike" dirty="0">
                <a:solidFill>
                  <a:srgbClr val="171717"/>
                </a:solidFill>
                <a:effectLst/>
                <a:latin typeface="verdana" panose="020B0604030504040204" pitchFamily="34" charset="0"/>
              </a:rPr>
              <a:t>The core of multidimensional data analysis is the efficient computation of aggregations across many sets of dimensions.</a:t>
            </a:r>
            <a:br>
              <a:rPr lang="en-US" sz="2000" dirty="0"/>
            </a:br>
            <a:r>
              <a:rPr lang="en-US" sz="2000" b="0" i="0" u="none" strike="noStrike" dirty="0">
                <a:solidFill>
                  <a:srgbClr val="171717"/>
                </a:solidFill>
                <a:effectLst/>
                <a:latin typeface="verdana" panose="020B0604030504040204" pitchFamily="34" charset="0"/>
              </a:rPr>
              <a:t>In SQL aggregations are referred to as group-</a:t>
            </a:r>
            <a:r>
              <a:rPr lang="en-US" sz="2000" b="0" i="0" u="none" strike="noStrike" dirty="0" err="1">
                <a:solidFill>
                  <a:srgbClr val="171717"/>
                </a:solidFill>
                <a:effectLst/>
                <a:latin typeface="verdana" panose="020B0604030504040204" pitchFamily="34" charset="0"/>
              </a:rPr>
              <a:t>by’s</a:t>
            </a:r>
            <a:r>
              <a:rPr lang="en-US" sz="2000" b="0" i="0" u="none" strike="noStrike" dirty="0">
                <a:solidFill>
                  <a:srgbClr val="171717"/>
                </a:solidFill>
                <a:effectLst/>
                <a:latin typeface="verdana" panose="020B0604030504040204" pitchFamily="34" charset="0"/>
              </a:rPr>
              <a:t>.</a:t>
            </a:r>
          </a:p>
          <a:p>
            <a:r>
              <a:rPr lang="en-US" sz="2000" b="0" i="0" u="none" strike="noStrike" dirty="0">
                <a:solidFill>
                  <a:srgbClr val="171717"/>
                </a:solidFill>
                <a:effectLst/>
                <a:latin typeface="verdana" panose="020B0604030504040204" pitchFamily="34" charset="0"/>
              </a:rPr>
              <a:t>Each group-by can be represented as a cuboid.</a:t>
            </a:r>
          </a:p>
          <a:p>
            <a:r>
              <a:rPr lang="en-US" sz="2000" b="0" i="0" u="none" strike="noStrike" dirty="0">
                <a:solidFill>
                  <a:srgbClr val="171717"/>
                </a:solidFill>
                <a:effectLst/>
                <a:latin typeface="verdana" panose="020B0604030504040204" pitchFamily="34" charset="0"/>
              </a:rPr>
              <a:t>Set of group-</a:t>
            </a:r>
            <a:r>
              <a:rPr lang="en-US" sz="2000" b="0" i="0" u="none" strike="noStrike" dirty="0" err="1">
                <a:solidFill>
                  <a:srgbClr val="171717"/>
                </a:solidFill>
                <a:effectLst/>
                <a:latin typeface="verdana" panose="020B0604030504040204" pitchFamily="34" charset="0"/>
              </a:rPr>
              <a:t>by’s</a:t>
            </a:r>
            <a:r>
              <a:rPr lang="en-US" sz="2000" b="0" i="0" u="none" strike="noStrike" dirty="0">
                <a:solidFill>
                  <a:srgbClr val="171717"/>
                </a:solidFill>
                <a:effectLst/>
                <a:latin typeface="verdana" panose="020B0604030504040204" pitchFamily="34" charset="0"/>
              </a:rPr>
              <a:t> forms a lattice of a cuboid defining a data cube.</a:t>
            </a:r>
            <a:endParaRPr lang="en-IN" sz="2000" dirty="0"/>
          </a:p>
        </p:txBody>
      </p:sp>
    </p:spTree>
    <p:extLst>
      <p:ext uri="{BB962C8B-B14F-4D97-AF65-F5344CB8AC3E}">
        <p14:creationId xmlns:p14="http://schemas.microsoft.com/office/powerpoint/2010/main" val="5853004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7F3C84-0C9A-4B84-88A4-1924D07194BA}"/>
              </a:ext>
            </a:extLst>
          </p:cNvPr>
          <p:cNvSpPr>
            <a:spLocks noGrp="1"/>
          </p:cNvSpPr>
          <p:nvPr>
            <p:ph type="sldNum" sz="quarter" idx="12"/>
          </p:nvPr>
        </p:nvSpPr>
        <p:spPr/>
        <p:txBody>
          <a:bodyPr/>
          <a:lstStyle/>
          <a:p>
            <a:fld id="{E3591306-41CF-4237-B2B4-5C605DD45071}" type="slidenum">
              <a:rPr lang="en-US" smtClean="0">
                <a:solidFill>
                  <a:srgbClr val="464653"/>
                </a:solidFill>
              </a:rPr>
              <a:pPr/>
              <a:t>79</a:t>
            </a:fld>
            <a:endParaRPr lang="en-US">
              <a:solidFill>
                <a:srgbClr val="464653"/>
              </a:solidFill>
            </a:endParaRPr>
          </a:p>
        </p:txBody>
      </p:sp>
      <p:sp>
        <p:nvSpPr>
          <p:cNvPr id="4" name="Content Placeholder 3">
            <a:extLst>
              <a:ext uri="{FF2B5EF4-FFF2-40B4-BE49-F238E27FC236}">
                <a16:creationId xmlns:a16="http://schemas.microsoft.com/office/drawing/2014/main" id="{36412B8F-1D0E-4563-A326-1E776DFDA555}"/>
              </a:ext>
            </a:extLst>
          </p:cNvPr>
          <p:cNvSpPr>
            <a:spLocks noGrp="1"/>
          </p:cNvSpPr>
          <p:nvPr>
            <p:ph sz="quarter" idx="1"/>
          </p:nvPr>
        </p:nvSpPr>
        <p:spPr>
          <a:xfrm>
            <a:off x="609600" y="135889"/>
            <a:ext cx="10972801" cy="6021071"/>
          </a:xfrm>
        </p:spPr>
        <p:txBody>
          <a:bodyPr>
            <a:normAutofit/>
          </a:bodyPr>
          <a:lstStyle/>
          <a:p>
            <a:pPr marL="0" indent="0" algn="l" fontAlgn="base">
              <a:buNone/>
            </a:pPr>
            <a:r>
              <a:rPr lang="en-US" b="1" i="0" u="none" strike="noStrike" dirty="0">
                <a:solidFill>
                  <a:srgbClr val="00B050"/>
                </a:solidFill>
                <a:effectLst/>
                <a:latin typeface="helvetica neue"/>
              </a:rPr>
              <a:t>Efficient Data Cube Computation</a:t>
            </a:r>
            <a:endParaRPr lang="en-US" b="1" i="0" u="none" strike="noStrike" dirty="0">
              <a:solidFill>
                <a:srgbClr val="00B050"/>
              </a:solidFill>
              <a:effectLst/>
              <a:latin typeface="Open Sans" panose="020B0606030504020204" pitchFamily="34" charset="0"/>
            </a:endParaRPr>
          </a:p>
          <a:p>
            <a:pPr algn="l" fontAlgn="base"/>
            <a:r>
              <a:rPr lang="en-US" b="0" i="0" u="none" strike="noStrike" dirty="0">
                <a:solidFill>
                  <a:srgbClr val="7030A0"/>
                </a:solidFill>
                <a:effectLst/>
                <a:latin typeface="verdana" panose="020B0604030504040204" pitchFamily="34" charset="0"/>
              </a:rPr>
              <a:t>The compute cube Operator and the Curse of Dimensionality</a:t>
            </a:r>
            <a:endParaRPr lang="en-US" dirty="0">
              <a:solidFill>
                <a:srgbClr val="7030A0"/>
              </a:solidFill>
              <a:latin typeface="verdana" panose="020B0604030504040204" pitchFamily="34" charset="0"/>
            </a:endParaRPr>
          </a:p>
          <a:p>
            <a:pPr algn="l" fontAlgn="base"/>
            <a:r>
              <a:rPr lang="en-US" b="0" i="0" u="none" strike="noStrike" dirty="0">
                <a:solidFill>
                  <a:srgbClr val="171717"/>
                </a:solidFill>
                <a:effectLst/>
                <a:latin typeface="verdana" panose="020B0604030504040204" pitchFamily="34" charset="0"/>
              </a:rPr>
              <a:t>The compute cube operator computes aggregates over all subsets of the dimensions specified in the operation.</a:t>
            </a:r>
          </a:p>
          <a:p>
            <a:pPr algn="l" fontAlgn="base"/>
            <a:r>
              <a:rPr lang="en-US" b="0" i="0" dirty="0">
                <a:solidFill>
                  <a:srgbClr val="171717"/>
                </a:solidFill>
                <a:effectLst/>
                <a:latin typeface="verdana" panose="020B0604030504040204" pitchFamily="34" charset="0"/>
              </a:rPr>
              <a:t>It requires excessive storage space, especially for a large number of dimensions.</a:t>
            </a:r>
          </a:p>
          <a:p>
            <a:pPr algn="l" fontAlgn="base"/>
            <a:r>
              <a:rPr lang="en-US" b="0" i="0" dirty="0">
                <a:solidFill>
                  <a:srgbClr val="7030A0"/>
                </a:solidFill>
                <a:effectLst/>
                <a:latin typeface="verdana" panose="020B0604030504040204" pitchFamily="34" charset="0"/>
              </a:rPr>
              <a:t>A data cube is a lattice of cuboids.</a:t>
            </a:r>
          </a:p>
          <a:p>
            <a:pPr algn="l" fontAlgn="base"/>
            <a:r>
              <a:rPr lang="en-US" b="0" i="0" u="none" strike="noStrike" dirty="0">
                <a:solidFill>
                  <a:srgbClr val="171717"/>
                </a:solidFill>
                <a:effectLst/>
                <a:latin typeface="verdana" panose="020B0604030504040204" pitchFamily="34" charset="0"/>
              </a:rPr>
              <a:t>Suppose that we create a data cube for </a:t>
            </a:r>
            <a:r>
              <a:rPr lang="en-US" b="0" i="0" u="none" strike="noStrike" dirty="0" err="1">
                <a:solidFill>
                  <a:srgbClr val="171717"/>
                </a:solidFill>
                <a:effectLst/>
                <a:latin typeface="verdana" panose="020B0604030504040204" pitchFamily="34" charset="0"/>
              </a:rPr>
              <a:t>ProElectronics</a:t>
            </a:r>
            <a:r>
              <a:rPr lang="en-US" b="0" i="0" u="none" strike="noStrike" dirty="0">
                <a:solidFill>
                  <a:srgbClr val="171717"/>
                </a:solidFill>
                <a:effectLst/>
                <a:latin typeface="verdana" panose="020B0604030504040204" pitchFamily="34" charset="0"/>
              </a:rPr>
              <a:t>(Company) sales that contains the following: city, item, year, and </a:t>
            </a:r>
            <a:r>
              <a:rPr lang="en-US" b="0" i="0" u="none" strike="noStrike" dirty="0" err="1">
                <a:solidFill>
                  <a:srgbClr val="171717"/>
                </a:solidFill>
                <a:effectLst/>
                <a:latin typeface="verdana" panose="020B0604030504040204" pitchFamily="34" charset="0"/>
              </a:rPr>
              <a:t>sales_in_dollars</a:t>
            </a:r>
            <a:r>
              <a:rPr lang="en-US" b="0" i="0" u="none" strike="noStrike" dirty="0">
                <a:solidFill>
                  <a:srgbClr val="171717"/>
                </a:solidFill>
                <a:effectLst/>
                <a:latin typeface="verdana" panose="020B0604030504040204" pitchFamily="34" charset="0"/>
              </a:rPr>
              <a:t>.</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Compute the sum of sales, grouping by city, and item.</a:t>
            </a:r>
            <a:br>
              <a:rPr lang="en-US" b="0" i="0" u="none" strike="noStrike" dirty="0">
                <a:solidFill>
                  <a:srgbClr val="171717"/>
                </a:solidFill>
                <a:effectLst/>
                <a:latin typeface="verdana" panose="020B0604030504040204" pitchFamily="34" charset="0"/>
              </a:rPr>
            </a:br>
            <a:r>
              <a:rPr lang="en-US" b="0" i="0" u="none" strike="noStrike" dirty="0">
                <a:solidFill>
                  <a:srgbClr val="171717"/>
                </a:solidFill>
                <a:effectLst/>
                <a:latin typeface="verdana" panose="020B0604030504040204" pitchFamily="34" charset="0"/>
              </a:rPr>
              <a:t>Compute the sum of sales, grouping by city.</a:t>
            </a:r>
            <a:br>
              <a:rPr lang="en-US" b="0" i="0" u="none" strike="noStrike" dirty="0">
                <a:solidFill>
                  <a:srgbClr val="171717"/>
                </a:solidFill>
                <a:effectLst/>
                <a:latin typeface="verdana" panose="020B0604030504040204" pitchFamily="34" charset="0"/>
              </a:rPr>
            </a:br>
            <a:r>
              <a:rPr lang="en-US" b="0" i="0" u="none" strike="noStrike" dirty="0">
                <a:solidFill>
                  <a:srgbClr val="171717"/>
                </a:solidFill>
                <a:effectLst/>
                <a:latin typeface="verdana" panose="020B0604030504040204" pitchFamily="34" charset="0"/>
              </a:rPr>
              <a:t>Compute the sum of sales, grouping by item.</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FF0000"/>
                </a:solidFill>
                <a:effectLst/>
                <a:latin typeface="verdana" panose="020B0604030504040204" pitchFamily="34" charset="0"/>
              </a:rPr>
              <a:t>What is the total number of cuboids, or group-</a:t>
            </a:r>
            <a:r>
              <a:rPr lang="en-US" b="0" i="0" u="none" strike="noStrike" dirty="0" err="1">
                <a:solidFill>
                  <a:srgbClr val="FF0000"/>
                </a:solidFill>
                <a:effectLst/>
                <a:latin typeface="verdana" panose="020B0604030504040204" pitchFamily="34" charset="0"/>
              </a:rPr>
              <a:t>by’s</a:t>
            </a:r>
            <a:r>
              <a:rPr lang="en-US" b="0" i="0" u="none" strike="noStrike" dirty="0">
                <a:solidFill>
                  <a:srgbClr val="FF0000"/>
                </a:solidFill>
                <a:effectLst/>
                <a:latin typeface="verdana" panose="020B0604030504040204" pitchFamily="34" charset="0"/>
              </a:rPr>
              <a:t>, that can be computed for this data cube?</a:t>
            </a:r>
            <a:br>
              <a:rPr lang="en-US" b="0" i="0" u="none" strike="noStrike" dirty="0">
                <a:solidFill>
                  <a:srgbClr val="171717"/>
                </a:solidFill>
                <a:effectLst/>
                <a:latin typeface="verdana" panose="020B0604030504040204" pitchFamily="34" charset="0"/>
              </a:rPr>
            </a:br>
            <a:br>
              <a:rPr lang="en-US" b="0" i="0" u="none" strike="noStrike" dirty="0">
                <a:solidFill>
                  <a:srgbClr val="171717"/>
                </a:solidFill>
                <a:effectLst/>
                <a:latin typeface="verdana" panose="020B0604030504040204" pitchFamily="34" charset="0"/>
              </a:rPr>
            </a:br>
            <a:r>
              <a:rPr lang="en-US" b="0" i="0" u="none" strike="noStrike" dirty="0">
                <a:solidFill>
                  <a:srgbClr val="7030A0"/>
                </a:solidFill>
                <a:effectLst/>
                <a:latin typeface="verdana" panose="020B0604030504040204" pitchFamily="34" charset="0"/>
              </a:rPr>
              <a:t>Three attributes:</a:t>
            </a:r>
            <a:endParaRPr lang="en-US" b="0" i="0" u="none" strike="noStrike" dirty="0">
              <a:solidFill>
                <a:srgbClr val="7030A0"/>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city, item, year (dimensions), </a:t>
            </a:r>
            <a:r>
              <a:rPr lang="en-US" b="0" i="0" u="none" strike="noStrike" dirty="0" err="1">
                <a:solidFill>
                  <a:srgbClr val="171717"/>
                </a:solidFill>
                <a:effectLst/>
                <a:latin typeface="verdana" panose="020B0604030504040204" pitchFamily="34" charset="0"/>
              </a:rPr>
              <a:t>sales_in_dollars</a:t>
            </a:r>
            <a:r>
              <a:rPr lang="en-US" b="0" i="0" u="none" strike="noStrike" dirty="0">
                <a:solidFill>
                  <a:srgbClr val="171717"/>
                </a:solidFill>
                <a:effectLst/>
                <a:latin typeface="verdana" panose="020B0604030504040204" pitchFamily="34" charset="0"/>
              </a:rPr>
              <a:t> (measure).</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The total number of cuboids or group-</a:t>
            </a:r>
            <a:r>
              <a:rPr lang="en-US" b="0" i="0" u="none" strike="noStrike" dirty="0" err="1">
                <a:solidFill>
                  <a:srgbClr val="171717"/>
                </a:solidFill>
                <a:effectLst/>
                <a:latin typeface="verdana" panose="020B0604030504040204" pitchFamily="34" charset="0"/>
              </a:rPr>
              <a:t>by’s</a:t>
            </a:r>
            <a:r>
              <a:rPr lang="en-US" b="0" i="0" u="none" strike="noStrike" dirty="0">
                <a:solidFill>
                  <a:srgbClr val="171717"/>
                </a:solidFill>
                <a:effectLst/>
                <a:latin typeface="verdana" panose="020B0604030504040204" pitchFamily="34" charset="0"/>
              </a:rPr>
              <a:t> computed for this cube is 2^3=8.</a:t>
            </a:r>
            <a:endParaRPr lang="en-US" b="0" i="0" u="none" strike="noStrike" dirty="0">
              <a:solidFill>
                <a:srgbClr val="171717"/>
              </a:solidFill>
              <a:effectLst/>
              <a:latin typeface="Open Sans" panose="020B0606030504020204" pitchFamily="34" charset="0"/>
            </a:endParaRPr>
          </a:p>
          <a:p>
            <a:pPr algn="l" fontAlgn="base"/>
            <a:endParaRPr lang="en-US"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541965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F5A8-FB36-5C0C-737E-4A219E09594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A13CBE2-DDEE-B5C1-25DD-63A7695DDD8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24988E4-EE2A-75C9-E439-A918F8C338E6}"/>
              </a:ext>
            </a:extLst>
          </p:cNvPr>
          <p:cNvPicPr>
            <a:picLocks noChangeAspect="1"/>
          </p:cNvPicPr>
          <p:nvPr/>
        </p:nvPicPr>
        <p:blipFill>
          <a:blip r:embed="rId2"/>
          <a:stretch>
            <a:fillRect/>
          </a:stretch>
        </p:blipFill>
        <p:spPr>
          <a:xfrm>
            <a:off x="296333" y="249569"/>
            <a:ext cx="3810000" cy="28575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5" name="Picture 4">
            <a:extLst>
              <a:ext uri="{FF2B5EF4-FFF2-40B4-BE49-F238E27FC236}">
                <a16:creationId xmlns:a16="http://schemas.microsoft.com/office/drawing/2014/main" id="{AC6EAED1-CCBD-7E9D-0749-089DB4EDC4FF}"/>
              </a:ext>
            </a:extLst>
          </p:cNvPr>
          <p:cNvPicPr>
            <a:picLocks noChangeAspect="1"/>
          </p:cNvPicPr>
          <p:nvPr/>
        </p:nvPicPr>
        <p:blipFill>
          <a:blip r:embed="rId3"/>
          <a:stretch>
            <a:fillRect/>
          </a:stretch>
        </p:blipFill>
        <p:spPr>
          <a:xfrm>
            <a:off x="4975668" y="249569"/>
            <a:ext cx="6857998" cy="285749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6" name="Picture 5">
            <a:extLst>
              <a:ext uri="{FF2B5EF4-FFF2-40B4-BE49-F238E27FC236}">
                <a16:creationId xmlns:a16="http://schemas.microsoft.com/office/drawing/2014/main" id="{05D57EDB-19FD-0135-9A41-D3DE93AFF6FB}"/>
              </a:ext>
            </a:extLst>
          </p:cNvPr>
          <p:cNvPicPr>
            <a:picLocks noChangeAspect="1"/>
          </p:cNvPicPr>
          <p:nvPr/>
        </p:nvPicPr>
        <p:blipFill>
          <a:blip r:embed="rId4"/>
          <a:stretch>
            <a:fillRect/>
          </a:stretch>
        </p:blipFill>
        <p:spPr>
          <a:xfrm>
            <a:off x="2844664" y="2805202"/>
            <a:ext cx="4675488" cy="4320811"/>
          </a:xfrm>
          <a:prstGeom prst="rect">
            <a:avLst/>
          </a:prstGeom>
        </p:spPr>
      </p:pic>
    </p:spTree>
    <p:extLst>
      <p:ext uri="{BB962C8B-B14F-4D97-AF65-F5344CB8AC3E}">
        <p14:creationId xmlns:p14="http://schemas.microsoft.com/office/powerpoint/2010/main" val="116225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33ADF9-9071-403E-89FB-A35ECB97028E}"/>
              </a:ext>
            </a:extLst>
          </p:cNvPr>
          <p:cNvSpPr>
            <a:spLocks noGrp="1"/>
          </p:cNvSpPr>
          <p:nvPr>
            <p:ph type="sldNum" sz="quarter" idx="12"/>
          </p:nvPr>
        </p:nvSpPr>
        <p:spPr/>
        <p:txBody>
          <a:bodyPr/>
          <a:lstStyle/>
          <a:p>
            <a:fld id="{E3591306-41CF-4237-B2B4-5C605DD45071}" type="slidenum">
              <a:rPr lang="en-US" smtClean="0">
                <a:solidFill>
                  <a:srgbClr val="464653"/>
                </a:solidFill>
              </a:rPr>
              <a:pPr/>
              <a:t>80</a:t>
            </a:fld>
            <a:endParaRPr lang="en-US">
              <a:solidFill>
                <a:srgbClr val="464653"/>
              </a:solidFill>
            </a:endParaRPr>
          </a:p>
        </p:txBody>
      </p:sp>
      <p:sp>
        <p:nvSpPr>
          <p:cNvPr id="4" name="Content Placeholder 3">
            <a:extLst>
              <a:ext uri="{FF2B5EF4-FFF2-40B4-BE49-F238E27FC236}">
                <a16:creationId xmlns:a16="http://schemas.microsoft.com/office/drawing/2014/main" id="{FA9FCE4F-0A1D-42EC-A545-C48B4204FAF5}"/>
              </a:ext>
            </a:extLst>
          </p:cNvPr>
          <p:cNvSpPr>
            <a:spLocks noGrp="1"/>
          </p:cNvSpPr>
          <p:nvPr>
            <p:ph sz="quarter" idx="1"/>
          </p:nvPr>
        </p:nvSpPr>
        <p:spPr>
          <a:xfrm>
            <a:off x="149290" y="135889"/>
            <a:ext cx="11433111" cy="6021071"/>
          </a:xfrm>
        </p:spPr>
        <p:txBody>
          <a:bodyPr>
            <a:normAutofit lnSpcReduction="10000"/>
          </a:bodyPr>
          <a:lstStyle/>
          <a:p>
            <a:pPr algn="l" fontAlgn="base"/>
            <a:r>
              <a:rPr lang="en-US" sz="2000" b="1" i="0" u="none" strike="noStrike" dirty="0">
                <a:solidFill>
                  <a:srgbClr val="FF0000"/>
                </a:solidFill>
                <a:effectLst/>
                <a:latin typeface="verdana" panose="020B0604030504040204" pitchFamily="34" charset="0"/>
              </a:rPr>
              <a:t>Group-</a:t>
            </a:r>
            <a:r>
              <a:rPr lang="en-US" sz="2000" b="1" i="0" u="none" strike="noStrike" dirty="0" err="1">
                <a:solidFill>
                  <a:srgbClr val="FF0000"/>
                </a:solidFill>
                <a:effectLst/>
                <a:latin typeface="verdana" panose="020B0604030504040204" pitchFamily="34" charset="0"/>
              </a:rPr>
              <a:t>by’s</a:t>
            </a:r>
            <a:r>
              <a:rPr lang="en-US" sz="2000" b="1" i="0" u="none" strike="noStrike" dirty="0">
                <a:solidFill>
                  <a:srgbClr val="FF0000"/>
                </a:solidFill>
                <a:effectLst/>
                <a:latin typeface="verdana" panose="020B0604030504040204" pitchFamily="34" charset="0"/>
              </a:rPr>
              <a:t>:</a:t>
            </a:r>
            <a:r>
              <a:rPr lang="en-US" sz="2000" b="0" i="0" u="none" strike="noStrike" dirty="0">
                <a:solidFill>
                  <a:srgbClr val="FF0000"/>
                </a:solidFill>
                <a:effectLst/>
                <a:latin typeface="verdana" panose="020B0604030504040204" pitchFamily="34" charset="0"/>
              </a:rPr>
              <a:t> </a:t>
            </a:r>
            <a:r>
              <a:rPr lang="en-US" sz="2000" b="0" i="0" u="none" strike="noStrike" dirty="0">
                <a:solidFill>
                  <a:srgbClr val="171717"/>
                </a:solidFill>
                <a:effectLst/>
                <a:latin typeface="verdana" panose="020B0604030504040204" pitchFamily="34" charset="0"/>
              </a:rPr>
              <a:t>{(</a:t>
            </a:r>
            <a:r>
              <a:rPr lang="en-US" sz="2000" b="0" i="0" u="none" strike="noStrike" dirty="0" err="1">
                <a:solidFill>
                  <a:srgbClr val="171717"/>
                </a:solidFill>
                <a:effectLst/>
                <a:latin typeface="verdana" panose="020B0604030504040204" pitchFamily="34" charset="0"/>
              </a:rPr>
              <a:t>city,item,year</a:t>
            </a:r>
            <a:r>
              <a:rPr lang="en-US" sz="2000" b="0" i="0" u="none" strike="noStrike" dirty="0">
                <a:solidFill>
                  <a:srgbClr val="171717"/>
                </a:solidFill>
                <a:effectLst/>
                <a:latin typeface="verdana" panose="020B0604030504040204" pitchFamily="34" charset="0"/>
              </a:rPr>
              <a:t>), (city, item), (city, year), (item, year), (city), (item), (year),()}.</a:t>
            </a:r>
            <a:br>
              <a:rPr lang="en-US" sz="2000" b="0" i="0" u="none" strike="noStrike" dirty="0">
                <a:solidFill>
                  <a:srgbClr val="171717"/>
                </a:solidFill>
                <a:effectLst/>
                <a:latin typeface="verdana" panose="020B0604030504040204" pitchFamily="34" charset="0"/>
              </a:rPr>
            </a:br>
            <a:r>
              <a:rPr lang="en-US" sz="2000" b="0" i="0" u="none" strike="noStrike" dirty="0">
                <a:solidFill>
                  <a:srgbClr val="171717"/>
                </a:solidFill>
                <a:effectLst/>
                <a:latin typeface="verdana" panose="020B0604030504040204" pitchFamily="34" charset="0"/>
              </a:rPr>
              <a:t>() : group-by is empty i.e. the dimensions are not grouped.</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The base cuboid contains all three dimensions.</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Apex cuboid is empty.</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On-line analytical processing may need to access different cuboids for different queries.</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So we have to compute all or at least some of the cuboids in the data cube in advance.</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Precomputation leads to fast response time and avoids some </a:t>
            </a:r>
            <a:r>
              <a:rPr lang="en-US" sz="2000" dirty="0">
                <a:solidFill>
                  <a:srgbClr val="171717"/>
                </a:solidFill>
                <a:latin typeface="verdana" panose="020B0604030504040204" pitchFamily="34" charset="0"/>
              </a:rPr>
              <a:t>redundant computation.</a:t>
            </a:r>
          </a:p>
          <a:p>
            <a:pPr algn="just" fontAlgn="base"/>
            <a:r>
              <a:rPr lang="en-US" sz="2000" dirty="0">
                <a:solidFill>
                  <a:srgbClr val="171717"/>
                </a:solidFill>
                <a:latin typeface="verdana" panose="020B0604030504040204" pitchFamily="34" charset="0"/>
              </a:rPr>
              <a:t>A major challenge related to precomputation would be storage space if all the cuboids in the data cube are computed, especially when the cube has many dimensions.</a:t>
            </a:r>
          </a:p>
          <a:p>
            <a:pPr algn="just" fontAlgn="base"/>
            <a:r>
              <a:rPr lang="en-US" sz="2000" dirty="0">
                <a:solidFill>
                  <a:srgbClr val="171717"/>
                </a:solidFill>
                <a:latin typeface="verdana" panose="020B0604030504040204" pitchFamily="34" charset="0"/>
              </a:rPr>
              <a:t>The storage requirements are even more excessive when many of the dimensions have associated concept hierarchies, each with multiple levels.</a:t>
            </a:r>
          </a:p>
          <a:p>
            <a:pPr algn="just" fontAlgn="base"/>
            <a:r>
              <a:rPr lang="en-US" sz="2000" dirty="0">
                <a:solidFill>
                  <a:srgbClr val="171717"/>
                </a:solidFill>
                <a:latin typeface="verdana" panose="020B0604030504040204" pitchFamily="34" charset="0"/>
              </a:rPr>
              <a:t>This problem is referred to as the</a:t>
            </a:r>
            <a:r>
              <a:rPr lang="en-US" sz="2000" b="1" dirty="0">
                <a:solidFill>
                  <a:srgbClr val="00B050"/>
                </a:solidFill>
                <a:latin typeface="verdana" panose="020B0604030504040204" pitchFamily="34" charset="0"/>
              </a:rPr>
              <a:t> Curse of Dimensionality.</a:t>
            </a:r>
          </a:p>
          <a:p>
            <a:pPr algn="just" fontAlgn="base"/>
            <a:endParaRPr lang="en-US" sz="2000" dirty="0">
              <a:solidFill>
                <a:srgbClr val="171717"/>
              </a:solidFill>
              <a:latin typeface="verdana" panose="020B0604030504040204" pitchFamily="34" charset="0"/>
            </a:endParaRPr>
          </a:p>
          <a:p>
            <a:pPr algn="l" fontAlgn="base"/>
            <a:endParaRPr lang="en-US" sz="20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4026225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F84F95-EE87-40D3-884A-769E0144FD76}"/>
              </a:ext>
            </a:extLst>
          </p:cNvPr>
          <p:cNvSpPr>
            <a:spLocks noGrp="1"/>
          </p:cNvSpPr>
          <p:nvPr>
            <p:ph type="sldNum" sz="quarter" idx="12"/>
          </p:nvPr>
        </p:nvSpPr>
        <p:spPr/>
        <p:txBody>
          <a:bodyPr/>
          <a:lstStyle/>
          <a:p>
            <a:fld id="{E3591306-41CF-4237-B2B4-5C605DD45071}" type="slidenum">
              <a:rPr lang="en-US" smtClean="0">
                <a:solidFill>
                  <a:srgbClr val="464653"/>
                </a:solidFill>
              </a:rPr>
              <a:pPr/>
              <a:t>81</a:t>
            </a:fld>
            <a:endParaRPr lang="en-US">
              <a:solidFill>
                <a:srgbClr val="464653"/>
              </a:solidFill>
            </a:endParaRPr>
          </a:p>
        </p:txBody>
      </p:sp>
      <p:sp>
        <p:nvSpPr>
          <p:cNvPr id="4" name="Content Placeholder 3">
            <a:extLst>
              <a:ext uri="{FF2B5EF4-FFF2-40B4-BE49-F238E27FC236}">
                <a16:creationId xmlns:a16="http://schemas.microsoft.com/office/drawing/2014/main" id="{4CBEB7E7-DF99-475A-97AA-22F7B7ED7125}"/>
              </a:ext>
            </a:extLst>
          </p:cNvPr>
          <p:cNvSpPr>
            <a:spLocks noGrp="1"/>
          </p:cNvSpPr>
          <p:nvPr>
            <p:ph sz="quarter" idx="1"/>
          </p:nvPr>
        </p:nvSpPr>
        <p:spPr>
          <a:xfrm>
            <a:off x="261258" y="135889"/>
            <a:ext cx="11700588" cy="6220462"/>
          </a:xfrm>
        </p:spPr>
        <p:txBody>
          <a:bodyPr>
            <a:normAutofit fontScale="85000" lnSpcReduction="20000"/>
          </a:bodyPr>
          <a:lstStyle/>
          <a:p>
            <a:r>
              <a:rPr lang="en-IN" b="1" i="0" u="none" strike="noStrike" dirty="0">
                <a:solidFill>
                  <a:srgbClr val="00B050"/>
                </a:solidFill>
                <a:effectLst/>
                <a:latin typeface="helvetica neue"/>
              </a:rPr>
              <a:t>Cube Operation</a:t>
            </a:r>
          </a:p>
          <a:p>
            <a:endParaRPr lang="en-IN" b="1" dirty="0">
              <a:solidFill>
                <a:srgbClr val="2C3E50"/>
              </a:solidFill>
              <a:latin typeface="helvetica neue"/>
            </a:endParaRPr>
          </a:p>
          <a:p>
            <a:endParaRPr lang="en-IN" b="1" i="0" u="none" strike="noStrike" dirty="0">
              <a:solidFill>
                <a:srgbClr val="2C3E50"/>
              </a:solidFill>
              <a:effectLst/>
              <a:latin typeface="helvetica neue"/>
            </a:endParaRPr>
          </a:p>
          <a:p>
            <a:endParaRPr lang="en-IN" b="1" dirty="0">
              <a:solidFill>
                <a:srgbClr val="2C3E50"/>
              </a:solidFill>
              <a:latin typeface="helvetica neue"/>
            </a:endParaRPr>
          </a:p>
          <a:p>
            <a:endParaRPr lang="en-IN" b="1" i="0" u="none" strike="noStrike" dirty="0">
              <a:solidFill>
                <a:srgbClr val="2C3E50"/>
              </a:solidFill>
              <a:effectLst/>
              <a:latin typeface="helvetica neue"/>
            </a:endParaRPr>
          </a:p>
          <a:p>
            <a:endParaRPr lang="en-IN" b="1" dirty="0">
              <a:solidFill>
                <a:srgbClr val="2C3E50"/>
              </a:solidFill>
              <a:latin typeface="helvetica neue"/>
            </a:endParaRPr>
          </a:p>
          <a:p>
            <a:endParaRPr lang="en-IN" b="1" i="0" u="none" strike="noStrike" dirty="0">
              <a:solidFill>
                <a:srgbClr val="2C3E50"/>
              </a:solidFill>
              <a:effectLst/>
              <a:latin typeface="helvetica neue"/>
            </a:endParaRPr>
          </a:p>
          <a:p>
            <a:endParaRPr lang="en-IN" b="1" dirty="0">
              <a:solidFill>
                <a:srgbClr val="2C3E50"/>
              </a:solidFill>
              <a:latin typeface="helvetica neue"/>
            </a:endParaRPr>
          </a:p>
          <a:p>
            <a:pPr algn="l" fontAlgn="base"/>
            <a:r>
              <a:rPr lang="en-US" b="0" i="0" u="none" strike="noStrike" dirty="0">
                <a:solidFill>
                  <a:srgbClr val="171717"/>
                </a:solidFill>
                <a:effectLst/>
                <a:latin typeface="verdana" panose="020B0604030504040204" pitchFamily="34" charset="0"/>
              </a:rPr>
              <a:t>Cube definition and computation in DMQL</a:t>
            </a:r>
            <a:endParaRPr lang="en-US" b="0" i="0" u="none" strike="noStrike" dirty="0">
              <a:solidFill>
                <a:srgbClr val="171717"/>
              </a:solidFill>
              <a:effectLst/>
              <a:latin typeface="Open Sans" panose="020B0606030504020204" pitchFamily="34" charset="0"/>
            </a:endParaRPr>
          </a:p>
          <a:p>
            <a:pPr lvl="1"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define cube </a:t>
            </a:r>
            <a:r>
              <a:rPr lang="en-US" b="0" i="0" u="none" strike="noStrike" dirty="0" err="1">
                <a:solidFill>
                  <a:srgbClr val="171717"/>
                </a:solidFill>
                <a:effectLst/>
                <a:latin typeface="verdana" panose="020B0604030504040204" pitchFamily="34" charset="0"/>
              </a:rPr>
              <a:t>sales_cube</a:t>
            </a:r>
            <a:r>
              <a:rPr lang="en-US" b="0" i="0" u="none" strike="noStrike" dirty="0">
                <a:solidFill>
                  <a:srgbClr val="171717"/>
                </a:solidFill>
                <a:effectLst/>
                <a:latin typeface="verdana" panose="020B0604030504040204" pitchFamily="34" charset="0"/>
              </a:rPr>
              <a:t>[ city, item, year] (</a:t>
            </a:r>
            <a:r>
              <a:rPr lang="en-US" b="0" i="0" u="none" strike="noStrike" dirty="0" err="1">
                <a:solidFill>
                  <a:srgbClr val="171717"/>
                </a:solidFill>
                <a:effectLst/>
                <a:latin typeface="verdana" panose="020B0604030504040204" pitchFamily="34" charset="0"/>
              </a:rPr>
              <a:t>sales_in_dollars</a:t>
            </a:r>
            <a:r>
              <a:rPr lang="en-US" b="0" i="0" u="none" strike="noStrike" dirty="0">
                <a:solidFill>
                  <a:srgbClr val="171717"/>
                </a:solidFill>
                <a:effectLst/>
                <a:latin typeface="verdana" panose="020B0604030504040204" pitchFamily="34" charset="0"/>
              </a:rPr>
              <a:t>)</a:t>
            </a:r>
            <a:endParaRPr lang="en-US" b="0" i="0" u="none" strike="noStrike" dirty="0">
              <a:solidFill>
                <a:srgbClr val="171717"/>
              </a:solidFill>
              <a:effectLst/>
              <a:latin typeface="Open Sans" panose="020B0606030504020204" pitchFamily="34" charset="0"/>
            </a:endParaRPr>
          </a:p>
          <a:p>
            <a:pPr lvl="1"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compute cube </a:t>
            </a:r>
            <a:r>
              <a:rPr lang="en-US" b="0" i="0" u="none" strike="noStrike" dirty="0" err="1">
                <a:solidFill>
                  <a:srgbClr val="171717"/>
                </a:solidFill>
                <a:effectLst/>
                <a:latin typeface="verdana" panose="020B0604030504040204" pitchFamily="34" charset="0"/>
              </a:rPr>
              <a:t>sales_cube</a:t>
            </a:r>
            <a:endParaRPr lang="en-US" b="0" i="0" u="none" strike="noStrike" dirty="0">
              <a:solidFill>
                <a:srgbClr val="171717"/>
              </a:solidFill>
              <a:effectLst/>
              <a:latin typeface="Open Sans" panose="020B0606030504020204" pitchFamily="34" charset="0"/>
            </a:endParaRPr>
          </a:p>
          <a:p>
            <a:pPr algn="l" fontAlgn="base"/>
            <a:r>
              <a:rPr lang="en-US" b="0" i="0" u="none" strike="noStrike" dirty="0">
                <a:solidFill>
                  <a:srgbClr val="171717"/>
                </a:solidFill>
                <a:effectLst/>
                <a:latin typeface="verdana" panose="020B0604030504040204" pitchFamily="34" charset="0"/>
              </a:rPr>
              <a:t>Transform it into a SQL-like language (with a new operator cube by, introduced by Gray et al.’96)</a:t>
            </a:r>
            <a:endParaRPr lang="en-US" b="0" i="0" u="none" strike="noStrike" dirty="0">
              <a:solidFill>
                <a:srgbClr val="171717"/>
              </a:solidFill>
              <a:effectLst/>
              <a:latin typeface="Open Sans" panose="020B0606030504020204" pitchFamily="34" charset="0"/>
            </a:endParaRPr>
          </a:p>
          <a:p>
            <a:pPr lvl="1"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SELECT item, city, year, SUM (amount) FROM SALES CUBE BY item, city, year</a:t>
            </a:r>
            <a:endParaRPr lang="en-US" b="0" i="0" u="none" strike="noStrike" dirty="0">
              <a:solidFill>
                <a:srgbClr val="171717"/>
              </a:solidFill>
              <a:effectLst/>
              <a:latin typeface="Open Sans" panose="020B0606030504020204" pitchFamily="34" charset="0"/>
            </a:endParaRPr>
          </a:p>
          <a:p>
            <a:pPr algn="l" fontAlgn="base"/>
            <a:r>
              <a:rPr lang="en-US" b="1" i="0" u="none" strike="noStrike" dirty="0">
                <a:solidFill>
                  <a:srgbClr val="171717"/>
                </a:solidFill>
                <a:effectLst/>
                <a:latin typeface="verdana" panose="020B0604030504040204" pitchFamily="34" charset="0"/>
              </a:rPr>
              <a:t>Data cube can be viewed as a lattice of cuboids </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The bottom-most cuboid is the base cuboid.</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The top-most cuboid (apex) contains only one cell.</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How many cuboids in an n-dimensional cube with L levels? (T=SUM(Li+1))</a:t>
            </a:r>
            <a:endParaRPr lang="en-US"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b="0" i="0" u="none" strike="noStrike" dirty="0">
                <a:solidFill>
                  <a:srgbClr val="171717"/>
                </a:solidFill>
                <a:effectLst/>
                <a:latin typeface="verdana" panose="020B0604030504040204" pitchFamily="34" charset="0"/>
              </a:rPr>
              <a:t>For example, the time dimension as specified above has 4 conceptual levels, or 5 if we include the virtual level all.</a:t>
            </a:r>
            <a:endParaRPr lang="en-US" b="0" i="0" u="none" strike="noStrike" dirty="0">
              <a:solidFill>
                <a:srgbClr val="171717"/>
              </a:solidFill>
              <a:effectLst/>
              <a:latin typeface="Open Sans" panose="020B0606030504020204" pitchFamily="34" charset="0"/>
            </a:endParaRPr>
          </a:p>
          <a:p>
            <a:r>
              <a:rPr lang="en-US" b="0" i="0" dirty="0">
                <a:solidFill>
                  <a:srgbClr val="171717"/>
                </a:solidFill>
                <a:effectLst/>
                <a:latin typeface="verdana" panose="020B0604030504040204" pitchFamily="34" charset="0"/>
              </a:rPr>
              <a:t>If the cube has 10 dimensions and each dimension has 5 levels (including all), the total number of cuboids that can be generated is 510  9.8x106.</a:t>
            </a:r>
            <a:endParaRPr lang="en-IN" b="1" i="0" u="none" strike="noStrike" dirty="0">
              <a:solidFill>
                <a:srgbClr val="2C3E50"/>
              </a:solidFill>
              <a:effectLst/>
              <a:latin typeface="Open Sans" panose="020B0606030504020204" pitchFamily="34" charset="0"/>
            </a:endParaRPr>
          </a:p>
          <a:p>
            <a:endParaRPr lang="en-IN" dirty="0"/>
          </a:p>
        </p:txBody>
      </p:sp>
      <p:pic>
        <p:nvPicPr>
          <p:cNvPr id="1026" name="Picture 2" descr="Data Cube Operation">
            <a:extLst>
              <a:ext uri="{FF2B5EF4-FFF2-40B4-BE49-F238E27FC236}">
                <a16:creationId xmlns:a16="http://schemas.microsoft.com/office/drawing/2014/main" id="{3929B97A-5692-441D-B2AF-73F25DA16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5184" y="135889"/>
            <a:ext cx="2890350" cy="2205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0301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EE9B88B-E24E-4990-8F93-255EE2C8B4D7}"/>
              </a:ext>
            </a:extLst>
          </p:cNvPr>
          <p:cNvSpPr>
            <a:spLocks noGrp="1"/>
          </p:cNvSpPr>
          <p:nvPr>
            <p:ph type="sldNum" sz="quarter" idx="12"/>
          </p:nvPr>
        </p:nvSpPr>
        <p:spPr/>
        <p:txBody>
          <a:bodyPr/>
          <a:lstStyle/>
          <a:p>
            <a:fld id="{E3591306-41CF-4237-B2B4-5C605DD45071}" type="slidenum">
              <a:rPr lang="en-US" smtClean="0">
                <a:solidFill>
                  <a:srgbClr val="464653"/>
                </a:solidFill>
              </a:rPr>
              <a:pPr/>
              <a:t>82</a:t>
            </a:fld>
            <a:endParaRPr lang="en-US">
              <a:solidFill>
                <a:srgbClr val="464653"/>
              </a:solidFill>
            </a:endParaRPr>
          </a:p>
        </p:txBody>
      </p:sp>
      <p:sp>
        <p:nvSpPr>
          <p:cNvPr id="4" name="Content Placeholder 3">
            <a:extLst>
              <a:ext uri="{FF2B5EF4-FFF2-40B4-BE49-F238E27FC236}">
                <a16:creationId xmlns:a16="http://schemas.microsoft.com/office/drawing/2014/main" id="{FCE89A36-8A5F-4B0E-9F26-713EF983070D}"/>
              </a:ext>
            </a:extLst>
          </p:cNvPr>
          <p:cNvSpPr>
            <a:spLocks noGrp="1"/>
          </p:cNvSpPr>
          <p:nvPr>
            <p:ph sz="quarter" idx="1"/>
          </p:nvPr>
        </p:nvSpPr>
        <p:spPr>
          <a:xfrm>
            <a:off x="609600" y="214603"/>
            <a:ext cx="10972801" cy="6141747"/>
          </a:xfrm>
        </p:spPr>
        <p:txBody>
          <a:bodyPr>
            <a:normAutofit fontScale="85000" lnSpcReduction="20000"/>
          </a:bodyPr>
          <a:lstStyle/>
          <a:p>
            <a:pPr marL="0" indent="0" algn="l" fontAlgn="base">
              <a:buNone/>
            </a:pPr>
            <a:r>
              <a:rPr lang="en-US" b="1" i="0" u="none" strike="noStrike" dirty="0">
                <a:solidFill>
                  <a:srgbClr val="00B050"/>
                </a:solidFill>
                <a:effectLst/>
                <a:latin typeface="helvetica neue"/>
              </a:rPr>
              <a:t>Data Cube Materialization</a:t>
            </a:r>
            <a:endParaRPr lang="en-US" b="1" i="0" u="none" strike="noStrike" dirty="0">
              <a:solidFill>
                <a:srgbClr val="00B050"/>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There are three choices for data cube materialization given a base cuboid.</a:t>
            </a:r>
            <a:endParaRPr lang="en-US" sz="20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No Materialization</a:t>
            </a:r>
            <a:endParaRPr lang="en-US" sz="20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Full Materialization</a:t>
            </a:r>
            <a:endParaRPr lang="en-US" sz="20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Partial Materialization</a:t>
            </a:r>
            <a:endParaRPr lang="en-US" sz="2000" b="0" i="0" u="none" strike="noStrike" dirty="0">
              <a:solidFill>
                <a:srgbClr val="171717"/>
              </a:solidFill>
              <a:effectLst/>
              <a:latin typeface="Open Sans" panose="020B0606030504020204" pitchFamily="34" charset="0"/>
            </a:endParaRPr>
          </a:p>
          <a:p>
            <a:pPr algn="l" fontAlgn="base"/>
            <a:r>
              <a:rPr lang="en-US" sz="1800" b="1" i="0" u="none" strike="noStrike" dirty="0">
                <a:solidFill>
                  <a:srgbClr val="171717"/>
                </a:solidFill>
                <a:effectLst/>
                <a:latin typeface="verdana" panose="020B0604030504040204" pitchFamily="34" charset="0"/>
              </a:rPr>
              <a:t>How to select which materialization to use</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Identify the subsets of cuboids or </a:t>
            </a:r>
            <a:r>
              <a:rPr lang="en-US" sz="1800" b="0" i="0" u="none" strike="noStrike" dirty="0" err="1">
                <a:solidFill>
                  <a:srgbClr val="171717"/>
                </a:solidFill>
                <a:effectLst/>
                <a:latin typeface="verdana" panose="020B0604030504040204" pitchFamily="34" charset="0"/>
              </a:rPr>
              <a:t>subcubes</a:t>
            </a:r>
            <a:r>
              <a:rPr lang="en-US" sz="1800" b="0" i="0" u="none" strike="noStrike" dirty="0">
                <a:solidFill>
                  <a:srgbClr val="171717"/>
                </a:solidFill>
                <a:effectLst/>
                <a:latin typeface="verdana" panose="020B0604030504040204" pitchFamily="34" charset="0"/>
              </a:rPr>
              <a:t> to materialize.</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Exploit the materialized cuboids or </a:t>
            </a:r>
            <a:r>
              <a:rPr lang="en-US" sz="1800" b="0" i="0" u="none" strike="noStrike" dirty="0" err="1">
                <a:solidFill>
                  <a:srgbClr val="171717"/>
                </a:solidFill>
                <a:effectLst/>
                <a:latin typeface="verdana" panose="020B0604030504040204" pitchFamily="34" charset="0"/>
              </a:rPr>
              <a:t>subcubes</a:t>
            </a:r>
            <a:r>
              <a:rPr lang="en-US" sz="1800" b="0" i="0" u="none" strike="noStrike" dirty="0">
                <a:solidFill>
                  <a:srgbClr val="171717"/>
                </a:solidFill>
                <a:effectLst/>
                <a:latin typeface="verdana" panose="020B0604030504040204" pitchFamily="34" charset="0"/>
              </a:rPr>
              <a:t> during query processing.</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Efficiently update the materialized cuboids or </a:t>
            </a:r>
            <a:r>
              <a:rPr lang="en-US" sz="1800" b="0" i="0" u="none" strike="noStrike" dirty="0" err="1">
                <a:solidFill>
                  <a:srgbClr val="171717"/>
                </a:solidFill>
                <a:effectLst/>
                <a:latin typeface="verdana" panose="020B0604030504040204" pitchFamily="34" charset="0"/>
              </a:rPr>
              <a:t>subcubes</a:t>
            </a:r>
            <a:r>
              <a:rPr lang="en-US" sz="1800" b="0" i="0" u="none" strike="noStrike" dirty="0">
                <a:solidFill>
                  <a:srgbClr val="171717"/>
                </a:solidFill>
                <a:effectLst/>
                <a:latin typeface="verdana" panose="020B0604030504040204" pitchFamily="34" charset="0"/>
              </a:rPr>
              <a:t> during load and refresh.</a:t>
            </a:r>
            <a:endParaRPr lang="en-US" sz="1800" b="0" i="0" u="none" strike="noStrike" dirty="0">
              <a:solidFill>
                <a:srgbClr val="171717"/>
              </a:solidFill>
              <a:effectLst/>
              <a:latin typeface="Open Sans" panose="020B0606030504020204" pitchFamily="34" charset="0"/>
            </a:endParaRPr>
          </a:p>
          <a:p>
            <a:pPr algn="l" fontAlgn="base"/>
            <a:r>
              <a:rPr lang="en-US" sz="1800" b="1" i="0" u="none" strike="noStrike" dirty="0">
                <a:solidFill>
                  <a:srgbClr val="171717"/>
                </a:solidFill>
                <a:effectLst/>
                <a:latin typeface="verdana" panose="020B0604030504040204" pitchFamily="34" charset="0"/>
              </a:rPr>
              <a:t>Selection of which cuboids to materialize</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Based on the size, queries in the workload, accessing cost, their frequencies, etc.</a:t>
            </a:r>
            <a:endParaRPr lang="en-US" sz="1800" b="0" i="0" u="none" strike="noStrike" dirty="0">
              <a:solidFill>
                <a:srgbClr val="171717"/>
              </a:solidFill>
              <a:effectLst/>
              <a:latin typeface="Open Sans" panose="020B0606030504020204" pitchFamily="34" charset="0"/>
            </a:endParaRPr>
          </a:p>
          <a:p>
            <a:pPr marL="0" indent="0" algn="l" fontAlgn="base">
              <a:buNone/>
            </a:pPr>
            <a:endParaRPr lang="en-US" sz="2200" b="1" i="0" u="none" strike="noStrike" dirty="0">
              <a:solidFill>
                <a:srgbClr val="00B050"/>
              </a:solidFill>
              <a:effectLst/>
              <a:latin typeface="helvetica neue"/>
            </a:endParaRPr>
          </a:p>
          <a:p>
            <a:pPr marL="0" indent="0" algn="l" fontAlgn="base">
              <a:buNone/>
            </a:pPr>
            <a:r>
              <a:rPr lang="en-US" sz="2200" b="1" i="0" u="none" strike="noStrike" dirty="0">
                <a:solidFill>
                  <a:srgbClr val="00B050"/>
                </a:solidFill>
                <a:effectLst/>
                <a:latin typeface="helvetica neue"/>
              </a:rPr>
              <a:t>Indexing OLAP Data: Bitmap Index</a:t>
            </a:r>
            <a:endParaRPr lang="en-US" sz="2200" b="1" i="0" u="none" strike="noStrike" dirty="0">
              <a:solidFill>
                <a:srgbClr val="00B050"/>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First of all, create an index table on a particular column of the table.</a:t>
            </a:r>
            <a:endParaRPr lang="en-US" sz="1900" dirty="0">
              <a:solidFill>
                <a:srgbClr val="171717"/>
              </a:solidFill>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Then each value in the column has got a bit vector: bit-op is fast.</a:t>
            </a:r>
            <a:endParaRPr lang="en-US" sz="1900" b="0" i="0" u="none" strike="noStrike" dirty="0">
              <a:solidFill>
                <a:srgbClr val="171717"/>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The length of the bit vector: # of records in the base table.</a:t>
            </a:r>
            <a:endParaRPr lang="en-US" sz="1900" b="0" i="0" u="none" strike="noStrike" dirty="0">
              <a:solidFill>
                <a:srgbClr val="171717"/>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The </a:t>
            </a:r>
            <a:r>
              <a:rPr lang="en-US" sz="1900" b="0" i="0" u="none" strike="noStrike" dirty="0" err="1">
                <a:solidFill>
                  <a:srgbClr val="171717"/>
                </a:solidFill>
                <a:effectLst/>
                <a:latin typeface="verdana" panose="020B0604030504040204" pitchFamily="34" charset="0"/>
              </a:rPr>
              <a:t>i-th</a:t>
            </a:r>
            <a:r>
              <a:rPr lang="en-US" sz="1900" b="0" i="0" u="none" strike="noStrike" dirty="0">
                <a:solidFill>
                  <a:srgbClr val="171717"/>
                </a:solidFill>
                <a:effectLst/>
                <a:latin typeface="verdana" panose="020B0604030504040204" pitchFamily="34" charset="0"/>
              </a:rPr>
              <a:t> bit is set if the </a:t>
            </a:r>
            <a:r>
              <a:rPr lang="en-US" sz="1900" b="0" i="0" u="none" strike="noStrike" dirty="0" err="1">
                <a:solidFill>
                  <a:srgbClr val="171717"/>
                </a:solidFill>
                <a:effectLst/>
                <a:latin typeface="verdana" panose="020B0604030504040204" pitchFamily="34" charset="0"/>
              </a:rPr>
              <a:t>i-th</a:t>
            </a:r>
            <a:r>
              <a:rPr lang="en-US" sz="1900" b="0" i="0" u="none" strike="noStrike" dirty="0">
                <a:solidFill>
                  <a:srgbClr val="171717"/>
                </a:solidFill>
                <a:effectLst/>
                <a:latin typeface="verdana" panose="020B0604030504040204" pitchFamily="34" charset="0"/>
              </a:rPr>
              <a:t> row of the base table has the value for the indexed column.</a:t>
            </a:r>
            <a:endParaRPr lang="en-US" sz="1900" b="0" i="0" u="none" strike="noStrike" dirty="0">
              <a:solidFill>
                <a:srgbClr val="171717"/>
              </a:solidFill>
              <a:effectLst/>
              <a:latin typeface="Open Sans" panose="020B0606030504020204" pitchFamily="34" charset="0"/>
            </a:endParaRPr>
          </a:p>
          <a:p>
            <a:pPr algn="l" fontAlgn="base"/>
            <a:r>
              <a:rPr lang="en-US" sz="1900" b="0" i="0" u="none" strike="noStrike" dirty="0">
                <a:solidFill>
                  <a:srgbClr val="171717"/>
                </a:solidFill>
                <a:effectLst/>
                <a:latin typeface="verdana" panose="020B0604030504040204" pitchFamily="34" charset="0"/>
              </a:rPr>
              <a:t>It's not suitable for high cardinality domains.</a:t>
            </a:r>
            <a:endParaRPr lang="en-US" sz="19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108024074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1CC3BB-D92F-4DAD-9A9C-54ABB49A2C62}"/>
              </a:ext>
            </a:extLst>
          </p:cNvPr>
          <p:cNvSpPr>
            <a:spLocks noGrp="1"/>
          </p:cNvSpPr>
          <p:nvPr>
            <p:ph type="sldNum" sz="quarter" idx="12"/>
          </p:nvPr>
        </p:nvSpPr>
        <p:spPr/>
        <p:txBody>
          <a:bodyPr/>
          <a:lstStyle/>
          <a:p>
            <a:fld id="{E3591306-41CF-4237-B2B4-5C605DD45071}" type="slidenum">
              <a:rPr lang="en-US" smtClean="0">
                <a:solidFill>
                  <a:srgbClr val="464653"/>
                </a:solidFill>
              </a:rPr>
              <a:pPr/>
              <a:t>83</a:t>
            </a:fld>
            <a:endParaRPr lang="en-US">
              <a:solidFill>
                <a:srgbClr val="464653"/>
              </a:solidFill>
            </a:endParaRPr>
          </a:p>
        </p:txBody>
      </p:sp>
      <p:sp>
        <p:nvSpPr>
          <p:cNvPr id="4" name="Content Placeholder 3">
            <a:extLst>
              <a:ext uri="{FF2B5EF4-FFF2-40B4-BE49-F238E27FC236}">
                <a16:creationId xmlns:a16="http://schemas.microsoft.com/office/drawing/2014/main" id="{B2E73147-21FE-408D-8A3D-AF57573A183F}"/>
              </a:ext>
            </a:extLst>
          </p:cNvPr>
          <p:cNvSpPr>
            <a:spLocks noGrp="1"/>
          </p:cNvSpPr>
          <p:nvPr>
            <p:ph sz="quarter" idx="1"/>
          </p:nvPr>
        </p:nvSpPr>
        <p:spPr>
          <a:xfrm>
            <a:off x="609600" y="135889"/>
            <a:ext cx="10972801" cy="6021071"/>
          </a:xfrm>
        </p:spPr>
        <p:txBody>
          <a:bodyPr>
            <a:normAutofit fontScale="92500" lnSpcReduction="10000"/>
          </a:bodyPr>
          <a:lstStyle/>
          <a:p>
            <a:pPr marL="0" indent="0" algn="l" fontAlgn="base">
              <a:buNone/>
            </a:pPr>
            <a:r>
              <a:rPr lang="en-US" b="1" i="0" u="none" strike="noStrike" dirty="0">
                <a:solidFill>
                  <a:srgbClr val="00B050"/>
                </a:solidFill>
                <a:effectLst/>
                <a:latin typeface="helvetica neue"/>
              </a:rPr>
              <a:t>Indexing OLAP Data: Join Indices</a:t>
            </a:r>
            <a:endParaRPr lang="en-US" b="1" i="0" u="none" strike="noStrike" dirty="0">
              <a:solidFill>
                <a:srgbClr val="00B050"/>
              </a:solidFill>
              <a:effectLst/>
              <a:latin typeface="Open Sans" panose="020B0606030504020204" pitchFamily="34" charset="0"/>
            </a:endParaRPr>
          </a:p>
          <a:p>
            <a:pPr algn="l" fontAlgn="base"/>
            <a:r>
              <a:rPr lang="en-US" sz="2400" dirty="0"/>
              <a:t>The join indexing method gained popularity from its use in relational database query processing.</a:t>
            </a:r>
          </a:p>
          <a:p>
            <a:pPr algn="l" fontAlgn="base"/>
            <a:r>
              <a:rPr lang="en-US" sz="2400" dirty="0"/>
              <a:t>The join index records can identify joinable tuples without performing costly join operations.</a:t>
            </a:r>
          </a:p>
          <a:p>
            <a:pPr algn="l" fontAlgn="base"/>
            <a:r>
              <a:rPr lang="en-US" sz="2400" dirty="0"/>
              <a:t>Join indexing is especially useful for maintaining the relationship between a foreign key and its matching primary keys, from the joinable relation.</a:t>
            </a:r>
          </a:p>
          <a:p>
            <a:r>
              <a:rPr lang="en-US" sz="2400" dirty="0"/>
              <a:t>Suppose that there are 360-time values, 100 items, 50 branches, 30 locations, and 10 million sales tuples in the sales star data cube. If the sales fact table has recorded sales for only 30 items, the remaining 70 items will obviously not participate in joins. If join indices are not used, additional I/</a:t>
            </a:r>
            <a:r>
              <a:rPr lang="en-US" sz="2400" dirty="0" err="1"/>
              <a:t>Os</a:t>
            </a:r>
            <a:r>
              <a:rPr lang="en-US" sz="2400" dirty="0"/>
              <a:t> have to be performed to bring the joining portions of the fact table and dimension tables together.</a:t>
            </a:r>
          </a:p>
          <a:p>
            <a:r>
              <a:rPr lang="en-US" sz="2400" dirty="0"/>
              <a:t>To further speed up query processing, the join indexing, and bitmap indexing methods can be integrated to form bitmapped join indices.</a:t>
            </a:r>
          </a:p>
          <a:p>
            <a:r>
              <a:rPr lang="en-US" sz="2400" dirty="0"/>
              <a:t>Microsoft SQL Server and Sybase IQ support bitmap indices. Oracle 8 uses bitmap and join indices. </a:t>
            </a:r>
          </a:p>
          <a:p>
            <a:endParaRPr lang="en-IN" dirty="0"/>
          </a:p>
        </p:txBody>
      </p:sp>
    </p:spTree>
    <p:extLst>
      <p:ext uri="{BB962C8B-B14F-4D97-AF65-F5344CB8AC3E}">
        <p14:creationId xmlns:p14="http://schemas.microsoft.com/office/powerpoint/2010/main" val="77627929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46FDB1-4B78-4B50-8F3F-551B86E4001A}"/>
              </a:ext>
            </a:extLst>
          </p:cNvPr>
          <p:cNvSpPr>
            <a:spLocks noGrp="1"/>
          </p:cNvSpPr>
          <p:nvPr>
            <p:ph type="sldNum" sz="quarter" idx="12"/>
          </p:nvPr>
        </p:nvSpPr>
        <p:spPr/>
        <p:txBody>
          <a:bodyPr/>
          <a:lstStyle/>
          <a:p>
            <a:fld id="{E3591306-41CF-4237-B2B4-5C605DD45071}" type="slidenum">
              <a:rPr lang="en-US" smtClean="0">
                <a:solidFill>
                  <a:srgbClr val="464653"/>
                </a:solidFill>
              </a:rPr>
              <a:pPr/>
              <a:t>84</a:t>
            </a:fld>
            <a:endParaRPr lang="en-US">
              <a:solidFill>
                <a:srgbClr val="464653"/>
              </a:solidFill>
            </a:endParaRPr>
          </a:p>
        </p:txBody>
      </p:sp>
      <p:sp>
        <p:nvSpPr>
          <p:cNvPr id="4" name="Content Placeholder 3">
            <a:extLst>
              <a:ext uri="{FF2B5EF4-FFF2-40B4-BE49-F238E27FC236}">
                <a16:creationId xmlns:a16="http://schemas.microsoft.com/office/drawing/2014/main" id="{6119CFFA-6EA9-4D15-A711-83841455737E}"/>
              </a:ext>
            </a:extLst>
          </p:cNvPr>
          <p:cNvSpPr>
            <a:spLocks noGrp="1"/>
          </p:cNvSpPr>
          <p:nvPr>
            <p:ph sz="quarter" idx="1"/>
          </p:nvPr>
        </p:nvSpPr>
        <p:spPr>
          <a:xfrm>
            <a:off x="609600" y="135889"/>
            <a:ext cx="10972801" cy="6021071"/>
          </a:xfrm>
        </p:spPr>
        <p:txBody>
          <a:bodyPr>
            <a:normAutofit lnSpcReduction="10000"/>
          </a:bodyPr>
          <a:lstStyle/>
          <a:p>
            <a:pPr marL="0" indent="0" fontAlgn="base">
              <a:buNone/>
            </a:pPr>
            <a:r>
              <a:rPr lang="en-US" sz="2200" b="1" i="0" u="none" strike="noStrike" dirty="0">
                <a:solidFill>
                  <a:srgbClr val="00B050"/>
                </a:solidFill>
                <a:effectLst/>
                <a:latin typeface="helvetica neue"/>
              </a:rPr>
              <a:t>Efficient Processing OLAP Queries</a:t>
            </a:r>
            <a:endParaRPr lang="en-US" sz="2200" b="1" i="0" u="none" strike="noStrike" dirty="0">
              <a:solidFill>
                <a:srgbClr val="00B050"/>
              </a:solidFill>
              <a:effectLst/>
              <a:latin typeface="Open Sans" panose="020B0606030504020204" pitchFamily="34" charset="0"/>
            </a:endParaRPr>
          </a:p>
          <a:p>
            <a:pPr fontAlgn="base"/>
            <a:r>
              <a:rPr lang="en-US" sz="2200" b="0" i="0" u="none" strike="noStrike" dirty="0">
                <a:solidFill>
                  <a:srgbClr val="171717"/>
                </a:solidFill>
                <a:effectLst/>
                <a:latin typeface="verdana" panose="020B0604030504040204" pitchFamily="34" charset="0"/>
              </a:rPr>
              <a:t>The purpose of materializing cuboids and constructing OLAP index structures is to speed up the query processing in data cubes.</a:t>
            </a:r>
            <a:endParaRPr lang="en-US" sz="2200" b="0" i="0" u="none" strike="noStrike" dirty="0">
              <a:solidFill>
                <a:srgbClr val="171717"/>
              </a:solidFill>
              <a:effectLst/>
              <a:latin typeface="Open Sans" panose="020B0606030504020204" pitchFamily="34" charset="0"/>
            </a:endParaRPr>
          </a:p>
          <a:p>
            <a:pPr marL="0" indent="0" fontAlgn="base">
              <a:buNone/>
            </a:pPr>
            <a:endParaRPr lang="en-US" sz="2200" b="0" i="0" u="none" strike="noStrike" dirty="0">
              <a:solidFill>
                <a:srgbClr val="171717"/>
              </a:solidFill>
              <a:effectLst/>
              <a:latin typeface="Open Sans" panose="020B0606030504020204" pitchFamily="34" charset="0"/>
            </a:endParaRPr>
          </a:p>
          <a:p>
            <a:pPr marL="0" indent="0" fontAlgn="base">
              <a:buNone/>
            </a:pPr>
            <a:r>
              <a:rPr lang="en-US" sz="2200" b="1" i="0" u="none" strike="noStrike" dirty="0">
                <a:solidFill>
                  <a:srgbClr val="00B050"/>
                </a:solidFill>
                <a:effectLst/>
                <a:latin typeface="verdana" panose="020B0604030504040204" pitchFamily="34" charset="0"/>
              </a:rPr>
              <a:t>Given materialized views, query processing should proceed as follows:</a:t>
            </a:r>
            <a:endParaRPr lang="en-US" sz="2200" b="0" i="0" u="none" strike="noStrike" dirty="0">
              <a:solidFill>
                <a:srgbClr val="00B050"/>
              </a:solidFill>
              <a:effectLst/>
              <a:latin typeface="Open Sans" panose="020B0606030504020204" pitchFamily="34" charset="0"/>
            </a:endParaRPr>
          </a:p>
          <a:p>
            <a:pPr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Determine which operations should be performed on the available cuboids:</a:t>
            </a:r>
          </a:p>
          <a:p>
            <a:pPr lvl="1" fontAlgn="base">
              <a:buFont typeface="Arial" panose="020B0604020202020204" pitchFamily="34" charset="0"/>
              <a:buChar char="•"/>
            </a:pPr>
            <a:r>
              <a:rPr lang="en-US" sz="1837" b="0" i="0" u="none" strike="noStrike" dirty="0">
                <a:solidFill>
                  <a:srgbClr val="171717"/>
                </a:solidFill>
                <a:effectLst/>
                <a:latin typeface="verdana" panose="020B0604030504040204" pitchFamily="34" charset="0"/>
              </a:rPr>
              <a:t>Transform drill, roll, etc. into the corresponding SQL and/or OLAP operations, e.g., dice = selection + projection.</a:t>
            </a:r>
            <a:endParaRPr lang="en-US" sz="1837" b="0" i="0" u="none" strike="noStrike" dirty="0">
              <a:solidFill>
                <a:srgbClr val="171717"/>
              </a:solidFill>
              <a:effectLst/>
              <a:latin typeface="Open Sans" panose="020B0606030504020204" pitchFamily="34" charset="0"/>
            </a:endParaRPr>
          </a:p>
          <a:p>
            <a:pPr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Determine to which materialized cuboid(s) the relevant operations should be applied:</a:t>
            </a:r>
          </a:p>
          <a:p>
            <a:pPr lvl="1" fontAlgn="base">
              <a:buFont typeface="Arial" panose="020B0604020202020204" pitchFamily="34" charset="0"/>
              <a:buChar char="•"/>
            </a:pPr>
            <a:r>
              <a:rPr lang="en-US" sz="1837" b="0" i="0" u="none" strike="noStrike" dirty="0">
                <a:solidFill>
                  <a:srgbClr val="171717"/>
                </a:solidFill>
                <a:effectLst/>
                <a:latin typeface="verdana" panose="020B0604030504040204" pitchFamily="34" charset="0"/>
              </a:rPr>
              <a:t>Suppose that the query to be processed be on {brand, </a:t>
            </a:r>
            <a:r>
              <a:rPr lang="en-US" sz="1837" b="0" i="0" u="none" strike="noStrike" dirty="0" err="1">
                <a:solidFill>
                  <a:srgbClr val="171717"/>
                </a:solidFill>
                <a:effectLst/>
                <a:latin typeface="verdana" panose="020B0604030504040204" pitchFamily="34" charset="0"/>
              </a:rPr>
              <a:t>province_or_state</a:t>
            </a:r>
            <a:r>
              <a:rPr lang="en-US" sz="1837" b="0" i="0" u="none" strike="noStrike" dirty="0">
                <a:solidFill>
                  <a:srgbClr val="171717"/>
                </a:solidFill>
                <a:effectLst/>
                <a:latin typeface="verdana" panose="020B0604030504040204" pitchFamily="34" charset="0"/>
              </a:rPr>
              <a:t>} with the selection constant “year = 2004”, and </a:t>
            </a:r>
          </a:p>
          <a:p>
            <a:pPr lvl="1" fontAlgn="base">
              <a:buFont typeface="Arial" panose="020B0604020202020204" pitchFamily="34" charset="0"/>
              <a:buChar char="•"/>
            </a:pPr>
            <a:r>
              <a:rPr lang="en-US" sz="1837" b="0" i="0" u="none" strike="noStrike" dirty="0">
                <a:solidFill>
                  <a:srgbClr val="171717"/>
                </a:solidFill>
                <a:effectLst/>
                <a:latin typeface="verdana" panose="020B0604030504040204" pitchFamily="34" charset="0"/>
              </a:rPr>
              <a:t>there are 4 materialized cuboids available: {year, </a:t>
            </a:r>
            <a:r>
              <a:rPr lang="en-US" sz="1837" b="0" i="0" u="none" strike="noStrike" dirty="0" err="1">
                <a:solidFill>
                  <a:srgbClr val="171717"/>
                </a:solidFill>
                <a:effectLst/>
                <a:latin typeface="verdana" panose="020B0604030504040204" pitchFamily="34" charset="0"/>
              </a:rPr>
              <a:t>item_name</a:t>
            </a:r>
            <a:r>
              <a:rPr lang="en-US" sz="1837" b="0" i="0" u="none" strike="noStrike" dirty="0">
                <a:solidFill>
                  <a:srgbClr val="171717"/>
                </a:solidFill>
                <a:effectLst/>
                <a:latin typeface="verdana" panose="020B0604030504040204" pitchFamily="34" charset="0"/>
              </a:rPr>
              <a:t>, city}, {year, brand, country}, {year, brand, </a:t>
            </a:r>
            <a:r>
              <a:rPr lang="en-US" sz="1837" b="0" i="0" u="none" strike="noStrike" dirty="0" err="1">
                <a:solidFill>
                  <a:srgbClr val="171717"/>
                </a:solidFill>
                <a:effectLst/>
                <a:latin typeface="verdana" panose="020B0604030504040204" pitchFamily="34" charset="0"/>
              </a:rPr>
              <a:t>province_or_state</a:t>
            </a:r>
            <a:r>
              <a:rPr lang="en-US" sz="1837" b="0" i="0" u="none" strike="noStrike" dirty="0">
                <a:solidFill>
                  <a:srgbClr val="171717"/>
                </a:solidFill>
                <a:effectLst/>
                <a:latin typeface="verdana" panose="020B0604030504040204" pitchFamily="34" charset="0"/>
              </a:rPr>
              <a:t>}, {</a:t>
            </a:r>
            <a:r>
              <a:rPr lang="en-US" sz="1837" b="0" i="0" u="none" strike="noStrike" dirty="0" err="1">
                <a:solidFill>
                  <a:srgbClr val="171717"/>
                </a:solidFill>
                <a:effectLst/>
                <a:latin typeface="verdana" panose="020B0604030504040204" pitchFamily="34" charset="0"/>
              </a:rPr>
              <a:t>item_name</a:t>
            </a:r>
            <a:r>
              <a:rPr lang="en-US" sz="1837" b="0" i="0" u="none" strike="noStrike" dirty="0">
                <a:solidFill>
                  <a:srgbClr val="171717"/>
                </a:solidFill>
                <a:effectLst/>
                <a:latin typeface="verdana" panose="020B0604030504040204" pitchFamily="34" charset="0"/>
              </a:rPr>
              <a:t>, </a:t>
            </a:r>
            <a:r>
              <a:rPr lang="en-US" sz="1837" b="0" i="0" u="none" strike="noStrike" dirty="0" err="1">
                <a:solidFill>
                  <a:srgbClr val="171717"/>
                </a:solidFill>
                <a:effectLst/>
                <a:latin typeface="verdana" panose="020B0604030504040204" pitchFamily="34" charset="0"/>
              </a:rPr>
              <a:t>province_or_state</a:t>
            </a:r>
            <a:r>
              <a:rPr lang="en-US" sz="1837" b="0" i="0" u="none" strike="noStrike" dirty="0">
                <a:solidFill>
                  <a:srgbClr val="171717"/>
                </a:solidFill>
                <a:effectLst/>
                <a:latin typeface="verdana" panose="020B0604030504040204" pitchFamily="34" charset="0"/>
              </a:rPr>
              <a:t>}  where year = 2004</a:t>
            </a:r>
            <a:endParaRPr lang="en-US" sz="1837"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3128597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5DA9-FFBD-407C-8635-3F743092AD2C}"/>
              </a:ext>
            </a:extLst>
          </p:cNvPr>
          <p:cNvSpPr>
            <a:spLocks noGrp="1"/>
          </p:cNvSpPr>
          <p:nvPr>
            <p:ph type="title"/>
          </p:nvPr>
        </p:nvSpPr>
        <p:spPr/>
        <p:txBody>
          <a:bodyPr>
            <a:normAutofit/>
          </a:bodyPr>
          <a:lstStyle/>
          <a:p>
            <a:r>
              <a:rPr lang="en-US" b="1" dirty="0">
                <a:solidFill>
                  <a:srgbClr val="FF0000"/>
                </a:solidFill>
              </a:rPr>
              <a:t>Data Generalization by Attribute-oriented Induction approach</a:t>
            </a:r>
            <a:endParaRPr lang="en-IN" b="1" dirty="0">
              <a:solidFill>
                <a:srgbClr val="FF0000"/>
              </a:solidFill>
            </a:endParaRPr>
          </a:p>
        </p:txBody>
      </p:sp>
      <p:sp>
        <p:nvSpPr>
          <p:cNvPr id="3" name="Slide Number Placeholder 2">
            <a:extLst>
              <a:ext uri="{FF2B5EF4-FFF2-40B4-BE49-F238E27FC236}">
                <a16:creationId xmlns:a16="http://schemas.microsoft.com/office/drawing/2014/main" id="{0670882C-6A45-4CF5-ADA1-4BCD6706B842}"/>
              </a:ext>
            </a:extLst>
          </p:cNvPr>
          <p:cNvSpPr>
            <a:spLocks noGrp="1"/>
          </p:cNvSpPr>
          <p:nvPr>
            <p:ph type="sldNum" sz="quarter" idx="12"/>
          </p:nvPr>
        </p:nvSpPr>
        <p:spPr/>
        <p:txBody>
          <a:bodyPr/>
          <a:lstStyle/>
          <a:p>
            <a:fld id="{E3591306-41CF-4237-B2B4-5C605DD45071}" type="slidenum">
              <a:rPr lang="en-US" smtClean="0">
                <a:solidFill>
                  <a:srgbClr val="464653"/>
                </a:solidFill>
              </a:rPr>
              <a:pPr/>
              <a:t>85</a:t>
            </a:fld>
            <a:endParaRPr lang="en-US">
              <a:solidFill>
                <a:srgbClr val="464653"/>
              </a:solidFill>
            </a:endParaRPr>
          </a:p>
        </p:txBody>
      </p:sp>
      <p:sp>
        <p:nvSpPr>
          <p:cNvPr id="4" name="Content Placeholder 3">
            <a:extLst>
              <a:ext uri="{FF2B5EF4-FFF2-40B4-BE49-F238E27FC236}">
                <a16:creationId xmlns:a16="http://schemas.microsoft.com/office/drawing/2014/main" id="{A1951D27-EFC6-4B5A-96F4-6578D6E8C996}"/>
              </a:ext>
            </a:extLst>
          </p:cNvPr>
          <p:cNvSpPr>
            <a:spLocks noGrp="1"/>
          </p:cNvSpPr>
          <p:nvPr>
            <p:ph sz="quarter" idx="1"/>
          </p:nvPr>
        </p:nvSpPr>
        <p:spPr>
          <a:xfrm>
            <a:off x="609600" y="1219200"/>
            <a:ext cx="11473543" cy="4937760"/>
          </a:xfrm>
        </p:spPr>
        <p:txBody>
          <a:bodyPr>
            <a:normAutofit fontScale="62500" lnSpcReduction="20000"/>
          </a:bodyPr>
          <a:lstStyle/>
          <a:p>
            <a:r>
              <a:rPr lang="en-US" b="1" i="0" u="none" strike="noStrike" dirty="0">
                <a:solidFill>
                  <a:srgbClr val="00B050"/>
                </a:solidFill>
                <a:effectLst/>
                <a:latin typeface="Open Sans" panose="020B0606030504020204" pitchFamily="34" charset="0"/>
              </a:rPr>
              <a:t>Attribute Oriented Induction In Data Mining - Data Characterization</a:t>
            </a:r>
          </a:p>
          <a:p>
            <a:pPr algn="l" fontAlgn="base"/>
            <a:r>
              <a:rPr lang="en-US" b="1" i="0" u="none" strike="noStrike" dirty="0">
                <a:solidFill>
                  <a:srgbClr val="00B050"/>
                </a:solidFill>
                <a:effectLst/>
                <a:latin typeface="helvetica neue"/>
              </a:rPr>
              <a:t>Attribute-Oriented Induction</a:t>
            </a:r>
            <a:endParaRPr lang="en-US" b="1" i="0" u="none" strike="noStrike" dirty="0">
              <a:solidFill>
                <a:srgbClr val="00B050"/>
              </a:solidFill>
              <a:effectLst/>
              <a:latin typeface="Open Sans" panose="020B0606030504020204" pitchFamily="34" charset="0"/>
            </a:endParaRPr>
          </a:p>
          <a:p>
            <a:pPr algn="just"/>
            <a:r>
              <a:rPr lang="en-US" sz="2900" b="0" i="0" u="none" strike="noStrike" dirty="0">
                <a:solidFill>
                  <a:srgbClr val="171717"/>
                </a:solidFill>
                <a:effectLst/>
                <a:latin typeface="verdana" panose="020B0604030504040204" pitchFamily="34" charset="0"/>
              </a:rPr>
              <a:t>The Attribute-Oriented Induction (AOI) approach to data generalization and summarization – based characterization was first proposed in 1989 (KDD ‘89 workshop) a few years before the introduction of the data cube approach.</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The data cube approach can be considered as a data warehouse – based, pre computational – oriented, materialized approach.</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It performs off-line aggregation before an OLAP or data mining query is submitted for processing. </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On the other hand, the attribute oriented induction approach, at least in its initial proposal, a relational database query – oriented, generalized – based, on-line data analysis technique.</a:t>
            </a:r>
          </a:p>
          <a:p>
            <a:pPr algn="just"/>
            <a:r>
              <a:rPr lang="en-US" sz="2900" b="0" i="0" u="none" strike="noStrike" dirty="0">
                <a:solidFill>
                  <a:srgbClr val="171717"/>
                </a:solidFill>
                <a:effectLst/>
                <a:latin typeface="verdana" panose="020B0604030504040204" pitchFamily="34" charset="0"/>
              </a:rPr>
              <a:t>However, there is no inherent barrier distinguishing the two approaches based on online aggregation versus offline precomputation.</a:t>
            </a:r>
          </a:p>
          <a:p>
            <a:pPr algn="just"/>
            <a:r>
              <a:rPr lang="en-US" sz="2900" b="0" i="0" u="none" strike="noStrike" dirty="0">
                <a:solidFill>
                  <a:srgbClr val="171717"/>
                </a:solidFill>
                <a:effectLst/>
                <a:latin typeface="verdana" panose="020B0604030504040204" pitchFamily="34" charset="0"/>
              </a:rPr>
              <a:t>Some aggregations in the data cube can be computed on-line, while off-line precomputation of multidimensional space can speed up attribute-oriented induction as well.</a:t>
            </a:r>
          </a:p>
          <a:p>
            <a:pPr algn="just"/>
            <a:r>
              <a:rPr lang="en-US" sz="2900" b="0" i="0" u="none" strike="noStrike" dirty="0">
                <a:solidFill>
                  <a:srgbClr val="171717"/>
                </a:solidFill>
                <a:effectLst/>
                <a:latin typeface="verdana" panose="020B0604030504040204" pitchFamily="34" charset="0"/>
              </a:rPr>
              <a:t>It was proposed in 1989 (KDD ‘89 workshop).</a:t>
            </a:r>
            <a:endParaRPr lang="en-US" sz="2900" dirty="0">
              <a:solidFill>
                <a:srgbClr val="171717"/>
              </a:solidFill>
              <a:latin typeface="verdana" panose="020B0604030504040204" pitchFamily="34" charset="0"/>
            </a:endParaRPr>
          </a:p>
          <a:p>
            <a:pPr algn="just"/>
            <a:r>
              <a:rPr lang="en-US" sz="2900" b="0" i="0" u="none" strike="noStrike" dirty="0">
                <a:solidFill>
                  <a:srgbClr val="171717"/>
                </a:solidFill>
                <a:effectLst/>
                <a:latin typeface="verdana" panose="020B0604030504040204" pitchFamily="34" charset="0"/>
              </a:rPr>
              <a:t>It is not confined to categorical data nor particular measures.</a:t>
            </a:r>
            <a:endParaRPr lang="en-IN" dirty="0"/>
          </a:p>
        </p:txBody>
      </p:sp>
    </p:spTree>
    <p:extLst>
      <p:ext uri="{BB962C8B-B14F-4D97-AF65-F5344CB8AC3E}">
        <p14:creationId xmlns:p14="http://schemas.microsoft.com/office/powerpoint/2010/main" val="3583229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4209C34-E434-4845-A92D-B7EBF74A3D3F}"/>
              </a:ext>
            </a:extLst>
          </p:cNvPr>
          <p:cNvSpPr>
            <a:spLocks noGrp="1"/>
          </p:cNvSpPr>
          <p:nvPr>
            <p:ph type="sldNum" sz="quarter" idx="12"/>
          </p:nvPr>
        </p:nvSpPr>
        <p:spPr/>
        <p:txBody>
          <a:bodyPr/>
          <a:lstStyle/>
          <a:p>
            <a:fld id="{E3591306-41CF-4237-B2B4-5C605DD45071}" type="slidenum">
              <a:rPr lang="en-US" smtClean="0">
                <a:solidFill>
                  <a:srgbClr val="464653"/>
                </a:solidFill>
              </a:rPr>
              <a:pPr/>
              <a:t>86</a:t>
            </a:fld>
            <a:endParaRPr lang="en-US">
              <a:solidFill>
                <a:srgbClr val="464653"/>
              </a:solidFill>
            </a:endParaRPr>
          </a:p>
        </p:txBody>
      </p:sp>
      <p:sp>
        <p:nvSpPr>
          <p:cNvPr id="4" name="Content Placeholder 3">
            <a:extLst>
              <a:ext uri="{FF2B5EF4-FFF2-40B4-BE49-F238E27FC236}">
                <a16:creationId xmlns:a16="http://schemas.microsoft.com/office/drawing/2014/main" id="{A43DD9DD-4182-40E4-A7A8-126A50E8CB5C}"/>
              </a:ext>
            </a:extLst>
          </p:cNvPr>
          <p:cNvSpPr>
            <a:spLocks noGrp="1"/>
          </p:cNvSpPr>
          <p:nvPr>
            <p:ph sz="quarter" idx="1"/>
          </p:nvPr>
        </p:nvSpPr>
        <p:spPr>
          <a:xfrm>
            <a:off x="609600" y="135889"/>
            <a:ext cx="10972801" cy="6302233"/>
          </a:xfrm>
        </p:spPr>
        <p:txBody>
          <a:bodyPr>
            <a:normAutofit lnSpcReduction="10000"/>
          </a:bodyPr>
          <a:lstStyle/>
          <a:p>
            <a:pPr marL="0" indent="0" algn="l" fontAlgn="base">
              <a:buNone/>
            </a:pPr>
            <a:r>
              <a:rPr lang="en-US" b="1" i="0" u="none" strike="noStrike" dirty="0">
                <a:solidFill>
                  <a:srgbClr val="00B050"/>
                </a:solidFill>
                <a:effectLst/>
                <a:latin typeface="verdana" panose="020B0604030504040204" pitchFamily="34" charset="0"/>
              </a:rPr>
              <a:t>How it is done?</a:t>
            </a:r>
          </a:p>
          <a:p>
            <a:pPr fontAlgn="base"/>
            <a:r>
              <a:rPr lang="en-US" sz="2000" b="0" i="0" u="none" strike="noStrike" dirty="0">
                <a:solidFill>
                  <a:srgbClr val="171717"/>
                </a:solidFill>
                <a:effectLst/>
                <a:latin typeface="verdana" panose="020B0604030504040204" pitchFamily="34" charset="0"/>
              </a:rPr>
              <a:t>Collect the task-relevant data( initial relation) using a relational database query</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Perform generalization by attribute removal or attribute generalization.</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Apply aggregation by merging identical, generalized tuples and accumulating their respective counts.</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Reduces the size of the generalized data set.</a:t>
            </a:r>
            <a:endParaRPr lang="en-US" sz="2000" dirty="0">
              <a:solidFill>
                <a:srgbClr val="171717"/>
              </a:solidFill>
              <a:latin typeface="Open Sans" panose="020B0606030504020204" pitchFamily="34" charset="0"/>
            </a:endParaRPr>
          </a:p>
          <a:p>
            <a:pPr fontAlgn="base"/>
            <a:r>
              <a:rPr lang="en-US" sz="2000" b="0" i="0" u="none" strike="noStrike" dirty="0">
                <a:solidFill>
                  <a:srgbClr val="171717"/>
                </a:solidFill>
                <a:effectLst/>
                <a:latin typeface="verdana" panose="020B0604030504040204" pitchFamily="34" charset="0"/>
              </a:rPr>
              <a:t>Interactive presentation with users.</a:t>
            </a:r>
            <a:endParaRPr lang="en-US" sz="2000" b="0" i="0" u="none" strike="noStrike" dirty="0">
              <a:solidFill>
                <a:srgbClr val="171717"/>
              </a:solidFill>
              <a:effectLst/>
              <a:latin typeface="Open Sans" panose="020B0606030504020204" pitchFamily="34" charset="0"/>
            </a:endParaRPr>
          </a:p>
          <a:p>
            <a:pPr marL="0" indent="0" algn="l" fontAlgn="base">
              <a:buNone/>
            </a:pPr>
            <a:endParaRPr lang="en-US" sz="2200" b="1" i="0" u="none" strike="noStrike" dirty="0">
              <a:solidFill>
                <a:srgbClr val="00B050"/>
              </a:solidFill>
              <a:effectLst/>
              <a:latin typeface="helvetica neue"/>
            </a:endParaRPr>
          </a:p>
          <a:p>
            <a:pPr marL="0" indent="0" algn="l" fontAlgn="base">
              <a:buNone/>
            </a:pPr>
            <a:r>
              <a:rPr lang="en-US" sz="2200" b="1" i="0" u="none" strike="noStrike" dirty="0">
                <a:solidFill>
                  <a:srgbClr val="00B050"/>
                </a:solidFill>
                <a:effectLst/>
                <a:latin typeface="helvetica neue"/>
              </a:rPr>
              <a:t>Basic Principles Of Attribute Oriented Induction</a:t>
            </a:r>
            <a:endParaRPr lang="en-US" sz="2200" b="1" i="0" u="none" strike="noStrike" dirty="0">
              <a:solidFill>
                <a:srgbClr val="00B050"/>
              </a:solidFill>
              <a:effectLst/>
              <a:latin typeface="Open Sans" panose="020B0606030504020204" pitchFamily="34" charset="0"/>
            </a:endParaRPr>
          </a:p>
          <a:p>
            <a:pPr algn="l" fontAlgn="base"/>
            <a:r>
              <a:rPr lang="en-US" sz="2000" b="1" i="0" u="none" strike="noStrike" dirty="0">
                <a:solidFill>
                  <a:srgbClr val="FF0000"/>
                </a:solidFill>
                <a:effectLst/>
                <a:latin typeface="verdana" panose="020B0604030504040204" pitchFamily="34" charset="0"/>
              </a:rPr>
              <a:t>Data focusing: </a:t>
            </a:r>
            <a:endParaRPr lang="en-US" sz="2000" b="1" i="0" u="none" strike="noStrike" dirty="0">
              <a:solidFill>
                <a:srgbClr val="FF0000"/>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Analyzing task-relevant data, including dimensions, and the result is the initial relation.</a:t>
            </a:r>
            <a:endParaRPr lang="en-US" sz="2000" b="0" i="0" u="none" strike="noStrike" dirty="0">
              <a:solidFill>
                <a:srgbClr val="171717"/>
              </a:solidFill>
              <a:effectLst/>
              <a:latin typeface="Open Sans" panose="020B0606030504020204" pitchFamily="34" charset="0"/>
            </a:endParaRPr>
          </a:p>
          <a:p>
            <a:pPr algn="l" fontAlgn="base"/>
            <a:r>
              <a:rPr lang="en-US" sz="2000" b="1" i="0" u="none" strike="noStrike" dirty="0">
                <a:solidFill>
                  <a:srgbClr val="FF0000"/>
                </a:solidFill>
                <a:effectLst/>
                <a:latin typeface="verdana" panose="020B0604030504040204" pitchFamily="34" charset="0"/>
              </a:rPr>
              <a:t>Attribute-removal: </a:t>
            </a:r>
            <a:endParaRPr lang="en-US" sz="2000" b="1" i="0" u="none" strike="noStrike" dirty="0">
              <a:solidFill>
                <a:srgbClr val="FF0000"/>
              </a:solidFill>
              <a:effectLst/>
              <a:latin typeface="Open Sans" panose="020B0606030504020204" pitchFamily="34" charset="0"/>
            </a:endParaRPr>
          </a:p>
          <a:p>
            <a:pPr algn="l"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To remove attribute A if there is a large set of distinct values for A but (1) there is no generalization operator on A, or (2) A’s higher-level concepts are expressed in terms of other attributes.</a:t>
            </a:r>
            <a:endParaRPr lang="en-US" sz="20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6274704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7F7BF5-D7F0-4AE1-B0A3-54F84D2936AE}"/>
              </a:ext>
            </a:extLst>
          </p:cNvPr>
          <p:cNvSpPr>
            <a:spLocks noGrp="1"/>
          </p:cNvSpPr>
          <p:nvPr>
            <p:ph type="sldNum" sz="quarter" idx="12"/>
          </p:nvPr>
        </p:nvSpPr>
        <p:spPr/>
        <p:txBody>
          <a:bodyPr/>
          <a:lstStyle/>
          <a:p>
            <a:fld id="{E3591306-41CF-4237-B2B4-5C605DD45071}" type="slidenum">
              <a:rPr lang="en-US" smtClean="0">
                <a:solidFill>
                  <a:srgbClr val="464653"/>
                </a:solidFill>
              </a:rPr>
              <a:pPr/>
              <a:t>87</a:t>
            </a:fld>
            <a:endParaRPr lang="en-US">
              <a:solidFill>
                <a:srgbClr val="464653"/>
              </a:solidFill>
            </a:endParaRPr>
          </a:p>
        </p:txBody>
      </p:sp>
      <p:sp>
        <p:nvSpPr>
          <p:cNvPr id="4" name="Content Placeholder 3">
            <a:extLst>
              <a:ext uri="{FF2B5EF4-FFF2-40B4-BE49-F238E27FC236}">
                <a16:creationId xmlns:a16="http://schemas.microsoft.com/office/drawing/2014/main" id="{15B8E351-88B7-4E9D-8723-3752B98651B4}"/>
              </a:ext>
            </a:extLst>
          </p:cNvPr>
          <p:cNvSpPr>
            <a:spLocks noGrp="1"/>
          </p:cNvSpPr>
          <p:nvPr>
            <p:ph sz="quarter" idx="1"/>
          </p:nvPr>
        </p:nvSpPr>
        <p:spPr>
          <a:xfrm>
            <a:off x="214604" y="135889"/>
            <a:ext cx="11737910" cy="6220462"/>
          </a:xfrm>
        </p:spPr>
        <p:txBody>
          <a:bodyPr>
            <a:normAutofit fontScale="70000" lnSpcReduction="20000"/>
          </a:bodyPr>
          <a:lstStyle/>
          <a:p>
            <a:pPr fontAlgn="base"/>
            <a:r>
              <a:rPr lang="en-US" sz="2600" b="1" i="0" u="none" strike="noStrike" dirty="0">
                <a:solidFill>
                  <a:srgbClr val="FF0000"/>
                </a:solidFill>
                <a:effectLst/>
                <a:latin typeface="verdana" panose="020B0604030504040204" pitchFamily="34" charset="0"/>
              </a:rPr>
              <a:t>Attribute-generalization: </a:t>
            </a:r>
            <a:endParaRPr lang="en-US" sz="2600" b="1" i="0" u="none" strike="noStrike" dirty="0">
              <a:solidFill>
                <a:srgbClr val="FF0000"/>
              </a:solidFill>
              <a:effectLst/>
              <a:latin typeface="Open Sans" panose="020B0606030504020204" pitchFamily="34" charset="0"/>
            </a:endParaRPr>
          </a:p>
          <a:p>
            <a:pPr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If there is a large set of distinct values for A, and there exists a set of generalization operators on A, then select an operator and generalize A. </a:t>
            </a:r>
            <a:endParaRPr lang="en-US" sz="2600" b="0" i="0" u="none" strike="noStrike" dirty="0">
              <a:solidFill>
                <a:srgbClr val="171717"/>
              </a:solidFill>
              <a:effectLst/>
              <a:latin typeface="Open Sans" panose="020B0606030504020204" pitchFamily="34" charset="0"/>
            </a:endParaRPr>
          </a:p>
          <a:p>
            <a:pPr fontAlgn="base"/>
            <a:r>
              <a:rPr lang="en-US" sz="2600" b="1" i="0" u="none" strike="noStrike" dirty="0">
                <a:solidFill>
                  <a:srgbClr val="FF0000"/>
                </a:solidFill>
                <a:effectLst/>
                <a:latin typeface="verdana" panose="020B0604030504040204" pitchFamily="34" charset="0"/>
              </a:rPr>
              <a:t>Attribute-threshold control: </a:t>
            </a:r>
            <a:endParaRPr lang="en-US" sz="2600" b="1" i="0" u="none" strike="noStrike" dirty="0">
              <a:solidFill>
                <a:srgbClr val="FF0000"/>
              </a:solidFill>
              <a:effectLst/>
              <a:latin typeface="Open Sans" panose="020B0606030504020204" pitchFamily="34" charset="0"/>
            </a:endParaRPr>
          </a:p>
          <a:p>
            <a:pPr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Typical 2-8, specified/default.</a:t>
            </a:r>
            <a:endParaRPr lang="en-US" sz="2600" b="0" i="0" u="none" strike="noStrike" dirty="0">
              <a:solidFill>
                <a:srgbClr val="171717"/>
              </a:solidFill>
              <a:effectLst/>
              <a:latin typeface="Open Sans" panose="020B0606030504020204" pitchFamily="34" charset="0"/>
            </a:endParaRPr>
          </a:p>
          <a:p>
            <a:pPr fontAlgn="base"/>
            <a:r>
              <a:rPr lang="en-US" sz="2600" b="1" i="0" u="none" strike="noStrike" dirty="0">
                <a:solidFill>
                  <a:srgbClr val="FF0000"/>
                </a:solidFill>
                <a:effectLst/>
                <a:latin typeface="verdana" panose="020B0604030504040204" pitchFamily="34" charset="0"/>
              </a:rPr>
              <a:t>Generalized relation threshold control (10-30):</a:t>
            </a:r>
            <a:endParaRPr lang="en-US" sz="2600" b="1" i="0" u="none" strike="noStrike" dirty="0">
              <a:solidFill>
                <a:srgbClr val="FF0000"/>
              </a:solidFill>
              <a:effectLst/>
              <a:latin typeface="Open Sans" panose="020B0606030504020204" pitchFamily="34" charset="0"/>
            </a:endParaRPr>
          </a:p>
          <a:p>
            <a:pPr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To control the final relation/rule size.</a:t>
            </a:r>
            <a:endParaRPr lang="en-US" sz="2600" b="0" i="0" u="none" strike="noStrike" dirty="0">
              <a:solidFill>
                <a:srgbClr val="171717"/>
              </a:solidFill>
              <a:effectLst/>
              <a:latin typeface="Open Sans" panose="020B0606030504020204" pitchFamily="34" charset="0"/>
            </a:endParaRPr>
          </a:p>
          <a:p>
            <a:pPr marL="0" indent="0" algn="l" fontAlgn="base">
              <a:buNone/>
            </a:pPr>
            <a:r>
              <a:rPr lang="en-US" sz="2600" b="1" i="0" u="none" strike="noStrike" dirty="0">
                <a:solidFill>
                  <a:srgbClr val="00B050"/>
                </a:solidFill>
                <a:effectLst/>
                <a:latin typeface="helvetica neue"/>
              </a:rPr>
              <a:t>Algorithm for Attribute Oriented Induction</a:t>
            </a:r>
            <a:endParaRPr lang="en-US" sz="2600" b="1" i="0" u="none" strike="noStrike" dirty="0">
              <a:solidFill>
                <a:srgbClr val="00B050"/>
              </a:solidFill>
              <a:effectLst/>
              <a:latin typeface="Open Sans" panose="020B0606030504020204" pitchFamily="34" charset="0"/>
            </a:endParaRPr>
          </a:p>
          <a:p>
            <a:pPr algn="l" fontAlgn="base"/>
            <a:r>
              <a:rPr lang="en-US" sz="2600" b="1" i="0" u="none" strike="noStrike" dirty="0" err="1">
                <a:solidFill>
                  <a:srgbClr val="2C3E50"/>
                </a:solidFill>
                <a:effectLst/>
                <a:latin typeface="verdana" panose="020B0604030504040204" pitchFamily="34" charset="0"/>
              </a:rPr>
              <a:t>InitialRel</a:t>
            </a:r>
            <a:r>
              <a:rPr lang="en-US" sz="2600" b="1" i="0" u="none" strike="noStrike" dirty="0">
                <a:solidFill>
                  <a:srgbClr val="2C3E50"/>
                </a:solidFill>
                <a:effectLst/>
                <a:latin typeface="verdana" panose="020B0604030504040204" pitchFamily="34" charset="0"/>
              </a:rPr>
              <a:t>: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It is nothing but query processing of task-relevant data and deriving the initial relation.</a:t>
            </a:r>
            <a:endParaRPr lang="en-US" sz="2600" b="0" i="0" u="none" strike="noStrike" dirty="0">
              <a:solidFill>
                <a:srgbClr val="171717"/>
              </a:solidFill>
              <a:effectLst/>
              <a:latin typeface="Open Sans" panose="020B0606030504020204" pitchFamily="34" charset="0"/>
            </a:endParaRPr>
          </a:p>
          <a:p>
            <a:pPr algn="l" fontAlgn="base"/>
            <a:r>
              <a:rPr lang="en-US" sz="2600" b="1" i="0" u="none" strike="noStrike" dirty="0" err="1">
                <a:solidFill>
                  <a:srgbClr val="2C3E50"/>
                </a:solidFill>
                <a:effectLst/>
                <a:latin typeface="verdana" panose="020B0604030504040204" pitchFamily="34" charset="0"/>
              </a:rPr>
              <a:t>PreGen</a:t>
            </a:r>
            <a:r>
              <a:rPr lang="en-US" sz="2600" b="1" i="0" u="none" strike="noStrike" dirty="0">
                <a:solidFill>
                  <a:srgbClr val="2C3E50"/>
                </a:solidFill>
                <a:effectLst/>
                <a:latin typeface="verdana" panose="020B0604030504040204" pitchFamily="34" charset="0"/>
              </a:rPr>
              <a:t>: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It is based on the analysis of the number of distinct values in each attribute and to determine the generalization plan for each attribute: removal? or how high to generalize?</a:t>
            </a:r>
            <a:endParaRPr lang="en-US" sz="2600" b="0" i="0" u="none" strike="noStrike" dirty="0">
              <a:solidFill>
                <a:srgbClr val="171717"/>
              </a:solidFill>
              <a:effectLst/>
              <a:latin typeface="Open Sans" panose="020B0606030504020204" pitchFamily="34" charset="0"/>
            </a:endParaRPr>
          </a:p>
          <a:p>
            <a:pPr algn="l" fontAlgn="base"/>
            <a:r>
              <a:rPr lang="en-US" sz="2600" b="1" i="0" u="none" strike="noStrike" dirty="0" err="1">
                <a:solidFill>
                  <a:srgbClr val="2C3E50"/>
                </a:solidFill>
                <a:effectLst/>
                <a:latin typeface="verdana" panose="020B0604030504040204" pitchFamily="34" charset="0"/>
              </a:rPr>
              <a:t>PrimeGen</a:t>
            </a:r>
            <a:r>
              <a:rPr lang="en-US" sz="2600" b="1" i="0" u="none" strike="noStrike" dirty="0">
                <a:solidFill>
                  <a:srgbClr val="2C3E50"/>
                </a:solidFill>
                <a:effectLst/>
                <a:latin typeface="verdana" panose="020B0604030504040204" pitchFamily="34" charset="0"/>
              </a:rPr>
              <a:t>: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It is based on the </a:t>
            </a:r>
            <a:r>
              <a:rPr lang="en-US" sz="2600" b="0" i="0" u="none" strike="noStrike" dirty="0" err="1">
                <a:solidFill>
                  <a:srgbClr val="171717"/>
                </a:solidFill>
                <a:effectLst/>
                <a:latin typeface="verdana" panose="020B0604030504040204" pitchFamily="34" charset="0"/>
              </a:rPr>
              <a:t>PreGen</a:t>
            </a:r>
            <a:r>
              <a:rPr lang="en-US" sz="2600" b="0" i="0" u="none" strike="noStrike" dirty="0">
                <a:solidFill>
                  <a:srgbClr val="171717"/>
                </a:solidFill>
                <a:effectLst/>
                <a:latin typeface="verdana" panose="020B0604030504040204" pitchFamily="34" charset="0"/>
              </a:rPr>
              <a:t> plan and performing the generalization to the right level to derive a “prime generalized relation” and also accumulating the counts.</a:t>
            </a:r>
            <a:br>
              <a:rPr lang="en-US" sz="2600" dirty="0"/>
            </a:br>
            <a:r>
              <a:rPr lang="en-US" sz="2600" b="1" i="0" u="none" strike="noStrike" dirty="0">
                <a:solidFill>
                  <a:srgbClr val="2C3E50"/>
                </a:solidFill>
                <a:effectLst/>
                <a:latin typeface="verdana" panose="020B0604030504040204" pitchFamily="34" charset="0"/>
              </a:rPr>
              <a:t>Presentation: </a:t>
            </a:r>
            <a:endParaRPr lang="en-US" sz="2600" b="1" i="0" u="none" strike="noStrike" dirty="0">
              <a:solidFill>
                <a:srgbClr val="2C3E50"/>
              </a:solidFill>
              <a:effectLst/>
              <a:latin typeface="Open Sans" panose="020B0606030504020204" pitchFamily="34" charset="0"/>
            </a:endParaRPr>
          </a:p>
          <a:p>
            <a:pPr algn="l" fontAlgn="base">
              <a:buFont typeface="Arial" panose="020B0604020202020204" pitchFamily="34" charset="0"/>
              <a:buChar char="•"/>
            </a:pPr>
            <a:r>
              <a:rPr lang="en-US" sz="2600" b="0" i="0" u="none" strike="noStrike" dirty="0">
                <a:solidFill>
                  <a:srgbClr val="171717"/>
                </a:solidFill>
                <a:effectLst/>
                <a:latin typeface="verdana" panose="020B0604030504040204" pitchFamily="34" charset="0"/>
              </a:rPr>
              <a:t>User interaction: (1) adjust levels by drilling, (2) pivoting, (3) mapping into rules, cross tabs, visualization presentations.</a:t>
            </a:r>
            <a:endParaRPr lang="en-US" sz="26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233323671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EDEEE5-B7A1-4719-B700-1C5761448C22}"/>
              </a:ext>
            </a:extLst>
          </p:cNvPr>
          <p:cNvSpPr>
            <a:spLocks noGrp="1"/>
          </p:cNvSpPr>
          <p:nvPr>
            <p:ph type="sldNum" sz="quarter" idx="12"/>
          </p:nvPr>
        </p:nvSpPr>
        <p:spPr/>
        <p:txBody>
          <a:bodyPr/>
          <a:lstStyle/>
          <a:p>
            <a:fld id="{E3591306-41CF-4237-B2B4-5C605DD45071}" type="slidenum">
              <a:rPr lang="en-US" smtClean="0">
                <a:solidFill>
                  <a:srgbClr val="464653"/>
                </a:solidFill>
              </a:rPr>
              <a:pPr/>
              <a:t>88</a:t>
            </a:fld>
            <a:endParaRPr lang="en-US">
              <a:solidFill>
                <a:srgbClr val="464653"/>
              </a:solidFill>
            </a:endParaRPr>
          </a:p>
        </p:txBody>
      </p:sp>
      <p:sp>
        <p:nvSpPr>
          <p:cNvPr id="4" name="Content Placeholder 3">
            <a:extLst>
              <a:ext uri="{FF2B5EF4-FFF2-40B4-BE49-F238E27FC236}">
                <a16:creationId xmlns:a16="http://schemas.microsoft.com/office/drawing/2014/main" id="{16377461-66CB-403A-8307-331F11BC8C8A}"/>
              </a:ext>
            </a:extLst>
          </p:cNvPr>
          <p:cNvSpPr>
            <a:spLocks noGrp="1"/>
          </p:cNvSpPr>
          <p:nvPr>
            <p:ph sz="quarter" idx="1"/>
          </p:nvPr>
        </p:nvSpPr>
        <p:spPr>
          <a:xfrm>
            <a:off x="609600" y="135889"/>
            <a:ext cx="10972801" cy="6021071"/>
          </a:xfrm>
        </p:spPr>
        <p:txBody>
          <a:bodyPr>
            <a:normAutofit fontScale="92500" lnSpcReduction="20000"/>
          </a:bodyPr>
          <a:lstStyle/>
          <a:p>
            <a:pPr marL="0" indent="0" algn="l" fontAlgn="base">
              <a:buNone/>
            </a:pPr>
            <a:r>
              <a:rPr lang="en-US" b="1" i="0" u="none" strike="noStrike" dirty="0">
                <a:solidFill>
                  <a:srgbClr val="00B050"/>
                </a:solidFill>
                <a:effectLst/>
                <a:latin typeface="helvetica neue"/>
              </a:rPr>
              <a:t>Example</a:t>
            </a:r>
            <a:endParaRPr lang="en-US" b="1" i="0" u="none" strike="noStrike" dirty="0">
              <a:solidFill>
                <a:srgbClr val="00B050"/>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Let's say there is a University database that is to be characterized, for that its corresponding DMQL will be</a:t>
            </a:r>
            <a:endParaRPr lang="en-US" sz="2000" b="0" i="0" u="none" strike="noStrike" dirty="0">
              <a:solidFill>
                <a:srgbClr val="171717"/>
              </a:solidFill>
              <a:effectLst/>
              <a:latin typeface="Open Sans" panose="020B0606030504020204" pitchFamily="34" charset="0"/>
            </a:endParaRPr>
          </a:p>
          <a:p>
            <a:pPr algn="l" fontAlgn="base"/>
            <a:r>
              <a:rPr lang="en-US" sz="2000" b="1" i="0" u="none" strike="noStrike" dirty="0">
                <a:solidFill>
                  <a:srgbClr val="171717"/>
                </a:solidFill>
                <a:effectLst/>
                <a:latin typeface="verdana" panose="020B0604030504040204" pitchFamily="34" charset="0"/>
              </a:rPr>
              <a:t>use </a:t>
            </a:r>
            <a:r>
              <a:rPr lang="en-US" sz="2000" b="0" i="0" u="none" strike="noStrike" dirty="0" err="1">
                <a:solidFill>
                  <a:srgbClr val="171717"/>
                </a:solidFill>
                <a:effectLst/>
                <a:latin typeface="verdana" panose="020B0604030504040204" pitchFamily="34" charset="0"/>
              </a:rPr>
              <a:t>University_DB</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mine characteristics as</a:t>
            </a:r>
            <a:r>
              <a:rPr lang="en-US" sz="2000" b="0" i="0" u="none" strike="noStrike" dirty="0">
                <a:solidFill>
                  <a:srgbClr val="171717"/>
                </a:solidFill>
                <a:effectLst/>
                <a:latin typeface="verdana" panose="020B0604030504040204" pitchFamily="34" charset="0"/>
              </a:rPr>
              <a:t> “</a:t>
            </a:r>
            <a:r>
              <a:rPr lang="en-US" sz="2000" b="0" i="0" u="none" strike="noStrike" dirty="0" err="1">
                <a:solidFill>
                  <a:srgbClr val="171717"/>
                </a:solidFill>
                <a:effectLst/>
                <a:latin typeface="verdana" panose="020B0604030504040204" pitchFamily="34" charset="0"/>
              </a:rPr>
              <a:t>Science_Students</a:t>
            </a:r>
            <a:r>
              <a:rPr lang="en-US" sz="2000" b="0" i="0" u="none" strike="noStrike" dirty="0">
                <a:solidFill>
                  <a:srgbClr val="171717"/>
                </a:solidFill>
                <a:effectLst/>
                <a:latin typeface="verdana" panose="020B0604030504040204" pitchFamily="34" charset="0"/>
              </a:rPr>
              <a:t>”</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in relevance to</a:t>
            </a:r>
            <a:r>
              <a:rPr lang="en-US" sz="2000" b="0" i="0" u="none" strike="noStrike" dirty="0">
                <a:solidFill>
                  <a:srgbClr val="171717"/>
                </a:solidFill>
                <a:effectLst/>
                <a:latin typeface="verdana" panose="020B0604030504040204" pitchFamily="34" charset="0"/>
              </a:rPr>
              <a:t> name, gender, major, </a:t>
            </a:r>
            <a:r>
              <a:rPr lang="en-US" sz="2000" b="0" i="0" u="none" strike="noStrike" dirty="0" err="1">
                <a:solidFill>
                  <a:srgbClr val="171717"/>
                </a:solidFill>
                <a:effectLst/>
                <a:latin typeface="verdana" panose="020B0604030504040204" pitchFamily="34" charset="0"/>
              </a:rPr>
              <a:t>birth_place</a:t>
            </a:r>
            <a:r>
              <a:rPr lang="en-US" sz="2000" b="0" i="0" u="none" strike="noStrike" dirty="0">
                <a:solidFill>
                  <a:srgbClr val="171717"/>
                </a:solidFill>
                <a:effectLst/>
                <a:latin typeface="verdana" panose="020B0604030504040204" pitchFamily="34" charset="0"/>
              </a:rPr>
              <a:t>, </a:t>
            </a:r>
            <a:r>
              <a:rPr lang="en-US" sz="2000" b="0" i="0" u="none" strike="noStrike" dirty="0" err="1">
                <a:solidFill>
                  <a:srgbClr val="171717"/>
                </a:solidFill>
                <a:effectLst/>
                <a:latin typeface="verdana" panose="020B0604030504040204" pitchFamily="34" charset="0"/>
              </a:rPr>
              <a:t>birth_date</a:t>
            </a:r>
            <a:r>
              <a:rPr lang="en-US" sz="2000" b="0" i="0" u="none" strike="noStrike" dirty="0">
                <a:solidFill>
                  <a:srgbClr val="171717"/>
                </a:solidFill>
                <a:effectLst/>
                <a:latin typeface="verdana" panose="020B0604030504040204" pitchFamily="34" charset="0"/>
              </a:rPr>
              <a:t>, residence, </a:t>
            </a:r>
            <a:r>
              <a:rPr lang="en-US" sz="2000" b="0" i="0" u="none" strike="noStrike" dirty="0" err="1">
                <a:solidFill>
                  <a:srgbClr val="171717"/>
                </a:solidFill>
                <a:effectLst/>
                <a:latin typeface="verdana" panose="020B0604030504040204" pitchFamily="34" charset="0"/>
              </a:rPr>
              <a:t>phone_no</a:t>
            </a:r>
            <a:r>
              <a:rPr lang="en-US" sz="2000" b="0" i="0" u="none" strike="noStrike" dirty="0">
                <a:solidFill>
                  <a:srgbClr val="171717"/>
                </a:solidFill>
                <a:effectLst/>
                <a:latin typeface="verdana" panose="020B0604030504040204" pitchFamily="34" charset="0"/>
              </a:rPr>
              <a:t>, GPA</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from</a:t>
            </a:r>
            <a:r>
              <a:rPr lang="en-US" sz="2000" b="0" i="0" u="none" strike="noStrike" dirty="0">
                <a:solidFill>
                  <a:srgbClr val="171717"/>
                </a:solidFill>
                <a:effectLst/>
                <a:latin typeface="verdana" panose="020B0604030504040204" pitchFamily="34" charset="0"/>
              </a:rPr>
              <a:t> student</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Its corresponding SQL statement can be:</a:t>
            </a:r>
            <a:endParaRPr lang="en-US" sz="2000" b="0" i="0" u="none" strike="noStrike" dirty="0">
              <a:solidFill>
                <a:srgbClr val="171717"/>
              </a:solidFill>
              <a:effectLst/>
              <a:latin typeface="Open Sans" panose="020B0606030504020204" pitchFamily="34" charset="0"/>
            </a:endParaRPr>
          </a:p>
          <a:p>
            <a:pPr algn="l" fontAlgn="base"/>
            <a:r>
              <a:rPr lang="en-US" sz="2000" b="1" i="0" u="none" strike="noStrike" dirty="0">
                <a:solidFill>
                  <a:srgbClr val="171717"/>
                </a:solidFill>
                <a:effectLst/>
                <a:latin typeface="verdana" panose="020B0604030504040204" pitchFamily="34" charset="0"/>
              </a:rPr>
              <a:t>Select </a:t>
            </a:r>
            <a:r>
              <a:rPr lang="en-US" sz="2000" b="0" i="0" u="none" strike="noStrike" dirty="0">
                <a:solidFill>
                  <a:srgbClr val="171717"/>
                </a:solidFill>
                <a:effectLst/>
                <a:latin typeface="verdana" panose="020B0604030504040204" pitchFamily="34" charset="0"/>
              </a:rPr>
              <a:t>name, gender, major, </a:t>
            </a:r>
            <a:r>
              <a:rPr lang="en-US" sz="2000" b="0" i="0" u="none" strike="noStrike" dirty="0" err="1">
                <a:solidFill>
                  <a:srgbClr val="171717"/>
                </a:solidFill>
                <a:effectLst/>
                <a:latin typeface="verdana" panose="020B0604030504040204" pitchFamily="34" charset="0"/>
              </a:rPr>
              <a:t>birth_place</a:t>
            </a:r>
            <a:r>
              <a:rPr lang="en-US" sz="2000" b="0" i="0" u="none" strike="noStrike" dirty="0">
                <a:solidFill>
                  <a:srgbClr val="171717"/>
                </a:solidFill>
                <a:effectLst/>
                <a:latin typeface="verdana" panose="020B0604030504040204" pitchFamily="34" charset="0"/>
              </a:rPr>
              <a:t>, </a:t>
            </a:r>
            <a:r>
              <a:rPr lang="en-US" sz="2000" b="0" i="0" u="none" strike="noStrike" dirty="0" err="1">
                <a:solidFill>
                  <a:srgbClr val="171717"/>
                </a:solidFill>
                <a:effectLst/>
                <a:latin typeface="verdana" panose="020B0604030504040204" pitchFamily="34" charset="0"/>
              </a:rPr>
              <a:t>birth_date</a:t>
            </a:r>
            <a:r>
              <a:rPr lang="en-US" sz="2000" b="0" i="0" u="none" strike="noStrike" dirty="0">
                <a:solidFill>
                  <a:srgbClr val="171717"/>
                </a:solidFill>
                <a:effectLst/>
                <a:latin typeface="verdana" panose="020B0604030504040204" pitchFamily="34" charset="0"/>
              </a:rPr>
              <a:t>, residence, </a:t>
            </a:r>
            <a:r>
              <a:rPr lang="en-US" sz="2000" b="0" i="0" u="none" strike="noStrike" dirty="0" err="1">
                <a:solidFill>
                  <a:srgbClr val="171717"/>
                </a:solidFill>
                <a:effectLst/>
                <a:latin typeface="verdana" panose="020B0604030504040204" pitchFamily="34" charset="0"/>
              </a:rPr>
              <a:t>phone_no</a:t>
            </a:r>
            <a:r>
              <a:rPr lang="en-US" sz="2000" b="0" i="0" u="none" strike="noStrike" dirty="0">
                <a:solidFill>
                  <a:srgbClr val="171717"/>
                </a:solidFill>
                <a:effectLst/>
                <a:latin typeface="verdana" panose="020B0604030504040204" pitchFamily="34" charset="0"/>
              </a:rPr>
              <a:t>, GPA</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from </a:t>
            </a:r>
            <a:r>
              <a:rPr lang="en-US" sz="2000" b="0" i="0" u="none" strike="noStrike" dirty="0">
                <a:solidFill>
                  <a:srgbClr val="171717"/>
                </a:solidFill>
                <a:effectLst/>
                <a:latin typeface="verdana" panose="020B0604030504040204" pitchFamily="34" charset="0"/>
              </a:rPr>
              <a:t>student</a:t>
            </a:r>
            <a:br>
              <a:rPr lang="en-US" sz="2000" b="0" i="0" u="none" strike="noStrike" dirty="0">
                <a:solidFill>
                  <a:srgbClr val="171717"/>
                </a:solidFill>
                <a:effectLst/>
                <a:latin typeface="verdana" panose="020B0604030504040204" pitchFamily="34" charset="0"/>
              </a:rPr>
            </a:br>
            <a:r>
              <a:rPr lang="en-US" sz="2000" b="1" i="0" u="none" strike="noStrike" dirty="0">
                <a:solidFill>
                  <a:srgbClr val="171717"/>
                </a:solidFill>
                <a:effectLst/>
                <a:latin typeface="verdana" panose="020B0604030504040204" pitchFamily="34" charset="0"/>
              </a:rPr>
              <a:t>where </a:t>
            </a:r>
            <a:r>
              <a:rPr lang="en-US" sz="2000" b="0" i="0" u="none" strike="noStrike" dirty="0">
                <a:solidFill>
                  <a:srgbClr val="171717"/>
                </a:solidFill>
                <a:effectLst/>
                <a:latin typeface="verdana" panose="020B0604030504040204" pitchFamily="34" charset="0"/>
              </a:rPr>
              <a:t>status in {“</a:t>
            </a:r>
            <a:r>
              <a:rPr lang="en-US" sz="2000" b="0" i="0" u="none" strike="noStrike" dirty="0" err="1">
                <a:solidFill>
                  <a:srgbClr val="171717"/>
                </a:solidFill>
                <a:effectLst/>
                <a:latin typeface="verdana" panose="020B0604030504040204" pitchFamily="34" charset="0"/>
              </a:rPr>
              <a:t>Msc</a:t>
            </a:r>
            <a:r>
              <a:rPr lang="en-US" sz="2000" b="0" i="0" u="none" strike="noStrike" dirty="0">
                <a:solidFill>
                  <a:srgbClr val="171717"/>
                </a:solidFill>
                <a:effectLst/>
                <a:latin typeface="verdana" panose="020B0604030504040204" pitchFamily="34" charset="0"/>
              </a:rPr>
              <a:t>”, “MBA”, “Ph.D.” }</a:t>
            </a:r>
            <a:br>
              <a:rPr lang="en-US" sz="2000" b="0" i="0" u="none" strike="noStrike" dirty="0">
                <a:solidFill>
                  <a:srgbClr val="171717"/>
                </a:solidFill>
                <a:effectLst/>
                <a:latin typeface="verdana" panose="020B0604030504040204" pitchFamily="34" charset="0"/>
              </a:rPr>
            </a:br>
            <a:r>
              <a:rPr lang="en-US" sz="2000" b="0" i="0" u="none" strike="noStrike" dirty="0">
                <a:solidFill>
                  <a:srgbClr val="171717"/>
                </a:solidFill>
                <a:effectLst/>
                <a:latin typeface="verdana" panose="020B0604030504040204" pitchFamily="34" charset="0"/>
              </a:rPr>
              <a:t> </a:t>
            </a:r>
            <a:endParaRPr lang="en-US" sz="2000" b="0" i="0" u="none" strike="noStrike" dirty="0">
              <a:solidFill>
                <a:srgbClr val="171717"/>
              </a:solidFill>
              <a:effectLst/>
              <a:latin typeface="Open Sans" panose="020B0606030504020204" pitchFamily="34" charset="0"/>
            </a:endParaRPr>
          </a:p>
          <a:p>
            <a:pPr algn="l" fontAlgn="base"/>
            <a:r>
              <a:rPr lang="en-US" sz="2000" b="0" i="0" u="none" strike="noStrike" dirty="0">
                <a:solidFill>
                  <a:srgbClr val="171717"/>
                </a:solidFill>
                <a:effectLst/>
                <a:latin typeface="verdana" panose="020B0604030504040204" pitchFamily="34" charset="0"/>
              </a:rPr>
              <a:t>Now for this database let's create a characterized view:</a:t>
            </a:r>
            <a:endParaRPr lang="en-US" sz="2000" b="0" i="0" u="none" strike="noStrike" dirty="0">
              <a:solidFill>
                <a:srgbClr val="171717"/>
              </a:solidFill>
              <a:effectLst/>
              <a:latin typeface="Open Sans" panose="020B0606030504020204" pitchFamily="34" charset="0"/>
            </a:endParaRPr>
          </a:p>
          <a:p>
            <a:pPr algn="l" fontAlgn="base"/>
            <a:endParaRPr lang="en-US" sz="2200" b="1" i="0" u="none" strike="noStrike" dirty="0">
              <a:solidFill>
                <a:srgbClr val="2C3E50"/>
              </a:solidFill>
              <a:effectLst/>
              <a:latin typeface="verdana" panose="020B0604030504040204" pitchFamily="34" charset="0"/>
            </a:endParaRPr>
          </a:p>
          <a:p>
            <a:pPr algn="l" fontAlgn="base"/>
            <a:r>
              <a:rPr lang="en-US" sz="2200" b="1" i="0" u="none" strike="noStrike" dirty="0" err="1">
                <a:solidFill>
                  <a:srgbClr val="7030A0"/>
                </a:solidFill>
                <a:effectLst/>
                <a:latin typeface="verdana" panose="020B0604030504040204" pitchFamily="34" charset="0"/>
              </a:rPr>
              <a:t>InitialRel</a:t>
            </a:r>
            <a:r>
              <a:rPr lang="en-US" sz="2200" b="1" i="0" u="none" strike="noStrike" dirty="0">
                <a:solidFill>
                  <a:srgbClr val="7030A0"/>
                </a:solidFill>
                <a:effectLst/>
                <a:latin typeface="verdana" panose="020B0604030504040204" pitchFamily="34" charset="0"/>
              </a:rPr>
              <a:t>:</a:t>
            </a:r>
            <a:endParaRPr lang="en-US" sz="22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From this table, we are querying task-relevant data.</a:t>
            </a:r>
            <a:endParaRPr lang="en-US" sz="22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r>
              <a:rPr lang="en-US" sz="2200" b="0" i="0" u="none" strike="noStrike" dirty="0">
                <a:solidFill>
                  <a:srgbClr val="171717"/>
                </a:solidFill>
                <a:effectLst/>
                <a:latin typeface="verdana" panose="020B0604030504040204" pitchFamily="34" charset="0"/>
              </a:rPr>
              <a:t> From this table, we also removed a few attributes like name and </a:t>
            </a:r>
            <a:r>
              <a:rPr lang="en-US" sz="2200" b="0" i="0" u="none" strike="noStrike" dirty="0" err="1">
                <a:solidFill>
                  <a:srgbClr val="171717"/>
                </a:solidFill>
                <a:effectLst/>
                <a:latin typeface="verdana" panose="020B0604030504040204" pitchFamily="34" charset="0"/>
              </a:rPr>
              <a:t>phoneno</a:t>
            </a:r>
            <a:r>
              <a:rPr lang="en-US" sz="2200" b="0" i="0" u="none" strike="noStrike" dirty="0">
                <a:solidFill>
                  <a:srgbClr val="171717"/>
                </a:solidFill>
                <a:effectLst/>
                <a:latin typeface="verdana" panose="020B0604030504040204" pitchFamily="34" charset="0"/>
              </a:rPr>
              <a:t>, because they make no sense in concluding insights. </a:t>
            </a:r>
            <a:endParaRPr lang="en-US" sz="2200" b="0" i="0" u="none" strike="noStrike" dirty="0">
              <a:solidFill>
                <a:srgbClr val="171717"/>
              </a:solidFill>
              <a:effectLst/>
              <a:latin typeface="Open Sans" panose="020B0606030504020204" pitchFamily="34" charset="0"/>
            </a:endParaRPr>
          </a:p>
          <a:p>
            <a:endParaRPr lang="en-IN" dirty="0"/>
          </a:p>
        </p:txBody>
      </p:sp>
    </p:spTree>
    <p:extLst>
      <p:ext uri="{BB962C8B-B14F-4D97-AF65-F5344CB8AC3E}">
        <p14:creationId xmlns:p14="http://schemas.microsoft.com/office/powerpoint/2010/main" val="3596348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AF1287-F7A8-4038-A9FF-C4CCC954CE6E}"/>
              </a:ext>
            </a:extLst>
          </p:cNvPr>
          <p:cNvSpPr>
            <a:spLocks noGrp="1"/>
          </p:cNvSpPr>
          <p:nvPr>
            <p:ph type="sldNum" sz="quarter" idx="12"/>
          </p:nvPr>
        </p:nvSpPr>
        <p:spPr/>
        <p:txBody>
          <a:bodyPr/>
          <a:lstStyle/>
          <a:p>
            <a:fld id="{E3591306-41CF-4237-B2B4-5C605DD45071}" type="slidenum">
              <a:rPr lang="en-US" smtClean="0">
                <a:solidFill>
                  <a:srgbClr val="464653"/>
                </a:solidFill>
              </a:rPr>
              <a:pPr/>
              <a:t>89</a:t>
            </a:fld>
            <a:endParaRPr lang="en-US">
              <a:solidFill>
                <a:srgbClr val="464653"/>
              </a:solidFill>
            </a:endParaRPr>
          </a:p>
        </p:txBody>
      </p:sp>
      <p:sp>
        <p:nvSpPr>
          <p:cNvPr id="4" name="Content Placeholder 3">
            <a:extLst>
              <a:ext uri="{FF2B5EF4-FFF2-40B4-BE49-F238E27FC236}">
                <a16:creationId xmlns:a16="http://schemas.microsoft.com/office/drawing/2014/main" id="{E17CDB0F-DFFF-43E0-87D7-8ABE076EABED}"/>
              </a:ext>
            </a:extLst>
          </p:cNvPr>
          <p:cNvSpPr>
            <a:spLocks noGrp="1"/>
          </p:cNvSpPr>
          <p:nvPr>
            <p:ph sz="quarter" idx="1"/>
          </p:nvPr>
        </p:nvSpPr>
        <p:spPr>
          <a:xfrm>
            <a:off x="609600" y="233265"/>
            <a:ext cx="10972801" cy="5923695"/>
          </a:xfrm>
        </p:spPr>
        <p:txBody>
          <a:bodyPr/>
          <a:lstStyle/>
          <a:p>
            <a:pPr algn="l" fontAlgn="base"/>
            <a:r>
              <a:rPr lang="en-US" sz="1800" b="1" i="0" u="none" strike="noStrike" dirty="0" err="1">
                <a:solidFill>
                  <a:srgbClr val="7030A0"/>
                </a:solidFill>
                <a:effectLst/>
                <a:latin typeface="verdana" panose="020B0604030504040204" pitchFamily="34" charset="0"/>
              </a:rPr>
              <a:t>PreGen</a:t>
            </a:r>
            <a:endParaRPr lang="en-US" sz="18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Now, we have generalized these results by removing a few attributes and retaining important attributes.</a:t>
            </a:r>
            <a:endParaRPr lang="en-US" sz="1800" b="0" i="0" u="none" strike="noStrike" dirty="0">
              <a:solidFill>
                <a:srgbClr val="171717"/>
              </a:solidFill>
              <a:effectLst/>
              <a:latin typeface="Open Sans" panose="020B0606030504020204" pitchFamily="34" charset="0"/>
            </a:endParaRPr>
          </a:p>
          <a:p>
            <a:r>
              <a:rPr lang="en-US" sz="1800" b="0" i="0" u="none" strike="noStrike" dirty="0">
                <a:solidFill>
                  <a:srgbClr val="171717"/>
                </a:solidFill>
                <a:effectLst/>
                <a:latin typeface="verdana" panose="020B0604030504040204" pitchFamily="34" charset="0"/>
              </a:rPr>
              <a:t>And also we have generalized a few attributes by naming them "Country" rather than "</a:t>
            </a:r>
            <a:r>
              <a:rPr lang="en-US" sz="1800" b="0" i="0" u="none" strike="noStrike" dirty="0" err="1">
                <a:solidFill>
                  <a:srgbClr val="171717"/>
                </a:solidFill>
                <a:effectLst/>
                <a:latin typeface="verdana" panose="020B0604030504040204" pitchFamily="34" charset="0"/>
              </a:rPr>
              <a:t>Birth_Place</a:t>
            </a:r>
            <a:r>
              <a:rPr lang="en-US" sz="1800" b="0" i="0" u="none" strike="noStrike" dirty="0">
                <a:solidFill>
                  <a:srgbClr val="171717"/>
                </a:solidFill>
                <a:effectLst/>
                <a:latin typeface="verdana" panose="020B0604030504040204" pitchFamily="34" charset="0"/>
              </a:rPr>
              <a:t>", "Age Range" rather than "</a:t>
            </a:r>
            <a:r>
              <a:rPr lang="en-US" sz="1800" b="0" i="0" u="none" strike="noStrike" dirty="0" err="1">
                <a:solidFill>
                  <a:srgbClr val="171717"/>
                </a:solidFill>
                <a:effectLst/>
                <a:latin typeface="verdana" panose="020B0604030504040204" pitchFamily="34" charset="0"/>
              </a:rPr>
              <a:t>Birth_data</a:t>
            </a:r>
            <a:r>
              <a:rPr lang="en-US" sz="1800" b="0" i="0" u="none" strike="noStrike" dirty="0">
                <a:solidFill>
                  <a:srgbClr val="171717"/>
                </a:solidFill>
                <a:effectLst/>
                <a:latin typeface="verdana" panose="020B0604030504040204" pitchFamily="34" charset="0"/>
              </a:rPr>
              <a:t>", "City" rather than "Residence" and so on as per the table given below.</a:t>
            </a:r>
            <a:endParaRPr lang="en-US" sz="1800" b="0" i="0" u="none" strike="noStrike" dirty="0">
              <a:solidFill>
                <a:srgbClr val="171717"/>
              </a:solidFill>
              <a:effectLst/>
              <a:latin typeface="Open Sans" panose="020B0606030504020204" pitchFamily="34" charset="0"/>
            </a:endParaRPr>
          </a:p>
          <a:p>
            <a:endParaRPr lang="en-IN" dirty="0"/>
          </a:p>
        </p:txBody>
      </p:sp>
      <p:pic>
        <p:nvPicPr>
          <p:cNvPr id="3074" name="Picture 2" descr="attribute oriented induction">
            <a:extLst>
              <a:ext uri="{FF2B5EF4-FFF2-40B4-BE49-F238E27FC236}">
                <a16:creationId xmlns:a16="http://schemas.microsoft.com/office/drawing/2014/main" id="{60574E75-FE1F-4C36-921A-D313F6E3A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2763" y="2482203"/>
            <a:ext cx="777240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530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8B6A-E841-C2E5-2CD3-80010231D9B2}"/>
              </a:ext>
            </a:extLst>
          </p:cNvPr>
          <p:cNvSpPr>
            <a:spLocks noGrp="1"/>
          </p:cNvSpPr>
          <p:nvPr>
            <p:ph type="title"/>
          </p:nvPr>
        </p:nvSpPr>
        <p:spPr/>
        <p:txBody>
          <a:bodyPr>
            <a:normAutofit/>
          </a:bodyPr>
          <a:lstStyle/>
          <a:p>
            <a:r>
              <a:rPr lang="en-GB" sz="2800" b="1" i="0" dirty="0">
                <a:solidFill>
                  <a:srgbClr val="333333"/>
                </a:solidFill>
                <a:effectLst/>
                <a:highlight>
                  <a:srgbClr val="FFFFFF"/>
                </a:highlight>
                <a:latin typeface="inter-bold"/>
              </a:rPr>
              <a:t>3. Top-tier</a:t>
            </a:r>
            <a:endParaRPr lang="en-IN" sz="2800" dirty="0"/>
          </a:p>
        </p:txBody>
      </p:sp>
      <p:sp>
        <p:nvSpPr>
          <p:cNvPr id="3" name="Content Placeholder 2">
            <a:extLst>
              <a:ext uri="{FF2B5EF4-FFF2-40B4-BE49-F238E27FC236}">
                <a16:creationId xmlns:a16="http://schemas.microsoft.com/office/drawing/2014/main" id="{00C49130-B3F5-9FDC-5512-8D3507949089}"/>
              </a:ext>
            </a:extLst>
          </p:cNvPr>
          <p:cNvSpPr>
            <a:spLocks noGrp="1"/>
          </p:cNvSpPr>
          <p:nvPr>
            <p:ph idx="1"/>
          </p:nvPr>
        </p:nvSpPr>
        <p:spPr>
          <a:xfrm>
            <a:off x="677334" y="1488613"/>
            <a:ext cx="8596668" cy="3880773"/>
          </a:xfrm>
        </p:spPr>
        <p:txBody>
          <a:bodyPr>
            <a:normAutofit/>
          </a:bodyPr>
          <a:lstStyle/>
          <a:p>
            <a:r>
              <a:rPr lang="en-GB" sz="2800" b="0" i="0" dirty="0">
                <a:solidFill>
                  <a:srgbClr val="333333"/>
                </a:solidFill>
                <a:effectLst/>
                <a:highlight>
                  <a:srgbClr val="FFFFFF"/>
                </a:highlight>
                <a:latin typeface="inter-regular"/>
              </a:rPr>
              <a:t>A </a:t>
            </a:r>
            <a:r>
              <a:rPr lang="en-GB" sz="2800" b="1" i="0" dirty="0">
                <a:solidFill>
                  <a:srgbClr val="333333"/>
                </a:solidFill>
                <a:effectLst/>
                <a:highlight>
                  <a:srgbClr val="FFFFFF"/>
                </a:highlight>
                <a:latin typeface="inter-bold"/>
              </a:rPr>
              <a:t>top-tier</a:t>
            </a:r>
            <a:r>
              <a:rPr lang="en-GB" sz="2800" b="0" i="0" dirty="0">
                <a:solidFill>
                  <a:srgbClr val="333333"/>
                </a:solidFill>
                <a:effectLst/>
                <a:highlight>
                  <a:srgbClr val="FFFFFF"/>
                </a:highlight>
                <a:latin typeface="inter-regular"/>
              </a:rPr>
              <a:t> that contains </a:t>
            </a:r>
            <a:r>
              <a:rPr lang="en-GB" sz="2800" b="1" i="0" dirty="0">
                <a:solidFill>
                  <a:srgbClr val="333333"/>
                </a:solidFill>
                <a:effectLst/>
                <a:highlight>
                  <a:srgbClr val="FFFFFF"/>
                </a:highlight>
                <a:latin typeface="inter-bold"/>
              </a:rPr>
              <a:t>front-end tools</a:t>
            </a:r>
            <a:r>
              <a:rPr lang="en-GB" sz="2800" b="0" i="0" dirty="0">
                <a:solidFill>
                  <a:srgbClr val="333333"/>
                </a:solidFill>
                <a:effectLst/>
                <a:highlight>
                  <a:srgbClr val="FFFFFF"/>
                </a:highlight>
                <a:latin typeface="inter-regular"/>
              </a:rPr>
              <a:t> for displaying results provided by OLAP, as well as additional tools for data mining of the OLAP-generated data.</a:t>
            </a:r>
          </a:p>
          <a:p>
            <a:endParaRPr lang="en-IN" sz="2800" dirty="0"/>
          </a:p>
        </p:txBody>
      </p:sp>
    </p:spTree>
    <p:extLst>
      <p:ext uri="{BB962C8B-B14F-4D97-AF65-F5344CB8AC3E}">
        <p14:creationId xmlns:p14="http://schemas.microsoft.com/office/powerpoint/2010/main" val="410717918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597C4CF-44AF-4674-9934-5D226AE1CD47}"/>
              </a:ext>
            </a:extLst>
          </p:cNvPr>
          <p:cNvSpPr>
            <a:spLocks noGrp="1"/>
          </p:cNvSpPr>
          <p:nvPr>
            <p:ph type="sldNum" sz="quarter" idx="12"/>
          </p:nvPr>
        </p:nvSpPr>
        <p:spPr/>
        <p:txBody>
          <a:bodyPr/>
          <a:lstStyle/>
          <a:p>
            <a:fld id="{E3591306-41CF-4237-B2B4-5C605DD45071}" type="slidenum">
              <a:rPr lang="en-US" smtClean="0">
                <a:solidFill>
                  <a:srgbClr val="464653"/>
                </a:solidFill>
              </a:rPr>
              <a:pPr/>
              <a:t>90</a:t>
            </a:fld>
            <a:endParaRPr lang="en-US">
              <a:solidFill>
                <a:srgbClr val="464653"/>
              </a:solidFill>
            </a:endParaRPr>
          </a:p>
        </p:txBody>
      </p:sp>
      <p:sp>
        <p:nvSpPr>
          <p:cNvPr id="4" name="Content Placeholder 3">
            <a:extLst>
              <a:ext uri="{FF2B5EF4-FFF2-40B4-BE49-F238E27FC236}">
                <a16:creationId xmlns:a16="http://schemas.microsoft.com/office/drawing/2014/main" id="{DB72B15C-8E9E-45D2-9866-0EFD5AB8FEE8}"/>
              </a:ext>
            </a:extLst>
          </p:cNvPr>
          <p:cNvSpPr>
            <a:spLocks noGrp="1"/>
          </p:cNvSpPr>
          <p:nvPr>
            <p:ph sz="quarter" idx="1"/>
          </p:nvPr>
        </p:nvSpPr>
        <p:spPr>
          <a:xfrm>
            <a:off x="609600" y="214604"/>
            <a:ext cx="10972801" cy="5942356"/>
          </a:xfrm>
        </p:spPr>
        <p:txBody>
          <a:bodyPr/>
          <a:lstStyle/>
          <a:p>
            <a:pPr algn="l" fontAlgn="base"/>
            <a:r>
              <a:rPr lang="en-US" sz="1800" b="1" i="0" u="none" strike="noStrike" dirty="0" err="1">
                <a:solidFill>
                  <a:srgbClr val="7030A0"/>
                </a:solidFill>
                <a:effectLst/>
                <a:latin typeface="verdana" panose="020B0604030504040204" pitchFamily="34" charset="0"/>
              </a:rPr>
              <a:t>PrimeGen</a:t>
            </a:r>
            <a:endParaRPr lang="en-US" sz="18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Based on the </a:t>
            </a:r>
            <a:r>
              <a:rPr lang="en-US" sz="1800" b="0" i="0" u="none" strike="noStrike" dirty="0" err="1">
                <a:solidFill>
                  <a:srgbClr val="171717"/>
                </a:solidFill>
                <a:effectLst/>
                <a:latin typeface="verdana" panose="020B0604030504040204" pitchFamily="34" charset="0"/>
              </a:rPr>
              <a:t>PreGen</a:t>
            </a:r>
            <a:r>
              <a:rPr lang="en-US" sz="1800" b="0" i="0" u="none" strike="noStrike" dirty="0">
                <a:solidFill>
                  <a:srgbClr val="171717"/>
                </a:solidFill>
                <a:effectLst/>
                <a:latin typeface="verdana" panose="020B0604030504040204" pitchFamily="34" charset="0"/>
              </a:rPr>
              <a:t> plan we've performed generalization to the right level to derive a “prime generalized relation” and also we've accumulated the counts.</a:t>
            </a:r>
          </a:p>
          <a:p>
            <a:pPr algn="l" fontAlgn="base">
              <a:buFont typeface="Arial" panose="020B0604020202020204" pitchFamily="34" charset="0"/>
              <a:buChar char="•"/>
            </a:pPr>
            <a:endParaRPr lang="en-US" sz="1800" dirty="0">
              <a:solidFill>
                <a:srgbClr val="171717"/>
              </a:solidFill>
              <a:latin typeface="verdana" panose="020B0604030504040204" pitchFamily="34" charset="0"/>
            </a:endParaRPr>
          </a:p>
          <a:p>
            <a:pPr algn="l" fontAlgn="base">
              <a:buFont typeface="Arial" panose="020B0604020202020204" pitchFamily="34" charset="0"/>
              <a:buChar char="•"/>
            </a:pPr>
            <a:endParaRPr lang="en-US" sz="1800" b="0" i="0" u="none" strike="noStrike" dirty="0">
              <a:solidFill>
                <a:srgbClr val="171717"/>
              </a:solidFill>
              <a:effectLst/>
              <a:latin typeface="verdana" panose="020B0604030504040204" pitchFamily="34" charset="0"/>
            </a:endParaRPr>
          </a:p>
          <a:p>
            <a:pPr algn="l" fontAlgn="base">
              <a:buFont typeface="Arial" panose="020B0604020202020204" pitchFamily="34" charset="0"/>
              <a:buChar char="•"/>
            </a:pPr>
            <a:endParaRPr lang="en-US" sz="1800" dirty="0">
              <a:solidFill>
                <a:srgbClr val="171717"/>
              </a:solidFill>
              <a:latin typeface="verdana" panose="020B0604030504040204" pitchFamily="34" charset="0"/>
            </a:endParaRPr>
          </a:p>
          <a:p>
            <a:pPr algn="l" fontAlgn="base"/>
            <a:endParaRPr lang="en-US" sz="1800" b="1" i="0" u="none" strike="noStrike" dirty="0">
              <a:solidFill>
                <a:srgbClr val="2C3E50"/>
              </a:solidFill>
              <a:effectLst/>
              <a:latin typeface="verdana" panose="020B0604030504040204" pitchFamily="34" charset="0"/>
            </a:endParaRPr>
          </a:p>
          <a:p>
            <a:pPr algn="l" fontAlgn="base"/>
            <a:endParaRPr lang="en-US" sz="1800" b="1" dirty="0">
              <a:solidFill>
                <a:srgbClr val="2C3E50"/>
              </a:solidFill>
              <a:latin typeface="verdana" panose="020B0604030504040204" pitchFamily="34" charset="0"/>
            </a:endParaRPr>
          </a:p>
          <a:p>
            <a:pPr algn="l" fontAlgn="base"/>
            <a:r>
              <a:rPr lang="en-US" sz="1800" b="1" i="0" u="none" strike="noStrike" dirty="0">
                <a:solidFill>
                  <a:srgbClr val="7030A0"/>
                </a:solidFill>
                <a:effectLst/>
                <a:latin typeface="verdana" panose="020B0604030504040204" pitchFamily="34" charset="0"/>
              </a:rPr>
              <a:t>Final Results </a:t>
            </a:r>
            <a:endParaRPr lang="en-US" sz="1800" b="1" i="0" u="none" strike="noStrike" dirty="0">
              <a:solidFill>
                <a:srgbClr val="7030A0"/>
              </a:solidFill>
              <a:effectLst/>
              <a:latin typeface="Open Sans" panose="020B0606030504020204" pitchFamily="34" charset="0"/>
            </a:endParaRPr>
          </a:p>
          <a:p>
            <a:pPr algn="l" fontAlgn="base">
              <a:buFont typeface="Arial" panose="020B0604020202020204" pitchFamily="34" charset="0"/>
              <a:buChar char="•"/>
            </a:pPr>
            <a:r>
              <a:rPr lang="en-US" sz="1800" b="0" i="0" u="none" strike="noStrike" dirty="0">
                <a:solidFill>
                  <a:srgbClr val="171717"/>
                </a:solidFill>
                <a:effectLst/>
                <a:latin typeface="verdana" panose="020B0604030504040204" pitchFamily="34" charset="0"/>
              </a:rPr>
              <a:t>Now we've and analyzed and concluded our final generalized results as shown below.</a:t>
            </a:r>
            <a:endParaRPr lang="en-US" sz="1800" b="0" i="0" u="none" strike="noStrike" dirty="0">
              <a:solidFill>
                <a:srgbClr val="171717"/>
              </a:solidFill>
              <a:effectLst/>
              <a:latin typeface="Open Sans" panose="020B0606030504020204" pitchFamily="34" charset="0"/>
            </a:endParaRPr>
          </a:p>
          <a:p>
            <a:pPr algn="l" fontAlgn="base">
              <a:buFont typeface="Arial" panose="020B0604020202020204" pitchFamily="34" charset="0"/>
              <a:buChar char="•"/>
            </a:pPr>
            <a:endParaRPr lang="en-US" b="0" i="0" u="none" strike="noStrike" dirty="0">
              <a:solidFill>
                <a:srgbClr val="171717"/>
              </a:solidFill>
              <a:effectLst/>
              <a:latin typeface="Open Sans" panose="020B0606030504020204" pitchFamily="34" charset="0"/>
            </a:endParaRPr>
          </a:p>
          <a:p>
            <a:endParaRPr lang="en-IN" dirty="0"/>
          </a:p>
        </p:txBody>
      </p:sp>
      <p:pic>
        <p:nvPicPr>
          <p:cNvPr id="4098" name="Picture 2" descr="attribute oriented induction">
            <a:extLst>
              <a:ext uri="{FF2B5EF4-FFF2-40B4-BE49-F238E27FC236}">
                <a16:creationId xmlns:a16="http://schemas.microsoft.com/office/drawing/2014/main" id="{8FD41DDA-D3C6-4699-8572-20EB105D1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133" y="1532805"/>
            <a:ext cx="62293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ttribute oriented induction">
            <a:extLst>
              <a:ext uri="{FF2B5EF4-FFF2-40B4-BE49-F238E27FC236}">
                <a16:creationId xmlns:a16="http://schemas.microsoft.com/office/drawing/2014/main" id="{087848D0-FF8F-4B28-BB73-CE114D649A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8249" y="4082385"/>
            <a:ext cx="4324350"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18984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BC03D-F29A-4548-A4E5-0A5E2D46E205}"/>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68DE75D0-5833-497D-8662-BB666D21E2DB}"/>
              </a:ext>
            </a:extLst>
          </p:cNvPr>
          <p:cNvSpPr>
            <a:spLocks noGrp="1"/>
          </p:cNvSpPr>
          <p:nvPr>
            <p:ph type="sldNum" sz="quarter" idx="12"/>
          </p:nvPr>
        </p:nvSpPr>
        <p:spPr/>
        <p:txBody>
          <a:bodyPr/>
          <a:lstStyle/>
          <a:p>
            <a:fld id="{E3591306-41CF-4237-B2B4-5C605DD45071}" type="slidenum">
              <a:rPr lang="en-US" smtClean="0">
                <a:solidFill>
                  <a:srgbClr val="464653"/>
                </a:solidFill>
              </a:rPr>
              <a:pPr/>
              <a:t>91</a:t>
            </a:fld>
            <a:endParaRPr lang="en-US">
              <a:solidFill>
                <a:srgbClr val="464653"/>
              </a:solidFill>
            </a:endParaRPr>
          </a:p>
        </p:txBody>
      </p:sp>
      <p:sp>
        <p:nvSpPr>
          <p:cNvPr id="4" name="Content Placeholder 3">
            <a:extLst>
              <a:ext uri="{FF2B5EF4-FFF2-40B4-BE49-F238E27FC236}">
                <a16:creationId xmlns:a16="http://schemas.microsoft.com/office/drawing/2014/main" id="{C595225C-91DD-4C54-9AC0-5E0700CF473D}"/>
              </a:ext>
            </a:extLst>
          </p:cNvPr>
          <p:cNvSpPr>
            <a:spLocks noGrp="1"/>
          </p:cNvSpPr>
          <p:nvPr>
            <p:ph sz="quarter" idx="1"/>
          </p:nvPr>
        </p:nvSpPr>
        <p:spPr/>
        <p:txBody>
          <a:bodyPr>
            <a:normAutofit fontScale="92500" lnSpcReduction="20000"/>
          </a:bodyPr>
          <a:lstStyle/>
          <a:p>
            <a:pPr marL="0" indent="0" algn="l" fontAlgn="base">
              <a:buNone/>
            </a:pPr>
            <a:r>
              <a:rPr lang="en-US" b="1" i="0" u="none" strike="noStrike" dirty="0">
                <a:solidFill>
                  <a:srgbClr val="7030A0"/>
                </a:solidFill>
                <a:effectLst/>
                <a:latin typeface="helvetica neue"/>
              </a:rPr>
              <a:t>Presentation Of Results</a:t>
            </a:r>
            <a:endParaRPr lang="en-US" b="1" i="0" u="none" strike="noStrike" dirty="0">
              <a:solidFill>
                <a:srgbClr val="7030A0"/>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Generalized relation:</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Relations where some or all attributes are generalized, with counts or other aggregation values accumulated.</a:t>
            </a:r>
            <a:endParaRPr lang="en-US" sz="2000" b="0" i="0" u="none" strike="noStrike" dirty="0">
              <a:solidFill>
                <a:srgbClr val="171717"/>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Cross-tabulation:</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Mapping results into cross-tabulation form (similar to contingency tables). </a:t>
            </a:r>
            <a:endParaRPr lang="en-US" sz="2000" b="0" i="0" u="none" strike="noStrike" dirty="0">
              <a:solidFill>
                <a:srgbClr val="171717"/>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Visualization techniques:</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Pie charts, bar charts, curves, cubes, and other visual forms.</a:t>
            </a:r>
            <a:endParaRPr lang="en-US" sz="2000" b="0" i="0" u="none" strike="noStrike" dirty="0">
              <a:solidFill>
                <a:srgbClr val="171717"/>
              </a:solidFill>
              <a:effectLst/>
              <a:latin typeface="Open Sans" panose="020B0606030504020204" pitchFamily="34" charset="0"/>
            </a:endParaRPr>
          </a:p>
          <a:p>
            <a:pPr algn="just" fontAlgn="base"/>
            <a:r>
              <a:rPr lang="en-US" sz="2000" b="1" i="0" u="none" strike="noStrike" dirty="0">
                <a:solidFill>
                  <a:srgbClr val="00B050"/>
                </a:solidFill>
                <a:effectLst/>
                <a:latin typeface="verdana" panose="020B0604030504040204" pitchFamily="34" charset="0"/>
              </a:rPr>
              <a:t>Quantitative characteristic rules:</a:t>
            </a:r>
            <a:endParaRPr lang="en-US" sz="2000" b="1" i="0" u="none" strike="noStrike" dirty="0">
              <a:solidFill>
                <a:srgbClr val="00B050"/>
              </a:solidFill>
              <a:effectLst/>
              <a:latin typeface="Open Sans" panose="020B0606030504020204" pitchFamily="34" charset="0"/>
            </a:endParaRPr>
          </a:p>
          <a:p>
            <a:pPr algn="just" fontAlgn="base">
              <a:buFont typeface="Arial" panose="020B0604020202020204" pitchFamily="34" charset="0"/>
              <a:buChar char="•"/>
            </a:pPr>
            <a:r>
              <a:rPr lang="en-US" sz="2000" b="0" i="0" u="none" strike="noStrike" dirty="0">
                <a:solidFill>
                  <a:srgbClr val="171717"/>
                </a:solidFill>
                <a:effectLst/>
                <a:latin typeface="verdana" panose="020B0604030504040204" pitchFamily="34" charset="0"/>
              </a:rPr>
              <a:t>Mapping generalized results in characteristic rules with quantitative information associated with it.</a:t>
            </a:r>
            <a:endParaRPr lang="en-US" sz="2000" b="0" i="0" u="none" strike="noStrike" dirty="0">
              <a:solidFill>
                <a:srgbClr val="171717"/>
              </a:solidFill>
              <a:effectLst/>
              <a:latin typeface="Open Sans" panose="020B0606030504020204" pitchFamily="34" charset="0"/>
            </a:endParaRPr>
          </a:p>
          <a:p>
            <a:pPr marL="0" indent="0">
              <a:buNone/>
            </a:pPr>
            <a:endParaRPr lang="en-IN" dirty="0"/>
          </a:p>
        </p:txBody>
      </p:sp>
    </p:spTree>
    <p:extLst>
      <p:ext uri="{BB962C8B-B14F-4D97-AF65-F5344CB8AC3E}">
        <p14:creationId xmlns:p14="http://schemas.microsoft.com/office/powerpoint/2010/main" val="3805399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7C71-EF2F-439B-9A6B-50F1C3DE6E98}"/>
              </a:ext>
            </a:extLst>
          </p:cNvPr>
          <p:cNvSpPr>
            <a:spLocks noGrp="1"/>
          </p:cNvSpPr>
          <p:nvPr>
            <p:ph type="title"/>
          </p:nvPr>
        </p:nvSpPr>
        <p:spPr/>
        <p:txBody>
          <a:bodyPr/>
          <a:lstStyle/>
          <a:p>
            <a:r>
              <a:rPr lang="en-US" b="1" dirty="0">
                <a:solidFill>
                  <a:srgbClr val="FF0000"/>
                </a:solidFill>
              </a:rPr>
              <a:t>Data Cube Computation Methods</a:t>
            </a:r>
            <a:endParaRPr lang="en-IN" b="1" dirty="0">
              <a:solidFill>
                <a:srgbClr val="FF0000"/>
              </a:solidFill>
            </a:endParaRPr>
          </a:p>
        </p:txBody>
      </p:sp>
      <p:sp>
        <p:nvSpPr>
          <p:cNvPr id="3" name="Slide Number Placeholder 2">
            <a:extLst>
              <a:ext uri="{FF2B5EF4-FFF2-40B4-BE49-F238E27FC236}">
                <a16:creationId xmlns:a16="http://schemas.microsoft.com/office/drawing/2014/main" id="{DAC85A17-5584-4977-8F88-E413B3EB83BB}"/>
              </a:ext>
            </a:extLst>
          </p:cNvPr>
          <p:cNvSpPr>
            <a:spLocks noGrp="1"/>
          </p:cNvSpPr>
          <p:nvPr>
            <p:ph type="sldNum" sz="quarter" idx="12"/>
          </p:nvPr>
        </p:nvSpPr>
        <p:spPr/>
        <p:txBody>
          <a:bodyPr/>
          <a:lstStyle/>
          <a:p>
            <a:fld id="{E3591306-41CF-4237-B2B4-5C605DD45071}" type="slidenum">
              <a:rPr lang="en-US" smtClean="0">
                <a:solidFill>
                  <a:srgbClr val="464653"/>
                </a:solidFill>
              </a:rPr>
              <a:pPr/>
              <a:t>92</a:t>
            </a:fld>
            <a:endParaRPr lang="en-US">
              <a:solidFill>
                <a:srgbClr val="464653"/>
              </a:solidFill>
            </a:endParaRPr>
          </a:p>
        </p:txBody>
      </p:sp>
      <p:sp>
        <p:nvSpPr>
          <p:cNvPr id="4" name="Content Placeholder 3">
            <a:extLst>
              <a:ext uri="{FF2B5EF4-FFF2-40B4-BE49-F238E27FC236}">
                <a16:creationId xmlns:a16="http://schemas.microsoft.com/office/drawing/2014/main" id="{F6D2863E-BD6F-4F3D-843C-41C305744653}"/>
              </a:ext>
            </a:extLst>
          </p:cNvPr>
          <p:cNvSpPr>
            <a:spLocks noGrp="1"/>
          </p:cNvSpPr>
          <p:nvPr>
            <p:ph sz="quarter" idx="1"/>
          </p:nvPr>
        </p:nvSpPr>
        <p:spPr/>
        <p:txBody>
          <a:bodyPr>
            <a:normAutofit fontScale="77500" lnSpcReduction="20000"/>
          </a:bodyPr>
          <a:lstStyle/>
          <a:p>
            <a:pPr algn="just"/>
            <a:r>
              <a:rPr lang="en-US" b="0" i="0" dirty="0">
                <a:solidFill>
                  <a:srgbClr val="222222"/>
                </a:solidFill>
                <a:effectLst/>
                <a:latin typeface="arial" panose="020B0604020202020204" pitchFamily="34" charset="0"/>
              </a:rPr>
              <a:t>Data generalization is a process that abstracts a large set of task-relevant data in a database from a relatively low conceptual level to higher conceptual levels. Users like the ease and flexibility of having large data sets summarized in concise and succinct terms, at different levels of granularity, and from different angles. Such data descriptions help provide an overall picture of the data at hand.</a:t>
            </a:r>
          </a:p>
          <a:p>
            <a:pPr marL="0" indent="0" algn="just">
              <a:buNone/>
            </a:pPr>
            <a:endParaRPr lang="en-US" b="1" i="0" dirty="0">
              <a:solidFill>
                <a:srgbClr val="222222"/>
              </a:solidFill>
              <a:effectLst/>
              <a:latin typeface="arial" panose="020B0604020202020204" pitchFamily="34" charset="0"/>
            </a:endParaRPr>
          </a:p>
          <a:p>
            <a:pPr marL="0" indent="0" algn="just">
              <a:buNone/>
            </a:pPr>
            <a:r>
              <a:rPr lang="en-US" b="1" i="0" dirty="0">
                <a:solidFill>
                  <a:srgbClr val="222222"/>
                </a:solidFill>
                <a:effectLst/>
                <a:latin typeface="arial" panose="020B0604020202020204" pitchFamily="34" charset="0"/>
              </a:rPr>
              <a:t>Efficient Methods for Data Cube Computation</a:t>
            </a: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Data cube computation is an essential task in data warehouse implementation. The pre computation of all or part of a data cube can greatly reduce the response time and enhance the performance of on-line analytical processing. However, such computation is challenging because it may require substantial computational time and storage space. This section explores efficient methods for data cube computation.</a:t>
            </a:r>
          </a:p>
          <a:p>
            <a:pPr marL="0" indent="0" algn="just">
              <a:buNone/>
            </a:pPr>
            <a:endParaRPr lang="en-US" b="1" i="0" dirty="0">
              <a:solidFill>
                <a:srgbClr val="222222"/>
              </a:solidFill>
              <a:effectLst/>
              <a:latin typeface="arial" panose="020B0604020202020204" pitchFamily="34" charset="0"/>
            </a:endParaRPr>
          </a:p>
          <a:p>
            <a:pPr marL="0" indent="0" algn="just">
              <a:buNone/>
            </a:pPr>
            <a:r>
              <a:rPr lang="en-US" b="1" i="0" dirty="0">
                <a:solidFill>
                  <a:srgbClr val="222222"/>
                </a:solidFill>
                <a:effectLst/>
                <a:latin typeface="arial" panose="020B0604020202020204" pitchFamily="34" charset="0"/>
              </a:rPr>
              <a:t>A Road Map for the Materialization of Different Kinds of Cubes</a:t>
            </a: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Data cubes facilitate the on-line analytical processing of multidimensional data. For completeness, we begin with a review of the basic terminology involving data cubes. We also introduce a cube cell notation that is useful for describing data cube computation methods.</a:t>
            </a:r>
          </a:p>
          <a:p>
            <a:endParaRPr lang="en-IN" dirty="0"/>
          </a:p>
        </p:txBody>
      </p:sp>
    </p:spTree>
    <p:extLst>
      <p:ext uri="{BB962C8B-B14F-4D97-AF65-F5344CB8AC3E}">
        <p14:creationId xmlns:p14="http://schemas.microsoft.com/office/powerpoint/2010/main" val="443122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6041045-C2BC-4354-8D45-5EB689B76140}"/>
              </a:ext>
            </a:extLst>
          </p:cNvPr>
          <p:cNvSpPr>
            <a:spLocks noGrp="1"/>
          </p:cNvSpPr>
          <p:nvPr>
            <p:ph type="sldNum" sz="quarter" idx="12"/>
          </p:nvPr>
        </p:nvSpPr>
        <p:spPr/>
        <p:txBody>
          <a:bodyPr/>
          <a:lstStyle/>
          <a:p>
            <a:fld id="{E3591306-41CF-4237-B2B4-5C605DD45071}" type="slidenum">
              <a:rPr lang="en-US" smtClean="0">
                <a:solidFill>
                  <a:srgbClr val="464653"/>
                </a:solidFill>
              </a:rPr>
              <a:pPr/>
              <a:t>93</a:t>
            </a:fld>
            <a:endParaRPr lang="en-US">
              <a:solidFill>
                <a:srgbClr val="464653"/>
              </a:solidFill>
            </a:endParaRPr>
          </a:p>
        </p:txBody>
      </p:sp>
      <p:sp>
        <p:nvSpPr>
          <p:cNvPr id="4" name="Content Placeholder 3">
            <a:extLst>
              <a:ext uri="{FF2B5EF4-FFF2-40B4-BE49-F238E27FC236}">
                <a16:creationId xmlns:a16="http://schemas.microsoft.com/office/drawing/2014/main" id="{993130E9-47A1-4008-AE6C-7E9858103BB1}"/>
              </a:ext>
            </a:extLst>
          </p:cNvPr>
          <p:cNvSpPr>
            <a:spLocks noGrp="1"/>
          </p:cNvSpPr>
          <p:nvPr>
            <p:ph sz="quarter" idx="1"/>
          </p:nvPr>
        </p:nvSpPr>
        <p:spPr>
          <a:xfrm>
            <a:off x="609600" y="205273"/>
            <a:ext cx="10972801" cy="6516838"/>
          </a:xfrm>
        </p:spPr>
        <p:txBody>
          <a:bodyPr>
            <a:normAutofit fontScale="92500" lnSpcReduction="20000"/>
          </a:bodyPr>
          <a:lstStyle/>
          <a:p>
            <a:r>
              <a:rPr lang="en-US" b="1" dirty="0">
                <a:solidFill>
                  <a:srgbClr val="00B050"/>
                </a:solidFill>
              </a:rPr>
              <a:t>Cube Materialization: Full Cube, Iceberg Cube, Closed Cube, and Shell Cube</a:t>
            </a:r>
          </a:p>
          <a:p>
            <a:endParaRPr lang="en-US" dirty="0"/>
          </a:p>
          <a:p>
            <a:endParaRPr lang="en-US" dirty="0"/>
          </a:p>
          <a:p>
            <a:endParaRPr lang="en-US" dirty="0"/>
          </a:p>
          <a:p>
            <a:endParaRPr lang="en-US" dirty="0"/>
          </a:p>
          <a:p>
            <a:endParaRPr lang="en-US" dirty="0"/>
          </a:p>
          <a:p>
            <a:r>
              <a:rPr lang="en-US" dirty="0"/>
              <a:t>The above figure shows a 3-D data cube for the dimensions A, B, and C, and an aggregate measure, M. A data cube is a lattice of cuboids. Each cuboid represents a group-by. ABC is the base cuboid, containing all three of the dimensions. Here, the aggregate measure, M, is computed for each possible combination of the three dimensions. The base cuboid is the least generalized of all of the cuboids in the data cube. The most generalized cuboid is the apex cuboid, commonly represented as all. It contains one value—it aggregates measure M for all of the tuples stored in the base cuboid. To drill down in the data cube, we move from the apex cuboid, downward in the lattice. To roll up, we move from the base cuboid, upward. For the purposes of our discussion in this chapter, we will always use the term data cube to refer to a lattice of cuboids rather than an individual cuboid.</a:t>
            </a:r>
          </a:p>
          <a:p>
            <a:endParaRPr lang="en-US" dirty="0"/>
          </a:p>
          <a:p>
            <a:r>
              <a:rPr lang="en-US" dirty="0"/>
              <a:t>A cell in the base cuboid is a base cell. A cell from a non base cuboid is an aggregate cell. An aggregate cell aggregates over one or more dimensions, where each aggregated dimension is indicated by a “</a:t>
            </a:r>
          </a:p>
          <a:p>
            <a:endParaRPr lang="en-US" dirty="0"/>
          </a:p>
          <a:p>
            <a:r>
              <a:rPr lang="en-US" dirty="0"/>
              <a:t>” in the cell notation. Suppose we have an n-dimensional data cube. Let a = (a1, a2, : : : , an, measures) be a cell from one of the cuboids making up the data </a:t>
            </a:r>
            <a:r>
              <a:rPr lang="en-US" dirty="0" err="1"/>
              <a:t>cube.We</a:t>
            </a:r>
            <a:r>
              <a:rPr lang="en-US" dirty="0"/>
              <a:t> say that a is an m-dimensional cell (that is, from an m-dimensional cuboid) if exactly m (m ≤ n) values among fa1, a2, : : : , ang are not “ * ”. If m = n, then a is a base cell; otherwise, it is an aggregate cell (i.e., where m &lt; n).</a:t>
            </a:r>
            <a:endParaRPr lang="en-IN" dirty="0"/>
          </a:p>
        </p:txBody>
      </p:sp>
      <p:pic>
        <p:nvPicPr>
          <p:cNvPr id="9" name="Picture 8">
            <a:extLst>
              <a:ext uri="{FF2B5EF4-FFF2-40B4-BE49-F238E27FC236}">
                <a16:creationId xmlns:a16="http://schemas.microsoft.com/office/drawing/2014/main" id="{36792860-EA38-4C19-A227-910A80BE0A24}"/>
              </a:ext>
            </a:extLst>
          </p:cNvPr>
          <p:cNvPicPr>
            <a:picLocks noChangeAspect="1"/>
          </p:cNvPicPr>
          <p:nvPr/>
        </p:nvPicPr>
        <p:blipFill>
          <a:blip r:embed="rId2"/>
          <a:stretch>
            <a:fillRect/>
          </a:stretch>
        </p:blipFill>
        <p:spPr>
          <a:xfrm>
            <a:off x="5346440" y="463226"/>
            <a:ext cx="2879745" cy="1654823"/>
          </a:xfrm>
          <a:prstGeom prst="rect">
            <a:avLst/>
          </a:prstGeom>
        </p:spPr>
      </p:pic>
    </p:spTree>
    <p:extLst>
      <p:ext uri="{BB962C8B-B14F-4D97-AF65-F5344CB8AC3E}">
        <p14:creationId xmlns:p14="http://schemas.microsoft.com/office/powerpoint/2010/main" val="30427820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A9CF91-34B6-41DF-AD89-ADA337E6E595}"/>
              </a:ext>
            </a:extLst>
          </p:cNvPr>
          <p:cNvSpPr>
            <a:spLocks noGrp="1"/>
          </p:cNvSpPr>
          <p:nvPr>
            <p:ph type="sldNum" sz="quarter" idx="12"/>
          </p:nvPr>
        </p:nvSpPr>
        <p:spPr/>
        <p:txBody>
          <a:bodyPr/>
          <a:lstStyle/>
          <a:p>
            <a:fld id="{E3591306-41CF-4237-B2B4-5C605DD45071}" type="slidenum">
              <a:rPr lang="en-US" smtClean="0">
                <a:solidFill>
                  <a:srgbClr val="464653"/>
                </a:solidFill>
              </a:rPr>
              <a:pPr/>
              <a:t>94</a:t>
            </a:fld>
            <a:endParaRPr lang="en-US">
              <a:solidFill>
                <a:srgbClr val="464653"/>
              </a:solidFill>
            </a:endParaRPr>
          </a:p>
        </p:txBody>
      </p:sp>
      <p:sp>
        <p:nvSpPr>
          <p:cNvPr id="4" name="Content Placeholder 3">
            <a:extLst>
              <a:ext uri="{FF2B5EF4-FFF2-40B4-BE49-F238E27FC236}">
                <a16:creationId xmlns:a16="http://schemas.microsoft.com/office/drawing/2014/main" id="{E3644222-A007-4094-A00D-10F4E1804219}"/>
              </a:ext>
            </a:extLst>
          </p:cNvPr>
          <p:cNvSpPr>
            <a:spLocks noGrp="1"/>
          </p:cNvSpPr>
          <p:nvPr>
            <p:ph sz="quarter" idx="1"/>
          </p:nvPr>
        </p:nvSpPr>
        <p:spPr>
          <a:xfrm>
            <a:off x="195944" y="135889"/>
            <a:ext cx="11386458" cy="6021071"/>
          </a:xfrm>
        </p:spPr>
        <p:txBody>
          <a:bodyPr>
            <a:normAutofit fontScale="92500" lnSpcReduction="20000"/>
          </a:bodyPr>
          <a:lstStyle/>
          <a:p>
            <a:pPr algn="just"/>
            <a:r>
              <a:rPr lang="en-US" sz="2400" b="1" i="0" dirty="0">
                <a:solidFill>
                  <a:srgbClr val="00B050"/>
                </a:solidFill>
                <a:effectLst/>
                <a:latin typeface="arial" panose="020B0604020202020204" pitchFamily="34" charset="0"/>
              </a:rPr>
              <a:t>General Strategies for Cube Computation: </a:t>
            </a:r>
            <a:r>
              <a:rPr lang="en-US" sz="2400" b="0" i="0" dirty="0">
                <a:solidFill>
                  <a:srgbClr val="222222"/>
                </a:solidFill>
                <a:effectLst/>
                <a:latin typeface="arial" panose="020B0604020202020204" pitchFamily="34" charset="0"/>
              </a:rPr>
              <a:t>With different kinds of cubes as described above, we can expect that there are a good number of methods for efficient computation. In general, there are two basic data structures used for storing cuboids. Relational tables are used as the basic data structure for the implementation of relational OLAP (ROLAP), while multidimensional arrays are used as the basic data structure in multidimensional OLAP (MOLAP). Although ROLAP and MOLAP may each explore different cube computation techniques, some optimization “tricks” can be shared among the different data representations. The following are general optimization techniques for the efficient computation of data cubes.</a:t>
            </a:r>
          </a:p>
          <a:p>
            <a:pPr algn="just"/>
            <a:r>
              <a:rPr lang="en-US" sz="2400" b="1" i="0" dirty="0">
                <a:solidFill>
                  <a:srgbClr val="00B050"/>
                </a:solidFill>
                <a:effectLst/>
                <a:latin typeface="arial" panose="020B0604020202020204" pitchFamily="34" charset="0"/>
              </a:rPr>
              <a:t>Optimization Technique 1</a:t>
            </a:r>
            <a:r>
              <a:rPr lang="en-US" sz="2400" b="0" i="0" dirty="0">
                <a:solidFill>
                  <a:srgbClr val="00B050"/>
                </a:solidFill>
                <a:effectLst/>
                <a:latin typeface="arial" panose="020B0604020202020204" pitchFamily="34" charset="0"/>
              </a:rPr>
              <a:t>: </a:t>
            </a:r>
            <a:r>
              <a:rPr lang="en-US" sz="2400" b="0" i="0" dirty="0">
                <a:solidFill>
                  <a:srgbClr val="222222"/>
                </a:solidFill>
                <a:effectLst/>
                <a:latin typeface="arial" panose="020B0604020202020204" pitchFamily="34" charset="0"/>
              </a:rPr>
              <a:t>Sorting, hashing, and grouping. Sorting, hashing, and grouping operations should be applied to the dimension attributes in order to reorder and cluster related tuples.</a:t>
            </a:r>
          </a:p>
          <a:p>
            <a:pPr algn="just"/>
            <a:r>
              <a:rPr lang="en-US" sz="2400" b="0" i="0" dirty="0">
                <a:solidFill>
                  <a:srgbClr val="222222"/>
                </a:solidFill>
                <a:effectLst/>
                <a:latin typeface="arial" panose="020B0604020202020204" pitchFamily="34" charset="0"/>
              </a:rPr>
              <a:t>In cube computation, aggregation is performed on the tuples (or cells) that share the same set of dimension values. Thus it is important to explore sorting, hashing, and grouping operations to access and group such data together to facilitate computation of such aggregates. For example, to compute total sales by branch, day, and item, it is more efficient to sort tuples or cells by branch, and then by day, and then group them according to the item name. Efficient implementations of such operations in large data sets have been extensively studied in the database research community. Such implementations can be extended to data cube computation.</a:t>
            </a:r>
          </a:p>
          <a:p>
            <a:endParaRPr lang="en-IN" dirty="0"/>
          </a:p>
        </p:txBody>
      </p:sp>
    </p:spTree>
    <p:extLst>
      <p:ext uri="{BB962C8B-B14F-4D97-AF65-F5344CB8AC3E}">
        <p14:creationId xmlns:p14="http://schemas.microsoft.com/office/powerpoint/2010/main" val="372841756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0AF98-D858-497D-B050-3038ECD45870}"/>
              </a:ext>
            </a:extLst>
          </p:cNvPr>
          <p:cNvSpPr>
            <a:spLocks noGrp="1"/>
          </p:cNvSpPr>
          <p:nvPr>
            <p:ph type="title"/>
          </p:nvPr>
        </p:nvSpPr>
        <p:spPr/>
        <p:txBody>
          <a:bodyPr>
            <a:normAutofit/>
          </a:bodyPr>
          <a:lstStyle/>
          <a:p>
            <a:r>
              <a:rPr lang="en-US" b="1" i="0" dirty="0">
                <a:solidFill>
                  <a:srgbClr val="00B050"/>
                </a:solidFill>
                <a:effectLst/>
                <a:latin typeface="arial" panose="020B0604020202020204" pitchFamily="34" charset="0"/>
              </a:rPr>
              <a:t>Multiway Array Aggregation for Full Cube Computation</a:t>
            </a:r>
            <a:endParaRPr lang="en-IN" dirty="0">
              <a:solidFill>
                <a:srgbClr val="00B050"/>
              </a:solidFill>
            </a:endParaRPr>
          </a:p>
        </p:txBody>
      </p:sp>
      <p:sp>
        <p:nvSpPr>
          <p:cNvPr id="3" name="Slide Number Placeholder 2">
            <a:extLst>
              <a:ext uri="{FF2B5EF4-FFF2-40B4-BE49-F238E27FC236}">
                <a16:creationId xmlns:a16="http://schemas.microsoft.com/office/drawing/2014/main" id="{A85BC0B9-144F-4303-AD89-E29835ED25F2}"/>
              </a:ext>
            </a:extLst>
          </p:cNvPr>
          <p:cNvSpPr>
            <a:spLocks noGrp="1"/>
          </p:cNvSpPr>
          <p:nvPr>
            <p:ph type="sldNum" sz="quarter" idx="12"/>
          </p:nvPr>
        </p:nvSpPr>
        <p:spPr/>
        <p:txBody>
          <a:bodyPr/>
          <a:lstStyle/>
          <a:p>
            <a:fld id="{E3591306-41CF-4237-B2B4-5C605DD45071}" type="slidenum">
              <a:rPr lang="en-US" smtClean="0">
                <a:solidFill>
                  <a:srgbClr val="464653"/>
                </a:solidFill>
              </a:rPr>
              <a:pPr/>
              <a:t>95</a:t>
            </a:fld>
            <a:endParaRPr lang="en-US">
              <a:solidFill>
                <a:srgbClr val="464653"/>
              </a:solidFill>
            </a:endParaRPr>
          </a:p>
        </p:txBody>
      </p:sp>
      <p:sp>
        <p:nvSpPr>
          <p:cNvPr id="4" name="Content Placeholder 3">
            <a:extLst>
              <a:ext uri="{FF2B5EF4-FFF2-40B4-BE49-F238E27FC236}">
                <a16:creationId xmlns:a16="http://schemas.microsoft.com/office/drawing/2014/main" id="{4A7DC822-8852-44DB-A672-73A0FD797E1A}"/>
              </a:ext>
            </a:extLst>
          </p:cNvPr>
          <p:cNvSpPr>
            <a:spLocks noGrp="1"/>
          </p:cNvSpPr>
          <p:nvPr>
            <p:ph sz="quarter" idx="1"/>
          </p:nvPr>
        </p:nvSpPr>
        <p:spPr/>
        <p:txBody>
          <a:bodyPr>
            <a:normAutofit fontScale="77500" lnSpcReduction="20000"/>
          </a:bodyPr>
          <a:lstStyle/>
          <a:p>
            <a:pPr algn="just"/>
            <a:r>
              <a:rPr lang="en-US" b="0" i="0" dirty="0">
                <a:solidFill>
                  <a:srgbClr val="222222"/>
                </a:solidFill>
                <a:effectLst/>
                <a:latin typeface="arial" panose="020B0604020202020204" pitchFamily="34" charset="0"/>
              </a:rPr>
              <a:t>The Multiway Array Aggregation (or simply </a:t>
            </a:r>
            <a:r>
              <a:rPr lang="en-US" b="0" i="0" dirty="0" err="1">
                <a:solidFill>
                  <a:srgbClr val="222222"/>
                </a:solidFill>
                <a:effectLst/>
                <a:latin typeface="arial" panose="020B0604020202020204" pitchFamily="34" charset="0"/>
              </a:rPr>
              <a:t>MultiWay</a:t>
            </a:r>
            <a:r>
              <a:rPr lang="en-US" b="0" i="0" dirty="0">
                <a:solidFill>
                  <a:srgbClr val="222222"/>
                </a:solidFill>
                <a:effectLst/>
                <a:latin typeface="arial" panose="020B0604020202020204" pitchFamily="34" charset="0"/>
              </a:rPr>
              <a:t>) method computes a full data cube by using a multidimensional array as its basic data structure. It is a typical MOLAP approach that uses direct array addressing, where dimension values are accessed via the position or index of their corresponding array locations. Hence, </a:t>
            </a:r>
            <a:r>
              <a:rPr lang="en-US" b="0" i="0" dirty="0" err="1">
                <a:solidFill>
                  <a:srgbClr val="222222"/>
                </a:solidFill>
                <a:effectLst/>
                <a:latin typeface="arial" panose="020B0604020202020204" pitchFamily="34" charset="0"/>
              </a:rPr>
              <a:t>MultiWay</a:t>
            </a:r>
            <a:r>
              <a:rPr lang="en-US" b="0" i="0" dirty="0">
                <a:solidFill>
                  <a:srgbClr val="222222"/>
                </a:solidFill>
                <a:effectLst/>
                <a:latin typeface="arial" panose="020B0604020202020204" pitchFamily="34" charset="0"/>
              </a:rPr>
              <a:t> cannot perform any value-based reordering as an optimization technique. A different approach is developed for the array-based cube construction, </a:t>
            </a:r>
            <a:r>
              <a:rPr lang="en-US" b="1" i="0" dirty="0">
                <a:solidFill>
                  <a:srgbClr val="222222"/>
                </a:solidFill>
                <a:effectLst/>
                <a:latin typeface="arial" panose="020B0604020202020204" pitchFamily="34" charset="0"/>
              </a:rPr>
              <a:t>as follows:</a:t>
            </a:r>
            <a:endParaRPr lang="en-US" b="0" i="0" dirty="0">
              <a:solidFill>
                <a:srgbClr val="222222"/>
              </a:solidFill>
              <a:effectLst/>
              <a:latin typeface="arial" panose="020B0604020202020204" pitchFamily="34" charset="0"/>
            </a:endParaRPr>
          </a:p>
          <a:p>
            <a:pPr algn="just"/>
            <a:r>
              <a:rPr lang="en-US" b="0" i="0" dirty="0">
                <a:solidFill>
                  <a:srgbClr val="222222"/>
                </a:solidFill>
                <a:effectLst/>
                <a:latin typeface="arial" panose="020B0604020202020204" pitchFamily="34" charset="0"/>
              </a:rPr>
              <a:t>1. Partition the array into chunks. A chunk is a sub cube that is small enough to fit into the memory available for cube computation. Chunking is a method for dividing an n-dimensional array into small n-dimensional chunks, where each chunk is stored as an object on disk. The chunks are compressed so as to remove wasted space resulting from empty array cells (i.e., cells that do not contain any valid data, whose cell count is zero). For instance, “</a:t>
            </a:r>
            <a:r>
              <a:rPr lang="en-US" b="0" i="0" dirty="0" err="1">
                <a:solidFill>
                  <a:srgbClr val="222222"/>
                </a:solidFill>
                <a:effectLst/>
                <a:latin typeface="arial" panose="020B0604020202020204" pitchFamily="34" charset="0"/>
              </a:rPr>
              <a:t>chunkID</a:t>
            </a:r>
            <a:r>
              <a:rPr lang="en-US" b="0" i="0" dirty="0">
                <a:solidFill>
                  <a:srgbClr val="222222"/>
                </a:solidFill>
                <a:effectLst/>
                <a:latin typeface="arial" panose="020B0604020202020204" pitchFamily="34" charset="0"/>
              </a:rPr>
              <a:t> offset” can be used as a cell addressing mechanism to compress a sparse array structure and when searching for cells within a chunk. Such a compression technique is powerful enough to handle sparse cubes, both on disk and in memory.</a:t>
            </a:r>
          </a:p>
          <a:p>
            <a:pPr algn="just"/>
            <a:r>
              <a:rPr lang="en-US" b="0" i="0" dirty="0">
                <a:solidFill>
                  <a:srgbClr val="222222"/>
                </a:solidFill>
                <a:effectLst/>
                <a:latin typeface="arial" panose="020B0604020202020204" pitchFamily="34" charset="0"/>
              </a:rPr>
              <a:t>2. Compute aggregates by visiting (i.e., accessing the values at) cube cells. The order in which cells are visited can be optimized so as to minimize the number of times that each cell must be revisited, thereby reducing memory access and storage costs. The trick is to exploit this ordering so that partial aggregates can be computed simultaneously, and any unnecessary revisiting of cells is avoided.</a:t>
            </a:r>
          </a:p>
          <a:p>
            <a:pPr algn="just"/>
            <a:r>
              <a:rPr lang="en-US" b="0" i="0" dirty="0">
                <a:solidFill>
                  <a:srgbClr val="222222"/>
                </a:solidFill>
                <a:effectLst/>
                <a:latin typeface="arial" panose="020B0604020202020204" pitchFamily="34" charset="0"/>
              </a:rPr>
              <a:t>Because this chunking technique involves “overlapping” some of the aggregation computations, it is referred to as multiway array aggregation. It performs simultaneous aggregation—that is, it computes aggregations simultaneously on multiple dimensions.</a:t>
            </a:r>
          </a:p>
          <a:p>
            <a:endParaRPr lang="en-IN" dirty="0"/>
          </a:p>
        </p:txBody>
      </p:sp>
    </p:spTree>
    <p:extLst>
      <p:ext uri="{BB962C8B-B14F-4D97-AF65-F5344CB8AC3E}">
        <p14:creationId xmlns:p14="http://schemas.microsoft.com/office/powerpoint/2010/main" val="427932609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8515F7-AC59-408C-B4D6-C43BAB6F651B}"/>
              </a:ext>
            </a:extLst>
          </p:cNvPr>
          <p:cNvSpPr>
            <a:spLocks noGrp="1"/>
          </p:cNvSpPr>
          <p:nvPr>
            <p:ph type="sldNum" sz="quarter" idx="12"/>
          </p:nvPr>
        </p:nvSpPr>
        <p:spPr/>
        <p:txBody>
          <a:bodyPr/>
          <a:lstStyle/>
          <a:p>
            <a:fld id="{E3591306-41CF-4237-B2B4-5C605DD45071}" type="slidenum">
              <a:rPr lang="en-US" smtClean="0">
                <a:solidFill>
                  <a:srgbClr val="464653"/>
                </a:solidFill>
              </a:rPr>
              <a:pPr/>
              <a:t>96</a:t>
            </a:fld>
            <a:endParaRPr lang="en-US">
              <a:solidFill>
                <a:srgbClr val="464653"/>
              </a:solidFill>
            </a:endParaRPr>
          </a:p>
        </p:txBody>
      </p:sp>
      <p:sp>
        <p:nvSpPr>
          <p:cNvPr id="4" name="Content Placeholder 3">
            <a:extLst>
              <a:ext uri="{FF2B5EF4-FFF2-40B4-BE49-F238E27FC236}">
                <a16:creationId xmlns:a16="http://schemas.microsoft.com/office/drawing/2014/main" id="{CC16F92C-7338-42D9-B5D9-A50E2B81CA85}"/>
              </a:ext>
            </a:extLst>
          </p:cNvPr>
          <p:cNvSpPr>
            <a:spLocks noGrp="1"/>
          </p:cNvSpPr>
          <p:nvPr>
            <p:ph sz="quarter" idx="1"/>
          </p:nvPr>
        </p:nvSpPr>
        <p:spPr>
          <a:xfrm>
            <a:off x="609600" y="135889"/>
            <a:ext cx="10972801" cy="6460854"/>
          </a:xfrm>
        </p:spPr>
        <p:txBody>
          <a:bodyPr>
            <a:normAutofit fontScale="85000" lnSpcReduction="10000"/>
          </a:bodyPr>
          <a:lstStyle/>
          <a:p>
            <a:r>
              <a:rPr lang="en-US" b="1" dirty="0">
                <a:solidFill>
                  <a:srgbClr val="00B050"/>
                </a:solidFill>
              </a:rPr>
              <a:t>BUC: Computing Iceberg Cubes from the Apex Cuboid Downward</a:t>
            </a:r>
          </a:p>
          <a:p>
            <a:pPr algn="just"/>
            <a:r>
              <a:rPr lang="en-US" dirty="0"/>
              <a:t>BUC is an algorithm for the computation of sparse and iceberg cubes. Unlike Multi Way, BUC constructs the cube from the apex cuboid toward the base cuboid. This allows BUC to share data partitioning costs. This order of processing also allows </a:t>
            </a:r>
            <a:r>
              <a:rPr lang="en-US" dirty="0" err="1"/>
              <a:t>BUCto</a:t>
            </a:r>
            <a:r>
              <a:rPr lang="en-US" dirty="0"/>
              <a:t> prune during construction, using the </a:t>
            </a:r>
            <a:r>
              <a:rPr lang="en-US" dirty="0" err="1"/>
              <a:t>Apriori</a:t>
            </a:r>
            <a:r>
              <a:rPr lang="en-US" dirty="0"/>
              <a:t> property.</a:t>
            </a:r>
          </a:p>
          <a:p>
            <a:pPr algn="just"/>
            <a:endParaRPr lang="en-US" dirty="0"/>
          </a:p>
          <a:p>
            <a:pPr algn="just"/>
            <a:r>
              <a:rPr lang="en-US" dirty="0"/>
              <a:t>Figure shows a lattice of cuboids, making up a 3-D data cube with the dimensions A, B, and C. The apex (0-D) cuboid, representing the concept all is at the top of the lattice. This is the most aggregated or generalized level. The 3-D base cuboid, ABC, is at the bottom of the lattice. It is the least aggregated (most detailed or specialized) level. This representation of a lattice of cuboids, with the apex at the top and the base at the bottom, is commonly accepted in data warehousing. It consolidates the notions of drill-down (where we can move from a highly aggregated cell to lower, more detailed cells) and roll-up (where we can move from detailed, low-level cells to higher level, more aggregated cells).</a:t>
            </a:r>
          </a:p>
          <a:p>
            <a:pPr algn="just"/>
            <a:endParaRPr lang="en-US" dirty="0"/>
          </a:p>
          <a:p>
            <a:pPr algn="just"/>
            <a:r>
              <a:rPr lang="en-US" dirty="0"/>
              <a:t>BUC stands for “Bottom-Up Construction.” However, according to the lattice convention described above and used throughout this book, the order of processing of BUC is actually top-down! The authors of BUC view a lattice of cuboids in the reverse order, with the apex cuboid at the bottom and the base cuboid at the top. In that view, BUC does bottom-up construction. However, because we adopt the application worldview where drill-down refers to drilling from the apex cuboid down toward the base cuboid, the exploration process of BUC is regarded as top-down. BUC’s exploration for the computation of a 3-D data cube is shown in Figure 4.5.</a:t>
            </a:r>
          </a:p>
          <a:p>
            <a:pPr algn="just"/>
            <a:endParaRPr lang="en-US" dirty="0"/>
          </a:p>
          <a:p>
            <a:pPr algn="just"/>
            <a:r>
              <a:rPr lang="en-US" dirty="0"/>
              <a:t>The BUC algorithm is shown in Figure 4.6. We first give an explanation of the algorithm and then follow up with an example. Initially, the algorithm is called with the input relation (set of tuples). BUC aggregates the entire input (line 1) and writes</a:t>
            </a:r>
          </a:p>
          <a:p>
            <a:endParaRPr lang="en-US" dirty="0"/>
          </a:p>
          <a:p>
            <a:r>
              <a:rPr lang="en-US" dirty="0"/>
              <a:t> </a:t>
            </a:r>
          </a:p>
          <a:p>
            <a:endParaRPr lang="en-IN" dirty="0"/>
          </a:p>
        </p:txBody>
      </p:sp>
    </p:spTree>
    <p:extLst>
      <p:ext uri="{BB962C8B-B14F-4D97-AF65-F5344CB8AC3E}">
        <p14:creationId xmlns:p14="http://schemas.microsoft.com/office/powerpoint/2010/main" val="28669514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570E-9AF1-4ECB-ACFC-9AAEF9E5D859}"/>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id="{0590C1BA-7ACD-4A83-BC62-C255C2D93C75}"/>
              </a:ext>
            </a:extLst>
          </p:cNvPr>
          <p:cNvSpPr>
            <a:spLocks noGrp="1"/>
          </p:cNvSpPr>
          <p:nvPr>
            <p:ph type="sldNum" sz="quarter" idx="12"/>
          </p:nvPr>
        </p:nvSpPr>
        <p:spPr/>
        <p:txBody>
          <a:bodyPr/>
          <a:lstStyle/>
          <a:p>
            <a:fld id="{E3591306-41CF-4237-B2B4-5C605DD45071}" type="slidenum">
              <a:rPr lang="en-US" smtClean="0">
                <a:solidFill>
                  <a:srgbClr val="464653"/>
                </a:solidFill>
              </a:rPr>
              <a:pPr/>
              <a:t>97</a:t>
            </a:fld>
            <a:endParaRPr lang="en-US">
              <a:solidFill>
                <a:srgbClr val="464653"/>
              </a:solidFill>
            </a:endParaRPr>
          </a:p>
        </p:txBody>
      </p:sp>
      <p:sp>
        <p:nvSpPr>
          <p:cNvPr id="4" name="Content Placeholder 3">
            <a:extLst>
              <a:ext uri="{FF2B5EF4-FFF2-40B4-BE49-F238E27FC236}">
                <a16:creationId xmlns:a16="http://schemas.microsoft.com/office/drawing/2014/main" id="{33C5A64F-AF98-41A0-8592-9D4CDDD3CC74}"/>
              </a:ext>
            </a:extLst>
          </p:cNvPr>
          <p:cNvSpPr>
            <a:spLocks noGrp="1"/>
          </p:cNvSpPr>
          <p:nvPr>
            <p:ph sz="quarter" idx="1"/>
          </p:nvPr>
        </p:nvSpPr>
        <p:spPr>
          <a:xfrm>
            <a:off x="469641" y="1601471"/>
            <a:ext cx="10972801" cy="4937760"/>
          </a:xfrm>
        </p:spPr>
        <p:txBody>
          <a:bodyPr/>
          <a:lstStyle/>
          <a:p>
            <a:r>
              <a:rPr lang="en-US" dirty="0"/>
              <a:t>Algorithm: BUC. Algorithm for the computation of sparse and iceberg cubes.</a:t>
            </a:r>
          </a:p>
          <a:p>
            <a:endParaRPr lang="en-IN" dirty="0"/>
          </a:p>
        </p:txBody>
      </p:sp>
      <p:pic>
        <p:nvPicPr>
          <p:cNvPr id="6" name="Picture 5">
            <a:extLst>
              <a:ext uri="{FF2B5EF4-FFF2-40B4-BE49-F238E27FC236}">
                <a16:creationId xmlns:a16="http://schemas.microsoft.com/office/drawing/2014/main" id="{0A019F6E-5BE4-4D09-BDE7-D81C65213D57}"/>
              </a:ext>
            </a:extLst>
          </p:cNvPr>
          <p:cNvPicPr>
            <a:picLocks noChangeAspect="1"/>
          </p:cNvPicPr>
          <p:nvPr/>
        </p:nvPicPr>
        <p:blipFill>
          <a:blip r:embed="rId2"/>
          <a:stretch>
            <a:fillRect/>
          </a:stretch>
        </p:blipFill>
        <p:spPr>
          <a:xfrm>
            <a:off x="2363371" y="2038350"/>
            <a:ext cx="5751929" cy="3961234"/>
          </a:xfrm>
          <a:prstGeom prst="rect">
            <a:avLst/>
          </a:prstGeom>
        </p:spPr>
      </p:pic>
    </p:spTree>
    <p:extLst>
      <p:ext uri="{BB962C8B-B14F-4D97-AF65-F5344CB8AC3E}">
        <p14:creationId xmlns:p14="http://schemas.microsoft.com/office/powerpoint/2010/main" val="38696090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0230-A7EF-41A0-A85A-C49C52BDBA6D}"/>
              </a:ext>
            </a:extLst>
          </p:cNvPr>
          <p:cNvSpPr>
            <a:spLocks noGrp="1"/>
          </p:cNvSpPr>
          <p:nvPr>
            <p:ph type="title"/>
          </p:nvPr>
        </p:nvSpPr>
        <p:spPr/>
        <p:txBody>
          <a:bodyPr>
            <a:normAutofit fontScale="90000"/>
          </a:bodyPr>
          <a:lstStyle/>
          <a:p>
            <a:r>
              <a:rPr lang="en-US" b="1" i="0" dirty="0">
                <a:solidFill>
                  <a:srgbClr val="00B050"/>
                </a:solidFill>
                <a:effectLst/>
                <a:latin typeface="arial" panose="020B0604020202020204" pitchFamily="34" charset="0"/>
              </a:rPr>
              <a:t>Star-Cubing: Computing Iceberg Cubes Using a Dynamic Star-tree Structure</a:t>
            </a:r>
            <a:endParaRPr lang="en-IN" dirty="0">
              <a:solidFill>
                <a:srgbClr val="00B050"/>
              </a:solidFill>
            </a:endParaRPr>
          </a:p>
        </p:txBody>
      </p:sp>
      <p:sp>
        <p:nvSpPr>
          <p:cNvPr id="3" name="Slide Number Placeholder 2">
            <a:extLst>
              <a:ext uri="{FF2B5EF4-FFF2-40B4-BE49-F238E27FC236}">
                <a16:creationId xmlns:a16="http://schemas.microsoft.com/office/drawing/2014/main" id="{F73570AB-BE4A-4F58-AFBA-3A40B1001CF6}"/>
              </a:ext>
            </a:extLst>
          </p:cNvPr>
          <p:cNvSpPr>
            <a:spLocks noGrp="1"/>
          </p:cNvSpPr>
          <p:nvPr>
            <p:ph type="sldNum" sz="quarter" idx="12"/>
          </p:nvPr>
        </p:nvSpPr>
        <p:spPr/>
        <p:txBody>
          <a:bodyPr/>
          <a:lstStyle/>
          <a:p>
            <a:fld id="{E3591306-41CF-4237-B2B4-5C605DD45071}" type="slidenum">
              <a:rPr lang="en-US" smtClean="0">
                <a:solidFill>
                  <a:srgbClr val="464653"/>
                </a:solidFill>
              </a:rPr>
              <a:pPr/>
              <a:t>98</a:t>
            </a:fld>
            <a:endParaRPr lang="en-US">
              <a:solidFill>
                <a:srgbClr val="464653"/>
              </a:solidFill>
            </a:endParaRPr>
          </a:p>
        </p:txBody>
      </p:sp>
      <p:sp>
        <p:nvSpPr>
          <p:cNvPr id="4" name="Content Placeholder 3">
            <a:extLst>
              <a:ext uri="{FF2B5EF4-FFF2-40B4-BE49-F238E27FC236}">
                <a16:creationId xmlns:a16="http://schemas.microsoft.com/office/drawing/2014/main" id="{347FCABE-43C5-4684-A636-D43F8EB57148}"/>
              </a:ext>
            </a:extLst>
          </p:cNvPr>
          <p:cNvSpPr>
            <a:spLocks noGrp="1"/>
          </p:cNvSpPr>
          <p:nvPr>
            <p:ph sz="quarter" idx="1"/>
          </p:nvPr>
        </p:nvSpPr>
        <p:spPr>
          <a:xfrm>
            <a:off x="609600" y="1219200"/>
            <a:ext cx="10972801" cy="5209592"/>
          </a:xfrm>
        </p:spPr>
        <p:txBody>
          <a:bodyPr>
            <a:normAutofit fontScale="92500" lnSpcReduction="20000"/>
          </a:bodyPr>
          <a:lstStyle/>
          <a:p>
            <a:pPr algn="l"/>
            <a:r>
              <a:rPr lang="en-US" b="0" i="0" dirty="0">
                <a:solidFill>
                  <a:srgbClr val="222222"/>
                </a:solidFill>
                <a:effectLst/>
                <a:latin typeface="arial" panose="020B0604020202020204" pitchFamily="34" charset="0"/>
              </a:rPr>
              <a:t>the Star-Cubing algorithm for computing iceberg cubes. Star-Cubing combines the strengths of the other methods we have studied up to this point. It integrates top-down and bottom-up cube computation and explores both multidimensional aggregation (similar to </a:t>
            </a:r>
            <a:r>
              <a:rPr lang="en-US" b="0" i="0" dirty="0" err="1">
                <a:solidFill>
                  <a:srgbClr val="222222"/>
                </a:solidFill>
                <a:effectLst/>
                <a:latin typeface="arial" panose="020B0604020202020204" pitchFamily="34" charset="0"/>
              </a:rPr>
              <a:t>MultiWay</a:t>
            </a:r>
            <a:r>
              <a:rPr lang="en-US" b="0" i="0" dirty="0">
                <a:solidFill>
                  <a:srgbClr val="222222"/>
                </a:solidFill>
                <a:effectLst/>
                <a:latin typeface="arial" panose="020B0604020202020204" pitchFamily="34" charset="0"/>
              </a:rPr>
              <a:t>) and </a:t>
            </a:r>
            <a:r>
              <a:rPr lang="en-US" b="0" i="0" dirty="0" err="1">
                <a:solidFill>
                  <a:srgbClr val="222222"/>
                </a:solidFill>
                <a:effectLst/>
                <a:latin typeface="arial" panose="020B0604020202020204" pitchFamily="34" charset="0"/>
              </a:rPr>
              <a:t>Apriori</a:t>
            </a:r>
            <a:r>
              <a:rPr lang="en-US" b="0" i="0" dirty="0">
                <a:solidFill>
                  <a:srgbClr val="222222"/>
                </a:solidFill>
                <a:effectLst/>
                <a:latin typeface="arial" panose="020B0604020202020204" pitchFamily="34" charset="0"/>
              </a:rPr>
              <a:t>-like pruning (similar to BUC). It operates from a data structure called a star-tree, which performs lossless data compression, thereby reducing the computation time and memory requirements.</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The Star-Cubing algorithm explores both the bottom-up and top-down computation models as follows: On the global computation order, it uses the bottom-up model. However, it has a sub layer underneath based on the top-down model, which explores the notion of shared dimensions, as we shall see below. This integration allows the algorithm to aggregate </a:t>
            </a:r>
            <a:r>
              <a:rPr lang="en-US" b="0" i="0" dirty="0" err="1">
                <a:solidFill>
                  <a:srgbClr val="222222"/>
                </a:solidFill>
                <a:effectLst/>
                <a:latin typeface="arial" panose="020B0604020202020204" pitchFamily="34" charset="0"/>
              </a:rPr>
              <a:t>onmultiple</a:t>
            </a:r>
            <a:r>
              <a:rPr lang="en-US" b="0" i="0" dirty="0">
                <a:solidFill>
                  <a:srgbClr val="222222"/>
                </a:solidFill>
                <a:effectLst/>
                <a:latin typeface="arial" panose="020B0604020202020204" pitchFamily="34" charset="0"/>
              </a:rPr>
              <a:t> dimensions while still partitioning parent group-</a:t>
            </a:r>
            <a:r>
              <a:rPr lang="en-US" b="0" i="0" dirty="0" err="1">
                <a:solidFill>
                  <a:srgbClr val="222222"/>
                </a:solidFill>
                <a:effectLst/>
                <a:latin typeface="arial" panose="020B0604020202020204" pitchFamily="34" charset="0"/>
              </a:rPr>
              <a:t>by’s</a:t>
            </a:r>
            <a:r>
              <a:rPr lang="en-US" b="0" i="0" dirty="0">
                <a:solidFill>
                  <a:srgbClr val="222222"/>
                </a:solidFill>
                <a:effectLst/>
                <a:latin typeface="arial" panose="020B0604020202020204" pitchFamily="34" charset="0"/>
              </a:rPr>
              <a:t> and pruning child group-</a:t>
            </a:r>
            <a:r>
              <a:rPr lang="en-US" b="0" i="0" dirty="0" err="1">
                <a:solidFill>
                  <a:srgbClr val="222222"/>
                </a:solidFill>
                <a:effectLst/>
                <a:latin typeface="arial" panose="020B0604020202020204" pitchFamily="34" charset="0"/>
              </a:rPr>
              <a:t>by’s</a:t>
            </a:r>
            <a:r>
              <a:rPr lang="en-US" b="0" i="0" dirty="0">
                <a:solidFill>
                  <a:srgbClr val="222222"/>
                </a:solidFill>
                <a:effectLst/>
                <a:latin typeface="arial" panose="020B0604020202020204" pitchFamily="34" charset="0"/>
              </a:rPr>
              <a:t> that do not satisfy the iceberg condition.</a:t>
            </a:r>
          </a:p>
          <a:p>
            <a:pPr algn="l"/>
            <a:endParaRPr lang="en-US" b="0" i="0" dirty="0">
              <a:solidFill>
                <a:srgbClr val="222222"/>
              </a:solidFill>
              <a:effectLst/>
              <a:latin typeface="arial" panose="020B0604020202020204" pitchFamily="34" charset="0"/>
            </a:endParaRPr>
          </a:p>
          <a:p>
            <a:pPr algn="l"/>
            <a:r>
              <a:rPr lang="en-US" b="0" i="0" dirty="0">
                <a:solidFill>
                  <a:srgbClr val="222222"/>
                </a:solidFill>
                <a:effectLst/>
                <a:latin typeface="arial" panose="020B0604020202020204" pitchFamily="34" charset="0"/>
              </a:rPr>
              <a:t>Star-Cubing’s approach is illustrated in Figure 4.8 for the computation of a 4-D data cube. If we were to follow only the bottom-up model (similar to Multiway), then the cuboids marked as pruned by Star-Cubing would still be explored. Star-Cubing is able to prune the indicated cuboids because it considers shared dimensions. ACD=A means cuboid ACD has shared dimension A, ABD=AB means cuboid ABD has shared dimension AB, ABC=ABC means cuboid ABC has shared dimension ABC, and so on. This comes from the generalization that all the cuboids in the subtree rooted at ACD include dimension A, all those rooted at ABD include dimensions AB, and all those rooted at ABC include dimensions ABC (even though there is only one such cuboid). We call these common dimensions the shared dimensions of those particular sub trees.</a:t>
            </a:r>
          </a:p>
          <a:p>
            <a:endParaRPr lang="en-IN" dirty="0"/>
          </a:p>
        </p:txBody>
      </p:sp>
    </p:spTree>
    <p:extLst>
      <p:ext uri="{BB962C8B-B14F-4D97-AF65-F5344CB8AC3E}">
        <p14:creationId xmlns:p14="http://schemas.microsoft.com/office/powerpoint/2010/main" val="10019405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010279-69B7-43B0-9CDE-E1E0729FE262}"/>
              </a:ext>
            </a:extLst>
          </p:cNvPr>
          <p:cNvSpPr>
            <a:spLocks noGrp="1"/>
          </p:cNvSpPr>
          <p:nvPr>
            <p:ph type="sldNum" sz="quarter" idx="12"/>
          </p:nvPr>
        </p:nvSpPr>
        <p:spPr/>
        <p:txBody>
          <a:bodyPr/>
          <a:lstStyle/>
          <a:p>
            <a:fld id="{E3591306-41CF-4237-B2B4-5C605DD45071}" type="slidenum">
              <a:rPr lang="en-US" smtClean="0">
                <a:solidFill>
                  <a:srgbClr val="464653"/>
                </a:solidFill>
              </a:rPr>
              <a:pPr/>
              <a:t>99</a:t>
            </a:fld>
            <a:endParaRPr lang="en-US">
              <a:solidFill>
                <a:srgbClr val="464653"/>
              </a:solidFill>
            </a:endParaRPr>
          </a:p>
        </p:txBody>
      </p:sp>
      <p:sp>
        <p:nvSpPr>
          <p:cNvPr id="4" name="Content Placeholder 3">
            <a:extLst>
              <a:ext uri="{FF2B5EF4-FFF2-40B4-BE49-F238E27FC236}">
                <a16:creationId xmlns:a16="http://schemas.microsoft.com/office/drawing/2014/main" id="{ECCBFB23-DBD5-4823-A2A8-6A332BE23921}"/>
              </a:ext>
            </a:extLst>
          </p:cNvPr>
          <p:cNvSpPr>
            <a:spLocks noGrp="1"/>
          </p:cNvSpPr>
          <p:nvPr>
            <p:ph sz="quarter" idx="1"/>
          </p:nvPr>
        </p:nvSpPr>
        <p:spPr>
          <a:xfrm>
            <a:off x="609600" y="135889"/>
            <a:ext cx="7414727" cy="6302233"/>
          </a:xfrm>
        </p:spPr>
        <p:txBody>
          <a:bodyPr>
            <a:normAutofit fontScale="92500" lnSpcReduction="10000"/>
          </a:bodyPr>
          <a:lstStyle/>
          <a:p>
            <a:pPr algn="just"/>
            <a:r>
              <a:rPr lang="en-US" sz="2200" b="0" i="0" dirty="0">
                <a:solidFill>
                  <a:srgbClr val="222222"/>
                </a:solidFill>
                <a:effectLst/>
                <a:latin typeface="arial" panose="020B0604020202020204" pitchFamily="34" charset="0"/>
              </a:rPr>
              <a:t>The introduction of shared dimensions facilitates shared computation. Because the shared dimensions are identified early on in the tree expansion, we can avoid re computing them later. For example, cuboid AB extending from ABD in Figure 4.8 would actually be pruned because AB was already computed in ABD=AB. Similarly, cuboid A extending from AD would also be pruned because it was already computed in ACD=A.</a:t>
            </a:r>
          </a:p>
          <a:p>
            <a:pPr algn="just"/>
            <a:r>
              <a:rPr lang="en-US" sz="2200" b="0" i="0" dirty="0">
                <a:solidFill>
                  <a:srgbClr val="222222"/>
                </a:solidFill>
                <a:effectLst/>
                <a:latin typeface="arial" panose="020B0604020202020204" pitchFamily="34" charset="0"/>
              </a:rPr>
              <a:t>Shared dimensions allow us to do A priori-like pruning if the measure of an iceberg cube, such as count, is anti monotonic; that is, if the aggregate value on a shared dimension does not satisfy the iceberg condition, then all of the cells descending from this shared dimension cannot satisfy the iceberg condition either. Such cells and all of their descendants can be pruned, because these descendant cells are, by definition, more specialized (i.e., contain more dimensions) than those in the shared dimension(s). The number of tuples covered by the descendant cells will be less than or equal to the number of tuples covered by the shared dimensions. Therefore, if the aggregate value on a shared dimension fails the iceberg condition, the descendant cells cannot satisfy it either.</a:t>
            </a:r>
          </a:p>
          <a:p>
            <a:endParaRPr lang="en-IN" dirty="0"/>
          </a:p>
        </p:txBody>
      </p:sp>
      <p:pic>
        <p:nvPicPr>
          <p:cNvPr id="6" name="Picture 5">
            <a:extLst>
              <a:ext uri="{FF2B5EF4-FFF2-40B4-BE49-F238E27FC236}">
                <a16:creationId xmlns:a16="http://schemas.microsoft.com/office/drawing/2014/main" id="{F01B01D6-814D-45FF-B593-0409E0D27C4B}"/>
              </a:ext>
            </a:extLst>
          </p:cNvPr>
          <p:cNvPicPr>
            <a:picLocks noChangeAspect="1"/>
          </p:cNvPicPr>
          <p:nvPr/>
        </p:nvPicPr>
        <p:blipFill>
          <a:blip r:embed="rId2"/>
          <a:stretch>
            <a:fillRect/>
          </a:stretch>
        </p:blipFill>
        <p:spPr>
          <a:xfrm>
            <a:off x="8329922" y="2284785"/>
            <a:ext cx="3655637" cy="2288429"/>
          </a:xfrm>
          <a:prstGeom prst="rect">
            <a:avLst/>
          </a:prstGeom>
        </p:spPr>
      </p:pic>
    </p:spTree>
    <p:extLst>
      <p:ext uri="{BB962C8B-B14F-4D97-AF65-F5344CB8AC3E}">
        <p14:creationId xmlns:p14="http://schemas.microsoft.com/office/powerpoint/2010/main" val="680380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222</TotalTime>
  <Words>9897</Words>
  <Application>Microsoft Office PowerPoint</Application>
  <PresentationFormat>Widescreen</PresentationFormat>
  <Paragraphs>721</Paragraphs>
  <Slides>101</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101</vt:i4>
      </vt:variant>
    </vt:vector>
  </HeadingPairs>
  <TitlesOfParts>
    <vt:vector size="114" baseType="lpstr">
      <vt:lpstr>Arial</vt:lpstr>
      <vt:lpstr>Arial</vt:lpstr>
      <vt:lpstr>Calibri</vt:lpstr>
      <vt:lpstr>erdana</vt:lpstr>
      <vt:lpstr>helvetica neue</vt:lpstr>
      <vt:lpstr>inter-bold</vt:lpstr>
      <vt:lpstr>inter-regular</vt:lpstr>
      <vt:lpstr>Open Sans</vt:lpstr>
      <vt:lpstr>times new roman</vt:lpstr>
      <vt:lpstr>Trebuchet MS</vt:lpstr>
      <vt:lpstr>verdana</vt:lpstr>
      <vt:lpstr>Wingdings 3</vt:lpstr>
      <vt:lpstr>Facet</vt:lpstr>
      <vt:lpstr>Data Warehouse - Architecture</vt:lpstr>
      <vt:lpstr>PowerPoint Presentation</vt:lpstr>
      <vt:lpstr>Three-Tier Data Warehouse Architecture </vt:lpstr>
      <vt:lpstr>1. Bottom Tier </vt:lpstr>
      <vt:lpstr>PowerPoint Presentation</vt:lpstr>
      <vt:lpstr>2. Middle-tier</vt:lpstr>
      <vt:lpstr>PowerPoint Presentation</vt:lpstr>
      <vt:lpstr>PowerPoint Presentation</vt:lpstr>
      <vt:lpstr>3. Top-tier</vt:lpstr>
      <vt:lpstr>Data Warehouse Models</vt:lpstr>
      <vt:lpstr>Types of Data Warehouse Models</vt:lpstr>
      <vt:lpstr>PowerPoint Presentation</vt:lpstr>
      <vt:lpstr>PowerPoint Presentation</vt:lpstr>
      <vt:lpstr>PowerPoint Presentation</vt:lpstr>
      <vt:lpstr>ETL (Extract, Transform, and Load) Process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Meta Data </vt:lpstr>
      <vt:lpstr>PowerPoint Presentation</vt:lpstr>
      <vt:lpstr>Data Mart</vt:lpstr>
      <vt:lpstr>PowerPoint Presentation</vt:lpstr>
      <vt:lpstr>PowerPoint Presentation</vt:lpstr>
      <vt:lpstr>PowerPoint Presentation</vt:lpstr>
      <vt:lpstr>Data Warehouse vs Data Mart</vt:lpstr>
      <vt:lpstr>PowerPoint Presentation</vt:lpstr>
      <vt:lpstr>Data Modeling: - Dimensional Modeling</vt:lpstr>
      <vt:lpstr>Objectives of Dimensional Modeling</vt:lpstr>
      <vt:lpstr>Elements of Dimensional Modeling</vt:lpstr>
      <vt:lpstr>PowerPoint Presentation</vt:lpstr>
      <vt:lpstr>PowerPoint Presentation</vt:lpstr>
      <vt:lpstr>PowerPoint Presentation</vt:lpstr>
      <vt:lpstr>PowerPoint Presentation</vt:lpstr>
      <vt:lpstr>PowerPoint Presentation</vt:lpstr>
      <vt:lpstr>Snowflake Schema</vt:lpstr>
      <vt:lpstr>PowerPoint Presentation</vt:lpstr>
      <vt:lpstr>PowerPoint Presentation</vt:lpstr>
      <vt:lpstr>PowerPoint Presentation</vt:lpstr>
      <vt:lpstr>Fact Table</vt:lpstr>
      <vt:lpstr>Dimension Tables</vt:lpstr>
      <vt:lpstr>Multi-Dimensional Data Model</vt:lpstr>
      <vt:lpstr>PowerPoint Presentation</vt:lpstr>
      <vt:lpstr>PowerPoint Presentation</vt:lpstr>
      <vt:lpstr>PowerPoint Presentation</vt:lpstr>
      <vt:lpstr>Data Cube</vt:lpstr>
      <vt:lpstr>PowerPoint Presentation</vt:lpstr>
      <vt:lpstr>PowerPoint Presentation</vt:lpstr>
      <vt:lpstr>PowerPoint Presentation</vt:lpstr>
      <vt:lpstr>PowerPoint Presentation</vt:lpstr>
      <vt:lpstr>PowerPoint Presentation</vt:lpstr>
      <vt:lpstr>PowerPoint Presentation</vt:lpstr>
      <vt:lpstr>Fact Constellation Schema</vt:lpstr>
      <vt:lpstr>PowerPoint Presentation</vt:lpstr>
      <vt:lpstr>PowerPoint Presentation</vt:lpstr>
      <vt:lpstr>OLAP Operations</vt:lpstr>
      <vt:lpstr>OLAP Operations</vt:lpstr>
      <vt:lpstr>OLAP Operations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Design and usage</vt:lpstr>
      <vt:lpstr>Top-down Design Approach</vt:lpstr>
      <vt:lpstr>PowerPoint Presentation</vt:lpstr>
      <vt:lpstr>PowerPoint Presentation</vt:lpstr>
      <vt:lpstr>Bottom-Up Design Approach</vt:lpstr>
      <vt:lpstr>PowerPoint Presentation</vt:lpstr>
      <vt:lpstr>PowerPoint Presentation</vt:lpstr>
      <vt:lpstr>PowerPoint Presentation</vt:lpstr>
      <vt:lpstr>Differentiate between Top-Down Design Approach and Bottom-Up Design Approach</vt:lpstr>
      <vt:lpstr>Data Warehouse Implementation</vt:lpstr>
      <vt:lpstr>PowerPoint Presentation</vt:lpstr>
      <vt:lpstr>PowerPoint Presentation</vt:lpstr>
      <vt:lpstr>PowerPoint Presentation</vt:lpstr>
      <vt:lpstr>PowerPoint Presentation</vt:lpstr>
      <vt:lpstr>PowerPoint Presentation</vt:lpstr>
      <vt:lpstr>PowerPoint Presentation</vt:lpstr>
      <vt:lpstr>Data Generalization by Attribute-oriented Induction approach</vt:lpstr>
      <vt:lpstr>PowerPoint Presentation</vt:lpstr>
      <vt:lpstr>PowerPoint Presentation</vt:lpstr>
      <vt:lpstr>PowerPoint Presentation</vt:lpstr>
      <vt:lpstr>PowerPoint Presentation</vt:lpstr>
      <vt:lpstr>PowerPoint Presentation</vt:lpstr>
      <vt:lpstr>PowerPoint Presentation</vt:lpstr>
      <vt:lpstr>Data Cube Computation Methods</vt:lpstr>
      <vt:lpstr>PowerPoint Presentation</vt:lpstr>
      <vt:lpstr>PowerPoint Presentation</vt:lpstr>
      <vt:lpstr>Multiway Array Aggregation for Full Cube Computation</vt:lpstr>
      <vt:lpstr>PowerPoint Presentation</vt:lpstr>
      <vt:lpstr>PowerPoint Presentation</vt:lpstr>
      <vt:lpstr>Star-Cubing: Computing Iceberg Cubes Using a Dynamic Star-tree Structure</vt:lpstr>
      <vt:lpstr>PowerPoint Presentation</vt:lpstr>
      <vt:lpstr>Pre-computing Shell Fragments for Fast High-Dimensional OLAP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Shobika G</cp:lastModifiedBy>
  <cp:revision>10</cp:revision>
  <dcterms:created xsi:type="dcterms:W3CDTF">2024-07-18T16:08:45Z</dcterms:created>
  <dcterms:modified xsi:type="dcterms:W3CDTF">2024-07-31T09:34:17Z</dcterms:modified>
</cp:coreProperties>
</file>