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8" r:id="rId6"/>
    <p:sldId id="265" r:id="rId7"/>
    <p:sldId id="269" r:id="rId8"/>
    <p:sldId id="271" r:id="rId9"/>
    <p:sldId id="272" r:id="rId10"/>
    <p:sldId id="273" r:id="rId11"/>
    <p:sldId id="275" r:id="rId12"/>
    <p:sldId id="270" r:id="rId13"/>
    <p:sldId id="274" r:id="rId14"/>
    <p:sldId id="276" r:id="rId15"/>
    <p:sldId id="277" r:id="rId16"/>
    <p:sldId id="278" r:id="rId17"/>
    <p:sldId id="280" r:id="rId18"/>
    <p:sldId id="279" r:id="rId19"/>
    <p:sldId id="281" r:id="rId20"/>
    <p:sldId id="282" r:id="rId21"/>
    <p:sldId id="283" r:id="rId22"/>
    <p:sldId id="286" r:id="rId23"/>
    <p:sldId id="284" r:id="rId24"/>
    <p:sldId id="285" r:id="rId25"/>
    <p:sldId id="262" r:id="rId26"/>
    <p:sldId id="289" r:id="rId27"/>
    <p:sldId id="288" r:id="rId28"/>
    <p:sldId id="287" r:id="rId29"/>
    <p:sldId id="290" r:id="rId30"/>
    <p:sldId id="260" r:id="rId31"/>
    <p:sldId id="259" r:id="rId32"/>
    <p:sldId id="261" r:id="rId33"/>
    <p:sldId id="263" r:id="rId34"/>
    <p:sldId id="291" r:id="rId35"/>
    <p:sldId id="293" r:id="rId36"/>
    <p:sldId id="292" r:id="rId37"/>
    <p:sldId id="294" r:id="rId38"/>
    <p:sldId id="295" r:id="rId39"/>
    <p:sldId id="296" r:id="rId40"/>
    <p:sldId id="298" r:id="rId41"/>
    <p:sldId id="301" r:id="rId42"/>
    <p:sldId id="302" r:id="rId43"/>
    <p:sldId id="300" r:id="rId44"/>
    <p:sldId id="303" r:id="rId45"/>
    <p:sldId id="304" r:id="rId46"/>
    <p:sldId id="305" r:id="rId47"/>
    <p:sldId id="307" r:id="rId48"/>
    <p:sldId id="308" r:id="rId49"/>
    <p:sldId id="309" r:id="rId50"/>
    <p:sldId id="310" r:id="rId51"/>
    <p:sldId id="312" r:id="rId52"/>
    <p:sldId id="313" r:id="rId53"/>
    <p:sldId id="311" r:id="rId54"/>
    <p:sldId id="314" r:id="rId55"/>
    <p:sldId id="31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E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0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73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9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3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2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2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B219-11E4-4681-BA4F-00ABE1EFB5E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744E-8972-4611-A3F4-B22246D186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D0E8A4F-9389-A141-7F4F-FC9328E3293A}"/>
              </a:ext>
            </a:extLst>
          </p:cNvPr>
          <p:cNvSpPr txBox="1">
            <a:spLocks/>
          </p:cNvSpPr>
          <p:nvPr/>
        </p:nvSpPr>
        <p:spPr>
          <a:xfrm>
            <a:off x="1524000" y="4666594"/>
            <a:ext cx="9144000" cy="1273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>
                <a:solidFill>
                  <a:srgbClr val="0070C0"/>
                </a:solidFill>
              </a:rPr>
              <a:t>Dr. Saravanan R </a:t>
            </a:r>
          </a:p>
          <a:p>
            <a:r>
              <a:rPr lang="en-GB" sz="2800" b="1">
                <a:solidFill>
                  <a:srgbClr val="0070C0"/>
                </a:solidFill>
              </a:rPr>
              <a:t>Professor/IT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6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2A9A5-BDF1-939B-7B95-1AD8BAE45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7D6591-08A1-6995-B512-20397ED52CB7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8351E-9333-07C6-BA5E-CE13AE2AA745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B910569-66DC-174B-1D70-FA7DD63C5419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018B57-739A-FF05-1B5C-E0453B58CDA1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4E09B2-CEAD-8150-BC10-82F895629375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1FD0E3-5E71-2CD3-35D9-7E045D46F7F9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1AAA59-681B-5728-4C3C-56261FCFD65A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4E5B3B-EC70-BB20-3C30-28867AA56586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B6E2D0-BBDF-73DB-A49B-4EDD2F77D283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2B65DD-1732-165F-A7D0-72263C929911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695D55-4C48-9313-B9ED-4E75A845DBF3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AAB3A7-6291-F9DB-6FB9-00E5E2FF84FE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EB2F1-17E6-8FDB-6BB6-D55C71B0EC37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C0C02-E086-DA12-ADFB-8262704681DD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4AA0D6-58B7-8C2B-E021-3B618D71D135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AE6006-E812-4612-6354-4FD0E48D0FE8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899C0-0F28-C3C9-7C3C-09C6BBB2613B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1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3242E-72AF-EC56-BB32-FC4BE2CE1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997E37B2-C56C-D7DC-E5C3-71D1B1735DBF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E637FB-BD11-C6DD-7C7C-E86F59C6625D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F65DD-9BDF-1019-70AB-995DCA83DABD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46A23C1-0CC5-9792-C1A3-7DE34ED6B9A7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14B93-5988-63E2-95C5-463BBA12E4B7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34DA7-4D42-703D-1E8B-FC4E61CD086A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C5ACDF-437B-8A69-B671-9D9D176A9A5E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7D2783-0736-51F1-6A02-0A6F1C6E488D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E56A0A-2D89-1BF4-A9CB-7EC791D51156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353232-4464-3160-1FA6-1C99CBD4C3BB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B34B77-DD93-916E-9422-A7B5B75EE0C9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BF00F4-5744-3377-75C3-5952E41C5A59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6793DB-BA4A-A1CC-6A15-705CC6243303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53FE4C-AC58-31AA-C471-6B6D13CBF094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BB7086-9FDE-5D0B-B68A-7E620415501C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6677AB-0C11-8CAC-6A2A-1988B1C07B1D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6D0903-393C-8D7C-B0B5-02562186C3F3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848D9-B070-AD32-E5D8-EFB160201008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5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1DA8A-AC34-73F1-6EC1-0DB93FE9F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CE403C57-35F4-6FC4-77EB-3BFD999EA3C1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79456A-2B76-A1A1-FF6D-DC2E64912ED6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30FD8E-14F2-AD53-86C4-556C1FCFBCFB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C1724C-B9D0-F70E-1E68-956A49D636E8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B4E4BD-0A7E-600F-4C09-C5E182F60F6C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5EC427-C6D2-2C21-3D7E-C1D2EBDBAE18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02181D-E878-D579-B14C-8A028BC7DEC2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B6BEB0-EBD4-E006-1D5F-DF36253EAE0F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E0D4B1-BC14-A9AC-BB66-1521EF8CFE42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B4F053-0B40-9C25-755F-329DB0CB5019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6DE31D-5318-DF7D-E2EB-61B1E25D2A01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D4C26-21CD-3BE1-8F0C-434B3418C6D9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4B28C3-1B64-4135-567B-4086DCEB2E37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96C0EB-F12C-8CAC-DFE3-AE6F0C16776F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A6B38D7-2D52-236A-F66E-6C9D72CC0792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FB854B-46CD-AA3C-9ECC-5DB1971E2259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807ECE-C084-37EF-692A-E77E738A8C83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77C90C-9F13-020E-1132-2A58AD27FADA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F88EF-B3C5-A802-6A26-CAAB7C63F8D5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4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0373-221F-517E-6CC2-475261F0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E3A981A4-73FB-7247-25DA-F6CCFF201157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1DBB4-4560-6471-74F7-9AEB56F611F8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CF973D-5F51-080B-75F3-5049A454EAC8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23EA9-DFD2-FA30-01E1-34DD5E98281D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6423259-A544-7FB4-1EF2-B9439A77A3D3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85F035-00D5-492A-A4E1-3F7A3649CF4D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92A08E-D9A1-9128-4F01-D915774EBB99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E108B5-B466-57D8-CAC7-58E639133DC7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F6B642-4C00-9496-5F0D-F4509B06ADEB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BEA402-8F82-A332-BFD1-54BFFE8BEFC2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1AD61B-5244-0400-7A66-F1320AC69011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8E54C-57C0-7317-8967-F9C01D64A763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33187E-97A7-6425-0B85-DCE3629426B3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5666FA-D0ED-7C79-A632-94B002C0F986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8EA853-3ACE-1993-3532-4D45CA8230A7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AC45AE-0107-5854-F4E0-B265E50B661C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FE4E9F-E754-4D49-E6A8-B704C80E98C5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957C5F-6AF2-5731-FAEF-AFEDA86E35FD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55E2D7-6E2A-8DB5-EC1A-4802B7D7F837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23DCD-3140-48F1-BAC7-48842469E146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C6903-4218-9335-8DD9-D2E132A72986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1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A943-C8F8-882B-D8F1-2AC3BC43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F4B4AA68-4776-43BB-7E85-F95AD6F29A3E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B8A2AE-A336-15B9-B366-30CC15470663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7BA210-DB4A-76D7-BD7A-9AD28B9BA566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A1938C-29F4-35AF-8172-46DCDE281E39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377FC5-52CB-7298-115A-27E8BED7A59E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98DB0B-9276-19D5-58B9-25379DC7FBA7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DE5212-9D25-CCF6-70D1-781EDA223C1E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E5A5CC-7268-AB86-18F2-56D9824CEE50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04AC5A-5A2C-1F5C-746B-9B756B6759BC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B62B5-A577-14ED-EB3E-58E18F3B1F14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0558BB-0068-E10C-BD60-F9C394CBB8CD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A17C78-066B-F3CB-E92D-5589D740CD3F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03FA5A-8D3A-8B8E-726E-4C572EA2CEEF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F40BD7-D273-944F-03C1-FF97D2FDC43A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DCE447-A8A9-1745-1672-E7B0EEC10B2F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DF089B-1CEF-75B5-6D3A-C8AD4C092584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AA7459-2766-40F0-D922-C151D3400CEC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A6E591-A9CE-9EC3-FFB0-BDE91626FFFA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BE043A-396E-B3C9-55E7-C1507075FD0B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5FE11D-3476-F730-2235-6941AE488806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Support Vector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5E973-FB49-D1F4-8A4D-212CF2E49747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E66A5-EC13-FFA7-E34F-15223D35FBCE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8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7C37-02D7-9E70-C655-39420C4B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A7F9DB9-BAD4-331E-0A89-8B0263840CE9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DA10F-2A77-1065-E9B1-ED6B31878AD5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D5DC16-C24C-F655-F214-D0D51A586C83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86805B-F9B8-B968-BB21-687E5B4BCFC2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A923358-77ED-25DB-4B1C-2367173A70A5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23AEA5-69D0-B8AE-5268-7195D7963151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E7F97F-A9C7-B8EC-E416-D4C8784A7713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4D5520-2D79-E1EA-571A-6F4C2F5362FE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35C20A-079B-FB09-646F-CF94D20CB906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38FDFC-130C-3055-60EA-29A72023547B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84FFA3-A3F9-4607-34EE-777B828AC29C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D64A49-BFB8-BC80-9037-AB6CB77928B0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4636C6-8997-FC99-8099-84B60682CD2D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D7310E-9A4F-DA98-C2E0-BE9C50D08A81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F1E6B7-6021-9A15-2432-975868D45F76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7E4AF2-892F-0B60-82C2-A47A26D9662C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33C73A-4D10-5968-A3E4-BA5CFE3C3308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598853-A671-8A05-F016-9DD8546E773D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5C5D7B-A4D8-3FB9-5611-4C758D08B8FA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86EB759-7FC8-FA51-FA3E-51BF50B22852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1EEED-D25E-1944-87F5-58B38EB6D0DF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521FB-7A61-0DB7-F4EE-7EE20CC74C0E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2FBB6-6FBC-9C4B-6F05-929544D5BDEC}"/>
              </a:ext>
            </a:extLst>
          </p:cNvPr>
          <p:cNvSpPr txBox="1"/>
          <p:nvPr/>
        </p:nvSpPr>
        <p:spPr>
          <a:xfrm>
            <a:off x="405684" y="303187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</p:spTree>
    <p:extLst>
      <p:ext uri="{BB962C8B-B14F-4D97-AF65-F5344CB8AC3E}">
        <p14:creationId xmlns:p14="http://schemas.microsoft.com/office/powerpoint/2010/main" val="350021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BE64-B51C-1EF5-D975-4693D45BA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C1FDFE4F-32DC-7925-75E5-200BBD5A0B24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1B6097-C569-849D-C3CC-FACA6BD3DFFB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4561C7-887E-DCEE-AC4C-A6B791ED79F6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29D21-FB13-5659-EFB8-FF06F1DB3D5A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25DB8E-B9D0-8E2D-4AB9-C1E9799156A8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1DFA7-114F-D8F7-8EA8-0483A2213164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DFF88F-190F-D441-B068-A6AAF271E34F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94BBB0-8A57-955F-CACC-1FFCBD317BA4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3A1B55-82D4-98A3-5D7E-B41925C66757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DA0888-77FC-5D38-9388-31BABABE7C5E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242D4B-80E2-84B4-3F89-020AD8493F94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1D0E0-E9A8-DEFD-053C-DE988C93CC8D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B7067E-3200-50A4-07B7-F1F4535C8B42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D91445-B1EA-F534-98D4-AF0E2D8C2CF4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287AD0-E275-57AE-E64A-3F8726EA9621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C27804-7CDA-A438-15B1-4B77A5C983CE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0E34A-F896-F442-85C9-590905EAB245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2F8B87-7C50-3E1A-27E6-88DB34C25386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34B83C-DFDD-3E3D-445B-6039D0274B92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1E409F-9EDB-B3D2-D99B-FCAC64AFDD58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C15AD-A4F1-6839-3DEC-D36F8C6AC699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CA837-2BA3-4A3C-CC50-C1E09F8EE5A8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18FEF-82B1-265B-FBC7-FF91C10EDF5C}"/>
              </a:ext>
            </a:extLst>
          </p:cNvPr>
          <p:cNvSpPr txBox="1"/>
          <p:nvPr/>
        </p:nvSpPr>
        <p:spPr>
          <a:xfrm>
            <a:off x="405684" y="303187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B391EB-3C29-38AB-0032-F253348B8984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6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D9B5-D273-BFFC-89FA-2F07ED0D8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70DA538-D0A4-C44B-7A64-3FA085B413AF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D5C7AC-ADB8-537C-AE2D-693B679B7684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A7CB96-77F5-09FF-58F7-B1AD777988CD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F3B81C-1491-9803-7E89-57977FEAFA7B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BE46ECED-FA0D-014F-8AF6-4B24C605598D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909F80-24E9-FEEF-934B-B1B21DC8F174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D1D561-BE21-4A39-22EE-FC704DCE2257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AF9999-BC62-E07A-37A9-B9979E8BC4B5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ACF7D7-19C5-B519-B023-8B027FDB4DC1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282428-F70F-E45B-B5C5-B36F169510BB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A617DB-7FC5-FB2F-ECFA-1C484063215B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700783-9A54-D36E-422E-52B3E7BA35F9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9BFD3C-0080-8651-39BF-474500F24E90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CA30F0-178F-14FB-0251-6C2131328DBF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B99567-3CC7-ACDF-F2BB-618CC5075A89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9D241F-43F4-97C5-B455-287E42D644F8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E41EEA-A2F8-A09E-F098-0FC897216E0F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68DA7A-F9F3-CE7F-7A98-AFE3FEC56B31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B312B3-1DE0-9E8F-A302-98874BC31249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C72CDEC-58D9-B17F-A44E-265003EB10D4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46B22-0F16-0A64-24F4-E776DF925176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444B9-FC3F-CB8D-4837-D9C06DEAA3AD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D03DB-A3BB-EF4E-4C42-A852182AF4DF}"/>
              </a:ext>
            </a:extLst>
          </p:cNvPr>
          <p:cNvSpPr txBox="1"/>
          <p:nvPr/>
        </p:nvSpPr>
        <p:spPr>
          <a:xfrm>
            <a:off x="405684" y="303187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88BA78-2C01-2153-0602-934579190CC3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202269-7408-A8CC-6952-0B21BBBBF12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6FDBD6-A356-C66F-9995-D9C2D158BBF7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16980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76A92-EDDC-1D9D-1AF1-A860AFDBF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927EBD53-4D38-0C35-D3C9-329ECD5DA9E6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13C724-49E0-09AA-A517-A439659A8698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85CDD2-B066-0771-F6B3-A85B8F59938C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DA12F-2FF6-636C-655A-9AAB206710E7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4E5E500-535A-C1D5-40FF-3A30C8598161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F5B8E4-1419-6BD0-3EBE-77309A3C0920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B7160C-530A-46E5-264F-E74970341BA3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F186F7-1269-E711-98DE-46427F3E1A3A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5275A0-52A8-E585-19B9-22EAB46629CB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531D72-C8E9-2A14-6CBE-0005B9F6E691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90E4EE-A840-88C4-71E6-D9F67552AAD1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BB7E7D-BFC8-E7D8-C51B-E4F2005F06D7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3EE17E-DD1B-6519-12D6-19842D4AE7AF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77B737-1512-7D2F-8430-B225FDCC715C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6BD3DB-BB2D-E1B3-15F9-2B554E6A63F9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6F804D-A364-D57A-418B-16B369194266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E3ACFB-54BE-9E26-25EB-6977FF676F9F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28089C-C273-A11B-9C00-B25E8A233330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005377-784D-D2B8-162F-443526F1E2B3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09554A-C78F-4D72-29FD-704A380A7573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D5693-8C04-C11B-349D-F5AD754C459B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8455D-5938-97BB-74D4-1514A9F1D5CC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3FFFD4-532B-A17B-B643-0AE6D0BC3625}"/>
              </a:ext>
            </a:extLst>
          </p:cNvPr>
          <p:cNvSpPr txBox="1"/>
          <p:nvPr/>
        </p:nvSpPr>
        <p:spPr>
          <a:xfrm>
            <a:off x="405684" y="303187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109ECF-3590-8654-33E0-4B7A5F9BE07E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CBFA29-83D1-2B82-590A-916A464C649D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4EF37F-F00F-24A9-466C-821717D8F7C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D40DF9-938B-2122-A91F-86E402BB42DB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DC52F-2DCF-C25F-B436-264175319301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89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70A5-411A-50FA-8EA8-E7E288056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D6E066E7-3C03-DBF6-9F75-081D97E73D70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46243B-1C04-4F42-ED92-79F0076C17DC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19263-3325-491B-572A-0F4D8B236EBC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E1315-8CC6-F911-B290-654ECBA6FE3A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F1284DC-C499-7992-D616-6778F1CE9B0D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249411-484C-48A6-040F-2A6D9857439E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DD5A9C-F371-3C73-1B51-03725FCF4711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C4ACD8-2D51-EF2C-4C65-878921B31BC6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2B3743-DD78-9416-0451-354C2600A45B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0D321-72CE-68F1-A362-C511A7ABFB54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8C666-D029-C56A-919E-C851823A38B1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9A7178-82CB-7E7C-F36A-35C189DEEB30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102EEB-BC4D-FBAE-F501-0AFE8300ECCD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FAD9C7-AA0B-4D6D-D6D9-674B29D5CCD4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6D217B-4234-E01B-B7F0-1CBE3C1C2BED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D71F9-7E6D-B81C-77B8-B5C9CE448316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528F03-4228-9058-AB10-E9B59D3A5EBC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2C090-10C6-C3B9-C8AA-A1BB15B2B387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ED0196-3337-7CAA-1DFF-ECF9119ACFE1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F01B46-A477-FC18-7534-25B2B1AABAC7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C1D89-525F-6190-1BBD-0481397E8AC1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8FEF-D2A6-8521-75AF-A6BE4D813185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C9238-E816-DB94-65BD-E2E95FAE4BF4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4FF620-F65E-2795-8F4F-F761616AFFCB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3B87D0-912E-8156-680B-A316DD4E0D2F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136B6D-4DE3-9223-4A83-604719990485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95EF90-5158-C050-8801-3BC47D55169D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2DC8BD-A2B0-899A-CB83-191479AB486A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D4B087-91D1-DC77-DA53-358EC8807FAF}"/>
              </a:ext>
            </a:extLst>
          </p:cNvPr>
          <p:cNvSpPr txBox="1"/>
          <p:nvPr/>
        </p:nvSpPr>
        <p:spPr>
          <a:xfrm>
            <a:off x="391832" y="3513075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68020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Popular Classification algorithms are:</a:t>
            </a:r>
            <a:endParaRPr lang="en-US" dirty="0"/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Naive Bayes</a:t>
            </a:r>
          </a:p>
          <a:p>
            <a:pPr lvl="1"/>
            <a:r>
              <a:rPr lang="en-US" dirty="0"/>
              <a:t>K-Nearest </a:t>
            </a:r>
            <a:r>
              <a:rPr lang="en-US" dirty="0" err="1"/>
              <a:t>Neighbours</a:t>
            </a:r>
            <a:endParaRPr lang="en-US" dirty="0"/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Support Vector Machine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26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6135-7769-C8D3-74A7-F5CE0D0E2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6AB8EA6B-4A43-E539-20E2-FC6D9E70438F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2C064F-3248-49D7-D5FF-42874F78F9DB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B88065-7C97-030C-3CD1-20327A9E2C98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68F50F-8710-65F6-D0FC-B8A65A7EAEF8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BE5F6DE-DADB-6A6E-8229-9AD9D816C6FC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D786EC-461B-0A6F-031B-141D294B3C9D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966F4-9F0E-7698-9F65-164CB7474315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A64290-93D7-4E85-0319-C62F4EBC9A18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074AA-371F-64C5-E863-9117FBA957FE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08ED66-061A-DC30-E82C-F9AE6D283D28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B166FF-AB88-5D83-8A5B-41F905463CE2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4DEBFA-927A-7387-B8C3-9002A824D623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B21D8-F2AF-865B-1339-55B8F85C9D45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9DD7A8-5937-32A7-BA16-E57C2C94792C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AB5D2-F504-32F0-5715-AEF3DF514C84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A18C61-0FBC-FE4D-1C16-EAA2106E6DF4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AB8AA0-220E-7CD6-0754-2159E7437B2E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224040-9068-30A6-378E-DDE6AD3D2E4B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733DB5-689A-879B-4333-F5A49A9432D0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D7146D-2942-45E4-4E4B-7226DA5B278F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371C9-ACBA-AC07-C971-DAB606B34465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B1EF6-5B9D-C43D-4270-F17520BC1295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353BC2-2ED8-B3FC-7BBA-571F123B6AE8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8B18A-46F0-9535-78DA-912ADFF7EDDD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D120C5-1D53-EE2D-D937-143DF2339826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DCB28C-8C02-C6C0-5365-4FDA591BDAE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5D133F-E24F-861F-ECBA-77E57B7420C2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D6329C-06E9-3976-8958-5430949B5878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D3507C-0D5A-6071-54AF-DC234B92E070}"/>
              </a:ext>
            </a:extLst>
          </p:cNvPr>
          <p:cNvSpPr txBox="1"/>
          <p:nvPr/>
        </p:nvSpPr>
        <p:spPr>
          <a:xfrm>
            <a:off x="391832" y="3513075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83590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783A-772D-85BF-9DF5-ED1FF5016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69FAB349-B4E9-6A58-F9C7-F19FFCF313F2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6F3656-717D-2B20-8D07-DF8842417F87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B757C-54B1-A599-EC89-789CF66FAF6D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25F5C9-792A-98C7-5AE9-2AB7FE0413BC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E6F226-B33E-9616-CEA0-168BDE345609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E71A81-4EC2-D0C7-78DF-9679F510B759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7AD6A4-C69F-A30F-8697-2668B50DB2B5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F7B369-4430-D87F-1DF4-FD759622068B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FFF276-0B3F-6500-EEB5-B8A457BA0940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897F5A-CD6F-FD05-F285-D746A8228285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10AB8E-55BB-10AF-E3F7-461246710CC7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924C24-F775-E160-147B-CD0DC81D7CC2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14B8EB-E0F7-6EE9-F1A8-FE8754A7D60E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159B3-7CEE-BEAF-C3F9-310A8F56BECB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1BED2D-89FE-131D-6619-72C95707C10D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889968-78C4-135F-8268-0C0C86541D23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30D2CF2-1AD5-23CD-D517-116AABFB89CC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751952D-67B9-807E-2974-B19044CE59A8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0F991F-8906-E3F8-719E-E1CBF20D281C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F2858B7-74A9-3EFF-B93D-953DBA9BFEC9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3D4EBD-F756-F4D2-FF05-8499714D6D57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05DE-89F2-9D04-7497-17108DEAF515}"/>
              </a:ext>
            </a:extLst>
          </p:cNvPr>
          <p:cNvSpPr txBox="1"/>
          <p:nvPr/>
        </p:nvSpPr>
        <p:spPr>
          <a:xfrm>
            <a:off x="4679374" y="1487150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B6011-043D-365D-51D9-2ACEFFC9EF32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2D1F7-6E8D-7AB7-1197-8EB08E781F33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BAF868-F34C-B5D4-9BAF-47FE4D9B3564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A12EFD-E674-79CD-E25E-A46C118C5D1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E6040F-D2BB-486C-6ACF-AE358F9AA6A5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611166-F0C3-B185-22F1-23213BC6ED39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19C22D-7591-2599-32E4-E8CDEF6E7A94}"/>
              </a:ext>
            </a:extLst>
          </p:cNvPr>
          <p:cNvSpPr txBox="1"/>
          <p:nvPr/>
        </p:nvSpPr>
        <p:spPr>
          <a:xfrm>
            <a:off x="391832" y="3513075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25D331-8C53-9F74-211F-7625DEB9DB6C}"/>
              </a:ext>
            </a:extLst>
          </p:cNvPr>
          <p:cNvCxnSpPr>
            <a:cxnSpLocks/>
          </p:cNvCxnSpPr>
          <p:nvPr/>
        </p:nvCxnSpPr>
        <p:spPr>
          <a:xfrm flipH="1">
            <a:off x="5404049" y="2067704"/>
            <a:ext cx="746722" cy="5318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7A9D53-A661-E16B-79AA-A72395879018}"/>
              </a:ext>
            </a:extLst>
          </p:cNvPr>
          <p:cNvSpPr txBox="1"/>
          <p:nvPr/>
        </p:nvSpPr>
        <p:spPr>
          <a:xfrm rot="19290456">
            <a:off x="5192058" y="1996957"/>
            <a:ext cx="122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Maximized</a:t>
            </a:r>
          </a:p>
          <a:p>
            <a:pPr algn="ctr"/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76075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44A7-CEED-C4A6-E64C-F3DA5BB2F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3385AB7-D62C-0768-7A2D-F44D5072263B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7FF6350-4613-7C89-B975-3AAF91FD6140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E2895A-5BCF-CFCA-BA62-752574BF472C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1D0BC-73CE-24C1-3D0C-0B3D46CE42C5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4BD2BB6-7413-57F7-C711-5D2F9D88314C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840888-65C8-7D5C-2BD9-DFEB05C7AFF9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6ADCF3-A807-0565-92D3-993C51A7185C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8BC3B-11C4-778D-F5E2-67C0F2467FB1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8F268D-F6BB-C5AF-C993-9C45C4E9D5F2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E50BE3-7ECA-A076-9728-BE43EF96D28A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2925A0-AC3B-4177-3C2F-251C1D195D75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7D6547-254D-4217-B3DC-118F42F6BD7F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2B0DCF-5DDA-BCCA-7AB2-DB0945C94B00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54726-4E0F-2D7D-47DD-CF6501647F97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48CB24-1064-6AFD-0CF0-2A0CC7F5A3C8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814449-32EE-B85A-9BB5-58FBFEA63242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F505D1-8DC8-C796-7AAA-635A9E47A121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382AD3-3409-B9C0-0E7B-CDD154EEC1D3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2CE117-C816-6F4A-96CC-1B0056E342A5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8A5C9C1-43D7-82FA-55F2-608E4D95ECA3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A4D9A-A3CA-5809-4C4F-343E24E0A289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4D989-E7E5-B233-4617-915F301A5855}"/>
              </a:ext>
            </a:extLst>
          </p:cNvPr>
          <p:cNvSpPr txBox="1"/>
          <p:nvPr/>
        </p:nvSpPr>
        <p:spPr>
          <a:xfrm>
            <a:off x="4679374" y="1487150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F3B84-F81D-B1EB-1DEE-3DC5D9779B98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8AD91-C1FC-1921-10FC-EBCFACAB674F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D16D1-7A2F-2814-CAD6-C3AD25A1C24E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446F6C-DA01-9D63-A007-6A19D448096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A316D0-9EF2-01DB-94D2-3BCE1CDD78DD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4826B-01BE-27FA-6015-735636689A6E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767183-A8DB-AF3E-A8EF-B9BBEA063D53}"/>
              </a:ext>
            </a:extLst>
          </p:cNvPr>
          <p:cNvSpPr txBox="1"/>
          <p:nvPr/>
        </p:nvSpPr>
        <p:spPr>
          <a:xfrm>
            <a:off x="391831" y="3513075"/>
            <a:ext cx="246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Maximized Margin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1355BD-9220-C4A9-4143-3EA90674D181}"/>
              </a:ext>
            </a:extLst>
          </p:cNvPr>
          <p:cNvCxnSpPr>
            <a:cxnSpLocks/>
          </p:cNvCxnSpPr>
          <p:nvPr/>
        </p:nvCxnSpPr>
        <p:spPr>
          <a:xfrm flipH="1">
            <a:off x="5404049" y="2067704"/>
            <a:ext cx="746722" cy="5318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64B869-0AD3-B044-89FA-FB88186B1A1F}"/>
              </a:ext>
            </a:extLst>
          </p:cNvPr>
          <p:cNvSpPr txBox="1"/>
          <p:nvPr/>
        </p:nvSpPr>
        <p:spPr>
          <a:xfrm rot="19290456">
            <a:off x="5192058" y="1996957"/>
            <a:ext cx="122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Maximized</a:t>
            </a:r>
          </a:p>
          <a:p>
            <a:pPr algn="ctr"/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45527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8B2B-820A-7CBC-3EA5-1A4801296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E6764C36-50AC-451D-12F6-F6BA1DF3AD24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67DEDA-C3AB-E1B2-7D03-B50BD880F019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F98A6A-2FE0-1450-CFCC-7DFD8C6E25D4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3CA9-580C-2DD5-8E2F-DB1D43311777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D91F778-E49F-B1BE-7433-B440BBB7F0AE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230E09-037F-1E0B-D33F-B76193CF15BA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6438E5-DB78-D6C8-F9D1-FA2E0ED39E1A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0451EB-EDC2-5E3F-9120-7CD86DF8F5AF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5BBB41-A907-E53C-A810-D61B2E42B53D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5E179F-FC1D-1143-B442-6FD22CD02DB0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9C671-1817-D659-A266-BAB21D4CABCD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6D0832-CDAC-8701-E1EA-7AC59F98A5D6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BD08F8-0369-1998-5911-6589516023EA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5E85B1-28AD-7D43-3644-BE1B7F26FBDC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B0750E-2369-7189-274E-2FA22B700303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D56A67-C41E-9F60-284E-FC15B7A82EF3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2387F7-7B5E-5E28-417F-62D4728CE845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21BA44-DB9C-3799-1B77-C3B080DEDEC7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D6449-F72C-09D3-F456-081D16A912DD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3F1F14-BC3A-97C2-38EC-0AEC51397E99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3BFBA-4EF7-DEA2-EC4A-BF38FB360CC9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158C0-372A-0088-AD1B-FA760E894C70}"/>
              </a:ext>
            </a:extLst>
          </p:cNvPr>
          <p:cNvSpPr txBox="1"/>
          <p:nvPr/>
        </p:nvSpPr>
        <p:spPr>
          <a:xfrm>
            <a:off x="4679374" y="1487150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1F4F9-6B3D-D376-84A5-F4343614E6EE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C94ACC-CC58-1B46-3D6C-BAE8047B2673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B4CEF-EBF8-7028-8447-5E3AD00D36EB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7E73C-1005-1245-08D0-E2C09EFCFA15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D1181D-C3AD-FB70-04BA-C16A2F2D8F08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3EF90-9716-C151-C959-DF1310AA6ABD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E8EA1A-4805-DF6A-5BFF-5A3F55CF14A6}"/>
              </a:ext>
            </a:extLst>
          </p:cNvPr>
          <p:cNvSpPr txBox="1"/>
          <p:nvPr/>
        </p:nvSpPr>
        <p:spPr>
          <a:xfrm>
            <a:off x="391832" y="3513075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2672A1-3475-547A-990D-5F1708AF6272}"/>
              </a:ext>
            </a:extLst>
          </p:cNvPr>
          <p:cNvCxnSpPr>
            <a:cxnSpLocks/>
          </p:cNvCxnSpPr>
          <p:nvPr/>
        </p:nvCxnSpPr>
        <p:spPr>
          <a:xfrm flipH="1">
            <a:off x="5404049" y="2067704"/>
            <a:ext cx="746722" cy="5318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A60B64-C033-6634-D3AF-A37C46A4277E}"/>
              </a:ext>
            </a:extLst>
          </p:cNvPr>
          <p:cNvSpPr txBox="1"/>
          <p:nvPr/>
        </p:nvSpPr>
        <p:spPr>
          <a:xfrm rot="19290456">
            <a:off x="5192058" y="1996957"/>
            <a:ext cx="122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Maximized</a:t>
            </a:r>
          </a:p>
          <a:p>
            <a:pPr algn="ctr"/>
            <a:r>
              <a:rPr lang="en-GB" dirty="0"/>
              <a:t>Margin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F8EC61-DA68-C69F-D2B3-CDC31716AF3E}"/>
              </a:ext>
            </a:extLst>
          </p:cNvPr>
          <p:cNvCxnSpPr>
            <a:cxnSpLocks/>
          </p:cNvCxnSpPr>
          <p:nvPr/>
        </p:nvCxnSpPr>
        <p:spPr>
          <a:xfrm>
            <a:off x="5691925" y="1772608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1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6884-C125-3730-9881-B46FF7F6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32B5A177-AA7E-58C3-521B-EEC350CEA337}"/>
              </a:ext>
            </a:extLst>
          </p:cNvPr>
          <p:cNvSpPr/>
          <p:nvPr/>
        </p:nvSpPr>
        <p:spPr>
          <a:xfrm>
            <a:off x="7190507" y="3338741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0F2A1F-5CA9-E433-BCAF-28055B35AD75}"/>
              </a:ext>
            </a:extLst>
          </p:cNvPr>
          <p:cNvSpPr/>
          <p:nvPr/>
        </p:nvSpPr>
        <p:spPr>
          <a:xfrm>
            <a:off x="5486399" y="3200400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CA117D-85C4-80D3-951F-92356EBFE330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6561D1-8D3E-AF6D-6E5A-0C37752779A7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48A641B-A68E-A803-37BD-615E85458D90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457EA2-4314-98F0-9875-5A7ADD55E683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81026B-2C47-6781-5BE8-8E73ABEB9896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4C13BE-24D6-6D21-E26B-72E5B268E1A7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4E4DAF-B6DA-78D3-43F0-9E1D1E8CC112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8D991-ABBB-39FC-796F-67A6173DE243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BA78EF-7ED3-2E76-995F-276A8F2DCE01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3EAFD0-2510-0AC8-9436-247B11B1D729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C6A0E9-9E2F-BE8B-3835-024869C4AAFF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48F359-9920-F955-9906-EF4CCF678447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1BD8FC-5BD8-01D2-1709-7CD25BD6E1C2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B02EE9-A6BE-BD2A-F31E-F15F1E4F6749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3675-F1AA-42BA-ADE3-6B6402FDB366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D5D381-84B5-86F4-4A2F-F17DA5C204D4}"/>
              </a:ext>
            </a:extLst>
          </p:cNvPr>
          <p:cNvCxnSpPr>
            <a:cxnSpLocks/>
            <a:stCxn id="27" idx="5"/>
          </p:cNvCxnSpPr>
          <p:nvPr/>
        </p:nvCxnSpPr>
        <p:spPr>
          <a:xfrm>
            <a:off x="6006727" y="3657811"/>
            <a:ext cx="2036227" cy="1669599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3AD836-8C8E-CCE3-3962-5ABD2D869183}"/>
              </a:ext>
            </a:extLst>
          </p:cNvPr>
          <p:cNvCxnSpPr>
            <a:cxnSpLocks/>
          </p:cNvCxnSpPr>
          <p:nvPr/>
        </p:nvCxnSpPr>
        <p:spPr>
          <a:xfrm>
            <a:off x="7647709" y="3897837"/>
            <a:ext cx="401782" cy="1399898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3583DE8-2D2D-F2DD-00BC-4EAC488DE6DC}"/>
              </a:ext>
            </a:extLst>
          </p:cNvPr>
          <p:cNvSpPr txBox="1"/>
          <p:nvPr/>
        </p:nvSpPr>
        <p:spPr>
          <a:xfrm>
            <a:off x="8094518" y="5142744"/>
            <a:ext cx="301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Support Vector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3FBB0-94B2-8E44-8B7C-93860E67F89C}"/>
              </a:ext>
            </a:extLst>
          </p:cNvPr>
          <p:cNvSpPr txBox="1"/>
          <p:nvPr/>
        </p:nvSpPr>
        <p:spPr>
          <a:xfrm>
            <a:off x="391832" y="2530868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Hyperplane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D762F-8671-C7E6-C92F-33D771B5DDF5}"/>
              </a:ext>
            </a:extLst>
          </p:cNvPr>
          <p:cNvSpPr txBox="1"/>
          <p:nvPr/>
        </p:nvSpPr>
        <p:spPr>
          <a:xfrm>
            <a:off x="4692087" y="1210151"/>
            <a:ext cx="155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Optimal</a:t>
            </a:r>
          </a:p>
          <a:p>
            <a:pPr algn="ctr"/>
            <a:r>
              <a:rPr lang="en-GB" dirty="0" err="1">
                <a:solidFill>
                  <a:srgbClr val="FF0000"/>
                </a:solidFill>
              </a:rPr>
              <a:t>HyperPlane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7DBCA-90BD-3A7F-E659-BA4C6FE0D7E6}"/>
              </a:ext>
            </a:extLst>
          </p:cNvPr>
          <p:cNvSpPr txBox="1"/>
          <p:nvPr/>
        </p:nvSpPr>
        <p:spPr>
          <a:xfrm>
            <a:off x="391832" y="3048310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 Vector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EAFA3C-2A03-23D4-5E55-732678B009FA}"/>
              </a:ext>
            </a:extLst>
          </p:cNvPr>
          <p:cNvCxnSpPr>
            <a:cxnSpLocks/>
          </p:cNvCxnSpPr>
          <p:nvPr/>
        </p:nvCxnSpPr>
        <p:spPr>
          <a:xfrm>
            <a:off x="5955163" y="1657736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93AC0-96C3-0965-EB51-8E065E7D11FB}"/>
              </a:ext>
            </a:extLst>
          </p:cNvPr>
          <p:cNvCxnSpPr>
            <a:cxnSpLocks/>
          </p:cNvCxnSpPr>
          <p:nvPr/>
        </p:nvCxnSpPr>
        <p:spPr>
          <a:xfrm>
            <a:off x="4985345" y="2081164"/>
            <a:ext cx="2029690" cy="283487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BF0F15-E985-D75C-1782-E9F7184105D1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5898961" y="3050585"/>
            <a:ext cx="349439" cy="32670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6A12C1-6655-5C84-FE04-65FAEF6E3348}"/>
              </a:ext>
            </a:extLst>
          </p:cNvPr>
          <p:cNvSpPr txBox="1"/>
          <p:nvPr/>
        </p:nvSpPr>
        <p:spPr>
          <a:xfrm>
            <a:off x="5512604" y="2829149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Margin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771CE0-2006-22E4-1354-3D257A8D98D4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979611" y="3697741"/>
            <a:ext cx="421785" cy="3004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6747BB0-3C64-656C-7B52-9463FA07994D}"/>
              </a:ext>
            </a:extLst>
          </p:cNvPr>
          <p:cNvSpPr txBox="1"/>
          <p:nvPr/>
        </p:nvSpPr>
        <p:spPr>
          <a:xfrm>
            <a:off x="391832" y="3513075"/>
            <a:ext cx="217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Margin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9187D3-0900-CF32-1A88-155872F7E444}"/>
              </a:ext>
            </a:extLst>
          </p:cNvPr>
          <p:cNvCxnSpPr>
            <a:cxnSpLocks/>
          </p:cNvCxnSpPr>
          <p:nvPr/>
        </p:nvCxnSpPr>
        <p:spPr>
          <a:xfrm flipH="1">
            <a:off x="5404049" y="2067704"/>
            <a:ext cx="746722" cy="53186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62EF1C-6EF4-B9A3-90EA-FE55F5756FC3}"/>
              </a:ext>
            </a:extLst>
          </p:cNvPr>
          <p:cNvSpPr txBox="1"/>
          <p:nvPr/>
        </p:nvSpPr>
        <p:spPr>
          <a:xfrm rot="19290456">
            <a:off x="5192058" y="1996957"/>
            <a:ext cx="1223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Maximized</a:t>
            </a:r>
          </a:p>
          <a:p>
            <a:pPr algn="ctr"/>
            <a:r>
              <a:rPr lang="en-GB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857777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113552"/>
            <a:ext cx="10633364" cy="41936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BBCF24-8CBC-38D4-1CCF-17CE1A1B99C5}"/>
              </a:ext>
            </a:extLst>
          </p:cNvPr>
          <p:cNvSpPr/>
          <p:nvPr/>
        </p:nvSpPr>
        <p:spPr>
          <a:xfrm>
            <a:off x="6037118" y="969313"/>
            <a:ext cx="1676400" cy="181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85606E-14D6-2AE3-84E2-4B5ECBFCB82B}"/>
              </a:ext>
            </a:extLst>
          </p:cNvPr>
          <p:cNvSpPr/>
          <p:nvPr/>
        </p:nvSpPr>
        <p:spPr>
          <a:xfrm>
            <a:off x="8530937" y="917899"/>
            <a:ext cx="2594264" cy="181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6DA95-10CD-98AB-98C8-EB94EDAD879F}"/>
              </a:ext>
            </a:extLst>
          </p:cNvPr>
          <p:cNvSpPr/>
          <p:nvPr/>
        </p:nvSpPr>
        <p:spPr>
          <a:xfrm>
            <a:off x="8757805" y="2877589"/>
            <a:ext cx="1688521" cy="71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0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6D761-4EE4-C2DF-7DB4-CEED6F69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D242-C44A-6624-45BF-2D1EDBA4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8257-D3A5-3126-66D8-C964C9A0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AC0A9-B9A1-E7A2-D74D-9B9318288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113552"/>
            <a:ext cx="10633364" cy="4193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8A8C12-9556-CEFA-689E-B98B8DD5988F}"/>
              </a:ext>
            </a:extLst>
          </p:cNvPr>
          <p:cNvSpPr/>
          <p:nvPr/>
        </p:nvSpPr>
        <p:spPr>
          <a:xfrm>
            <a:off x="8530937" y="917899"/>
            <a:ext cx="2594264" cy="1815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A6369-2F9D-AF3A-7127-2A228BA8CFBC}"/>
              </a:ext>
            </a:extLst>
          </p:cNvPr>
          <p:cNvSpPr/>
          <p:nvPr/>
        </p:nvSpPr>
        <p:spPr>
          <a:xfrm>
            <a:off x="8757805" y="2877589"/>
            <a:ext cx="1688521" cy="710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9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9EC0-B1F9-86BC-A442-54F3B091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FFA1-8CFD-DEA7-705B-B7A310B0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E83F-A573-D3A7-B5F2-3085AE61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7E1ED-B5CF-CD61-6D17-FD89DF3A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1113552"/>
            <a:ext cx="10633364" cy="41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2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2C9C-902A-402C-DF69-EDBC96BC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EDC1-9996-B514-7CDB-AE56D715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B8919-6A78-B35A-D88A-FF5D375E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28712"/>
            <a:ext cx="11039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14C3-9D55-FAA1-5442-01E8C3A6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B655-18FE-A550-5E41-67C9AB5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69" y="5729287"/>
            <a:ext cx="10515600" cy="734724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  <a:highlight>
                  <a:srgbClr val="FFFF00"/>
                </a:highlight>
              </a:rPr>
              <a:t>Linear SVM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63C02-0757-C020-9055-5BB26DB8A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28712"/>
            <a:ext cx="110394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FB74-1160-F774-66EE-27B4EAF8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D0A2-0627-E46D-0690-CD529C89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Support Vector Machine (SVM)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285D-7D89-836D-66BE-42626703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dirty="0"/>
              <a:t>Apple </a:t>
            </a:r>
          </a:p>
          <a:p>
            <a:r>
              <a:rPr lang="en-US" dirty="0"/>
              <a:t>Orange</a:t>
            </a:r>
          </a:p>
          <a:p>
            <a:endParaRPr lang="en-US" dirty="0"/>
          </a:p>
          <a:p>
            <a:r>
              <a:rPr lang="en-US" dirty="0"/>
              <a:t>Classify based on its features like color, shape,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0156B-D5B4-2C94-79C6-C45451E4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71" y="4321753"/>
            <a:ext cx="83724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Support Vector Machine (SVM)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2279"/>
            <a:ext cx="10730345" cy="435133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Hyperplane</a:t>
            </a:r>
            <a:r>
              <a:rPr lang="en-US" sz="2400" b="1" dirty="0"/>
              <a:t>: </a:t>
            </a:r>
            <a:r>
              <a:rPr lang="en-US" sz="2400" dirty="0"/>
              <a:t>A </a:t>
            </a:r>
            <a:r>
              <a:rPr lang="en-US" sz="2400" dirty="0" err="1"/>
              <a:t>hyperplane</a:t>
            </a:r>
            <a:r>
              <a:rPr lang="en-US" sz="2400" dirty="0"/>
              <a:t> aka decision boundary/surface is an n-dimensional Euclidean space that distinctly separates the data points. The data points on either side of the </a:t>
            </a:r>
            <a:r>
              <a:rPr lang="en-US" sz="2400" dirty="0" err="1"/>
              <a:t>hyperplane</a:t>
            </a:r>
            <a:r>
              <a:rPr lang="en-US" sz="2400" dirty="0"/>
              <a:t> belong to different classes. If we have a p-dimensional feature set, the dimension of the </a:t>
            </a:r>
            <a:r>
              <a:rPr lang="en-US" sz="2400" dirty="0" err="1"/>
              <a:t>hyperplane</a:t>
            </a:r>
            <a:r>
              <a:rPr lang="en-US" sz="2400" dirty="0"/>
              <a:t> will be p-1.</a:t>
            </a:r>
          </a:p>
          <a:p>
            <a:r>
              <a:rPr lang="en-US" sz="2400" b="1" dirty="0"/>
              <a:t>Support Vectors: </a:t>
            </a:r>
            <a:r>
              <a:rPr lang="en-US" sz="2400" dirty="0"/>
              <a:t>The individual data points that are close to the </a:t>
            </a:r>
            <a:r>
              <a:rPr lang="en-US" sz="2400" dirty="0" err="1"/>
              <a:t>hyperplane</a:t>
            </a:r>
            <a:r>
              <a:rPr lang="en-US" sz="2400" dirty="0"/>
              <a:t> are called the support vectors.</a:t>
            </a:r>
          </a:p>
          <a:p>
            <a:r>
              <a:rPr lang="en-US" sz="2400" b="1" dirty="0"/>
              <a:t>Margin: </a:t>
            </a:r>
            <a:r>
              <a:rPr lang="en-US" sz="2400" dirty="0"/>
              <a:t>The width that the boundary could be increased before hitting a data point. In simple terms, the distance between the </a:t>
            </a:r>
            <a:r>
              <a:rPr lang="en-US" sz="2400" dirty="0" err="1"/>
              <a:t>hyperplane</a:t>
            </a:r>
            <a:r>
              <a:rPr lang="en-US" sz="2400" dirty="0"/>
              <a:t> and the support vectors is referred to as the Margin.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8421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157287"/>
            <a:ext cx="68675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2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57" y="1524434"/>
            <a:ext cx="7232014" cy="4351338"/>
          </a:xfrm>
        </p:spPr>
        <p:txBody>
          <a:bodyPr/>
          <a:lstStyle/>
          <a:p>
            <a:r>
              <a:rPr lang="en-US" dirty="0"/>
              <a:t>SVM chooses the extreme points/vectors that help in creating the </a:t>
            </a:r>
            <a:r>
              <a:rPr lang="en-US" dirty="0" err="1"/>
              <a:t>hyperplane</a:t>
            </a:r>
            <a:r>
              <a:rPr lang="en-US" dirty="0"/>
              <a:t>. </a:t>
            </a:r>
          </a:p>
          <a:p>
            <a:r>
              <a:rPr lang="en-US" dirty="0"/>
              <a:t>These extreme cases are called as support vectors, and hence algorithm is termed as Support Vector Machine.</a:t>
            </a:r>
          </a:p>
          <a:p>
            <a:r>
              <a:rPr lang="en-US" dirty="0"/>
              <a:t>Two different categories that are classified using a decision boundary or </a:t>
            </a:r>
            <a:r>
              <a:rPr lang="en-US" dirty="0" err="1"/>
              <a:t>hyperplane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71" y="1027906"/>
            <a:ext cx="4366002" cy="438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02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 algorithm can be used for </a:t>
            </a:r>
            <a:r>
              <a:rPr lang="en-US" b="1" dirty="0"/>
              <a:t>Face detection, image classification, text categorization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66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7FB981D-199A-B091-D8AD-3037CA92179D}"/>
              </a:ext>
            </a:extLst>
          </p:cNvPr>
          <p:cNvSpPr/>
          <p:nvPr/>
        </p:nvSpPr>
        <p:spPr>
          <a:xfrm>
            <a:off x="7024253" y="2151748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170FF-B0AC-3CCF-77CD-F9304D6C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CD93-4F20-E44D-4498-9F963D32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102EB-8957-A4EF-0DA0-72D94F349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362075"/>
            <a:ext cx="5886450" cy="413385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A7B44C4-0AB5-B699-EEC2-7FFD4CDBFB6B}"/>
              </a:ext>
            </a:extLst>
          </p:cNvPr>
          <p:cNvSpPr/>
          <p:nvPr/>
        </p:nvSpPr>
        <p:spPr>
          <a:xfrm>
            <a:off x="7121236" y="2285995"/>
            <a:ext cx="277091" cy="263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B32453-260C-C5CB-1359-3965028467BF}"/>
              </a:ext>
            </a:extLst>
          </p:cNvPr>
          <p:cNvSpPr/>
          <p:nvPr/>
        </p:nvSpPr>
        <p:spPr>
          <a:xfrm>
            <a:off x="4170216" y="4447309"/>
            <a:ext cx="237680" cy="221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372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D8AEC-9F6C-73C2-92AC-86AD54E0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9062BB6-C0AD-B9FD-5246-15F577C18607}"/>
              </a:ext>
            </a:extLst>
          </p:cNvPr>
          <p:cNvSpPr/>
          <p:nvPr/>
        </p:nvSpPr>
        <p:spPr>
          <a:xfrm>
            <a:off x="7024253" y="2151748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AC5C4-ECDF-12E3-A60A-9240E38A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36BE-A1ED-28A9-05C3-3196FE83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94162-8BC1-62E5-1E25-53696BC2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362075"/>
            <a:ext cx="5886450" cy="41338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FA8306-216E-0395-DD5D-8A700D6CF144}"/>
              </a:ext>
            </a:extLst>
          </p:cNvPr>
          <p:cNvCxnSpPr>
            <a:cxnSpLocks/>
          </p:cNvCxnSpPr>
          <p:nvPr/>
        </p:nvCxnSpPr>
        <p:spPr>
          <a:xfrm flipH="1">
            <a:off x="4599709" y="1690688"/>
            <a:ext cx="2911608" cy="3574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0470FAA-B405-6087-5692-51BABE034433}"/>
              </a:ext>
            </a:extLst>
          </p:cNvPr>
          <p:cNvSpPr/>
          <p:nvPr/>
        </p:nvSpPr>
        <p:spPr>
          <a:xfrm>
            <a:off x="7121236" y="2285995"/>
            <a:ext cx="277091" cy="263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E4041-D7B2-926A-21BD-A1974B961E5B}"/>
              </a:ext>
            </a:extLst>
          </p:cNvPr>
          <p:cNvSpPr/>
          <p:nvPr/>
        </p:nvSpPr>
        <p:spPr>
          <a:xfrm>
            <a:off x="4184071" y="4447309"/>
            <a:ext cx="237680" cy="221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81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95BA-E9EE-3AC9-FC94-73BA1A05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52957C8-ECD6-1AB0-5A87-A7F71BBB0E01}"/>
              </a:ext>
            </a:extLst>
          </p:cNvPr>
          <p:cNvSpPr/>
          <p:nvPr/>
        </p:nvSpPr>
        <p:spPr>
          <a:xfrm>
            <a:off x="7024253" y="2151748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1B273-8C0D-DE57-1E56-C22E234E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AB1E-A861-7E47-5C62-8719FFC2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6C270-7A1E-B484-A72B-30AFC656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362075"/>
            <a:ext cx="5886450" cy="41338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661271-8AB5-0A02-64F2-3F202C5F08E0}"/>
              </a:ext>
            </a:extLst>
          </p:cNvPr>
          <p:cNvCxnSpPr>
            <a:cxnSpLocks/>
          </p:cNvCxnSpPr>
          <p:nvPr/>
        </p:nvCxnSpPr>
        <p:spPr>
          <a:xfrm flipH="1">
            <a:off x="4599709" y="1690688"/>
            <a:ext cx="2911608" cy="3574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1A114BD-D5EE-3658-0473-A70EF62DF98B}"/>
              </a:ext>
            </a:extLst>
          </p:cNvPr>
          <p:cNvSpPr/>
          <p:nvPr/>
        </p:nvSpPr>
        <p:spPr>
          <a:xfrm>
            <a:off x="6998698" y="2151748"/>
            <a:ext cx="512619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84B13F-07D7-2EB9-06CA-458D517F4131}"/>
              </a:ext>
            </a:extLst>
          </p:cNvPr>
          <p:cNvSpPr/>
          <p:nvPr/>
        </p:nvSpPr>
        <p:spPr>
          <a:xfrm>
            <a:off x="7121236" y="2285995"/>
            <a:ext cx="277091" cy="263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54BCF-72F9-89E7-81E5-3529287EA5FF}"/>
              </a:ext>
            </a:extLst>
          </p:cNvPr>
          <p:cNvSpPr/>
          <p:nvPr/>
        </p:nvSpPr>
        <p:spPr>
          <a:xfrm>
            <a:off x="4170216" y="4447309"/>
            <a:ext cx="237680" cy="221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532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8391A-F82D-B8C4-3143-DE6575CC6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DE53738-D66A-3693-2178-FDFB8A35815D}"/>
              </a:ext>
            </a:extLst>
          </p:cNvPr>
          <p:cNvSpPr/>
          <p:nvPr/>
        </p:nvSpPr>
        <p:spPr>
          <a:xfrm>
            <a:off x="7024253" y="2151748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01B5E-A172-9AFC-A43F-4066BF6B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D57E-A805-2FC8-C028-ECE56112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5F7C9-2C32-94AA-348A-B41531F6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362075"/>
            <a:ext cx="5886450" cy="41338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25F61A-16EC-5816-2D44-0E9658720569}"/>
              </a:ext>
            </a:extLst>
          </p:cNvPr>
          <p:cNvCxnSpPr>
            <a:cxnSpLocks/>
          </p:cNvCxnSpPr>
          <p:nvPr/>
        </p:nvCxnSpPr>
        <p:spPr>
          <a:xfrm flipH="1">
            <a:off x="4599709" y="1690688"/>
            <a:ext cx="2911608" cy="3574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E4189F1-F0B9-50F3-1E58-AC1260197E0B}"/>
              </a:ext>
            </a:extLst>
          </p:cNvPr>
          <p:cNvSpPr/>
          <p:nvPr/>
        </p:nvSpPr>
        <p:spPr>
          <a:xfrm>
            <a:off x="6998698" y="2151748"/>
            <a:ext cx="512619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787766-004A-2203-9171-270AF4A9E34A}"/>
              </a:ext>
            </a:extLst>
          </p:cNvPr>
          <p:cNvSpPr/>
          <p:nvPr/>
        </p:nvSpPr>
        <p:spPr>
          <a:xfrm>
            <a:off x="7121236" y="2285995"/>
            <a:ext cx="277091" cy="263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8CDC99-FF1C-C61C-2583-336EB7B49DAE}"/>
              </a:ext>
            </a:extLst>
          </p:cNvPr>
          <p:cNvSpPr/>
          <p:nvPr/>
        </p:nvSpPr>
        <p:spPr>
          <a:xfrm>
            <a:off x="4096170" y="4243785"/>
            <a:ext cx="512619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71799-280B-A947-381F-B13646F3E8E3}"/>
              </a:ext>
            </a:extLst>
          </p:cNvPr>
          <p:cNvSpPr/>
          <p:nvPr/>
        </p:nvSpPr>
        <p:spPr>
          <a:xfrm>
            <a:off x="4239491" y="4447309"/>
            <a:ext cx="237680" cy="221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9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55BE-5644-F7D9-D526-96CC557FB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7224F2B-8A95-E611-A704-4B895EA19F13}"/>
              </a:ext>
            </a:extLst>
          </p:cNvPr>
          <p:cNvSpPr/>
          <p:nvPr/>
        </p:nvSpPr>
        <p:spPr>
          <a:xfrm>
            <a:off x="7024253" y="2151748"/>
            <a:ext cx="609602" cy="535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98611-B8AB-5EB3-ED74-1F43ED8B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DE5A-C678-8CE6-3601-0C4F56A02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112" y="1825625"/>
            <a:ext cx="2072124" cy="1603375"/>
          </a:xfrm>
        </p:spPr>
        <p:txBody>
          <a:bodyPr/>
          <a:lstStyle/>
          <a:p>
            <a:r>
              <a:rPr lang="en-GB" dirty="0"/>
              <a:t>Not a Straight Line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F68C6-A8BF-F80F-4C70-8DC55F5F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4" y="1362075"/>
            <a:ext cx="5886450" cy="413385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744B582-081F-48A1-5667-F4281D2D45B7}"/>
              </a:ext>
            </a:extLst>
          </p:cNvPr>
          <p:cNvSpPr/>
          <p:nvPr/>
        </p:nvSpPr>
        <p:spPr>
          <a:xfrm>
            <a:off x="7121236" y="2285995"/>
            <a:ext cx="277091" cy="2630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9F81C-4D1B-B2CA-3B37-7761EEC7FA49}"/>
              </a:ext>
            </a:extLst>
          </p:cNvPr>
          <p:cNvSpPr/>
          <p:nvPr/>
        </p:nvSpPr>
        <p:spPr>
          <a:xfrm>
            <a:off x="4170216" y="4447309"/>
            <a:ext cx="237680" cy="221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8FC400-9BAD-797E-FB33-C59B7CB29D36}"/>
              </a:ext>
            </a:extLst>
          </p:cNvPr>
          <p:cNvSpPr/>
          <p:nvPr/>
        </p:nvSpPr>
        <p:spPr>
          <a:xfrm>
            <a:off x="3588327" y="1798841"/>
            <a:ext cx="4827624" cy="2717822"/>
          </a:xfrm>
          <a:custGeom>
            <a:avLst/>
            <a:gdLst>
              <a:gd name="connsiteX0" fmla="*/ 0 w 4827624"/>
              <a:gd name="connsiteY0" fmla="*/ 307050 h 2717822"/>
              <a:gd name="connsiteX1" fmla="*/ 1717964 w 4827624"/>
              <a:gd name="connsiteY1" fmla="*/ 2717741 h 2717822"/>
              <a:gd name="connsiteX2" fmla="*/ 4558146 w 4827624"/>
              <a:gd name="connsiteY2" fmla="*/ 237777 h 2717822"/>
              <a:gd name="connsiteX3" fmla="*/ 4710546 w 4827624"/>
              <a:gd name="connsiteY3" fmla="*/ 99232 h 2717822"/>
              <a:gd name="connsiteX4" fmla="*/ 4710546 w 4827624"/>
              <a:gd name="connsiteY4" fmla="*/ 85377 h 271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7624" h="2717822">
                <a:moveTo>
                  <a:pt x="0" y="307050"/>
                </a:moveTo>
                <a:cubicBezTo>
                  <a:pt x="479136" y="1518168"/>
                  <a:pt x="958273" y="2729287"/>
                  <a:pt x="1717964" y="2717741"/>
                </a:cubicBezTo>
                <a:cubicBezTo>
                  <a:pt x="2477655" y="2706195"/>
                  <a:pt x="4059382" y="674195"/>
                  <a:pt x="4558146" y="237777"/>
                </a:cubicBezTo>
                <a:cubicBezTo>
                  <a:pt x="5056910" y="-198641"/>
                  <a:pt x="4710546" y="99232"/>
                  <a:pt x="4710546" y="99232"/>
                </a:cubicBezTo>
                <a:cubicBezTo>
                  <a:pt x="4735946" y="73832"/>
                  <a:pt x="4723246" y="79604"/>
                  <a:pt x="4710546" y="8537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2E6C48-BF8A-0FFB-7557-793C064ABE85}"/>
              </a:ext>
            </a:extLst>
          </p:cNvPr>
          <p:cNvSpPr txBox="1">
            <a:spLocks/>
          </p:cNvSpPr>
          <p:nvPr/>
        </p:nvSpPr>
        <p:spPr>
          <a:xfrm>
            <a:off x="879761" y="5991887"/>
            <a:ext cx="7578441" cy="82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Converting from 2D dataset to 3D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94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4DC1-28EA-746F-1519-F30C72EF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F13A-497A-121A-E9EA-0DE9AC4B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51316-446E-B8AB-92BD-CEF81450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46"/>
          <a:stretch/>
        </p:blipFill>
        <p:spPr>
          <a:xfrm>
            <a:off x="5791199" y="1724025"/>
            <a:ext cx="58388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9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Support Vector Machine (SVM)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dirty="0"/>
              <a:t>SVM – used to classify things to different groups</a:t>
            </a:r>
          </a:p>
          <a:p>
            <a:r>
              <a:rPr lang="en-US" dirty="0"/>
              <a:t>Algorithm used for 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classification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regression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problems.</a:t>
            </a:r>
          </a:p>
          <a:p>
            <a:r>
              <a:rPr lang="en-US" dirty="0"/>
              <a:t>Extremely popular because of their ability to handle multiple continuous and categorical variables</a:t>
            </a:r>
          </a:p>
          <a:p>
            <a:r>
              <a:rPr lang="en-US" dirty="0"/>
              <a:t>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906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B014-04A7-D202-810F-D29B507A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C589-E711-1F09-2583-85142610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F2ECF-54B1-9D45-CCC2-8E07B0F3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6D95F-6369-53B0-DE55-EB86F8068A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70"/>
          <a:stretch/>
        </p:blipFill>
        <p:spPr>
          <a:xfrm>
            <a:off x="5694217" y="1724025"/>
            <a:ext cx="5935807" cy="34099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1B58E0-0EDF-222D-7A72-59F81539B0EC}"/>
              </a:ext>
            </a:extLst>
          </p:cNvPr>
          <p:cNvCxnSpPr/>
          <p:nvPr/>
        </p:nvCxnSpPr>
        <p:spPr>
          <a:xfrm>
            <a:off x="10938163" y="29787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A0F08-1048-E270-E45C-87CC0F6F4649}"/>
              </a:ext>
            </a:extLst>
          </p:cNvPr>
          <p:cNvCxnSpPr/>
          <p:nvPr/>
        </p:nvCxnSpPr>
        <p:spPr>
          <a:xfrm>
            <a:off x="10938163" y="342900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10D51F-40AB-DF40-F666-08D1BE867FB3}"/>
              </a:ext>
            </a:extLst>
          </p:cNvPr>
          <p:cNvSpPr txBox="1">
            <a:spLocks/>
          </p:cNvSpPr>
          <p:nvPr/>
        </p:nvSpPr>
        <p:spPr>
          <a:xfrm>
            <a:off x="838200" y="5584245"/>
            <a:ext cx="10515600" cy="592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Class – 2( Mammal or Bird)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424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5842-91AC-9B82-38D2-C8B23425C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B28E-62C7-D4B3-57D1-F711ECAC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0E93-811F-5D98-0D25-43865E6A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4245"/>
            <a:ext cx="10515600" cy="592717"/>
          </a:xfrm>
        </p:spPr>
        <p:txBody>
          <a:bodyPr/>
          <a:lstStyle/>
          <a:p>
            <a:r>
              <a:rPr lang="en-GB" dirty="0"/>
              <a:t>Class – 2( Mammal or Bird)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B8A9C-2701-19D0-AC0D-5C7984FF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18"/>
          <a:stretch/>
        </p:blipFill>
        <p:spPr>
          <a:xfrm>
            <a:off x="5555673" y="1724025"/>
            <a:ext cx="6074352" cy="34099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B7F1D6-8DF7-64A4-01D8-FDDF04301EF4}"/>
              </a:ext>
            </a:extLst>
          </p:cNvPr>
          <p:cNvCxnSpPr/>
          <p:nvPr/>
        </p:nvCxnSpPr>
        <p:spPr>
          <a:xfrm>
            <a:off x="10938163" y="29787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2FABD-37E2-1F1F-6139-F671D133622F}"/>
              </a:ext>
            </a:extLst>
          </p:cNvPr>
          <p:cNvCxnSpPr/>
          <p:nvPr/>
        </p:nvCxnSpPr>
        <p:spPr>
          <a:xfrm>
            <a:off x="10938163" y="342900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5080DA-1D31-104B-F110-C2B6C663EE6E}"/>
              </a:ext>
            </a:extLst>
          </p:cNvPr>
          <p:cNvCxnSpPr/>
          <p:nvPr/>
        </p:nvCxnSpPr>
        <p:spPr>
          <a:xfrm>
            <a:off x="8000999" y="2327565"/>
            <a:ext cx="8312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E233E2-3884-17DA-203F-AC3482C35F1E}"/>
              </a:ext>
            </a:extLst>
          </p:cNvPr>
          <p:cNvCxnSpPr/>
          <p:nvPr/>
        </p:nvCxnSpPr>
        <p:spPr>
          <a:xfrm>
            <a:off x="6241472" y="2341421"/>
            <a:ext cx="8312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793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866A-473D-41EC-5AEC-1B0E3AF4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6952-60D0-5336-3C97-6EB0363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1442-CABF-9757-1B5E-179ADB23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43"/>
          <a:stretch/>
        </p:blipFill>
        <p:spPr>
          <a:xfrm>
            <a:off x="5569527" y="1724025"/>
            <a:ext cx="6060498" cy="34099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C2612C-F8BE-9641-1BE8-15031C4C8A24}"/>
              </a:ext>
            </a:extLst>
          </p:cNvPr>
          <p:cNvCxnSpPr/>
          <p:nvPr/>
        </p:nvCxnSpPr>
        <p:spPr>
          <a:xfrm>
            <a:off x="10938163" y="29787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26A571-6282-D85F-E4C8-ED5025DF432C}"/>
              </a:ext>
            </a:extLst>
          </p:cNvPr>
          <p:cNvCxnSpPr/>
          <p:nvPr/>
        </p:nvCxnSpPr>
        <p:spPr>
          <a:xfrm>
            <a:off x="10938163" y="342900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596195-7A94-90B0-E24D-568E00B87373}"/>
              </a:ext>
            </a:extLst>
          </p:cNvPr>
          <p:cNvCxnSpPr/>
          <p:nvPr/>
        </p:nvCxnSpPr>
        <p:spPr>
          <a:xfrm>
            <a:off x="8000999" y="2327565"/>
            <a:ext cx="8312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3FD64B-51F7-0908-B2E1-54D5B113AB53}"/>
              </a:ext>
            </a:extLst>
          </p:cNvPr>
          <p:cNvCxnSpPr/>
          <p:nvPr/>
        </p:nvCxnSpPr>
        <p:spPr>
          <a:xfrm>
            <a:off x="6241472" y="2341421"/>
            <a:ext cx="83127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0CEF1-330E-D40E-1EC3-4FD40EA943B2}"/>
              </a:ext>
            </a:extLst>
          </p:cNvPr>
          <p:cNvSpPr txBox="1">
            <a:spLocks/>
          </p:cNvSpPr>
          <p:nvPr/>
        </p:nvSpPr>
        <p:spPr>
          <a:xfrm>
            <a:off x="838200" y="5584245"/>
            <a:ext cx="10515600" cy="106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Class – 2( Mammal or Bird)</a:t>
            </a:r>
          </a:p>
          <a:p>
            <a:r>
              <a:rPr lang="en-GB" dirty="0">
                <a:solidFill>
                  <a:srgbClr val="00B050"/>
                </a:solidFill>
              </a:rPr>
              <a:t>Feature – 2 (Has Fur and Can Fly)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34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7EAB-9664-D683-C1AC-5499EE638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55C4-C276-EF3D-3DFC-F6A5A891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C780-D3CD-D77F-103D-9728C3FC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4245"/>
            <a:ext cx="10515600" cy="1065937"/>
          </a:xfrm>
        </p:spPr>
        <p:txBody>
          <a:bodyPr>
            <a:normAutofit/>
          </a:bodyPr>
          <a:lstStyle/>
          <a:p>
            <a:r>
              <a:rPr lang="en-GB" dirty="0"/>
              <a:t>Class – 2( Mammal or Bird)</a:t>
            </a:r>
          </a:p>
          <a:p>
            <a:r>
              <a:rPr lang="en-GB" dirty="0"/>
              <a:t>Feature – 2 (Has Fur and Can Fly)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910BB-AEE9-A2F8-F7F1-CDC02450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724025"/>
            <a:ext cx="11068050" cy="34099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54E243-078F-705F-2409-E1842AFA5A3F}"/>
              </a:ext>
            </a:extLst>
          </p:cNvPr>
          <p:cNvCxnSpPr/>
          <p:nvPr/>
        </p:nvCxnSpPr>
        <p:spPr>
          <a:xfrm>
            <a:off x="10938163" y="29787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4ECB0D-FB72-DF01-FDBA-59560B7CD22F}"/>
              </a:ext>
            </a:extLst>
          </p:cNvPr>
          <p:cNvCxnSpPr/>
          <p:nvPr/>
        </p:nvCxnSpPr>
        <p:spPr>
          <a:xfrm>
            <a:off x="10938163" y="342900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32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75E4-164B-EE3B-DF46-50554B60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544F-788D-987D-3223-0AB2F98B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5D332-8FDD-1B3F-0528-707542045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847725"/>
            <a:ext cx="6229350" cy="516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61508F-0610-CE9E-4975-1376EEE16132}"/>
              </a:ext>
            </a:extLst>
          </p:cNvPr>
          <p:cNvSpPr/>
          <p:nvPr/>
        </p:nvSpPr>
        <p:spPr>
          <a:xfrm flipV="1">
            <a:off x="3117273" y="3429000"/>
            <a:ext cx="5600151" cy="111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58C3E4-C48A-E3BC-9D53-3951A5C4FCE9}"/>
              </a:ext>
            </a:extLst>
          </p:cNvPr>
          <p:cNvSpPr/>
          <p:nvPr/>
        </p:nvSpPr>
        <p:spPr>
          <a:xfrm rot="5400000">
            <a:off x="3685030" y="3383701"/>
            <a:ext cx="4845629" cy="1079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74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5652-A679-44D3-E7F2-06040916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6FFA-1DFD-CA15-BB02-6FBF141B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91092-740A-107F-CC82-05B2F647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847725"/>
            <a:ext cx="6229350" cy="516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7952E3-19C7-154E-062C-01C256A835B4}"/>
              </a:ext>
            </a:extLst>
          </p:cNvPr>
          <p:cNvSpPr/>
          <p:nvPr/>
        </p:nvSpPr>
        <p:spPr>
          <a:xfrm flipV="1">
            <a:off x="3117273" y="3429000"/>
            <a:ext cx="5600151" cy="111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8A0D0-8CE4-E0E6-C612-8E1CBB64EC51}"/>
              </a:ext>
            </a:extLst>
          </p:cNvPr>
          <p:cNvSpPr/>
          <p:nvPr/>
        </p:nvSpPr>
        <p:spPr>
          <a:xfrm rot="5400000">
            <a:off x="3685030" y="3383701"/>
            <a:ext cx="4845629" cy="1079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51BBE-3F8D-3017-4260-5FC745D0269D}"/>
              </a:ext>
            </a:extLst>
          </p:cNvPr>
          <p:cNvSpPr/>
          <p:nvPr/>
        </p:nvSpPr>
        <p:spPr>
          <a:xfrm rot="7615632">
            <a:off x="3574189" y="3480681"/>
            <a:ext cx="4845629" cy="107921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127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6B75-8047-60A3-1A3F-1D216391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551F-4B79-2A81-DB59-B458BDA1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75779-2ADD-289F-4094-B07EFA02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43" y="525895"/>
            <a:ext cx="1945132" cy="3218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Hyperplane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2A2FB-D0E4-11C9-8B40-9B1C3941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847725"/>
            <a:ext cx="6229350" cy="516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76439-F0B9-DAF2-A782-34F74DB4C649}"/>
              </a:ext>
            </a:extLst>
          </p:cNvPr>
          <p:cNvSpPr/>
          <p:nvPr/>
        </p:nvSpPr>
        <p:spPr>
          <a:xfrm flipV="1">
            <a:off x="3117273" y="3429000"/>
            <a:ext cx="5600151" cy="1111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62F43-A11B-7D83-71E3-84032A257DB3}"/>
              </a:ext>
            </a:extLst>
          </p:cNvPr>
          <p:cNvSpPr/>
          <p:nvPr/>
        </p:nvSpPr>
        <p:spPr>
          <a:xfrm rot="5400000">
            <a:off x="3685030" y="3383701"/>
            <a:ext cx="4845629" cy="1079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43ED1E-06AE-2C0F-A8A5-BF5F9264D870}"/>
              </a:ext>
            </a:extLst>
          </p:cNvPr>
          <p:cNvSpPr/>
          <p:nvPr/>
        </p:nvSpPr>
        <p:spPr>
          <a:xfrm rot="7615632">
            <a:off x="3574189" y="3480681"/>
            <a:ext cx="4845629" cy="107921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45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2265-28C3-5E9F-BEF5-6AF7034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2D – 3D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C2755-11D7-5D8F-A4D1-0A4926A1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276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6565-8AB0-0960-278F-5FAAA135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with Kernel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8F5-B22E-E812-BCC0-F5AC863C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27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2EC03-0CEA-7313-534D-C7BB5770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762D-5226-4CAC-C9A5-A529B86A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with Kernel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5CC2F-B0E6-BC57-8CC3-7E95B7D1E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882"/>
            <a:ext cx="6134100" cy="59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BB61ED-3A80-287B-8E55-5D11F71B52F7}"/>
              </a:ext>
            </a:extLst>
          </p:cNvPr>
          <p:cNvSpPr/>
          <p:nvPr/>
        </p:nvSpPr>
        <p:spPr>
          <a:xfrm>
            <a:off x="4405461" y="1959640"/>
            <a:ext cx="2106175" cy="93792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63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0797A-F580-B327-5328-90EBA62F5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BD39-3AC6-DBC2-C0B0-3340EF8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Support Vector Machine (SVM)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DC91-89E0-4A7D-FF1A-2F4CD33A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en-US" dirty="0"/>
              <a:t>SVM – used to classify things to different groups</a:t>
            </a:r>
          </a:p>
          <a:p>
            <a:r>
              <a:rPr lang="en-US" dirty="0"/>
              <a:t>Two Types</a:t>
            </a:r>
          </a:p>
          <a:p>
            <a:endParaRPr lang="en-US" dirty="0"/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Non - Linear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036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A5957-EC6E-ED6E-C3B3-9A3ECC84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165B-AAB2-C29D-1F71-58D297F9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with Kernel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005C4-9C90-6183-5B40-C4648871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882"/>
            <a:ext cx="61341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34D7A-43A7-58BB-4F8C-2D1ECD92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272110"/>
            <a:ext cx="6181725" cy="3686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CE6326-3CA5-F7B0-85C1-91040672C0F2}"/>
              </a:ext>
            </a:extLst>
          </p:cNvPr>
          <p:cNvSpPr/>
          <p:nvPr/>
        </p:nvSpPr>
        <p:spPr>
          <a:xfrm>
            <a:off x="6096000" y="3090438"/>
            <a:ext cx="1537855" cy="179235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59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31CC3-84BF-B81E-8D35-37B97A3F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A6A1-4721-986A-F0FD-FCF4993B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with Kernel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80F3D-B778-E7F1-4E75-CE1C777DA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882"/>
            <a:ext cx="61341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A68EB-2AB0-299C-B653-50966F27B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272110"/>
            <a:ext cx="6181725" cy="36861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69F44E-802E-4CCF-EACF-0BE969A08A75}"/>
              </a:ext>
            </a:extLst>
          </p:cNvPr>
          <p:cNvCxnSpPr/>
          <p:nvPr/>
        </p:nvCxnSpPr>
        <p:spPr>
          <a:xfrm>
            <a:off x="8778152" y="345671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E3ACF0-B4C4-91B9-8E3C-81D479B54380}"/>
              </a:ext>
            </a:extLst>
          </p:cNvPr>
          <p:cNvCxnSpPr/>
          <p:nvPr/>
        </p:nvCxnSpPr>
        <p:spPr>
          <a:xfrm>
            <a:off x="8778152" y="3886201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52FCE5-517F-BD09-E902-A7B7EE73E060}"/>
              </a:ext>
            </a:extLst>
          </p:cNvPr>
          <p:cNvCxnSpPr/>
          <p:nvPr/>
        </p:nvCxnSpPr>
        <p:spPr>
          <a:xfrm>
            <a:off x="8771225" y="51885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2BA472-5E61-401B-7AA8-619B9F3B4D25}"/>
              </a:ext>
            </a:extLst>
          </p:cNvPr>
          <p:cNvCxnSpPr>
            <a:cxnSpLocks/>
          </p:cNvCxnSpPr>
          <p:nvPr/>
        </p:nvCxnSpPr>
        <p:spPr>
          <a:xfrm>
            <a:off x="6183889" y="3525985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D4155-3648-444B-B6FA-96A2600B7A1D}"/>
              </a:ext>
            </a:extLst>
          </p:cNvPr>
          <p:cNvCxnSpPr>
            <a:cxnSpLocks/>
          </p:cNvCxnSpPr>
          <p:nvPr/>
        </p:nvCxnSpPr>
        <p:spPr>
          <a:xfrm>
            <a:off x="6183889" y="3983185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071605-9DBC-FA2E-0CFD-42DA0A32DF27}"/>
              </a:ext>
            </a:extLst>
          </p:cNvPr>
          <p:cNvCxnSpPr>
            <a:cxnSpLocks/>
          </p:cNvCxnSpPr>
          <p:nvPr/>
        </p:nvCxnSpPr>
        <p:spPr>
          <a:xfrm>
            <a:off x="6183889" y="5299366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74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F23-FE39-ADC4-5F9A-2AE93103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57DA-40A1-9417-13C8-B288C31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space with Kernel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72DAA-5950-159F-8D4D-427C4526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882"/>
            <a:ext cx="61341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DD5C7-8067-E0ED-02C7-F8E1FC16A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37" y="2272110"/>
            <a:ext cx="6181725" cy="36861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FDD319-BC20-373F-20E1-080AEEB96AE0}"/>
              </a:ext>
            </a:extLst>
          </p:cNvPr>
          <p:cNvCxnSpPr/>
          <p:nvPr/>
        </p:nvCxnSpPr>
        <p:spPr>
          <a:xfrm>
            <a:off x="8778152" y="3456710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FE603E-22F4-2A9C-515B-20C1D6163FBB}"/>
              </a:ext>
            </a:extLst>
          </p:cNvPr>
          <p:cNvCxnSpPr/>
          <p:nvPr/>
        </p:nvCxnSpPr>
        <p:spPr>
          <a:xfrm>
            <a:off x="8778152" y="3886201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DE583F-550E-5913-EA54-23C8742FCC88}"/>
              </a:ext>
            </a:extLst>
          </p:cNvPr>
          <p:cNvCxnSpPr/>
          <p:nvPr/>
        </p:nvCxnSpPr>
        <p:spPr>
          <a:xfrm>
            <a:off x="8771225" y="5188528"/>
            <a:ext cx="831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D6C87E-9397-01EA-CBA8-64C527D0162A}"/>
              </a:ext>
            </a:extLst>
          </p:cNvPr>
          <p:cNvCxnSpPr>
            <a:cxnSpLocks/>
          </p:cNvCxnSpPr>
          <p:nvPr/>
        </p:nvCxnSpPr>
        <p:spPr>
          <a:xfrm>
            <a:off x="6183889" y="3525985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87AD7A-4D20-B93D-BD41-038CA971F6B5}"/>
              </a:ext>
            </a:extLst>
          </p:cNvPr>
          <p:cNvCxnSpPr>
            <a:cxnSpLocks/>
          </p:cNvCxnSpPr>
          <p:nvPr/>
        </p:nvCxnSpPr>
        <p:spPr>
          <a:xfrm>
            <a:off x="6183889" y="3983185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DDE055-51EF-C877-B356-8A60418F9308}"/>
              </a:ext>
            </a:extLst>
          </p:cNvPr>
          <p:cNvCxnSpPr>
            <a:cxnSpLocks/>
          </p:cNvCxnSpPr>
          <p:nvPr/>
        </p:nvCxnSpPr>
        <p:spPr>
          <a:xfrm>
            <a:off x="6183889" y="5299366"/>
            <a:ext cx="2307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E8EE28-0795-CD1C-187A-E41C40436D5C}"/>
              </a:ext>
            </a:extLst>
          </p:cNvPr>
          <p:cNvSpPr/>
          <p:nvPr/>
        </p:nvSpPr>
        <p:spPr>
          <a:xfrm>
            <a:off x="8796769" y="4265416"/>
            <a:ext cx="720436" cy="60741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C1BB6-D4EA-D6EF-68BF-0625A48534CA}"/>
              </a:ext>
            </a:extLst>
          </p:cNvPr>
          <p:cNvSpPr/>
          <p:nvPr/>
        </p:nvSpPr>
        <p:spPr>
          <a:xfrm>
            <a:off x="8756503" y="4748573"/>
            <a:ext cx="720436" cy="60741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76CE3-81E6-C3A8-850C-A16454A9A6DC}"/>
              </a:ext>
            </a:extLst>
          </p:cNvPr>
          <p:cNvSpPr/>
          <p:nvPr/>
        </p:nvSpPr>
        <p:spPr>
          <a:xfrm>
            <a:off x="8743079" y="5598112"/>
            <a:ext cx="720436" cy="60741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7892F-4E0F-497A-3B68-F2C49859F085}"/>
              </a:ext>
            </a:extLst>
          </p:cNvPr>
          <p:cNvSpPr/>
          <p:nvPr/>
        </p:nvSpPr>
        <p:spPr>
          <a:xfrm>
            <a:off x="6183889" y="4379645"/>
            <a:ext cx="291383" cy="60740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D4825-ED8F-D833-F1D3-29D6DB0B867D}"/>
              </a:ext>
            </a:extLst>
          </p:cNvPr>
          <p:cNvSpPr/>
          <p:nvPr/>
        </p:nvSpPr>
        <p:spPr>
          <a:xfrm>
            <a:off x="6123272" y="4843307"/>
            <a:ext cx="291383" cy="60740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DD6D7-59FC-624A-2AA2-77595EB00B70}"/>
              </a:ext>
            </a:extLst>
          </p:cNvPr>
          <p:cNvSpPr/>
          <p:nvPr/>
        </p:nvSpPr>
        <p:spPr>
          <a:xfrm>
            <a:off x="6154233" y="5727336"/>
            <a:ext cx="291383" cy="60740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78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92EC-BA6C-075C-3ADA-3305EFD8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699" y="3697576"/>
            <a:ext cx="1544782" cy="5204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Hyperplane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49AF6-AA76-7896-C538-0F3ED8B0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777206"/>
            <a:ext cx="5734050" cy="4448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4C5460-9878-F596-5CF4-1F2542B38C78}"/>
              </a:ext>
            </a:extLst>
          </p:cNvPr>
          <p:cNvSpPr/>
          <p:nvPr/>
        </p:nvSpPr>
        <p:spPr>
          <a:xfrm>
            <a:off x="3366649" y="3897820"/>
            <a:ext cx="5601986" cy="119998"/>
          </a:xfrm>
          <a:prstGeom prst="rect">
            <a:avLst/>
          </a:prstGeom>
          <a:solidFill>
            <a:srgbClr val="AEE976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67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C043A-9C0A-2169-D1B3-A91E808F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3" y="1014464"/>
            <a:ext cx="815831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 importing scikit learn with </a:t>
            </a:r>
            <a:r>
              <a:rPr lang="en-IN" dirty="0" err="1"/>
              <a:t>make_blobs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sklearn.datasets</a:t>
            </a:r>
            <a:r>
              <a:rPr lang="en-IN" dirty="0"/>
              <a:t> import </a:t>
            </a:r>
            <a:r>
              <a:rPr lang="en-IN" dirty="0" err="1"/>
              <a:t>make_blobs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creating datasets X containing </a:t>
            </a:r>
            <a:r>
              <a:rPr lang="en-IN" dirty="0" err="1"/>
              <a:t>n_samples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Y containing two classes</a:t>
            </a:r>
          </a:p>
          <a:p>
            <a:pPr marL="0" indent="0">
              <a:buNone/>
            </a:pPr>
            <a:r>
              <a:rPr lang="en-IN" dirty="0"/>
              <a:t>X, Y = </a:t>
            </a:r>
            <a:r>
              <a:rPr lang="en-IN" dirty="0" err="1"/>
              <a:t>make_blobs</a:t>
            </a:r>
            <a:r>
              <a:rPr lang="en-IN" dirty="0"/>
              <a:t>(</a:t>
            </a:r>
            <a:r>
              <a:rPr lang="en-IN" dirty="0" err="1"/>
              <a:t>n_samples</a:t>
            </a:r>
            <a:r>
              <a:rPr lang="en-IN" dirty="0"/>
              <a:t>=500, </a:t>
            </a:r>
            <a:r>
              <a:rPr lang="en-IN" dirty="0" err="1"/>
              <a:t>centers</a:t>
            </a:r>
            <a:r>
              <a:rPr lang="en-IN" dirty="0"/>
              <a:t>=2,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random_state</a:t>
            </a:r>
            <a:r>
              <a:rPr lang="en-IN" dirty="0"/>
              <a:t>=0, </a:t>
            </a:r>
            <a:r>
              <a:rPr lang="en-IN" dirty="0" err="1"/>
              <a:t>cluster_std</a:t>
            </a:r>
            <a:r>
              <a:rPr lang="en-IN" dirty="0"/>
              <a:t>=0.40)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 plotting scatters 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(X[:, 0], X[:, 1], c=Y, s=50, </a:t>
            </a:r>
            <a:r>
              <a:rPr lang="en-IN" dirty="0" err="1"/>
              <a:t>cmap</a:t>
            </a:r>
            <a:r>
              <a:rPr lang="en-IN" dirty="0"/>
              <a:t>='spring');</a:t>
            </a:r>
          </a:p>
          <a:p>
            <a:pPr marL="0" indent="0">
              <a:buNone/>
            </a:pPr>
            <a:r>
              <a:rPr lang="en-IN" dirty="0" err="1"/>
              <a:t>plt.show</a:t>
            </a:r>
            <a:r>
              <a:rPr lang="en-IN" dirty="0"/>
              <a:t>()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F56EE2-81F9-D470-FB39-FB80AD67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35" y="3702828"/>
            <a:ext cx="4176867" cy="29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4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D3C3EAC-9BF3-43A9-B49F-D8CE7C3C6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238" y="329061"/>
            <a:ext cx="774250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creating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between -1 to 3.5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plotting scatter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(X[:,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X[:,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'spring'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plot a line between the different sets of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m, b, 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0.33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2.9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'-k'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plt.fill_between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'#AAAAAA'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alpha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g3">
            <a:extLst>
              <a:ext uri="{FF2B5EF4-FFF2-40B4-BE49-F238E27FC236}">
                <a16:creationId xmlns:a16="http://schemas.microsoft.com/office/drawing/2014/main" id="{E5913354-EB4D-298C-F5A7-D6194B73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35" y="3353429"/>
            <a:ext cx="4604570" cy="322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70785F-8379-E71A-3166-729949659D8D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015580-E412-25F3-9A78-15B68EC5867D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019A909-499E-FAED-7F92-2CC862C67172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9BAC7E-0820-24DA-7398-F35B210EDB31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73D9AC-DA07-2A56-AD1D-BBE0D1EB7927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4196D-83B9-2F7F-A1E8-FF58FACC39AD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09CCA1-BCD5-1EEE-7B2D-0E59BF6C4668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0EE7D4-7BC3-FFF0-C134-89AFCD07693F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9AB6-B02A-3B8F-EE2E-23311C34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086EC1-CC55-B9CF-8743-E969E115FB0F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D50F04-9B72-CAE4-076B-998BA951807B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BECA8F4-45BF-9968-46B0-2EED349F32A8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31F811-3931-8A27-B2E9-7B7077CFC8A4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B5BCF-802E-6277-7162-D0084A83EF97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0527A5-97C9-C62B-359B-FA00F9A7EDE8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4FB744-ED29-8332-71D2-098B8097BCC4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1A78-A5F3-0441-06DC-E93798DF0B88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08B720-8F50-B32A-89C2-0071F6D11B3C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28A1BF-1D28-643A-3712-F0D9791EC7B6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A470BC-9CB0-7F9D-689A-580B111C1853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0F2B36-DC7B-4BF2-7F2F-90F64168390E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8A611D-9F20-EFEE-E7A6-D0EF2D06C899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6B889A-5302-7E73-0B5B-902605FD8F41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9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1019E-0896-B07A-E455-A7895CD6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9669EA-36A8-B334-55A3-BFD6B20B17CA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ABD619-7875-730B-E41C-D6F77708A86D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40F225A-B0EA-B62E-1BB8-662D1C9AA31D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D825A5-84B8-EC13-5E72-D8FB9A48391B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FC7A8B-C3DF-D90C-33A8-B99B5BE6C943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4F7D03-5D34-B7F1-C650-92BC437DAC7B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DB52C-EB56-6C42-A8ED-8B21ADDAC8B7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FCBE0F-96C1-1530-A30A-C4E94F2C8085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36352E-F7D7-C2B1-D378-CF81F328E207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498ED-5F4B-E006-AA55-7378E2EE145E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346054-ED12-8AEE-59A7-270FB7D50179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7D7572-6C9D-EDDD-0E66-F2114B18B994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47DD26-E5D2-D275-89BD-03F2C275CBBE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88D307-218D-CA86-1B01-C20AECB98D3A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581E8B-CCBE-BBCC-584C-B2463DCDD178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A6EFA7-E30F-9A68-5733-6B28D19DC55D}"/>
              </a:ext>
            </a:extLst>
          </p:cNvPr>
          <p:cNvSpPr txBox="1"/>
          <p:nvPr/>
        </p:nvSpPr>
        <p:spPr>
          <a:xfrm>
            <a:off x="5129644" y="1470425"/>
            <a:ext cx="713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C82DC-7F00-9BFC-84C2-174BF692B25F}"/>
              </a:ext>
            </a:extLst>
          </p:cNvPr>
          <p:cNvSpPr txBox="1"/>
          <p:nvPr/>
        </p:nvSpPr>
        <p:spPr>
          <a:xfrm>
            <a:off x="391832" y="2530868"/>
            <a:ext cx="2171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Classifies the blue </a:t>
            </a:r>
            <a:r>
              <a:rPr lang="en-GB" dirty="0" err="1"/>
              <a:t>color</a:t>
            </a:r>
            <a:r>
              <a:rPr lang="en-GB" dirty="0"/>
              <a:t> and orange </a:t>
            </a:r>
            <a:r>
              <a:rPr lang="en-GB" dirty="0" err="1"/>
              <a:t>color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Called Hyperplane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73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9A71C-A218-F131-95C1-1219AC6A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B53EE-AF5B-4974-F56A-6391AAEB633A}"/>
              </a:ext>
            </a:extLst>
          </p:cNvPr>
          <p:cNvCxnSpPr>
            <a:cxnSpLocks/>
          </p:cNvCxnSpPr>
          <p:nvPr/>
        </p:nvCxnSpPr>
        <p:spPr>
          <a:xfrm>
            <a:off x="3380509" y="1371600"/>
            <a:ext cx="0" cy="4232564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003CBD-5D8C-6C8E-EF8F-414A3852CEFE}"/>
              </a:ext>
            </a:extLst>
          </p:cNvPr>
          <p:cNvCxnSpPr>
            <a:cxnSpLocks/>
          </p:cNvCxnSpPr>
          <p:nvPr/>
        </p:nvCxnSpPr>
        <p:spPr>
          <a:xfrm flipH="1">
            <a:off x="3380509" y="5604164"/>
            <a:ext cx="6137564" cy="0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361122E-773B-F358-28FD-C659BEDEFC07}"/>
              </a:ext>
            </a:extLst>
          </p:cNvPr>
          <p:cNvSpPr/>
          <p:nvPr/>
        </p:nvSpPr>
        <p:spPr>
          <a:xfrm>
            <a:off x="5333998" y="392127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8C7BCB-18EC-6F01-250D-B3F91B2768A1}"/>
              </a:ext>
            </a:extLst>
          </p:cNvPr>
          <p:cNvSpPr/>
          <p:nvPr/>
        </p:nvSpPr>
        <p:spPr>
          <a:xfrm>
            <a:off x="4211782" y="3658042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96DA49-F5C2-6773-17F7-5ED753F7016B}"/>
              </a:ext>
            </a:extLst>
          </p:cNvPr>
          <p:cNvSpPr/>
          <p:nvPr/>
        </p:nvSpPr>
        <p:spPr>
          <a:xfrm>
            <a:off x="4059382" y="4625693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0A0127-1661-26CF-166C-B21233A912E4}"/>
              </a:ext>
            </a:extLst>
          </p:cNvPr>
          <p:cNvSpPr/>
          <p:nvPr/>
        </p:nvSpPr>
        <p:spPr>
          <a:xfrm>
            <a:off x="4973781" y="4888924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B4E0E5-1ED2-9C8E-DE43-08FE84C06F8B}"/>
              </a:ext>
            </a:extLst>
          </p:cNvPr>
          <p:cNvSpPr/>
          <p:nvPr/>
        </p:nvSpPr>
        <p:spPr>
          <a:xfrm>
            <a:off x="3900054" y="2811837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8A6345-7ACC-167B-B568-E74ACB3E033E}"/>
              </a:ext>
            </a:extLst>
          </p:cNvPr>
          <p:cNvSpPr/>
          <p:nvPr/>
        </p:nvSpPr>
        <p:spPr>
          <a:xfrm>
            <a:off x="5638798" y="3338741"/>
            <a:ext cx="304800" cy="263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BBA427-AC38-7CB2-3146-A2B7C2525340}"/>
              </a:ext>
            </a:extLst>
          </p:cNvPr>
          <p:cNvSpPr/>
          <p:nvPr/>
        </p:nvSpPr>
        <p:spPr>
          <a:xfrm>
            <a:off x="8769925" y="276863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0D48A3-4ACB-84D4-E239-11D9BEF6505E}"/>
              </a:ext>
            </a:extLst>
          </p:cNvPr>
          <p:cNvSpPr/>
          <p:nvPr/>
        </p:nvSpPr>
        <p:spPr>
          <a:xfrm>
            <a:off x="7647709" y="2505408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A19693-E3CD-BC03-C590-7A16B8DDE72E}"/>
              </a:ext>
            </a:extLst>
          </p:cNvPr>
          <p:cNvSpPr/>
          <p:nvPr/>
        </p:nvSpPr>
        <p:spPr>
          <a:xfrm>
            <a:off x="7356759" y="3473059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24482-7EE2-9F4E-9668-BA020C77F160}"/>
              </a:ext>
            </a:extLst>
          </p:cNvPr>
          <p:cNvSpPr/>
          <p:nvPr/>
        </p:nvSpPr>
        <p:spPr>
          <a:xfrm>
            <a:off x="8409708" y="3736290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275D22-3E70-0D13-304D-EA1709F13B5E}"/>
              </a:ext>
            </a:extLst>
          </p:cNvPr>
          <p:cNvSpPr/>
          <p:nvPr/>
        </p:nvSpPr>
        <p:spPr>
          <a:xfrm>
            <a:off x="7335981" y="1659203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8EF24B-AD91-3898-1C4C-CBB57BE2821D}"/>
              </a:ext>
            </a:extLst>
          </p:cNvPr>
          <p:cNvSpPr/>
          <p:nvPr/>
        </p:nvSpPr>
        <p:spPr>
          <a:xfrm>
            <a:off x="9074725" y="2186107"/>
            <a:ext cx="304800" cy="26323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EA901B-1225-4E7E-4164-60AD569A829D}"/>
              </a:ext>
            </a:extLst>
          </p:cNvPr>
          <p:cNvCxnSpPr>
            <a:cxnSpLocks/>
          </p:cNvCxnSpPr>
          <p:nvPr/>
        </p:nvCxnSpPr>
        <p:spPr>
          <a:xfrm>
            <a:off x="5458691" y="1922434"/>
            <a:ext cx="2029690" cy="28348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17AB26B-681B-1FEA-2F32-8AEA2353A1A1}"/>
              </a:ext>
            </a:extLst>
          </p:cNvPr>
          <p:cNvSpPr txBox="1"/>
          <p:nvPr/>
        </p:nvSpPr>
        <p:spPr>
          <a:xfrm>
            <a:off x="4838703" y="1470425"/>
            <a:ext cx="155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HyperPlane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7D4BF-3090-4B62-9340-14DF0683CCBA}"/>
              </a:ext>
            </a:extLst>
          </p:cNvPr>
          <p:cNvSpPr txBox="1"/>
          <p:nvPr/>
        </p:nvSpPr>
        <p:spPr>
          <a:xfrm>
            <a:off x="391832" y="2530868"/>
            <a:ext cx="21712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Straight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Classifies the blue </a:t>
            </a:r>
            <a:r>
              <a:rPr lang="en-GB" dirty="0" err="1"/>
              <a:t>color</a:t>
            </a:r>
            <a:r>
              <a:rPr lang="en-GB" dirty="0"/>
              <a:t> and orange </a:t>
            </a:r>
            <a:r>
              <a:rPr lang="en-GB" dirty="0" err="1"/>
              <a:t>color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Called Hyperplane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55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744</Words>
  <Application>Microsoft Office PowerPoint</Application>
  <PresentationFormat>Widescreen</PresentationFormat>
  <Paragraphs>171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Classification</vt:lpstr>
      <vt:lpstr>Classification</vt:lpstr>
      <vt:lpstr>Support Vector Machine (SVM) </vt:lpstr>
      <vt:lpstr>Support Vector Machine (SVM) </vt:lpstr>
      <vt:lpstr>Support Vector Machine (SVM)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SVM</vt:lpstr>
      <vt:lpstr>Support Vector Machine (SVM) </vt:lpstr>
      <vt:lpstr>PowerPoint Presentation</vt:lpstr>
      <vt:lpstr>PowerPoint Presentation</vt:lpstr>
      <vt:lpstr>PowerPoint Presentation</vt:lpstr>
      <vt:lpstr>Non-Linear</vt:lpstr>
      <vt:lpstr>Non-Linear</vt:lpstr>
      <vt:lpstr>Non-Linear</vt:lpstr>
      <vt:lpstr>Non-Linear</vt:lpstr>
      <vt:lpstr>Non-Linear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2D – 3D</vt:lpstr>
      <vt:lpstr>3D space with Kernel</vt:lpstr>
      <vt:lpstr>3D space with Kernel</vt:lpstr>
      <vt:lpstr>3D space with Kernel</vt:lpstr>
      <vt:lpstr>3D space with Kernel</vt:lpstr>
      <vt:lpstr>3D space with Kernel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HP</cp:lastModifiedBy>
  <cp:revision>12</cp:revision>
  <dcterms:created xsi:type="dcterms:W3CDTF">2024-10-10T07:18:17Z</dcterms:created>
  <dcterms:modified xsi:type="dcterms:W3CDTF">2024-10-16T06:13:39Z</dcterms:modified>
</cp:coreProperties>
</file>