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77" r:id="rId6"/>
    <p:sldId id="258" r:id="rId7"/>
    <p:sldId id="261" r:id="rId8"/>
    <p:sldId id="279" r:id="rId9"/>
    <p:sldId id="278" r:id="rId10"/>
    <p:sldId id="262" r:id="rId11"/>
    <p:sldId id="263" r:id="rId12"/>
    <p:sldId id="264" r:id="rId13"/>
    <p:sldId id="265" r:id="rId14"/>
    <p:sldId id="266" r:id="rId15"/>
    <p:sldId id="267" r:id="rId16"/>
    <p:sldId id="285" r:id="rId17"/>
    <p:sldId id="286" r:id="rId18"/>
    <p:sldId id="284" r:id="rId19"/>
    <p:sldId id="282" r:id="rId20"/>
    <p:sldId id="283" r:id="rId21"/>
    <p:sldId id="281" r:id="rId22"/>
    <p:sldId id="288" r:id="rId23"/>
    <p:sldId id="287" r:id="rId24"/>
    <p:sldId id="289" r:id="rId25"/>
    <p:sldId id="280" r:id="rId26"/>
    <p:sldId id="268" r:id="rId27"/>
    <p:sldId id="269" r:id="rId28"/>
    <p:sldId id="290" r:id="rId29"/>
    <p:sldId id="270" r:id="rId30"/>
    <p:sldId id="271" r:id="rId31"/>
    <p:sldId id="272" r:id="rId32"/>
    <p:sldId id="293" r:id="rId33"/>
    <p:sldId id="292" r:id="rId34"/>
    <p:sldId id="294" r:id="rId35"/>
    <p:sldId id="295" r:id="rId36"/>
    <p:sldId id="296" r:id="rId37"/>
    <p:sldId id="297" r:id="rId38"/>
    <p:sldId id="274" r:id="rId39"/>
    <p:sldId id="275" r:id="rId40"/>
    <p:sldId id="27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53" autoAdjust="0"/>
    <p:restoredTop sz="95033" autoAdjust="0"/>
  </p:normalViewPr>
  <p:slideViewPr>
    <p:cSldViewPr snapToGrid="0">
      <p:cViewPr varScale="1">
        <p:scale>
          <a:sx n="61" d="100"/>
          <a:sy n="61" d="100"/>
        </p:scale>
        <p:origin x="8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133756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2539897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0399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2759530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525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10688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2370799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94632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298537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554F5-86BA-44D6-9AA4-20C61169BA57}" type="datetimeFigureOut">
              <a:rPr lang="en-IN" smtClean="0"/>
              <a:t>24-09-2024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270356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554F5-86BA-44D6-9AA4-20C61169BA57}"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16059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554F5-86BA-44D6-9AA4-20C61169BA57}" type="datetimeFigureOut">
              <a:rPr lang="en-IN" smtClean="0"/>
              <a:t>24-09-2024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40385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C554F5-86BA-44D6-9AA4-20C61169BA57}" type="datetimeFigureOut">
              <a:rPr lang="en-IN" smtClean="0"/>
              <a:t>24-09-2024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48288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554F5-86BA-44D6-9AA4-20C61169BA57}" type="datetimeFigureOut">
              <a:rPr lang="en-IN" smtClean="0"/>
              <a:t>24-09-2024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94569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C554F5-86BA-44D6-9AA4-20C61169BA57}"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194978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C554F5-86BA-44D6-9AA4-20C61169BA57}" type="datetimeFigureOut">
              <a:rPr lang="en-IN" smtClean="0"/>
              <a:t>24-09-2024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6115D-6DB8-49A3-A3E5-A2E58F89687D}" type="slidenum">
              <a:rPr lang="en-IN" smtClean="0"/>
              <a:t>‹#›</a:t>
            </a:fld>
            <a:endParaRPr lang="en-IN"/>
          </a:p>
        </p:txBody>
      </p:sp>
    </p:spTree>
    <p:extLst>
      <p:ext uri="{BB962C8B-B14F-4D97-AF65-F5344CB8AC3E}">
        <p14:creationId xmlns:p14="http://schemas.microsoft.com/office/powerpoint/2010/main" val="384822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C554F5-86BA-44D6-9AA4-20C61169BA57}" type="datetimeFigureOut">
              <a:rPr lang="en-IN" smtClean="0"/>
              <a:t>24-09-2024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86115D-6DB8-49A3-A3E5-A2E58F89687D}" type="slidenum">
              <a:rPr lang="en-IN" smtClean="0"/>
              <a:t>‹#›</a:t>
            </a:fld>
            <a:endParaRPr lang="en-IN"/>
          </a:p>
        </p:txBody>
      </p:sp>
    </p:spTree>
    <p:extLst>
      <p:ext uri="{BB962C8B-B14F-4D97-AF65-F5344CB8AC3E}">
        <p14:creationId xmlns:p14="http://schemas.microsoft.com/office/powerpoint/2010/main" val="396103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937C-CE43-EFA3-32F4-70D5977AE271}"/>
              </a:ext>
            </a:extLst>
          </p:cNvPr>
          <p:cNvSpPr>
            <a:spLocks noGrp="1"/>
          </p:cNvSpPr>
          <p:nvPr>
            <p:ph type="ctrTitle"/>
          </p:nvPr>
        </p:nvSpPr>
        <p:spPr>
          <a:xfrm>
            <a:off x="1347019" y="2084438"/>
            <a:ext cx="9144000" cy="2045109"/>
          </a:xfrm>
        </p:spPr>
        <p:txBody>
          <a:bodyPr>
            <a:normAutofit/>
          </a:bodyPr>
          <a:lstStyle/>
          <a:p>
            <a:r>
              <a:rPr lang="en-IN" sz="4800" b="1" dirty="0">
                <a:latin typeface="Times New Roman" panose="02020603050405020304" pitchFamily="18" charset="0"/>
                <a:cs typeface="Times New Roman" panose="02020603050405020304" pitchFamily="18" charset="0"/>
              </a:rPr>
              <a:t>MULTILEVEL </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ASSOCIATION RULES</a:t>
            </a:r>
          </a:p>
        </p:txBody>
      </p:sp>
    </p:spTree>
    <p:extLst>
      <p:ext uri="{BB962C8B-B14F-4D97-AF65-F5344CB8AC3E}">
        <p14:creationId xmlns:p14="http://schemas.microsoft.com/office/powerpoint/2010/main" val="2049812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5DF0-C74E-9978-F628-441BBEE5408A}"/>
              </a:ext>
            </a:extLst>
          </p:cNvPr>
          <p:cNvSpPr>
            <a:spLocks noGrp="1"/>
          </p:cNvSpPr>
          <p:nvPr>
            <p:ph type="title"/>
          </p:nvPr>
        </p:nvSpPr>
        <p:spPr/>
        <p:txBody>
          <a:bodyPr>
            <a:normAutofit/>
          </a:bodyPr>
          <a:lstStyle/>
          <a:p>
            <a:r>
              <a:rPr lang="en-IN" sz="3500" b="1" dirty="0">
                <a:latin typeface="Times New Roman" panose="02020603050405020304" pitchFamily="18" charset="0"/>
                <a:cs typeface="Times New Roman" panose="02020603050405020304" pitchFamily="18" charset="0"/>
              </a:rPr>
              <a:t>Drawback:</a:t>
            </a:r>
          </a:p>
        </p:txBody>
      </p:sp>
      <p:sp>
        <p:nvSpPr>
          <p:cNvPr id="3" name="Content Placeholder 2">
            <a:extLst>
              <a:ext uri="{FF2B5EF4-FFF2-40B4-BE49-F238E27FC236}">
                <a16:creationId xmlns:a16="http://schemas.microsoft.com/office/drawing/2014/main" id="{D8570A49-CA71-C696-30C8-51B4CD1FB3F2}"/>
              </a:ext>
            </a:extLst>
          </p:cNvPr>
          <p:cNvSpPr>
            <a:spLocks noGrp="1"/>
          </p:cNvSpPr>
          <p:nvPr>
            <p:ph idx="1"/>
          </p:nvPr>
        </p:nvSpPr>
        <p:spPr>
          <a:xfrm>
            <a:off x="677334" y="1632269"/>
            <a:ext cx="10376746" cy="3880773"/>
          </a:xfrm>
        </p:spPr>
        <p:txBody>
          <a:bodyPr>
            <a:normAutofit/>
          </a:bodyPr>
          <a:lstStyle/>
          <a:p>
            <a:r>
              <a:rPr lang="en-IN" sz="2800" dirty="0">
                <a:latin typeface="Times New Roman" panose="02020603050405020304" pitchFamily="18" charset="0"/>
                <a:cs typeface="Times New Roman" panose="02020603050405020304" pitchFamily="18" charset="0"/>
              </a:rPr>
              <a:t>If the Minimum support threshold is </a:t>
            </a:r>
            <a:r>
              <a:rPr lang="en-IN" sz="2800" dirty="0">
                <a:solidFill>
                  <a:srgbClr val="FFC000"/>
                </a:solidFill>
                <a:latin typeface="Times New Roman" panose="02020603050405020304" pitchFamily="18" charset="0"/>
                <a:cs typeface="Times New Roman" panose="02020603050405020304" pitchFamily="18" charset="0"/>
              </a:rPr>
              <a:t>set too high</a:t>
            </a:r>
            <a:r>
              <a:rPr lang="en-IN" sz="2800" dirty="0">
                <a:latin typeface="Times New Roman" panose="02020603050405020304" pitchFamily="18" charset="0"/>
                <a:cs typeface="Times New Roman" panose="02020603050405020304" pitchFamily="18" charset="0"/>
              </a:rPr>
              <a:t>, it could miss some </a:t>
            </a:r>
            <a:r>
              <a:rPr lang="en-IN" sz="2800" dirty="0">
                <a:solidFill>
                  <a:srgbClr val="FFC000"/>
                </a:solidFill>
                <a:latin typeface="Times New Roman" panose="02020603050405020304" pitchFamily="18" charset="0"/>
                <a:cs typeface="Times New Roman" panose="02020603050405020304" pitchFamily="18" charset="0"/>
              </a:rPr>
              <a:t>meaningful</a:t>
            </a:r>
            <a:r>
              <a:rPr lang="en-IN" sz="2800" dirty="0">
                <a:latin typeface="Times New Roman" panose="02020603050405020304" pitchFamily="18" charset="0"/>
                <a:cs typeface="Times New Roman" panose="02020603050405020304" pitchFamily="18" charset="0"/>
              </a:rPr>
              <a:t> associations occurring at low abstraction levels.</a:t>
            </a:r>
          </a:p>
          <a:p>
            <a:r>
              <a:rPr lang="en-IN" sz="2800" dirty="0">
                <a:latin typeface="Times New Roman" panose="02020603050405020304" pitchFamily="18" charset="0"/>
                <a:cs typeface="Times New Roman" panose="02020603050405020304" pitchFamily="18" charset="0"/>
              </a:rPr>
              <a:t>If the threshold is </a:t>
            </a:r>
            <a:r>
              <a:rPr lang="en-IN" sz="2800" dirty="0">
                <a:solidFill>
                  <a:srgbClr val="FFC000"/>
                </a:solidFill>
                <a:latin typeface="Times New Roman" panose="02020603050405020304" pitchFamily="18" charset="0"/>
                <a:cs typeface="Times New Roman" panose="02020603050405020304" pitchFamily="18" charset="0"/>
              </a:rPr>
              <a:t>set too low</a:t>
            </a:r>
            <a:r>
              <a:rPr lang="en-IN" sz="2800" dirty="0">
                <a:latin typeface="Times New Roman" panose="02020603050405020304" pitchFamily="18" charset="0"/>
                <a:cs typeface="Times New Roman" panose="02020603050405020304" pitchFamily="18" charset="0"/>
              </a:rPr>
              <a:t>, it may generate </a:t>
            </a:r>
            <a:r>
              <a:rPr lang="en-IN" sz="2800" dirty="0">
                <a:solidFill>
                  <a:srgbClr val="FFC000"/>
                </a:solidFill>
                <a:latin typeface="Times New Roman" panose="02020603050405020304" pitchFamily="18" charset="0"/>
                <a:cs typeface="Times New Roman" panose="02020603050405020304" pitchFamily="18" charset="0"/>
              </a:rPr>
              <a:t>many uninteresting</a:t>
            </a:r>
            <a:r>
              <a:rPr lang="en-IN" sz="2800" dirty="0">
                <a:latin typeface="Times New Roman" panose="02020603050405020304" pitchFamily="18" charset="0"/>
                <a:cs typeface="Times New Roman" panose="02020603050405020304" pitchFamily="18" charset="0"/>
              </a:rPr>
              <a:t> associations occurring at high abstraction levels .</a:t>
            </a:r>
          </a:p>
        </p:txBody>
      </p:sp>
    </p:spTree>
    <p:extLst>
      <p:ext uri="{BB962C8B-B14F-4D97-AF65-F5344CB8AC3E}">
        <p14:creationId xmlns:p14="http://schemas.microsoft.com/office/powerpoint/2010/main" val="362309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69A6C-587E-A034-8DA7-33EC801A9D70}"/>
              </a:ext>
            </a:extLst>
          </p:cNvPr>
          <p:cNvSpPr>
            <a:spLocks noGrp="1"/>
          </p:cNvSpPr>
          <p:nvPr>
            <p:ph type="title"/>
          </p:nvPr>
        </p:nvSpPr>
        <p:spPr>
          <a:xfrm>
            <a:off x="838200" y="365126"/>
            <a:ext cx="10940844" cy="972062"/>
          </a:xfrm>
        </p:spPr>
        <p:txBody>
          <a:bodyPr>
            <a:normAutofit/>
          </a:bodyPr>
          <a:lstStyle/>
          <a:p>
            <a:r>
              <a:rPr lang="en-IN" sz="3200" b="1" dirty="0">
                <a:latin typeface="Times New Roman" panose="02020603050405020304" pitchFamily="18" charset="0"/>
                <a:cs typeface="Times New Roman" panose="02020603050405020304" pitchFamily="18" charset="0"/>
              </a:rPr>
              <a:t>2)Reduced Support (Using minimum support at lower levels)</a:t>
            </a:r>
          </a:p>
        </p:txBody>
      </p:sp>
      <p:sp>
        <p:nvSpPr>
          <p:cNvPr id="3" name="Content Placeholder 2">
            <a:extLst>
              <a:ext uri="{FF2B5EF4-FFF2-40B4-BE49-F238E27FC236}">
                <a16:creationId xmlns:a16="http://schemas.microsoft.com/office/drawing/2014/main" id="{361E6FFD-E12B-5074-857E-E801129ABBFC}"/>
              </a:ext>
            </a:extLst>
          </p:cNvPr>
          <p:cNvSpPr>
            <a:spLocks noGrp="1"/>
          </p:cNvSpPr>
          <p:nvPr>
            <p:ph idx="1"/>
          </p:nvPr>
        </p:nvSpPr>
        <p:spPr>
          <a:xfrm>
            <a:off x="838200" y="1333256"/>
            <a:ext cx="10515600" cy="4839775"/>
          </a:xfrm>
        </p:spPr>
        <p:txBody>
          <a:bodyPr/>
          <a:lstStyle/>
          <a:p>
            <a:pPr marL="0" indent="0">
              <a:buNone/>
            </a:pPr>
            <a:r>
              <a:rPr lang="en-IN" sz="3000" dirty="0">
                <a:latin typeface="Times New Roman" panose="02020603050405020304" pitchFamily="18" charset="0"/>
                <a:cs typeface="Times New Roman" panose="02020603050405020304" pitchFamily="18" charset="0"/>
              </a:rPr>
              <a:t>It specifies </a:t>
            </a:r>
            <a:r>
              <a:rPr lang="en-IN" sz="3000" dirty="0">
                <a:solidFill>
                  <a:srgbClr val="FFC000"/>
                </a:solidFill>
                <a:latin typeface="Times New Roman" panose="02020603050405020304" pitchFamily="18" charset="0"/>
                <a:cs typeface="Times New Roman" panose="02020603050405020304" pitchFamily="18" charset="0"/>
              </a:rPr>
              <a:t>different threshold at different level</a:t>
            </a:r>
            <a:r>
              <a:rPr lang="en-IN" sz="3000" dirty="0">
                <a:latin typeface="Times New Roman" panose="02020603050405020304" pitchFamily="18" charset="0"/>
                <a:cs typeface="Times New Roman" panose="02020603050405020304" pitchFamily="18" charset="0"/>
              </a:rPr>
              <a:t>. </a:t>
            </a:r>
          </a:p>
          <a:p>
            <a:pPr marL="0" indent="0">
              <a:buNone/>
            </a:pPr>
            <a:r>
              <a:rPr lang="en-IN" sz="3000" dirty="0">
                <a:latin typeface="Times New Roman" panose="02020603050405020304" pitchFamily="18" charset="0"/>
                <a:cs typeface="Times New Roman" panose="02020603050405020304" pitchFamily="18" charset="0"/>
              </a:rPr>
              <a:t>High threshold at higher level and low threshold at lower level.</a:t>
            </a:r>
          </a:p>
          <a:p>
            <a:pPr marL="0" indent="0">
              <a:buNone/>
            </a:pPr>
            <a:endParaRPr lang="en-IN" dirty="0"/>
          </a:p>
        </p:txBody>
      </p:sp>
      <p:pic>
        <p:nvPicPr>
          <p:cNvPr id="5" name="Picture 4">
            <a:extLst>
              <a:ext uri="{FF2B5EF4-FFF2-40B4-BE49-F238E27FC236}">
                <a16:creationId xmlns:a16="http://schemas.microsoft.com/office/drawing/2014/main" id="{C8D5CF9C-14A2-0C91-A8CA-46FC9608A041}"/>
              </a:ext>
            </a:extLst>
          </p:cNvPr>
          <p:cNvPicPr>
            <a:picLocks noChangeAspect="1"/>
          </p:cNvPicPr>
          <p:nvPr/>
        </p:nvPicPr>
        <p:blipFill>
          <a:blip r:embed="rId2">
            <a:extLst>
              <a:ext uri="{28A0092B-C50C-407E-A947-70E740481C1C}">
                <a14:useLocalDpi xmlns:a14="http://schemas.microsoft.com/office/drawing/2010/main" val="0"/>
              </a:ext>
            </a:extLst>
          </a:blip>
          <a:srcRect l="20726" t="29505" r="21290"/>
          <a:stretch/>
        </p:blipFill>
        <p:spPr>
          <a:xfrm>
            <a:off x="1310148" y="2515919"/>
            <a:ext cx="9996948" cy="4183624"/>
          </a:xfrm>
          <a:prstGeom prst="rect">
            <a:avLst/>
          </a:prstGeom>
        </p:spPr>
      </p:pic>
    </p:spTree>
    <p:extLst>
      <p:ext uri="{BB962C8B-B14F-4D97-AF65-F5344CB8AC3E}">
        <p14:creationId xmlns:p14="http://schemas.microsoft.com/office/powerpoint/2010/main" val="350975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7A3CF-E66B-C4C7-7E97-AB0BE50B587F}"/>
              </a:ext>
            </a:extLst>
          </p:cNvPr>
          <p:cNvSpPr>
            <a:spLocks noGrp="1"/>
          </p:cNvSpPr>
          <p:nvPr>
            <p:ph idx="1"/>
          </p:nvPr>
        </p:nvSpPr>
        <p:spPr>
          <a:xfrm>
            <a:off x="680885" y="1091381"/>
            <a:ext cx="2376948" cy="727587"/>
          </a:xfrm>
        </p:spPr>
        <p:txBody>
          <a:bodyPr>
            <a:normAutofit fontScale="62500" lnSpcReduction="20000"/>
          </a:bodyPr>
          <a:lstStyle/>
          <a:p>
            <a:pPr marL="0" indent="0">
              <a:buNone/>
            </a:pPr>
            <a:endParaRPr lang="en-IN" dirty="0"/>
          </a:p>
          <a:p>
            <a:pPr marL="0" indent="0">
              <a:buNone/>
            </a:pPr>
            <a:r>
              <a:rPr lang="en-IN" sz="4800" b="1" dirty="0">
                <a:latin typeface="Times New Roman" panose="02020603050405020304" pitchFamily="18" charset="0"/>
                <a:ea typeface="Tahoma" panose="020B0604030504040204" pitchFamily="34" charset="0"/>
                <a:cs typeface="Times New Roman" panose="02020603050405020304" pitchFamily="18" charset="0"/>
              </a:rPr>
              <a:t>LEVEL 2                                                       </a:t>
            </a:r>
          </a:p>
        </p:txBody>
      </p:sp>
      <p:graphicFrame>
        <p:nvGraphicFramePr>
          <p:cNvPr id="6" name="Content Placeholder 3">
            <a:extLst>
              <a:ext uri="{FF2B5EF4-FFF2-40B4-BE49-F238E27FC236}">
                <a16:creationId xmlns:a16="http://schemas.microsoft.com/office/drawing/2014/main" id="{3F253913-3560-5D6C-0CB9-6C588CA95E73}"/>
              </a:ext>
            </a:extLst>
          </p:cNvPr>
          <p:cNvGraphicFramePr>
            <a:graphicFrameLocks/>
          </p:cNvGraphicFramePr>
          <p:nvPr>
            <p:extLst>
              <p:ext uri="{D42A27DB-BD31-4B8C-83A1-F6EECF244321}">
                <p14:modId xmlns:p14="http://schemas.microsoft.com/office/powerpoint/2010/main" val="653768691"/>
              </p:ext>
            </p:extLst>
          </p:nvPr>
        </p:nvGraphicFramePr>
        <p:xfrm>
          <a:off x="680885" y="2189416"/>
          <a:ext cx="5257800" cy="3070842"/>
        </p:xfrm>
        <a:graphic>
          <a:graphicData uri="http://schemas.openxmlformats.org/drawingml/2006/table">
            <a:tbl>
              <a:tblPr firstRow="1" bandRow="1">
                <a:tableStyleId>{93296810-A885-4BE3-A3E7-6D5BEEA58F35}</a:tableStyleId>
              </a:tblPr>
              <a:tblGrid>
                <a:gridCol w="2628900">
                  <a:extLst>
                    <a:ext uri="{9D8B030D-6E8A-4147-A177-3AD203B41FA5}">
                      <a16:colId xmlns:a16="http://schemas.microsoft.com/office/drawing/2014/main" val="2831820500"/>
                    </a:ext>
                  </a:extLst>
                </a:gridCol>
                <a:gridCol w="2628900">
                  <a:extLst>
                    <a:ext uri="{9D8B030D-6E8A-4147-A177-3AD203B41FA5}">
                      <a16:colId xmlns:a16="http://schemas.microsoft.com/office/drawing/2014/main" val="1310392"/>
                    </a:ext>
                  </a:extLst>
                </a:gridCol>
              </a:tblGrid>
              <a:tr h="511807">
                <a:tc>
                  <a:txBody>
                    <a:bodyPr/>
                    <a:lstStyle/>
                    <a:p>
                      <a:r>
                        <a:rPr lang="en-IN" sz="2500" dirty="0">
                          <a:latin typeface="Times New Roman" panose="02020603050405020304" pitchFamily="18" charset="0"/>
                          <a:cs typeface="Times New Roman" panose="02020603050405020304" pitchFamily="18" charset="0"/>
                        </a:rPr>
                        <a:t> TID </a:t>
                      </a:r>
                    </a:p>
                  </a:txBody>
                  <a:tcPr/>
                </a:tc>
                <a:tc>
                  <a:txBody>
                    <a:bodyPr/>
                    <a:lstStyle/>
                    <a:p>
                      <a:r>
                        <a:rPr lang="en-IN" sz="25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511807">
                <a:tc>
                  <a:txBody>
                    <a:bodyPr/>
                    <a:lstStyle/>
                    <a:p>
                      <a:r>
                        <a:rPr lang="en-IN" sz="2500" dirty="0">
                          <a:latin typeface="Times New Roman" panose="02020603050405020304" pitchFamily="18" charset="0"/>
                          <a:cs typeface="Times New Roman" panose="02020603050405020304" pitchFamily="18" charset="0"/>
                        </a:rPr>
                        <a:t>T1</a:t>
                      </a:r>
                    </a:p>
                  </a:txBody>
                  <a:tcPr/>
                </a:tc>
                <a:tc>
                  <a:txBody>
                    <a:bodyPr/>
                    <a:lstStyle/>
                    <a:p>
                      <a:r>
                        <a:rPr lang="en-IN" sz="2500" dirty="0">
                          <a:latin typeface="Times New Roman" panose="02020603050405020304" pitchFamily="18" charset="0"/>
                          <a:cs typeface="Times New Roman" panose="02020603050405020304" pitchFamily="18" charset="0"/>
                        </a:rPr>
                        <a:t>M1, B2</a:t>
                      </a:r>
                    </a:p>
                  </a:txBody>
                  <a:tcPr/>
                </a:tc>
                <a:extLst>
                  <a:ext uri="{0D108BD9-81ED-4DB2-BD59-A6C34878D82A}">
                    <a16:rowId xmlns:a16="http://schemas.microsoft.com/office/drawing/2014/main" val="4272897282"/>
                  </a:ext>
                </a:extLst>
              </a:tr>
              <a:tr h="511807">
                <a:tc>
                  <a:txBody>
                    <a:bodyPr/>
                    <a:lstStyle/>
                    <a:p>
                      <a:r>
                        <a:rPr lang="en-IN" sz="2500" dirty="0">
                          <a:latin typeface="Times New Roman" panose="02020603050405020304" pitchFamily="18" charset="0"/>
                          <a:cs typeface="Times New Roman" panose="02020603050405020304" pitchFamily="18" charset="0"/>
                        </a:rPr>
                        <a:t>T2</a:t>
                      </a:r>
                    </a:p>
                  </a:txBody>
                  <a:tcPr/>
                </a:tc>
                <a:tc>
                  <a:txBody>
                    <a:bodyPr/>
                    <a:lstStyle/>
                    <a:p>
                      <a:r>
                        <a:rPr lang="en-IN" sz="2500" dirty="0">
                          <a:latin typeface="Times New Roman" panose="02020603050405020304" pitchFamily="18" charset="0"/>
                          <a:cs typeface="Times New Roman" panose="02020603050405020304" pitchFamily="18" charset="0"/>
                        </a:rPr>
                        <a:t>M2, B1</a:t>
                      </a:r>
                    </a:p>
                  </a:txBody>
                  <a:tcPr/>
                </a:tc>
                <a:extLst>
                  <a:ext uri="{0D108BD9-81ED-4DB2-BD59-A6C34878D82A}">
                    <a16:rowId xmlns:a16="http://schemas.microsoft.com/office/drawing/2014/main" val="1475134450"/>
                  </a:ext>
                </a:extLst>
              </a:tr>
              <a:tr h="511807">
                <a:tc>
                  <a:txBody>
                    <a:bodyPr/>
                    <a:lstStyle/>
                    <a:p>
                      <a:r>
                        <a:rPr lang="en-IN" sz="2500" dirty="0">
                          <a:latin typeface="Times New Roman" panose="02020603050405020304" pitchFamily="18" charset="0"/>
                          <a:cs typeface="Times New Roman" panose="02020603050405020304" pitchFamily="18" charset="0"/>
                        </a:rPr>
                        <a:t>T3</a:t>
                      </a:r>
                    </a:p>
                  </a:txBody>
                  <a:tcPr/>
                </a:tc>
                <a:tc>
                  <a:txBody>
                    <a:bodyPr/>
                    <a:lstStyle/>
                    <a:p>
                      <a:r>
                        <a:rPr lang="en-IN" sz="2500" dirty="0">
                          <a:latin typeface="Times New Roman" panose="02020603050405020304" pitchFamily="18" charset="0"/>
                          <a:cs typeface="Times New Roman" panose="02020603050405020304" pitchFamily="18" charset="0"/>
                        </a:rPr>
                        <a:t>B2 </a:t>
                      </a:r>
                    </a:p>
                  </a:txBody>
                  <a:tcPr/>
                </a:tc>
                <a:extLst>
                  <a:ext uri="{0D108BD9-81ED-4DB2-BD59-A6C34878D82A}">
                    <a16:rowId xmlns:a16="http://schemas.microsoft.com/office/drawing/2014/main" val="1896037818"/>
                  </a:ext>
                </a:extLst>
              </a:tr>
              <a:tr h="511807">
                <a:tc>
                  <a:txBody>
                    <a:bodyPr/>
                    <a:lstStyle/>
                    <a:p>
                      <a:r>
                        <a:rPr lang="en-IN" sz="2500" dirty="0">
                          <a:latin typeface="Times New Roman" panose="02020603050405020304" pitchFamily="18" charset="0"/>
                          <a:cs typeface="Times New Roman" panose="02020603050405020304" pitchFamily="18" charset="0"/>
                        </a:rPr>
                        <a:t>T4</a:t>
                      </a:r>
                    </a:p>
                  </a:txBody>
                  <a:tcPr/>
                </a:tc>
                <a:tc>
                  <a:txBody>
                    <a:bodyPr/>
                    <a:lstStyle/>
                    <a:p>
                      <a:r>
                        <a:rPr lang="en-IN" sz="2500" dirty="0">
                          <a:latin typeface="Times New Roman" panose="02020603050405020304" pitchFamily="18" charset="0"/>
                          <a:cs typeface="Times New Roman" panose="02020603050405020304" pitchFamily="18" charset="0"/>
                        </a:rPr>
                        <a:t>M3, B1</a:t>
                      </a:r>
                    </a:p>
                  </a:txBody>
                  <a:tcPr/>
                </a:tc>
                <a:extLst>
                  <a:ext uri="{0D108BD9-81ED-4DB2-BD59-A6C34878D82A}">
                    <a16:rowId xmlns:a16="http://schemas.microsoft.com/office/drawing/2014/main" val="4108857815"/>
                  </a:ext>
                </a:extLst>
              </a:tr>
              <a:tr h="511807">
                <a:tc>
                  <a:txBody>
                    <a:bodyPr/>
                    <a:lstStyle/>
                    <a:p>
                      <a:r>
                        <a:rPr lang="en-IN" sz="2500" dirty="0">
                          <a:latin typeface="Times New Roman" panose="02020603050405020304" pitchFamily="18" charset="0"/>
                          <a:cs typeface="Times New Roman" panose="02020603050405020304" pitchFamily="18" charset="0"/>
                        </a:rPr>
                        <a:t>T5</a:t>
                      </a:r>
                    </a:p>
                  </a:txBody>
                  <a:tcPr/>
                </a:tc>
                <a:tc>
                  <a:txBody>
                    <a:bodyPr/>
                    <a:lstStyle/>
                    <a:p>
                      <a:r>
                        <a:rPr lang="en-IN" sz="2500" dirty="0">
                          <a:latin typeface="Times New Roman" panose="02020603050405020304" pitchFamily="18" charset="0"/>
                          <a:cs typeface="Times New Roman" panose="02020603050405020304" pitchFamily="18" charset="0"/>
                        </a:rPr>
                        <a:t>M2</a:t>
                      </a:r>
                    </a:p>
                  </a:txBody>
                  <a:tcPr/>
                </a:tc>
                <a:extLst>
                  <a:ext uri="{0D108BD9-81ED-4DB2-BD59-A6C34878D82A}">
                    <a16:rowId xmlns:a16="http://schemas.microsoft.com/office/drawing/2014/main" val="3665783520"/>
                  </a:ext>
                </a:extLst>
              </a:tr>
            </a:tbl>
          </a:graphicData>
        </a:graphic>
      </p:graphicFrame>
      <p:sp>
        <p:nvSpPr>
          <p:cNvPr id="10" name="Content Placeholder 2">
            <a:extLst>
              <a:ext uri="{FF2B5EF4-FFF2-40B4-BE49-F238E27FC236}">
                <a16:creationId xmlns:a16="http://schemas.microsoft.com/office/drawing/2014/main" id="{FAD4EBD7-6F48-EB87-E6AA-198872256E43}"/>
              </a:ext>
            </a:extLst>
          </p:cNvPr>
          <p:cNvSpPr txBox="1">
            <a:spLocks/>
          </p:cNvSpPr>
          <p:nvPr/>
        </p:nvSpPr>
        <p:spPr>
          <a:xfrm>
            <a:off x="6383596" y="1091380"/>
            <a:ext cx="2376948" cy="72758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a:p>
            <a:pPr marL="0" indent="0">
              <a:buFont typeface="Arial" panose="020B0604020202020204" pitchFamily="34" charset="0"/>
              <a:buNone/>
            </a:pPr>
            <a:r>
              <a:rPr lang="en-IN" sz="4800" b="1" dirty="0">
                <a:latin typeface="Times New Roman" panose="02020603050405020304" pitchFamily="18" charset="0"/>
                <a:cs typeface="Times New Roman" panose="02020603050405020304" pitchFamily="18" charset="0"/>
              </a:rPr>
              <a:t>LEVEL 1                                                       </a:t>
            </a:r>
          </a:p>
        </p:txBody>
      </p:sp>
      <p:sp>
        <p:nvSpPr>
          <p:cNvPr id="11" name="Content Placeholder 2">
            <a:extLst>
              <a:ext uri="{FF2B5EF4-FFF2-40B4-BE49-F238E27FC236}">
                <a16:creationId xmlns:a16="http://schemas.microsoft.com/office/drawing/2014/main" id="{32210393-632A-1322-E39A-906AE4DEC2DE}"/>
              </a:ext>
            </a:extLst>
          </p:cNvPr>
          <p:cNvSpPr txBox="1">
            <a:spLocks/>
          </p:cNvSpPr>
          <p:nvPr/>
        </p:nvSpPr>
        <p:spPr>
          <a:xfrm>
            <a:off x="607142" y="5329083"/>
            <a:ext cx="8153401" cy="12486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LEVEL 2 </a:t>
            </a:r>
            <a:r>
              <a:rPr lang="en-IN" dirty="0"/>
              <a:t>: Minimum Support = 40%    i.e. 2   </a:t>
            </a:r>
          </a:p>
          <a:p>
            <a:pPr marL="0" indent="0">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LEVEL 1 </a:t>
            </a:r>
            <a:r>
              <a:rPr lang="en-IN" dirty="0"/>
              <a:t>: Minimum Support = 50%    i.e. 3                                                  </a:t>
            </a:r>
          </a:p>
        </p:txBody>
      </p:sp>
      <p:pic>
        <p:nvPicPr>
          <p:cNvPr id="2" name="Picture 1">
            <a:extLst>
              <a:ext uri="{FF2B5EF4-FFF2-40B4-BE49-F238E27FC236}">
                <a16:creationId xmlns:a16="http://schemas.microsoft.com/office/drawing/2014/main" id="{05D41B66-960A-8A82-1E91-3B033C46C01C}"/>
              </a:ext>
            </a:extLst>
          </p:cNvPr>
          <p:cNvPicPr>
            <a:picLocks noChangeAspect="1"/>
          </p:cNvPicPr>
          <p:nvPr/>
        </p:nvPicPr>
        <p:blipFill>
          <a:blip r:embed="rId2"/>
          <a:stretch>
            <a:fillRect/>
          </a:stretch>
        </p:blipFill>
        <p:spPr>
          <a:xfrm>
            <a:off x="6569226" y="2084871"/>
            <a:ext cx="5291787" cy="3279932"/>
          </a:xfrm>
          <a:prstGeom prst="rect">
            <a:avLst/>
          </a:prstGeom>
        </p:spPr>
      </p:pic>
    </p:spTree>
    <p:extLst>
      <p:ext uri="{BB962C8B-B14F-4D97-AF65-F5344CB8AC3E}">
        <p14:creationId xmlns:p14="http://schemas.microsoft.com/office/powerpoint/2010/main" val="3537724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E1DB-80A5-7BD5-2C8C-E15A103D338A}"/>
              </a:ext>
            </a:extLst>
          </p:cNvPr>
          <p:cNvSpPr>
            <a:spLocks noGrp="1"/>
          </p:cNvSpPr>
          <p:nvPr>
            <p:ph type="title"/>
          </p:nvPr>
        </p:nvSpPr>
        <p:spPr>
          <a:xfrm>
            <a:off x="650158" y="168480"/>
            <a:ext cx="10891684" cy="1325563"/>
          </a:xfrm>
        </p:spPr>
        <p:txBody>
          <a:bodyPr>
            <a:normAutofit/>
          </a:bodyPr>
          <a:lstStyle/>
          <a:p>
            <a:r>
              <a:rPr lang="en-IN" sz="3000" b="1" dirty="0">
                <a:latin typeface="Times New Roman" panose="02020603050405020304" pitchFamily="18" charset="0"/>
                <a:cs typeface="Times New Roman" panose="02020603050405020304" pitchFamily="18" charset="0"/>
              </a:rPr>
              <a:t>3) Group- Based Support(Using item or group minimum support) </a:t>
            </a:r>
          </a:p>
        </p:txBody>
      </p:sp>
      <p:sp>
        <p:nvSpPr>
          <p:cNvPr id="3" name="Content Placeholder 2">
            <a:extLst>
              <a:ext uri="{FF2B5EF4-FFF2-40B4-BE49-F238E27FC236}">
                <a16:creationId xmlns:a16="http://schemas.microsoft.com/office/drawing/2014/main" id="{6E2E0EFB-41E2-04F9-08B4-16993C93AAEB}"/>
              </a:ext>
            </a:extLst>
          </p:cNvPr>
          <p:cNvSpPr>
            <a:spLocks noGrp="1"/>
          </p:cNvSpPr>
          <p:nvPr>
            <p:ph idx="1"/>
          </p:nvPr>
        </p:nvSpPr>
        <p:spPr>
          <a:xfrm>
            <a:off x="738294" y="1488613"/>
            <a:ext cx="9939866" cy="3880773"/>
          </a:xfrm>
        </p:spPr>
        <p:txBody>
          <a:bodyPr>
            <a:normAutofit/>
          </a:bodyPr>
          <a:lstStyle/>
          <a:p>
            <a:r>
              <a:rPr lang="en-IN" sz="2000" dirty="0"/>
              <a:t>Group wise threshold value for support and confidence is input by the user or expert.</a:t>
            </a:r>
          </a:p>
          <a:p>
            <a:r>
              <a:rPr lang="en-IN" sz="2000" dirty="0"/>
              <a:t>Group is selected based on product price or item of interest. </a:t>
            </a:r>
          </a:p>
          <a:p>
            <a:r>
              <a:rPr lang="en-IN" sz="2000" dirty="0"/>
              <a:t>Experts have insight as to which groups are more important than others .</a:t>
            </a:r>
          </a:p>
          <a:p>
            <a:r>
              <a:rPr lang="en-IN" sz="2000" dirty="0"/>
              <a:t>For </a:t>
            </a:r>
            <a:r>
              <a:rPr lang="en-IN" sz="2000" dirty="0" err="1"/>
              <a:t>eg.</a:t>
            </a:r>
            <a:r>
              <a:rPr lang="en-IN" sz="2000" dirty="0"/>
              <a:t> Experts are interested in purchase pattern of laptop and cloths in non and electronic category therefore low support threshold is set for this group to give attention of these items purchase pattern.</a:t>
            </a:r>
          </a:p>
        </p:txBody>
      </p:sp>
    </p:spTree>
    <p:extLst>
      <p:ext uri="{BB962C8B-B14F-4D97-AF65-F5344CB8AC3E}">
        <p14:creationId xmlns:p14="http://schemas.microsoft.com/office/powerpoint/2010/main" val="130100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EDE-2F89-E7AB-5B1E-1B9B370C46D1}"/>
              </a:ext>
            </a:extLst>
          </p:cNvPr>
          <p:cNvSpPr>
            <a:spLocks noGrp="1"/>
          </p:cNvSpPr>
          <p:nvPr>
            <p:ph type="title"/>
          </p:nvPr>
        </p:nvSpPr>
        <p:spPr>
          <a:xfrm>
            <a:off x="838200" y="442452"/>
            <a:ext cx="10515600" cy="5643716"/>
          </a:xfrm>
        </p:spPr>
        <p:txBody>
          <a:bodyPr/>
          <a:lstStyle/>
          <a:p>
            <a:r>
              <a:rPr lang="en-IN" dirty="0"/>
              <a:t>    </a:t>
            </a:r>
            <a:r>
              <a:rPr lang="en-IN" sz="4000" b="1" dirty="0">
                <a:latin typeface="Times New Roman" panose="02020603050405020304" pitchFamily="18" charset="0"/>
                <a:cs typeface="Times New Roman" panose="02020603050405020304" pitchFamily="18" charset="0"/>
              </a:rPr>
              <a:t>MULTIDIMENSIONAL  ASSOCIATION       </a:t>
            </a: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                                RULES</a:t>
            </a:r>
          </a:p>
        </p:txBody>
      </p:sp>
    </p:spTree>
    <p:extLst>
      <p:ext uri="{BB962C8B-B14F-4D97-AF65-F5344CB8AC3E}">
        <p14:creationId xmlns:p14="http://schemas.microsoft.com/office/powerpoint/2010/main" val="329966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3">
            <a:extLst>
              <a:ext uri="{FF2B5EF4-FFF2-40B4-BE49-F238E27FC236}">
                <a16:creationId xmlns:a16="http://schemas.microsoft.com/office/drawing/2014/main" id="{4443AE32-012C-6193-D9C9-9B42266986D7}"/>
              </a:ext>
            </a:extLst>
          </p:cNvPr>
          <p:cNvGraphicFramePr>
            <a:graphicFrameLocks/>
          </p:cNvGraphicFramePr>
          <p:nvPr>
            <p:extLst>
              <p:ext uri="{D42A27DB-BD31-4B8C-83A1-F6EECF244321}">
                <p14:modId xmlns:p14="http://schemas.microsoft.com/office/powerpoint/2010/main" val="2281195190"/>
              </p:ext>
            </p:extLst>
          </p:nvPr>
        </p:nvGraphicFramePr>
        <p:xfrm>
          <a:off x="722835" y="3220085"/>
          <a:ext cx="4834685" cy="3200400"/>
        </p:xfrm>
        <a:graphic>
          <a:graphicData uri="http://schemas.openxmlformats.org/drawingml/2006/table">
            <a:tbl>
              <a:tblPr firstRow="1" bandRow="1">
                <a:tableStyleId>{93296810-A885-4BE3-A3E7-6D5BEEA58F35}</a:tableStyleId>
              </a:tblPr>
              <a:tblGrid>
                <a:gridCol w="1185127">
                  <a:extLst>
                    <a:ext uri="{9D8B030D-6E8A-4147-A177-3AD203B41FA5}">
                      <a16:colId xmlns:a16="http://schemas.microsoft.com/office/drawing/2014/main" val="2831820500"/>
                    </a:ext>
                  </a:extLst>
                </a:gridCol>
                <a:gridCol w="3649558">
                  <a:extLst>
                    <a:ext uri="{9D8B030D-6E8A-4147-A177-3AD203B41FA5}">
                      <a16:colId xmlns:a16="http://schemas.microsoft.com/office/drawing/2014/main" val="1310392"/>
                    </a:ext>
                  </a:extLst>
                </a:gridCol>
              </a:tblGrid>
              <a:tr h="438422">
                <a:tc>
                  <a:txBody>
                    <a:bodyPr/>
                    <a:lstStyle/>
                    <a:p>
                      <a:r>
                        <a:rPr lang="en-IN" sz="2400" dirty="0">
                          <a:latin typeface="Times New Roman" panose="02020603050405020304" pitchFamily="18" charset="0"/>
                          <a:cs typeface="Times New Roman" panose="02020603050405020304" pitchFamily="18" charset="0"/>
                        </a:rPr>
                        <a:t> TID </a:t>
                      </a:r>
                    </a:p>
                  </a:txBody>
                  <a:tcPr/>
                </a:tc>
                <a:tc>
                  <a:txBody>
                    <a:bodyPr/>
                    <a:lstStyle/>
                    <a:p>
                      <a:r>
                        <a:rPr lang="en-IN" sz="24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438422">
                <a:tc>
                  <a:txBody>
                    <a:bodyPr/>
                    <a:lstStyle/>
                    <a:p>
                      <a:r>
                        <a:rPr lang="en-IN" sz="2400" dirty="0">
                          <a:latin typeface="Times New Roman" panose="02020603050405020304" pitchFamily="18" charset="0"/>
                          <a:cs typeface="Times New Roman" panose="02020603050405020304" pitchFamily="18" charset="0"/>
                        </a:rPr>
                        <a:t>T1</a:t>
                      </a:r>
                    </a:p>
                  </a:txBody>
                  <a:tcPr/>
                </a:tc>
                <a:tc>
                  <a:txBody>
                    <a:bodyPr/>
                    <a:lstStyle/>
                    <a:p>
                      <a:r>
                        <a:rPr lang="en-IN" sz="24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438422">
                <a:tc>
                  <a:txBody>
                    <a:bodyPr/>
                    <a:lstStyle/>
                    <a:p>
                      <a:r>
                        <a:rPr lang="en-IN" sz="2400" dirty="0">
                          <a:latin typeface="Times New Roman" panose="02020603050405020304" pitchFamily="18" charset="0"/>
                          <a:cs typeface="Times New Roman" panose="02020603050405020304" pitchFamily="18" charset="0"/>
                        </a:rPr>
                        <a:t>T2</a:t>
                      </a:r>
                    </a:p>
                  </a:txBody>
                  <a:tcPr/>
                </a:tc>
                <a:tc>
                  <a:txBody>
                    <a:bodyPr/>
                    <a:lstStyle/>
                    <a:p>
                      <a:r>
                        <a:rPr lang="en-IN" sz="2400" dirty="0">
                          <a:latin typeface="Times New Roman" panose="02020603050405020304" pitchFamily="18" charset="0"/>
                          <a:cs typeface="Times New Roman" panose="02020603050405020304" pitchFamily="18" charset="0"/>
                        </a:rPr>
                        <a:t>Bread, Butter</a:t>
                      </a:r>
                    </a:p>
                  </a:txBody>
                  <a:tcPr/>
                </a:tc>
                <a:extLst>
                  <a:ext uri="{0D108BD9-81ED-4DB2-BD59-A6C34878D82A}">
                    <a16:rowId xmlns:a16="http://schemas.microsoft.com/office/drawing/2014/main" val="1475134450"/>
                  </a:ext>
                </a:extLst>
              </a:tr>
              <a:tr h="438422">
                <a:tc>
                  <a:txBody>
                    <a:bodyPr/>
                    <a:lstStyle/>
                    <a:p>
                      <a:r>
                        <a:rPr lang="en-IN" sz="2400" dirty="0">
                          <a:latin typeface="Times New Roman" panose="02020603050405020304" pitchFamily="18" charset="0"/>
                          <a:cs typeface="Times New Roman" panose="02020603050405020304" pitchFamily="18" charset="0"/>
                        </a:rPr>
                        <a:t>T3</a:t>
                      </a:r>
                    </a:p>
                  </a:txBody>
                  <a:tcPr/>
                </a:tc>
                <a:tc>
                  <a:txBody>
                    <a:bodyPr/>
                    <a:lstStyle/>
                    <a:p>
                      <a:r>
                        <a:rPr lang="en-IN" sz="2400" dirty="0">
                          <a:latin typeface="Times New Roman" panose="02020603050405020304" pitchFamily="18" charset="0"/>
                          <a:cs typeface="Times New Roman" panose="02020603050405020304" pitchFamily="18" charset="0"/>
                        </a:rPr>
                        <a:t>Beer</a:t>
                      </a:r>
                    </a:p>
                  </a:txBody>
                  <a:tcPr/>
                </a:tc>
                <a:extLst>
                  <a:ext uri="{0D108BD9-81ED-4DB2-BD59-A6C34878D82A}">
                    <a16:rowId xmlns:a16="http://schemas.microsoft.com/office/drawing/2014/main" val="1896037818"/>
                  </a:ext>
                </a:extLst>
              </a:tr>
              <a:tr h="438422">
                <a:tc>
                  <a:txBody>
                    <a:bodyPr/>
                    <a:lstStyle/>
                    <a:p>
                      <a:r>
                        <a:rPr lang="en-IN" sz="2400" dirty="0">
                          <a:latin typeface="Times New Roman" panose="02020603050405020304" pitchFamily="18" charset="0"/>
                          <a:cs typeface="Times New Roman" panose="02020603050405020304" pitchFamily="18" charset="0"/>
                        </a:rPr>
                        <a:t>T4</a:t>
                      </a: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108857815"/>
                  </a:ext>
                </a:extLst>
              </a:tr>
              <a:tr h="438422">
                <a:tc>
                  <a:txBody>
                    <a:bodyPr/>
                    <a:lstStyle/>
                    <a:p>
                      <a:r>
                        <a:rPr lang="en-IN" sz="2400" dirty="0">
                          <a:latin typeface="Times New Roman" panose="02020603050405020304" pitchFamily="18" charset="0"/>
                          <a:cs typeface="Times New Roman" panose="02020603050405020304" pitchFamily="18" charset="0"/>
                        </a:rPr>
                        <a:t>T5</a:t>
                      </a:r>
                    </a:p>
                  </a:txBody>
                  <a:tcPr/>
                </a:tc>
                <a:tc>
                  <a:txBody>
                    <a:bodyPr/>
                    <a:lstStyle/>
                    <a:p>
                      <a:r>
                        <a:rPr lang="en-US" sz="2400"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read, Beer</a:t>
                      </a:r>
                    </a:p>
                  </a:txBody>
                  <a:tcPr/>
                </a:tc>
                <a:extLst>
                  <a:ext uri="{0D108BD9-81ED-4DB2-BD59-A6C34878D82A}">
                    <a16:rowId xmlns:a16="http://schemas.microsoft.com/office/drawing/2014/main" val="3665783520"/>
                  </a:ext>
                </a:extLst>
              </a:tr>
              <a:tr h="438422">
                <a:tc>
                  <a:txBody>
                    <a:bodyPr/>
                    <a:lstStyle/>
                    <a:p>
                      <a:r>
                        <a:rPr lang="en-US" sz="2400" dirty="0">
                          <a:latin typeface="Times New Roman" panose="02020603050405020304" pitchFamily="18" charset="0"/>
                          <a:cs typeface="Times New Roman" panose="02020603050405020304" pitchFamily="18" charset="0"/>
                        </a:rPr>
                        <a:t>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056679147"/>
                  </a:ext>
                </a:extLst>
              </a:tr>
            </a:tbl>
          </a:graphicData>
        </a:graphic>
      </p:graphicFrame>
    </p:spTree>
    <p:extLst>
      <p:ext uri="{BB962C8B-B14F-4D97-AF65-F5344CB8AC3E}">
        <p14:creationId xmlns:p14="http://schemas.microsoft.com/office/powerpoint/2010/main" val="4223583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extLst>
              <p:ext uri="{D42A27DB-BD31-4B8C-83A1-F6EECF244321}">
                <p14:modId xmlns:p14="http://schemas.microsoft.com/office/powerpoint/2010/main" val="1848600806"/>
              </p:ext>
            </p:extLst>
          </p:nvPr>
        </p:nvGraphicFramePr>
        <p:xfrm>
          <a:off x="6096000" y="3220085"/>
          <a:ext cx="4653281"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gridCol w="643256">
                  <a:extLst>
                    <a:ext uri="{9D8B030D-6E8A-4147-A177-3AD203B41FA5}">
                      <a16:colId xmlns:a16="http://schemas.microsoft.com/office/drawing/2014/main" val="1800002050"/>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US" b="1" dirty="0"/>
                        <a:t>I4</a:t>
                      </a:r>
                      <a:endParaRPr lang="en-IN" b="1" dirty="0"/>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endParaRPr lang="en-IN" dirty="0"/>
                    </a:p>
                  </a:txBody>
                  <a:tcPr/>
                </a:tc>
                <a:tc>
                  <a:txBody>
                    <a:bodyPr/>
                    <a:lstStyle/>
                    <a:p>
                      <a:pPr algn="ctr"/>
                      <a:endParaRPr lang="en-IN" b="1" dirty="0"/>
                    </a:p>
                  </a:txBody>
                  <a:tcPr/>
                </a:tc>
                <a:tc>
                  <a:txBody>
                    <a:bodyPr/>
                    <a:lstStyle/>
                    <a:p>
                      <a:pPr algn="ctr"/>
                      <a:endParaRPr lang="en-IN"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endParaRPr lang="en-IN" dirty="0"/>
                    </a:p>
                  </a:txBody>
                  <a:tcPr/>
                </a:tc>
                <a:tc>
                  <a:txBody>
                    <a:bodyPr/>
                    <a:lstStyle/>
                    <a:p>
                      <a:pPr algn="ctr"/>
                      <a:endParaRPr lang="en-IN" b="1"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extLst>
                  <a:ext uri="{0D108BD9-81ED-4DB2-BD59-A6C34878D82A}">
                    <a16:rowId xmlns:a16="http://schemas.microsoft.com/office/drawing/2014/main" val="2871872286"/>
                  </a:ext>
                </a:extLst>
              </a:tr>
              <a:tr h="411092">
                <a:tc>
                  <a:txBody>
                    <a:bodyPr/>
                    <a:lstStyle/>
                    <a:p>
                      <a:r>
                        <a:rPr lang="en-IN" dirty="0"/>
                        <a:t> </a:t>
                      </a:r>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extLst>
                  <a:ext uri="{0D108BD9-81ED-4DB2-BD59-A6C34878D82A}">
                    <a16:rowId xmlns:a16="http://schemas.microsoft.com/office/drawing/2014/main" val="396782765"/>
                  </a:ext>
                </a:extLst>
              </a:tr>
            </a:tbl>
          </a:graphicData>
        </a:graphic>
      </p:graphicFrame>
      <p:graphicFrame>
        <p:nvGraphicFramePr>
          <p:cNvPr id="12" name="Content Placeholder 3">
            <a:extLst>
              <a:ext uri="{FF2B5EF4-FFF2-40B4-BE49-F238E27FC236}">
                <a16:creationId xmlns:a16="http://schemas.microsoft.com/office/drawing/2014/main" id="{4443AE32-012C-6193-D9C9-9B42266986D7}"/>
              </a:ext>
            </a:extLst>
          </p:cNvPr>
          <p:cNvGraphicFramePr>
            <a:graphicFrameLocks/>
          </p:cNvGraphicFramePr>
          <p:nvPr/>
        </p:nvGraphicFramePr>
        <p:xfrm>
          <a:off x="722835" y="3220085"/>
          <a:ext cx="4834685" cy="3200400"/>
        </p:xfrm>
        <a:graphic>
          <a:graphicData uri="http://schemas.openxmlformats.org/drawingml/2006/table">
            <a:tbl>
              <a:tblPr firstRow="1" bandRow="1">
                <a:tableStyleId>{93296810-A885-4BE3-A3E7-6D5BEEA58F35}</a:tableStyleId>
              </a:tblPr>
              <a:tblGrid>
                <a:gridCol w="1185127">
                  <a:extLst>
                    <a:ext uri="{9D8B030D-6E8A-4147-A177-3AD203B41FA5}">
                      <a16:colId xmlns:a16="http://schemas.microsoft.com/office/drawing/2014/main" val="2831820500"/>
                    </a:ext>
                  </a:extLst>
                </a:gridCol>
                <a:gridCol w="3649558">
                  <a:extLst>
                    <a:ext uri="{9D8B030D-6E8A-4147-A177-3AD203B41FA5}">
                      <a16:colId xmlns:a16="http://schemas.microsoft.com/office/drawing/2014/main" val="1310392"/>
                    </a:ext>
                  </a:extLst>
                </a:gridCol>
              </a:tblGrid>
              <a:tr h="438422">
                <a:tc>
                  <a:txBody>
                    <a:bodyPr/>
                    <a:lstStyle/>
                    <a:p>
                      <a:r>
                        <a:rPr lang="en-IN" sz="2400" dirty="0">
                          <a:latin typeface="Times New Roman" panose="02020603050405020304" pitchFamily="18" charset="0"/>
                          <a:cs typeface="Times New Roman" panose="02020603050405020304" pitchFamily="18" charset="0"/>
                        </a:rPr>
                        <a:t> TID </a:t>
                      </a:r>
                    </a:p>
                  </a:txBody>
                  <a:tcPr/>
                </a:tc>
                <a:tc>
                  <a:txBody>
                    <a:bodyPr/>
                    <a:lstStyle/>
                    <a:p>
                      <a:r>
                        <a:rPr lang="en-IN" sz="24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438422">
                <a:tc>
                  <a:txBody>
                    <a:bodyPr/>
                    <a:lstStyle/>
                    <a:p>
                      <a:r>
                        <a:rPr lang="en-IN" sz="2400" dirty="0">
                          <a:latin typeface="Times New Roman" panose="02020603050405020304" pitchFamily="18" charset="0"/>
                          <a:cs typeface="Times New Roman" panose="02020603050405020304" pitchFamily="18" charset="0"/>
                        </a:rPr>
                        <a:t>T1</a:t>
                      </a:r>
                    </a:p>
                  </a:txBody>
                  <a:tcPr/>
                </a:tc>
                <a:tc>
                  <a:txBody>
                    <a:bodyPr/>
                    <a:lstStyle/>
                    <a:p>
                      <a:r>
                        <a:rPr lang="en-IN" sz="24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438422">
                <a:tc>
                  <a:txBody>
                    <a:bodyPr/>
                    <a:lstStyle/>
                    <a:p>
                      <a:r>
                        <a:rPr lang="en-IN" sz="2400" dirty="0">
                          <a:latin typeface="Times New Roman" panose="02020603050405020304" pitchFamily="18" charset="0"/>
                          <a:cs typeface="Times New Roman" panose="02020603050405020304" pitchFamily="18" charset="0"/>
                        </a:rPr>
                        <a:t>T2</a:t>
                      </a:r>
                    </a:p>
                  </a:txBody>
                  <a:tcPr/>
                </a:tc>
                <a:tc>
                  <a:txBody>
                    <a:bodyPr/>
                    <a:lstStyle/>
                    <a:p>
                      <a:r>
                        <a:rPr lang="en-IN" sz="2400" dirty="0">
                          <a:latin typeface="Times New Roman" panose="02020603050405020304" pitchFamily="18" charset="0"/>
                          <a:cs typeface="Times New Roman" panose="02020603050405020304" pitchFamily="18" charset="0"/>
                        </a:rPr>
                        <a:t>Bread, Butter</a:t>
                      </a:r>
                    </a:p>
                  </a:txBody>
                  <a:tcPr/>
                </a:tc>
                <a:extLst>
                  <a:ext uri="{0D108BD9-81ED-4DB2-BD59-A6C34878D82A}">
                    <a16:rowId xmlns:a16="http://schemas.microsoft.com/office/drawing/2014/main" val="1475134450"/>
                  </a:ext>
                </a:extLst>
              </a:tr>
              <a:tr h="438422">
                <a:tc>
                  <a:txBody>
                    <a:bodyPr/>
                    <a:lstStyle/>
                    <a:p>
                      <a:r>
                        <a:rPr lang="en-IN" sz="2400" dirty="0">
                          <a:latin typeface="Times New Roman" panose="02020603050405020304" pitchFamily="18" charset="0"/>
                          <a:cs typeface="Times New Roman" panose="02020603050405020304" pitchFamily="18" charset="0"/>
                        </a:rPr>
                        <a:t>T3</a:t>
                      </a:r>
                    </a:p>
                  </a:txBody>
                  <a:tcPr/>
                </a:tc>
                <a:tc>
                  <a:txBody>
                    <a:bodyPr/>
                    <a:lstStyle/>
                    <a:p>
                      <a:r>
                        <a:rPr lang="en-IN" sz="2400" dirty="0">
                          <a:latin typeface="Times New Roman" panose="02020603050405020304" pitchFamily="18" charset="0"/>
                          <a:cs typeface="Times New Roman" panose="02020603050405020304" pitchFamily="18" charset="0"/>
                        </a:rPr>
                        <a:t>Beer</a:t>
                      </a:r>
                    </a:p>
                  </a:txBody>
                  <a:tcPr/>
                </a:tc>
                <a:extLst>
                  <a:ext uri="{0D108BD9-81ED-4DB2-BD59-A6C34878D82A}">
                    <a16:rowId xmlns:a16="http://schemas.microsoft.com/office/drawing/2014/main" val="1896037818"/>
                  </a:ext>
                </a:extLst>
              </a:tr>
              <a:tr h="438422">
                <a:tc>
                  <a:txBody>
                    <a:bodyPr/>
                    <a:lstStyle/>
                    <a:p>
                      <a:r>
                        <a:rPr lang="en-IN" sz="2400" dirty="0">
                          <a:latin typeface="Times New Roman" panose="02020603050405020304" pitchFamily="18" charset="0"/>
                          <a:cs typeface="Times New Roman" panose="02020603050405020304" pitchFamily="18" charset="0"/>
                        </a:rPr>
                        <a:t>T4</a:t>
                      </a: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108857815"/>
                  </a:ext>
                </a:extLst>
              </a:tr>
              <a:tr h="438422">
                <a:tc>
                  <a:txBody>
                    <a:bodyPr/>
                    <a:lstStyle/>
                    <a:p>
                      <a:r>
                        <a:rPr lang="en-IN" sz="2400" dirty="0">
                          <a:latin typeface="Times New Roman" panose="02020603050405020304" pitchFamily="18" charset="0"/>
                          <a:cs typeface="Times New Roman" panose="02020603050405020304" pitchFamily="18" charset="0"/>
                        </a:rPr>
                        <a:t>T5</a:t>
                      </a:r>
                    </a:p>
                  </a:txBody>
                  <a:tcPr/>
                </a:tc>
                <a:tc>
                  <a:txBody>
                    <a:bodyPr/>
                    <a:lstStyle/>
                    <a:p>
                      <a:r>
                        <a:rPr lang="en-US" sz="2400"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read, Beer</a:t>
                      </a:r>
                    </a:p>
                  </a:txBody>
                  <a:tcPr/>
                </a:tc>
                <a:extLst>
                  <a:ext uri="{0D108BD9-81ED-4DB2-BD59-A6C34878D82A}">
                    <a16:rowId xmlns:a16="http://schemas.microsoft.com/office/drawing/2014/main" val="3665783520"/>
                  </a:ext>
                </a:extLst>
              </a:tr>
              <a:tr h="438422">
                <a:tc>
                  <a:txBody>
                    <a:bodyPr/>
                    <a:lstStyle/>
                    <a:p>
                      <a:r>
                        <a:rPr lang="en-US" sz="2400" dirty="0">
                          <a:latin typeface="Times New Roman" panose="02020603050405020304" pitchFamily="18" charset="0"/>
                          <a:cs typeface="Times New Roman" panose="02020603050405020304" pitchFamily="18" charset="0"/>
                        </a:rPr>
                        <a:t>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056679147"/>
                  </a:ext>
                </a:extLst>
              </a:tr>
            </a:tbl>
          </a:graphicData>
        </a:graphic>
      </p:graphicFrame>
      <p:sp>
        <p:nvSpPr>
          <p:cNvPr id="14" name="TextBox 13">
            <a:extLst>
              <a:ext uri="{FF2B5EF4-FFF2-40B4-BE49-F238E27FC236}">
                <a16:creationId xmlns:a16="http://schemas.microsoft.com/office/drawing/2014/main" id="{956D5800-F16D-8538-4AB1-79EC776BC144}"/>
              </a:ext>
            </a:extLst>
          </p:cNvPr>
          <p:cNvSpPr txBox="1"/>
          <p:nvPr/>
        </p:nvSpPr>
        <p:spPr>
          <a:xfrm>
            <a:off x="2745740" y="2475915"/>
            <a:ext cx="6101080" cy="369332"/>
          </a:xfrm>
          <a:prstGeom prst="rect">
            <a:avLst/>
          </a:prstGeom>
          <a:noFill/>
        </p:spPr>
        <p:txBody>
          <a:bodyPr wrap="square">
            <a:spAutoFit/>
          </a:bodyPr>
          <a:lstStyle/>
          <a:p>
            <a:pPr marL="0" indent="0" algn="ctr">
              <a:buNone/>
            </a:pPr>
            <a:r>
              <a:rPr lang="en-IN" sz="1800" dirty="0">
                <a:latin typeface="Times New Roman" panose="02020603050405020304" pitchFamily="18" charset="0"/>
                <a:cs typeface="Times New Roman" panose="02020603050405020304" pitchFamily="18" charset="0"/>
              </a:rPr>
              <a:t>Min Support : 3  </a:t>
            </a:r>
          </a:p>
        </p:txBody>
      </p:sp>
      <p:sp>
        <p:nvSpPr>
          <p:cNvPr id="2" name="TextBox 1">
            <a:extLst>
              <a:ext uri="{FF2B5EF4-FFF2-40B4-BE49-F238E27FC236}">
                <a16:creationId xmlns:a16="http://schemas.microsoft.com/office/drawing/2014/main" id="{E6E57C15-A344-80BF-0DCD-7D757920EACB}"/>
              </a:ext>
            </a:extLst>
          </p:cNvPr>
          <p:cNvSpPr txBox="1"/>
          <p:nvPr/>
        </p:nvSpPr>
        <p:spPr>
          <a:xfrm>
            <a:off x="601980" y="626795"/>
            <a:ext cx="6101080" cy="369332"/>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extLst>
              <p:ext uri="{D42A27DB-BD31-4B8C-83A1-F6EECF244321}">
                <p14:modId xmlns:p14="http://schemas.microsoft.com/office/powerpoint/2010/main" val="3305266407"/>
              </p:ext>
            </p:extLst>
          </p:nvPr>
        </p:nvGraphicFramePr>
        <p:xfrm>
          <a:off x="6096000" y="3220085"/>
          <a:ext cx="4653281"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gridCol w="643256">
                  <a:extLst>
                    <a:ext uri="{9D8B030D-6E8A-4147-A177-3AD203B41FA5}">
                      <a16:colId xmlns:a16="http://schemas.microsoft.com/office/drawing/2014/main" val="1800002050"/>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US" b="1" dirty="0"/>
                        <a:t>I4</a:t>
                      </a:r>
                      <a:endParaRPr lang="en-IN" b="1" dirty="0"/>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US" dirty="0"/>
                        <a:t>P</a:t>
                      </a:r>
                      <a:endParaRPr lang="en-IN" dirty="0"/>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t>A</a:t>
                      </a:r>
                      <a:endParaRPr lang="en-IN" b="1" dirty="0"/>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US" dirty="0"/>
                        <a:t>P</a:t>
                      </a:r>
                      <a:endParaRPr lang="en-IN" dirty="0"/>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t>A</a:t>
                      </a:r>
                      <a:endParaRPr lang="en-IN" b="1" dirty="0"/>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tc>
                  <a:txBody>
                    <a:bodyPr/>
                    <a:lstStyle/>
                    <a:p>
                      <a:pPr algn="ctr"/>
                      <a:endParaRPr lang="en-IN" b="1" dirty="0"/>
                    </a:p>
                  </a:txBody>
                  <a:tcPr/>
                </a:tc>
                <a:extLst>
                  <a:ext uri="{0D108BD9-81ED-4DB2-BD59-A6C34878D82A}">
                    <a16:rowId xmlns:a16="http://schemas.microsoft.com/office/drawing/2014/main" val="396782765"/>
                  </a:ext>
                </a:extLst>
              </a:tr>
            </a:tbl>
          </a:graphicData>
        </a:graphic>
      </p:graphicFrame>
      <p:graphicFrame>
        <p:nvGraphicFramePr>
          <p:cNvPr id="12" name="Content Placeholder 3">
            <a:extLst>
              <a:ext uri="{FF2B5EF4-FFF2-40B4-BE49-F238E27FC236}">
                <a16:creationId xmlns:a16="http://schemas.microsoft.com/office/drawing/2014/main" id="{4443AE32-012C-6193-D9C9-9B42266986D7}"/>
              </a:ext>
            </a:extLst>
          </p:cNvPr>
          <p:cNvGraphicFramePr>
            <a:graphicFrameLocks/>
          </p:cNvGraphicFramePr>
          <p:nvPr/>
        </p:nvGraphicFramePr>
        <p:xfrm>
          <a:off x="722835" y="3220085"/>
          <a:ext cx="4834685" cy="3200400"/>
        </p:xfrm>
        <a:graphic>
          <a:graphicData uri="http://schemas.openxmlformats.org/drawingml/2006/table">
            <a:tbl>
              <a:tblPr firstRow="1" bandRow="1">
                <a:tableStyleId>{93296810-A885-4BE3-A3E7-6D5BEEA58F35}</a:tableStyleId>
              </a:tblPr>
              <a:tblGrid>
                <a:gridCol w="1185127">
                  <a:extLst>
                    <a:ext uri="{9D8B030D-6E8A-4147-A177-3AD203B41FA5}">
                      <a16:colId xmlns:a16="http://schemas.microsoft.com/office/drawing/2014/main" val="2831820500"/>
                    </a:ext>
                  </a:extLst>
                </a:gridCol>
                <a:gridCol w="3649558">
                  <a:extLst>
                    <a:ext uri="{9D8B030D-6E8A-4147-A177-3AD203B41FA5}">
                      <a16:colId xmlns:a16="http://schemas.microsoft.com/office/drawing/2014/main" val="1310392"/>
                    </a:ext>
                  </a:extLst>
                </a:gridCol>
              </a:tblGrid>
              <a:tr h="438422">
                <a:tc>
                  <a:txBody>
                    <a:bodyPr/>
                    <a:lstStyle/>
                    <a:p>
                      <a:r>
                        <a:rPr lang="en-IN" sz="2400" dirty="0">
                          <a:latin typeface="Times New Roman" panose="02020603050405020304" pitchFamily="18" charset="0"/>
                          <a:cs typeface="Times New Roman" panose="02020603050405020304" pitchFamily="18" charset="0"/>
                        </a:rPr>
                        <a:t> TID </a:t>
                      </a:r>
                    </a:p>
                  </a:txBody>
                  <a:tcPr/>
                </a:tc>
                <a:tc>
                  <a:txBody>
                    <a:bodyPr/>
                    <a:lstStyle/>
                    <a:p>
                      <a:r>
                        <a:rPr lang="en-IN" sz="24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438422">
                <a:tc>
                  <a:txBody>
                    <a:bodyPr/>
                    <a:lstStyle/>
                    <a:p>
                      <a:r>
                        <a:rPr lang="en-IN" sz="2400" dirty="0">
                          <a:latin typeface="Times New Roman" panose="02020603050405020304" pitchFamily="18" charset="0"/>
                          <a:cs typeface="Times New Roman" panose="02020603050405020304" pitchFamily="18" charset="0"/>
                        </a:rPr>
                        <a:t>T1</a:t>
                      </a:r>
                    </a:p>
                  </a:txBody>
                  <a:tcPr/>
                </a:tc>
                <a:tc>
                  <a:txBody>
                    <a:bodyPr/>
                    <a:lstStyle/>
                    <a:p>
                      <a:r>
                        <a:rPr lang="en-IN" sz="24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438422">
                <a:tc>
                  <a:txBody>
                    <a:bodyPr/>
                    <a:lstStyle/>
                    <a:p>
                      <a:r>
                        <a:rPr lang="en-IN" sz="2400" dirty="0">
                          <a:latin typeface="Times New Roman" panose="02020603050405020304" pitchFamily="18" charset="0"/>
                          <a:cs typeface="Times New Roman" panose="02020603050405020304" pitchFamily="18" charset="0"/>
                        </a:rPr>
                        <a:t>T2</a:t>
                      </a:r>
                    </a:p>
                  </a:txBody>
                  <a:tcPr/>
                </a:tc>
                <a:tc>
                  <a:txBody>
                    <a:bodyPr/>
                    <a:lstStyle/>
                    <a:p>
                      <a:r>
                        <a:rPr lang="en-IN" sz="2400" dirty="0">
                          <a:latin typeface="Times New Roman" panose="02020603050405020304" pitchFamily="18" charset="0"/>
                          <a:cs typeface="Times New Roman" panose="02020603050405020304" pitchFamily="18" charset="0"/>
                        </a:rPr>
                        <a:t>Bread, Butter</a:t>
                      </a:r>
                    </a:p>
                  </a:txBody>
                  <a:tcPr/>
                </a:tc>
                <a:extLst>
                  <a:ext uri="{0D108BD9-81ED-4DB2-BD59-A6C34878D82A}">
                    <a16:rowId xmlns:a16="http://schemas.microsoft.com/office/drawing/2014/main" val="1475134450"/>
                  </a:ext>
                </a:extLst>
              </a:tr>
              <a:tr h="438422">
                <a:tc>
                  <a:txBody>
                    <a:bodyPr/>
                    <a:lstStyle/>
                    <a:p>
                      <a:r>
                        <a:rPr lang="en-IN" sz="2400" dirty="0">
                          <a:latin typeface="Times New Roman" panose="02020603050405020304" pitchFamily="18" charset="0"/>
                          <a:cs typeface="Times New Roman" panose="02020603050405020304" pitchFamily="18" charset="0"/>
                        </a:rPr>
                        <a:t>T3</a:t>
                      </a:r>
                    </a:p>
                  </a:txBody>
                  <a:tcPr/>
                </a:tc>
                <a:tc>
                  <a:txBody>
                    <a:bodyPr/>
                    <a:lstStyle/>
                    <a:p>
                      <a:r>
                        <a:rPr lang="en-IN" sz="2400" dirty="0">
                          <a:latin typeface="Times New Roman" panose="02020603050405020304" pitchFamily="18" charset="0"/>
                          <a:cs typeface="Times New Roman" panose="02020603050405020304" pitchFamily="18" charset="0"/>
                        </a:rPr>
                        <a:t>Beer</a:t>
                      </a:r>
                    </a:p>
                  </a:txBody>
                  <a:tcPr/>
                </a:tc>
                <a:extLst>
                  <a:ext uri="{0D108BD9-81ED-4DB2-BD59-A6C34878D82A}">
                    <a16:rowId xmlns:a16="http://schemas.microsoft.com/office/drawing/2014/main" val="1896037818"/>
                  </a:ext>
                </a:extLst>
              </a:tr>
              <a:tr h="438422">
                <a:tc>
                  <a:txBody>
                    <a:bodyPr/>
                    <a:lstStyle/>
                    <a:p>
                      <a:r>
                        <a:rPr lang="en-IN" sz="2400" dirty="0">
                          <a:latin typeface="Times New Roman" panose="02020603050405020304" pitchFamily="18" charset="0"/>
                          <a:cs typeface="Times New Roman" panose="02020603050405020304" pitchFamily="18" charset="0"/>
                        </a:rPr>
                        <a:t>T4</a:t>
                      </a: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108857815"/>
                  </a:ext>
                </a:extLst>
              </a:tr>
              <a:tr h="438422">
                <a:tc>
                  <a:txBody>
                    <a:bodyPr/>
                    <a:lstStyle/>
                    <a:p>
                      <a:r>
                        <a:rPr lang="en-IN" sz="2400" dirty="0">
                          <a:latin typeface="Times New Roman" panose="02020603050405020304" pitchFamily="18" charset="0"/>
                          <a:cs typeface="Times New Roman" panose="02020603050405020304" pitchFamily="18" charset="0"/>
                        </a:rPr>
                        <a:t>T5</a:t>
                      </a:r>
                    </a:p>
                  </a:txBody>
                  <a:tcPr/>
                </a:tc>
                <a:tc>
                  <a:txBody>
                    <a:bodyPr/>
                    <a:lstStyle/>
                    <a:p>
                      <a:r>
                        <a:rPr lang="en-US" sz="2400"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read, Beer</a:t>
                      </a:r>
                    </a:p>
                  </a:txBody>
                  <a:tcPr/>
                </a:tc>
                <a:extLst>
                  <a:ext uri="{0D108BD9-81ED-4DB2-BD59-A6C34878D82A}">
                    <a16:rowId xmlns:a16="http://schemas.microsoft.com/office/drawing/2014/main" val="3665783520"/>
                  </a:ext>
                </a:extLst>
              </a:tr>
              <a:tr h="438422">
                <a:tc>
                  <a:txBody>
                    <a:bodyPr/>
                    <a:lstStyle/>
                    <a:p>
                      <a:r>
                        <a:rPr lang="en-US" sz="2400" dirty="0">
                          <a:latin typeface="Times New Roman" panose="02020603050405020304" pitchFamily="18" charset="0"/>
                          <a:cs typeface="Times New Roman" panose="02020603050405020304" pitchFamily="18" charset="0"/>
                        </a:rPr>
                        <a:t>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056679147"/>
                  </a:ext>
                </a:extLst>
              </a:tr>
            </a:tbl>
          </a:graphicData>
        </a:graphic>
      </p:graphicFrame>
      <p:sp>
        <p:nvSpPr>
          <p:cNvPr id="14" name="TextBox 13">
            <a:extLst>
              <a:ext uri="{FF2B5EF4-FFF2-40B4-BE49-F238E27FC236}">
                <a16:creationId xmlns:a16="http://schemas.microsoft.com/office/drawing/2014/main" id="{956D5800-F16D-8538-4AB1-79EC776BC144}"/>
              </a:ext>
            </a:extLst>
          </p:cNvPr>
          <p:cNvSpPr txBox="1"/>
          <p:nvPr/>
        </p:nvSpPr>
        <p:spPr>
          <a:xfrm>
            <a:off x="2745740" y="2475915"/>
            <a:ext cx="6101080" cy="369332"/>
          </a:xfrm>
          <a:prstGeom prst="rect">
            <a:avLst/>
          </a:prstGeom>
          <a:noFill/>
        </p:spPr>
        <p:txBody>
          <a:bodyPr wrap="square">
            <a:spAutoFit/>
          </a:bodyPr>
          <a:lstStyle/>
          <a:p>
            <a:pPr marL="0" indent="0" algn="ctr">
              <a:buNone/>
            </a:pPr>
            <a:r>
              <a:rPr lang="en-IN" sz="1800" dirty="0">
                <a:latin typeface="Times New Roman" panose="02020603050405020304" pitchFamily="18" charset="0"/>
                <a:cs typeface="Times New Roman" panose="02020603050405020304" pitchFamily="18" charset="0"/>
              </a:rPr>
              <a:t>Min Support : 3  </a:t>
            </a:r>
          </a:p>
        </p:txBody>
      </p:sp>
      <p:sp>
        <p:nvSpPr>
          <p:cNvPr id="2" name="TextBox 1">
            <a:extLst>
              <a:ext uri="{FF2B5EF4-FFF2-40B4-BE49-F238E27FC236}">
                <a16:creationId xmlns:a16="http://schemas.microsoft.com/office/drawing/2014/main" id="{7CDFFA66-D0FC-3914-BFDC-548780456CB4}"/>
              </a:ext>
            </a:extLst>
          </p:cNvPr>
          <p:cNvSpPr txBox="1"/>
          <p:nvPr/>
        </p:nvSpPr>
        <p:spPr>
          <a:xfrm>
            <a:off x="601980" y="626795"/>
            <a:ext cx="6101080" cy="369332"/>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37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nvGraphicFramePr>
        <p:xfrm>
          <a:off x="6096000" y="3220085"/>
          <a:ext cx="4653281"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gridCol w="643256">
                  <a:extLst>
                    <a:ext uri="{9D8B030D-6E8A-4147-A177-3AD203B41FA5}">
                      <a16:colId xmlns:a16="http://schemas.microsoft.com/office/drawing/2014/main" val="1800002050"/>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US" b="1" dirty="0"/>
                        <a:t>I4</a:t>
                      </a:r>
                      <a:endParaRPr lang="en-IN" b="1" dirty="0"/>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A</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US" dirty="0"/>
                        <a:t>P</a:t>
                      </a:r>
                      <a:endParaRPr lang="en-IN" dirty="0"/>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t>A</a:t>
                      </a:r>
                      <a:endParaRPr lang="en-IN" b="1" dirty="0"/>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US" dirty="0"/>
                        <a:t>P</a:t>
                      </a:r>
                      <a:endParaRPr lang="en-IN" dirty="0"/>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t>A</a:t>
                      </a:r>
                      <a:endParaRPr lang="en-IN" b="1" dirty="0"/>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tc>
                  <a:txBody>
                    <a:bodyPr/>
                    <a:lstStyle/>
                    <a:p>
                      <a:pPr algn="ctr"/>
                      <a:r>
                        <a:rPr lang="en-US" b="1" dirty="0"/>
                        <a:t>2</a:t>
                      </a:r>
                      <a:endParaRPr lang="en-IN" b="1" dirty="0"/>
                    </a:p>
                  </a:txBody>
                  <a:tcPr/>
                </a:tc>
                <a:extLst>
                  <a:ext uri="{0D108BD9-81ED-4DB2-BD59-A6C34878D82A}">
                    <a16:rowId xmlns:a16="http://schemas.microsoft.com/office/drawing/2014/main" val="396782765"/>
                  </a:ext>
                </a:extLst>
              </a:tr>
            </a:tbl>
          </a:graphicData>
        </a:graphic>
      </p:graphicFrame>
      <p:graphicFrame>
        <p:nvGraphicFramePr>
          <p:cNvPr id="12" name="Content Placeholder 3">
            <a:extLst>
              <a:ext uri="{FF2B5EF4-FFF2-40B4-BE49-F238E27FC236}">
                <a16:creationId xmlns:a16="http://schemas.microsoft.com/office/drawing/2014/main" id="{4443AE32-012C-6193-D9C9-9B42266986D7}"/>
              </a:ext>
            </a:extLst>
          </p:cNvPr>
          <p:cNvGraphicFramePr>
            <a:graphicFrameLocks/>
          </p:cNvGraphicFramePr>
          <p:nvPr/>
        </p:nvGraphicFramePr>
        <p:xfrm>
          <a:off x="722835" y="3220085"/>
          <a:ext cx="4834685" cy="3200400"/>
        </p:xfrm>
        <a:graphic>
          <a:graphicData uri="http://schemas.openxmlformats.org/drawingml/2006/table">
            <a:tbl>
              <a:tblPr firstRow="1" bandRow="1">
                <a:tableStyleId>{93296810-A885-4BE3-A3E7-6D5BEEA58F35}</a:tableStyleId>
              </a:tblPr>
              <a:tblGrid>
                <a:gridCol w="1185127">
                  <a:extLst>
                    <a:ext uri="{9D8B030D-6E8A-4147-A177-3AD203B41FA5}">
                      <a16:colId xmlns:a16="http://schemas.microsoft.com/office/drawing/2014/main" val="2831820500"/>
                    </a:ext>
                  </a:extLst>
                </a:gridCol>
                <a:gridCol w="3649558">
                  <a:extLst>
                    <a:ext uri="{9D8B030D-6E8A-4147-A177-3AD203B41FA5}">
                      <a16:colId xmlns:a16="http://schemas.microsoft.com/office/drawing/2014/main" val="1310392"/>
                    </a:ext>
                  </a:extLst>
                </a:gridCol>
              </a:tblGrid>
              <a:tr h="438422">
                <a:tc>
                  <a:txBody>
                    <a:bodyPr/>
                    <a:lstStyle/>
                    <a:p>
                      <a:r>
                        <a:rPr lang="en-IN" sz="2400" dirty="0">
                          <a:latin typeface="Times New Roman" panose="02020603050405020304" pitchFamily="18" charset="0"/>
                          <a:cs typeface="Times New Roman" panose="02020603050405020304" pitchFamily="18" charset="0"/>
                        </a:rPr>
                        <a:t> TID </a:t>
                      </a:r>
                    </a:p>
                  </a:txBody>
                  <a:tcPr/>
                </a:tc>
                <a:tc>
                  <a:txBody>
                    <a:bodyPr/>
                    <a:lstStyle/>
                    <a:p>
                      <a:r>
                        <a:rPr lang="en-IN" sz="24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438422">
                <a:tc>
                  <a:txBody>
                    <a:bodyPr/>
                    <a:lstStyle/>
                    <a:p>
                      <a:r>
                        <a:rPr lang="en-IN" sz="2400" dirty="0">
                          <a:latin typeface="Times New Roman" panose="02020603050405020304" pitchFamily="18" charset="0"/>
                          <a:cs typeface="Times New Roman" panose="02020603050405020304" pitchFamily="18" charset="0"/>
                        </a:rPr>
                        <a:t>T1</a:t>
                      </a:r>
                    </a:p>
                  </a:txBody>
                  <a:tcPr/>
                </a:tc>
                <a:tc>
                  <a:txBody>
                    <a:bodyPr/>
                    <a:lstStyle/>
                    <a:p>
                      <a:r>
                        <a:rPr lang="en-IN" sz="24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438422">
                <a:tc>
                  <a:txBody>
                    <a:bodyPr/>
                    <a:lstStyle/>
                    <a:p>
                      <a:r>
                        <a:rPr lang="en-IN" sz="2400" dirty="0">
                          <a:latin typeface="Times New Roman" panose="02020603050405020304" pitchFamily="18" charset="0"/>
                          <a:cs typeface="Times New Roman" panose="02020603050405020304" pitchFamily="18" charset="0"/>
                        </a:rPr>
                        <a:t>T2</a:t>
                      </a:r>
                    </a:p>
                  </a:txBody>
                  <a:tcPr/>
                </a:tc>
                <a:tc>
                  <a:txBody>
                    <a:bodyPr/>
                    <a:lstStyle/>
                    <a:p>
                      <a:r>
                        <a:rPr lang="en-IN" sz="2400" dirty="0">
                          <a:latin typeface="Times New Roman" panose="02020603050405020304" pitchFamily="18" charset="0"/>
                          <a:cs typeface="Times New Roman" panose="02020603050405020304" pitchFamily="18" charset="0"/>
                        </a:rPr>
                        <a:t>Bread, Butter</a:t>
                      </a:r>
                    </a:p>
                  </a:txBody>
                  <a:tcPr/>
                </a:tc>
                <a:extLst>
                  <a:ext uri="{0D108BD9-81ED-4DB2-BD59-A6C34878D82A}">
                    <a16:rowId xmlns:a16="http://schemas.microsoft.com/office/drawing/2014/main" val="1475134450"/>
                  </a:ext>
                </a:extLst>
              </a:tr>
              <a:tr h="438422">
                <a:tc>
                  <a:txBody>
                    <a:bodyPr/>
                    <a:lstStyle/>
                    <a:p>
                      <a:r>
                        <a:rPr lang="en-IN" sz="2400" dirty="0">
                          <a:latin typeface="Times New Roman" panose="02020603050405020304" pitchFamily="18" charset="0"/>
                          <a:cs typeface="Times New Roman" panose="02020603050405020304" pitchFamily="18" charset="0"/>
                        </a:rPr>
                        <a:t>T3</a:t>
                      </a:r>
                    </a:p>
                  </a:txBody>
                  <a:tcPr/>
                </a:tc>
                <a:tc>
                  <a:txBody>
                    <a:bodyPr/>
                    <a:lstStyle/>
                    <a:p>
                      <a:r>
                        <a:rPr lang="en-IN" sz="2400" dirty="0">
                          <a:latin typeface="Times New Roman" panose="02020603050405020304" pitchFamily="18" charset="0"/>
                          <a:cs typeface="Times New Roman" panose="02020603050405020304" pitchFamily="18" charset="0"/>
                        </a:rPr>
                        <a:t>Beer</a:t>
                      </a:r>
                    </a:p>
                  </a:txBody>
                  <a:tcPr/>
                </a:tc>
                <a:extLst>
                  <a:ext uri="{0D108BD9-81ED-4DB2-BD59-A6C34878D82A}">
                    <a16:rowId xmlns:a16="http://schemas.microsoft.com/office/drawing/2014/main" val="1896037818"/>
                  </a:ext>
                </a:extLst>
              </a:tr>
              <a:tr h="438422">
                <a:tc>
                  <a:txBody>
                    <a:bodyPr/>
                    <a:lstStyle/>
                    <a:p>
                      <a:r>
                        <a:rPr lang="en-IN" sz="2400" dirty="0">
                          <a:latin typeface="Times New Roman" panose="02020603050405020304" pitchFamily="18" charset="0"/>
                          <a:cs typeface="Times New Roman" panose="02020603050405020304" pitchFamily="18" charset="0"/>
                        </a:rPr>
                        <a:t>T4</a:t>
                      </a: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108857815"/>
                  </a:ext>
                </a:extLst>
              </a:tr>
              <a:tr h="438422">
                <a:tc>
                  <a:txBody>
                    <a:bodyPr/>
                    <a:lstStyle/>
                    <a:p>
                      <a:r>
                        <a:rPr lang="en-IN" sz="2400" dirty="0">
                          <a:latin typeface="Times New Roman" panose="02020603050405020304" pitchFamily="18" charset="0"/>
                          <a:cs typeface="Times New Roman" panose="02020603050405020304" pitchFamily="18" charset="0"/>
                        </a:rPr>
                        <a:t>T5</a:t>
                      </a:r>
                    </a:p>
                  </a:txBody>
                  <a:tcPr/>
                </a:tc>
                <a:tc>
                  <a:txBody>
                    <a:bodyPr/>
                    <a:lstStyle/>
                    <a:p>
                      <a:r>
                        <a:rPr lang="en-US" sz="2400"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read, Beer</a:t>
                      </a:r>
                    </a:p>
                  </a:txBody>
                  <a:tcPr/>
                </a:tc>
                <a:extLst>
                  <a:ext uri="{0D108BD9-81ED-4DB2-BD59-A6C34878D82A}">
                    <a16:rowId xmlns:a16="http://schemas.microsoft.com/office/drawing/2014/main" val="3665783520"/>
                  </a:ext>
                </a:extLst>
              </a:tr>
              <a:tr h="438422">
                <a:tc>
                  <a:txBody>
                    <a:bodyPr/>
                    <a:lstStyle/>
                    <a:p>
                      <a:r>
                        <a:rPr lang="en-US" sz="2400" dirty="0">
                          <a:latin typeface="Times New Roman" panose="02020603050405020304" pitchFamily="18" charset="0"/>
                          <a:cs typeface="Times New Roman" panose="02020603050405020304" pitchFamily="18" charset="0"/>
                        </a:rPr>
                        <a:t>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056679147"/>
                  </a:ext>
                </a:extLst>
              </a:tr>
            </a:tbl>
          </a:graphicData>
        </a:graphic>
      </p:graphicFrame>
      <p:sp>
        <p:nvSpPr>
          <p:cNvPr id="14" name="TextBox 13">
            <a:extLst>
              <a:ext uri="{FF2B5EF4-FFF2-40B4-BE49-F238E27FC236}">
                <a16:creationId xmlns:a16="http://schemas.microsoft.com/office/drawing/2014/main" id="{956D5800-F16D-8538-4AB1-79EC776BC144}"/>
              </a:ext>
            </a:extLst>
          </p:cNvPr>
          <p:cNvSpPr txBox="1"/>
          <p:nvPr/>
        </p:nvSpPr>
        <p:spPr>
          <a:xfrm>
            <a:off x="2745740" y="2475915"/>
            <a:ext cx="6101080" cy="369332"/>
          </a:xfrm>
          <a:prstGeom prst="rect">
            <a:avLst/>
          </a:prstGeom>
          <a:noFill/>
        </p:spPr>
        <p:txBody>
          <a:bodyPr wrap="square">
            <a:spAutoFit/>
          </a:bodyPr>
          <a:lstStyle/>
          <a:p>
            <a:pPr marL="0" indent="0" algn="ctr">
              <a:buNone/>
            </a:pPr>
            <a:r>
              <a:rPr lang="en-IN" sz="1800" dirty="0">
                <a:latin typeface="Times New Roman" panose="02020603050405020304" pitchFamily="18" charset="0"/>
                <a:cs typeface="Times New Roman" panose="02020603050405020304" pitchFamily="18" charset="0"/>
              </a:rPr>
              <a:t>Min Support : 3  </a:t>
            </a:r>
          </a:p>
        </p:txBody>
      </p:sp>
      <p:sp>
        <p:nvSpPr>
          <p:cNvPr id="2" name="TextBox 1">
            <a:extLst>
              <a:ext uri="{FF2B5EF4-FFF2-40B4-BE49-F238E27FC236}">
                <a16:creationId xmlns:a16="http://schemas.microsoft.com/office/drawing/2014/main" id="{B443DCEE-57CA-6237-B022-713E2FABA0A1}"/>
              </a:ext>
            </a:extLst>
          </p:cNvPr>
          <p:cNvSpPr txBox="1"/>
          <p:nvPr/>
        </p:nvSpPr>
        <p:spPr>
          <a:xfrm>
            <a:off x="601980" y="626795"/>
            <a:ext cx="6101080" cy="369332"/>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76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extLst>
              <p:ext uri="{D42A27DB-BD31-4B8C-83A1-F6EECF244321}">
                <p14:modId xmlns:p14="http://schemas.microsoft.com/office/powerpoint/2010/main" val="2442894078"/>
              </p:ext>
            </p:extLst>
          </p:nvPr>
        </p:nvGraphicFramePr>
        <p:xfrm>
          <a:off x="6096000" y="3220085"/>
          <a:ext cx="4653281"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gridCol w="643256">
                  <a:extLst>
                    <a:ext uri="{9D8B030D-6E8A-4147-A177-3AD203B41FA5}">
                      <a16:colId xmlns:a16="http://schemas.microsoft.com/office/drawing/2014/main" val="1800002050"/>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US" b="1" dirty="0">
                          <a:solidFill>
                            <a:srgbClr val="FFC000"/>
                          </a:solidFill>
                        </a:rPr>
                        <a:t>I4</a:t>
                      </a:r>
                      <a:endParaRPr lang="en-IN" b="1" dirty="0">
                        <a:solidFill>
                          <a:srgbClr val="FFC000"/>
                        </a:solidFill>
                      </a:endParaRPr>
                    </a:p>
                  </a:txBody>
                  <a:tcPr>
                    <a:solidFill>
                      <a:schemeClr val="accent6">
                        <a:lumMod val="75000"/>
                      </a:schemeClr>
                    </a:solidFill>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FFC000"/>
                          </a:solidFill>
                        </a:rPr>
                        <a:t>A</a:t>
                      </a:r>
                    </a:p>
                  </a:txBody>
                  <a:tcPr>
                    <a:solidFill>
                      <a:schemeClr val="accent6">
                        <a:lumMod val="75000"/>
                      </a:schemeClr>
                    </a:solidFill>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FFC000"/>
                          </a:solidFill>
                        </a:rPr>
                        <a:t>A</a:t>
                      </a:r>
                    </a:p>
                  </a:txBody>
                  <a:tcPr>
                    <a:solidFill>
                      <a:schemeClr val="accent6">
                        <a:lumMod val="75000"/>
                      </a:schemeClr>
                    </a:solidFill>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US" dirty="0">
                          <a:solidFill>
                            <a:srgbClr val="FFC000"/>
                          </a:solidFill>
                        </a:rPr>
                        <a:t>P</a:t>
                      </a:r>
                      <a:endParaRPr lang="en-IN" dirty="0">
                        <a:solidFill>
                          <a:srgbClr val="FFC000"/>
                        </a:solidFill>
                      </a:endParaRPr>
                    </a:p>
                  </a:txBody>
                  <a:tcPr>
                    <a:solidFill>
                      <a:schemeClr val="accent6">
                        <a:lumMod val="75000"/>
                      </a:schemeClr>
                    </a:solidFill>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solidFill>
                            <a:srgbClr val="FFC000"/>
                          </a:solidFill>
                        </a:rPr>
                        <a:t>A</a:t>
                      </a:r>
                      <a:endParaRPr lang="en-IN" b="1" dirty="0">
                        <a:solidFill>
                          <a:srgbClr val="FFC000"/>
                        </a:solidFill>
                      </a:endParaRPr>
                    </a:p>
                  </a:txBody>
                  <a:tcPr>
                    <a:solidFill>
                      <a:schemeClr val="accent6">
                        <a:lumMod val="75000"/>
                      </a:schemeClr>
                    </a:solidFill>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US" dirty="0">
                          <a:solidFill>
                            <a:srgbClr val="FFC000"/>
                          </a:solidFill>
                        </a:rPr>
                        <a:t>P</a:t>
                      </a:r>
                      <a:endParaRPr lang="en-IN" dirty="0">
                        <a:solidFill>
                          <a:srgbClr val="FFC000"/>
                        </a:solidFill>
                      </a:endParaRPr>
                    </a:p>
                  </a:txBody>
                  <a:tcPr>
                    <a:solidFill>
                      <a:schemeClr val="accent6">
                        <a:lumMod val="75000"/>
                      </a:schemeClr>
                    </a:solidFill>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solidFill>
                            <a:srgbClr val="FFC000"/>
                          </a:solidFill>
                        </a:rPr>
                        <a:t>A</a:t>
                      </a:r>
                      <a:endParaRPr lang="en-IN" b="1" dirty="0">
                        <a:solidFill>
                          <a:srgbClr val="FFC000"/>
                        </a:solidFill>
                      </a:endParaRPr>
                    </a:p>
                  </a:txBody>
                  <a:tcPr>
                    <a:solidFill>
                      <a:schemeClr val="accent6">
                        <a:lumMod val="75000"/>
                      </a:schemeClr>
                    </a:solidFill>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tc>
                  <a:txBody>
                    <a:bodyPr/>
                    <a:lstStyle/>
                    <a:p>
                      <a:pPr algn="ctr"/>
                      <a:r>
                        <a:rPr lang="en-US" b="1" dirty="0">
                          <a:solidFill>
                            <a:srgbClr val="FFC000"/>
                          </a:solidFill>
                        </a:rPr>
                        <a:t>2</a:t>
                      </a:r>
                      <a:endParaRPr lang="en-IN" b="1" dirty="0">
                        <a:solidFill>
                          <a:srgbClr val="FFC000"/>
                        </a:solidFill>
                      </a:endParaRPr>
                    </a:p>
                  </a:txBody>
                  <a:tcPr>
                    <a:solidFill>
                      <a:schemeClr val="accent6">
                        <a:lumMod val="75000"/>
                      </a:schemeClr>
                    </a:solidFill>
                  </a:tcPr>
                </a:tc>
                <a:extLst>
                  <a:ext uri="{0D108BD9-81ED-4DB2-BD59-A6C34878D82A}">
                    <a16:rowId xmlns:a16="http://schemas.microsoft.com/office/drawing/2014/main" val="396782765"/>
                  </a:ext>
                </a:extLst>
              </a:tr>
            </a:tbl>
          </a:graphicData>
        </a:graphic>
      </p:graphicFrame>
      <p:graphicFrame>
        <p:nvGraphicFramePr>
          <p:cNvPr id="12" name="Content Placeholder 3">
            <a:extLst>
              <a:ext uri="{FF2B5EF4-FFF2-40B4-BE49-F238E27FC236}">
                <a16:creationId xmlns:a16="http://schemas.microsoft.com/office/drawing/2014/main" id="{4443AE32-012C-6193-D9C9-9B42266986D7}"/>
              </a:ext>
            </a:extLst>
          </p:cNvPr>
          <p:cNvGraphicFramePr>
            <a:graphicFrameLocks/>
          </p:cNvGraphicFramePr>
          <p:nvPr/>
        </p:nvGraphicFramePr>
        <p:xfrm>
          <a:off x="722835" y="3220085"/>
          <a:ext cx="4834685" cy="3200400"/>
        </p:xfrm>
        <a:graphic>
          <a:graphicData uri="http://schemas.openxmlformats.org/drawingml/2006/table">
            <a:tbl>
              <a:tblPr firstRow="1" bandRow="1">
                <a:tableStyleId>{93296810-A885-4BE3-A3E7-6D5BEEA58F35}</a:tableStyleId>
              </a:tblPr>
              <a:tblGrid>
                <a:gridCol w="1185127">
                  <a:extLst>
                    <a:ext uri="{9D8B030D-6E8A-4147-A177-3AD203B41FA5}">
                      <a16:colId xmlns:a16="http://schemas.microsoft.com/office/drawing/2014/main" val="2831820500"/>
                    </a:ext>
                  </a:extLst>
                </a:gridCol>
                <a:gridCol w="3649558">
                  <a:extLst>
                    <a:ext uri="{9D8B030D-6E8A-4147-A177-3AD203B41FA5}">
                      <a16:colId xmlns:a16="http://schemas.microsoft.com/office/drawing/2014/main" val="1310392"/>
                    </a:ext>
                  </a:extLst>
                </a:gridCol>
              </a:tblGrid>
              <a:tr h="438422">
                <a:tc>
                  <a:txBody>
                    <a:bodyPr/>
                    <a:lstStyle/>
                    <a:p>
                      <a:r>
                        <a:rPr lang="en-IN" sz="2400" dirty="0">
                          <a:latin typeface="Times New Roman" panose="02020603050405020304" pitchFamily="18" charset="0"/>
                          <a:cs typeface="Times New Roman" panose="02020603050405020304" pitchFamily="18" charset="0"/>
                        </a:rPr>
                        <a:t> TID </a:t>
                      </a:r>
                    </a:p>
                  </a:txBody>
                  <a:tcPr/>
                </a:tc>
                <a:tc>
                  <a:txBody>
                    <a:bodyPr/>
                    <a:lstStyle/>
                    <a:p>
                      <a:r>
                        <a:rPr lang="en-IN" sz="24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438422">
                <a:tc>
                  <a:txBody>
                    <a:bodyPr/>
                    <a:lstStyle/>
                    <a:p>
                      <a:r>
                        <a:rPr lang="en-IN" sz="2400" dirty="0">
                          <a:latin typeface="Times New Roman" panose="02020603050405020304" pitchFamily="18" charset="0"/>
                          <a:cs typeface="Times New Roman" panose="02020603050405020304" pitchFamily="18" charset="0"/>
                        </a:rPr>
                        <a:t>T1</a:t>
                      </a:r>
                    </a:p>
                  </a:txBody>
                  <a:tcPr/>
                </a:tc>
                <a:tc>
                  <a:txBody>
                    <a:bodyPr/>
                    <a:lstStyle/>
                    <a:p>
                      <a:r>
                        <a:rPr lang="en-IN" sz="24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438422">
                <a:tc>
                  <a:txBody>
                    <a:bodyPr/>
                    <a:lstStyle/>
                    <a:p>
                      <a:r>
                        <a:rPr lang="en-IN" sz="2400" dirty="0">
                          <a:latin typeface="Times New Roman" panose="02020603050405020304" pitchFamily="18" charset="0"/>
                          <a:cs typeface="Times New Roman" panose="02020603050405020304" pitchFamily="18" charset="0"/>
                        </a:rPr>
                        <a:t>T2</a:t>
                      </a:r>
                    </a:p>
                  </a:txBody>
                  <a:tcPr/>
                </a:tc>
                <a:tc>
                  <a:txBody>
                    <a:bodyPr/>
                    <a:lstStyle/>
                    <a:p>
                      <a:r>
                        <a:rPr lang="en-IN" sz="2400" dirty="0">
                          <a:latin typeface="Times New Roman" panose="02020603050405020304" pitchFamily="18" charset="0"/>
                          <a:cs typeface="Times New Roman" panose="02020603050405020304" pitchFamily="18" charset="0"/>
                        </a:rPr>
                        <a:t>Bread, Butter</a:t>
                      </a:r>
                    </a:p>
                  </a:txBody>
                  <a:tcPr/>
                </a:tc>
                <a:extLst>
                  <a:ext uri="{0D108BD9-81ED-4DB2-BD59-A6C34878D82A}">
                    <a16:rowId xmlns:a16="http://schemas.microsoft.com/office/drawing/2014/main" val="1475134450"/>
                  </a:ext>
                </a:extLst>
              </a:tr>
              <a:tr h="438422">
                <a:tc>
                  <a:txBody>
                    <a:bodyPr/>
                    <a:lstStyle/>
                    <a:p>
                      <a:r>
                        <a:rPr lang="en-IN" sz="2400" dirty="0">
                          <a:latin typeface="Times New Roman" panose="02020603050405020304" pitchFamily="18" charset="0"/>
                          <a:cs typeface="Times New Roman" panose="02020603050405020304" pitchFamily="18" charset="0"/>
                        </a:rPr>
                        <a:t>T3</a:t>
                      </a:r>
                    </a:p>
                  </a:txBody>
                  <a:tcPr/>
                </a:tc>
                <a:tc>
                  <a:txBody>
                    <a:bodyPr/>
                    <a:lstStyle/>
                    <a:p>
                      <a:r>
                        <a:rPr lang="en-IN" sz="2400" dirty="0">
                          <a:latin typeface="Times New Roman" panose="02020603050405020304" pitchFamily="18" charset="0"/>
                          <a:cs typeface="Times New Roman" panose="02020603050405020304" pitchFamily="18" charset="0"/>
                        </a:rPr>
                        <a:t>Beer</a:t>
                      </a:r>
                    </a:p>
                  </a:txBody>
                  <a:tcPr/>
                </a:tc>
                <a:extLst>
                  <a:ext uri="{0D108BD9-81ED-4DB2-BD59-A6C34878D82A}">
                    <a16:rowId xmlns:a16="http://schemas.microsoft.com/office/drawing/2014/main" val="1896037818"/>
                  </a:ext>
                </a:extLst>
              </a:tr>
              <a:tr h="438422">
                <a:tc>
                  <a:txBody>
                    <a:bodyPr/>
                    <a:lstStyle/>
                    <a:p>
                      <a:r>
                        <a:rPr lang="en-IN" sz="2400" dirty="0">
                          <a:latin typeface="Times New Roman" panose="02020603050405020304" pitchFamily="18" charset="0"/>
                          <a:cs typeface="Times New Roman" panose="02020603050405020304" pitchFamily="18" charset="0"/>
                        </a:rPr>
                        <a:t>T4</a:t>
                      </a: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108857815"/>
                  </a:ext>
                </a:extLst>
              </a:tr>
              <a:tr h="438422">
                <a:tc>
                  <a:txBody>
                    <a:bodyPr/>
                    <a:lstStyle/>
                    <a:p>
                      <a:r>
                        <a:rPr lang="en-IN" sz="2400" dirty="0">
                          <a:latin typeface="Times New Roman" panose="02020603050405020304" pitchFamily="18" charset="0"/>
                          <a:cs typeface="Times New Roman" panose="02020603050405020304" pitchFamily="18" charset="0"/>
                        </a:rPr>
                        <a:t>T5</a:t>
                      </a:r>
                    </a:p>
                  </a:txBody>
                  <a:tcPr/>
                </a:tc>
                <a:tc>
                  <a:txBody>
                    <a:bodyPr/>
                    <a:lstStyle/>
                    <a:p>
                      <a:r>
                        <a:rPr lang="en-US" sz="2400"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read, Beer</a:t>
                      </a:r>
                    </a:p>
                  </a:txBody>
                  <a:tcPr/>
                </a:tc>
                <a:extLst>
                  <a:ext uri="{0D108BD9-81ED-4DB2-BD59-A6C34878D82A}">
                    <a16:rowId xmlns:a16="http://schemas.microsoft.com/office/drawing/2014/main" val="3665783520"/>
                  </a:ext>
                </a:extLst>
              </a:tr>
              <a:tr h="438422">
                <a:tc>
                  <a:txBody>
                    <a:bodyPr/>
                    <a:lstStyle/>
                    <a:p>
                      <a:r>
                        <a:rPr lang="en-US" sz="2400" dirty="0">
                          <a:latin typeface="Times New Roman" panose="02020603050405020304" pitchFamily="18" charset="0"/>
                          <a:cs typeface="Times New Roman" panose="02020603050405020304" pitchFamily="18" charset="0"/>
                        </a:rPr>
                        <a:t>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056679147"/>
                  </a:ext>
                </a:extLst>
              </a:tr>
            </a:tbl>
          </a:graphicData>
        </a:graphic>
      </p:graphicFrame>
      <p:sp>
        <p:nvSpPr>
          <p:cNvPr id="14" name="TextBox 13">
            <a:extLst>
              <a:ext uri="{FF2B5EF4-FFF2-40B4-BE49-F238E27FC236}">
                <a16:creationId xmlns:a16="http://schemas.microsoft.com/office/drawing/2014/main" id="{956D5800-F16D-8538-4AB1-79EC776BC144}"/>
              </a:ext>
            </a:extLst>
          </p:cNvPr>
          <p:cNvSpPr txBox="1"/>
          <p:nvPr/>
        </p:nvSpPr>
        <p:spPr>
          <a:xfrm>
            <a:off x="2745740" y="2475915"/>
            <a:ext cx="6101080" cy="369332"/>
          </a:xfrm>
          <a:prstGeom prst="rect">
            <a:avLst/>
          </a:prstGeom>
          <a:noFill/>
        </p:spPr>
        <p:txBody>
          <a:bodyPr wrap="square">
            <a:spAutoFit/>
          </a:bodyPr>
          <a:lstStyle/>
          <a:p>
            <a:pPr marL="0" indent="0" algn="ctr">
              <a:buNone/>
            </a:pPr>
            <a:r>
              <a:rPr lang="en-IN" sz="1800" dirty="0">
                <a:latin typeface="Times New Roman" panose="02020603050405020304" pitchFamily="18" charset="0"/>
                <a:cs typeface="Times New Roman" panose="02020603050405020304" pitchFamily="18" charset="0"/>
              </a:rPr>
              <a:t>Min Support : 3  </a:t>
            </a:r>
          </a:p>
        </p:txBody>
      </p:sp>
      <p:sp>
        <p:nvSpPr>
          <p:cNvPr id="2" name="TextBox 1">
            <a:extLst>
              <a:ext uri="{FF2B5EF4-FFF2-40B4-BE49-F238E27FC236}">
                <a16:creationId xmlns:a16="http://schemas.microsoft.com/office/drawing/2014/main" id="{9972F18D-BB6F-6E2C-286A-7A2CB421C43C}"/>
              </a:ext>
            </a:extLst>
          </p:cNvPr>
          <p:cNvSpPr txBox="1"/>
          <p:nvPr/>
        </p:nvSpPr>
        <p:spPr>
          <a:xfrm>
            <a:off x="601980" y="626795"/>
            <a:ext cx="6101080" cy="369332"/>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01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D28693-1013-4FBB-A59C-C1801C02B4ED}"/>
              </a:ext>
            </a:extLst>
          </p:cNvPr>
          <p:cNvSpPr>
            <a:spLocks noGrp="1"/>
          </p:cNvSpPr>
          <p:nvPr>
            <p:ph type="title"/>
          </p:nvPr>
        </p:nvSpPr>
        <p:spPr>
          <a:xfrm>
            <a:off x="553065" y="186761"/>
            <a:ext cx="10515600" cy="1325563"/>
          </a:xfrm>
        </p:spPr>
        <p:txBody>
          <a:bodyPr>
            <a:normAutofit/>
          </a:bodyPr>
          <a:lstStyle/>
          <a:p>
            <a:r>
              <a:rPr lang="en-IN" sz="3500" b="1" dirty="0">
                <a:latin typeface="Times New Roman" panose="02020603050405020304" pitchFamily="18" charset="0"/>
                <a:cs typeface="Times New Roman" panose="02020603050405020304" pitchFamily="18" charset="0"/>
              </a:rPr>
              <a:t>Multilevel Association Rules</a:t>
            </a:r>
          </a:p>
        </p:txBody>
      </p:sp>
      <p:sp>
        <p:nvSpPr>
          <p:cNvPr id="5" name="Content Placeholder 4">
            <a:extLst>
              <a:ext uri="{FF2B5EF4-FFF2-40B4-BE49-F238E27FC236}">
                <a16:creationId xmlns:a16="http://schemas.microsoft.com/office/drawing/2014/main" id="{BCA49F79-43DD-94D1-A10B-AE7D676FC4C6}"/>
              </a:ext>
            </a:extLst>
          </p:cNvPr>
          <p:cNvSpPr>
            <a:spLocks noGrp="1"/>
          </p:cNvSpPr>
          <p:nvPr>
            <p:ph idx="1"/>
          </p:nvPr>
        </p:nvSpPr>
        <p:spPr>
          <a:xfrm>
            <a:off x="553065" y="1157031"/>
            <a:ext cx="9407012" cy="3847587"/>
          </a:xfrm>
        </p:spPr>
        <p:txBody>
          <a:bodyPr>
            <a:normAutofit/>
          </a:bodyPr>
          <a:lstStyle/>
          <a:p>
            <a:r>
              <a:rPr lang="en-IN" sz="2000" dirty="0">
                <a:latin typeface="Times New Roman" panose="02020603050405020304" pitchFamily="18" charset="0"/>
                <a:cs typeface="Times New Roman" panose="02020603050405020304" pitchFamily="18" charset="0"/>
              </a:rPr>
              <a:t>It is very difficult to form association rules at the low level of abstraction as data scarcity is there. Also resultant rules can not efficiently used.</a:t>
            </a:r>
          </a:p>
          <a:p>
            <a:r>
              <a:rPr lang="en-IN" sz="2000" dirty="0">
                <a:latin typeface="Times New Roman" panose="02020603050405020304" pitchFamily="18" charset="0"/>
                <a:cs typeface="Times New Roman" panose="02020603050405020304" pitchFamily="18" charset="0"/>
              </a:rPr>
              <a:t>Using concept hierarchies, transaction data can be represented at various levels of abstraction.</a:t>
            </a:r>
          </a:p>
          <a:p>
            <a:r>
              <a:rPr lang="en-IN" sz="2000" dirty="0">
                <a:latin typeface="Times New Roman" panose="02020603050405020304" pitchFamily="18" charset="0"/>
                <a:cs typeface="Times New Roman" panose="02020603050405020304" pitchFamily="18" charset="0"/>
              </a:rPr>
              <a:t>In Multilevel Association Rules, association rules are generated at multiple levels of abstraction</a:t>
            </a:r>
          </a:p>
          <a:p>
            <a:r>
              <a:rPr lang="en-IN" sz="2000" dirty="0">
                <a:latin typeface="Times New Roman" panose="02020603050405020304" pitchFamily="18" charset="0"/>
                <a:cs typeface="Times New Roman" panose="02020603050405020304" pitchFamily="18" charset="0"/>
              </a:rPr>
              <a:t>Instead of going at lower level of abstraction, association rules are generated from higher level of abstraction which represents common sense knowledge and be used efficiently</a:t>
            </a:r>
          </a:p>
          <a:p>
            <a:endParaRPr lang="en-IN" sz="2000" dirty="0"/>
          </a:p>
          <a:p>
            <a:endParaRPr lang="en-IN" sz="2000" dirty="0"/>
          </a:p>
        </p:txBody>
      </p:sp>
    </p:spTree>
    <p:extLst>
      <p:ext uri="{BB962C8B-B14F-4D97-AF65-F5344CB8AC3E}">
        <p14:creationId xmlns:p14="http://schemas.microsoft.com/office/powerpoint/2010/main" val="17479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nvGraphicFramePr>
        <p:xfrm>
          <a:off x="6096000" y="3220085"/>
          <a:ext cx="4653281"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gridCol w="643256">
                  <a:extLst>
                    <a:ext uri="{9D8B030D-6E8A-4147-A177-3AD203B41FA5}">
                      <a16:colId xmlns:a16="http://schemas.microsoft.com/office/drawing/2014/main" val="1800002050"/>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US" b="1" dirty="0">
                          <a:solidFill>
                            <a:srgbClr val="FFC000"/>
                          </a:solidFill>
                        </a:rPr>
                        <a:t>I4</a:t>
                      </a:r>
                      <a:endParaRPr lang="en-IN" b="1" dirty="0">
                        <a:solidFill>
                          <a:srgbClr val="FFC000"/>
                        </a:solidFill>
                      </a:endParaRPr>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FFC000"/>
                          </a:solidFill>
                        </a:rPr>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solidFill>
                            <a:srgbClr val="FFC000"/>
                          </a:solidFill>
                        </a:rPr>
                        <a:t>A</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US" dirty="0">
                          <a:solidFill>
                            <a:srgbClr val="FFC000"/>
                          </a:solidFill>
                        </a:rPr>
                        <a:t>P</a:t>
                      </a:r>
                      <a:endParaRPr lang="en-IN" dirty="0">
                        <a:solidFill>
                          <a:srgbClr val="FFC000"/>
                        </a:solidFill>
                      </a:endParaRPr>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solidFill>
                            <a:srgbClr val="FFC000"/>
                          </a:solidFill>
                        </a:rPr>
                        <a:t>A</a:t>
                      </a:r>
                      <a:endParaRPr lang="en-IN" b="1" dirty="0">
                        <a:solidFill>
                          <a:srgbClr val="FFC000"/>
                        </a:solidFill>
                      </a:endParaRPr>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US" dirty="0">
                          <a:solidFill>
                            <a:srgbClr val="FFC000"/>
                          </a:solidFill>
                        </a:rPr>
                        <a:t>P</a:t>
                      </a:r>
                      <a:endParaRPr lang="en-IN" dirty="0">
                        <a:solidFill>
                          <a:srgbClr val="FFC000"/>
                        </a:solidFill>
                      </a:endParaRPr>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US" b="1" dirty="0">
                          <a:solidFill>
                            <a:srgbClr val="FFC000"/>
                          </a:solidFill>
                        </a:rPr>
                        <a:t>A</a:t>
                      </a:r>
                      <a:endParaRPr lang="en-IN" b="1" dirty="0">
                        <a:solidFill>
                          <a:srgbClr val="FFC000"/>
                        </a:solidFill>
                      </a:endParaRPr>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tc>
                  <a:txBody>
                    <a:bodyPr/>
                    <a:lstStyle/>
                    <a:p>
                      <a:pPr algn="ctr"/>
                      <a:r>
                        <a:rPr lang="en-US" b="1" dirty="0">
                          <a:solidFill>
                            <a:srgbClr val="FFC000"/>
                          </a:solidFill>
                        </a:rPr>
                        <a:t>2</a:t>
                      </a:r>
                      <a:endParaRPr lang="en-IN" b="1" dirty="0">
                        <a:solidFill>
                          <a:srgbClr val="FFC000"/>
                        </a:solidFill>
                      </a:endParaRPr>
                    </a:p>
                  </a:txBody>
                  <a:tcPr/>
                </a:tc>
                <a:extLst>
                  <a:ext uri="{0D108BD9-81ED-4DB2-BD59-A6C34878D82A}">
                    <a16:rowId xmlns:a16="http://schemas.microsoft.com/office/drawing/2014/main" val="396782765"/>
                  </a:ext>
                </a:extLst>
              </a:tr>
            </a:tbl>
          </a:graphicData>
        </a:graphic>
      </p:graphicFrame>
      <p:graphicFrame>
        <p:nvGraphicFramePr>
          <p:cNvPr id="12" name="Content Placeholder 3">
            <a:extLst>
              <a:ext uri="{FF2B5EF4-FFF2-40B4-BE49-F238E27FC236}">
                <a16:creationId xmlns:a16="http://schemas.microsoft.com/office/drawing/2014/main" id="{4443AE32-012C-6193-D9C9-9B42266986D7}"/>
              </a:ext>
            </a:extLst>
          </p:cNvPr>
          <p:cNvGraphicFramePr>
            <a:graphicFrameLocks/>
          </p:cNvGraphicFramePr>
          <p:nvPr/>
        </p:nvGraphicFramePr>
        <p:xfrm>
          <a:off x="722835" y="3220085"/>
          <a:ext cx="4834685" cy="3200400"/>
        </p:xfrm>
        <a:graphic>
          <a:graphicData uri="http://schemas.openxmlformats.org/drawingml/2006/table">
            <a:tbl>
              <a:tblPr firstRow="1" bandRow="1">
                <a:tableStyleId>{93296810-A885-4BE3-A3E7-6D5BEEA58F35}</a:tableStyleId>
              </a:tblPr>
              <a:tblGrid>
                <a:gridCol w="1185127">
                  <a:extLst>
                    <a:ext uri="{9D8B030D-6E8A-4147-A177-3AD203B41FA5}">
                      <a16:colId xmlns:a16="http://schemas.microsoft.com/office/drawing/2014/main" val="2831820500"/>
                    </a:ext>
                  </a:extLst>
                </a:gridCol>
                <a:gridCol w="3649558">
                  <a:extLst>
                    <a:ext uri="{9D8B030D-6E8A-4147-A177-3AD203B41FA5}">
                      <a16:colId xmlns:a16="http://schemas.microsoft.com/office/drawing/2014/main" val="1310392"/>
                    </a:ext>
                  </a:extLst>
                </a:gridCol>
              </a:tblGrid>
              <a:tr h="438422">
                <a:tc>
                  <a:txBody>
                    <a:bodyPr/>
                    <a:lstStyle/>
                    <a:p>
                      <a:r>
                        <a:rPr lang="en-IN" sz="2400" dirty="0">
                          <a:latin typeface="Times New Roman" panose="02020603050405020304" pitchFamily="18" charset="0"/>
                          <a:cs typeface="Times New Roman" panose="02020603050405020304" pitchFamily="18" charset="0"/>
                        </a:rPr>
                        <a:t> TID </a:t>
                      </a:r>
                    </a:p>
                  </a:txBody>
                  <a:tcPr/>
                </a:tc>
                <a:tc>
                  <a:txBody>
                    <a:bodyPr/>
                    <a:lstStyle/>
                    <a:p>
                      <a:r>
                        <a:rPr lang="en-IN" sz="24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438422">
                <a:tc>
                  <a:txBody>
                    <a:bodyPr/>
                    <a:lstStyle/>
                    <a:p>
                      <a:r>
                        <a:rPr lang="en-IN" sz="2400" dirty="0">
                          <a:latin typeface="Times New Roman" panose="02020603050405020304" pitchFamily="18" charset="0"/>
                          <a:cs typeface="Times New Roman" panose="02020603050405020304" pitchFamily="18" charset="0"/>
                        </a:rPr>
                        <a:t>T1</a:t>
                      </a:r>
                    </a:p>
                  </a:txBody>
                  <a:tcPr/>
                </a:tc>
                <a:tc>
                  <a:txBody>
                    <a:bodyPr/>
                    <a:lstStyle/>
                    <a:p>
                      <a:r>
                        <a:rPr lang="en-IN" sz="24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438422">
                <a:tc>
                  <a:txBody>
                    <a:bodyPr/>
                    <a:lstStyle/>
                    <a:p>
                      <a:r>
                        <a:rPr lang="en-IN" sz="2400" dirty="0">
                          <a:latin typeface="Times New Roman" panose="02020603050405020304" pitchFamily="18" charset="0"/>
                          <a:cs typeface="Times New Roman" panose="02020603050405020304" pitchFamily="18" charset="0"/>
                        </a:rPr>
                        <a:t>T2</a:t>
                      </a:r>
                    </a:p>
                  </a:txBody>
                  <a:tcPr/>
                </a:tc>
                <a:tc>
                  <a:txBody>
                    <a:bodyPr/>
                    <a:lstStyle/>
                    <a:p>
                      <a:r>
                        <a:rPr lang="en-IN" sz="2400" dirty="0">
                          <a:latin typeface="Times New Roman" panose="02020603050405020304" pitchFamily="18" charset="0"/>
                          <a:cs typeface="Times New Roman" panose="02020603050405020304" pitchFamily="18" charset="0"/>
                        </a:rPr>
                        <a:t>Bread, Butter</a:t>
                      </a:r>
                    </a:p>
                  </a:txBody>
                  <a:tcPr/>
                </a:tc>
                <a:extLst>
                  <a:ext uri="{0D108BD9-81ED-4DB2-BD59-A6C34878D82A}">
                    <a16:rowId xmlns:a16="http://schemas.microsoft.com/office/drawing/2014/main" val="1475134450"/>
                  </a:ext>
                </a:extLst>
              </a:tr>
              <a:tr h="438422">
                <a:tc>
                  <a:txBody>
                    <a:bodyPr/>
                    <a:lstStyle/>
                    <a:p>
                      <a:r>
                        <a:rPr lang="en-IN" sz="2400" dirty="0">
                          <a:latin typeface="Times New Roman" panose="02020603050405020304" pitchFamily="18" charset="0"/>
                          <a:cs typeface="Times New Roman" panose="02020603050405020304" pitchFamily="18" charset="0"/>
                        </a:rPr>
                        <a:t>T3</a:t>
                      </a:r>
                    </a:p>
                  </a:txBody>
                  <a:tcPr/>
                </a:tc>
                <a:tc>
                  <a:txBody>
                    <a:bodyPr/>
                    <a:lstStyle/>
                    <a:p>
                      <a:r>
                        <a:rPr lang="en-IN" sz="2400" dirty="0">
                          <a:latin typeface="Times New Roman" panose="02020603050405020304" pitchFamily="18" charset="0"/>
                          <a:cs typeface="Times New Roman" panose="02020603050405020304" pitchFamily="18" charset="0"/>
                        </a:rPr>
                        <a:t>Beer</a:t>
                      </a:r>
                    </a:p>
                  </a:txBody>
                  <a:tcPr/>
                </a:tc>
                <a:extLst>
                  <a:ext uri="{0D108BD9-81ED-4DB2-BD59-A6C34878D82A}">
                    <a16:rowId xmlns:a16="http://schemas.microsoft.com/office/drawing/2014/main" val="1896037818"/>
                  </a:ext>
                </a:extLst>
              </a:tr>
              <a:tr h="438422">
                <a:tc>
                  <a:txBody>
                    <a:bodyPr/>
                    <a:lstStyle/>
                    <a:p>
                      <a:r>
                        <a:rPr lang="en-IN" sz="2400" dirty="0">
                          <a:latin typeface="Times New Roman" panose="02020603050405020304" pitchFamily="18" charset="0"/>
                          <a:cs typeface="Times New Roman" panose="02020603050405020304" pitchFamily="18" charset="0"/>
                        </a:rPr>
                        <a:t>T4</a:t>
                      </a: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108857815"/>
                  </a:ext>
                </a:extLst>
              </a:tr>
              <a:tr h="438422">
                <a:tc>
                  <a:txBody>
                    <a:bodyPr/>
                    <a:lstStyle/>
                    <a:p>
                      <a:r>
                        <a:rPr lang="en-IN" sz="2400" dirty="0">
                          <a:latin typeface="Times New Roman" panose="02020603050405020304" pitchFamily="18" charset="0"/>
                          <a:cs typeface="Times New Roman" panose="02020603050405020304" pitchFamily="18" charset="0"/>
                        </a:rPr>
                        <a:t>T5</a:t>
                      </a:r>
                    </a:p>
                  </a:txBody>
                  <a:tcPr/>
                </a:tc>
                <a:tc>
                  <a:txBody>
                    <a:bodyPr/>
                    <a:lstStyle/>
                    <a:p>
                      <a:r>
                        <a:rPr lang="en-US" sz="2400" dirty="0">
                          <a:latin typeface="Times New Roman" panose="02020603050405020304" pitchFamily="18" charset="0"/>
                          <a:cs typeface="Times New Roman" panose="02020603050405020304" pitchFamily="18" charset="0"/>
                        </a:rPr>
                        <a:t>B</a:t>
                      </a:r>
                      <a:r>
                        <a:rPr lang="en-IN" sz="2400" dirty="0">
                          <a:latin typeface="Times New Roman" panose="02020603050405020304" pitchFamily="18" charset="0"/>
                          <a:cs typeface="Times New Roman" panose="02020603050405020304" pitchFamily="18" charset="0"/>
                        </a:rPr>
                        <a:t>read, Beer</a:t>
                      </a:r>
                    </a:p>
                  </a:txBody>
                  <a:tcPr/>
                </a:tc>
                <a:extLst>
                  <a:ext uri="{0D108BD9-81ED-4DB2-BD59-A6C34878D82A}">
                    <a16:rowId xmlns:a16="http://schemas.microsoft.com/office/drawing/2014/main" val="3665783520"/>
                  </a:ext>
                </a:extLst>
              </a:tr>
              <a:tr h="438422">
                <a:tc>
                  <a:txBody>
                    <a:bodyPr/>
                    <a:lstStyle/>
                    <a:p>
                      <a:r>
                        <a:rPr lang="en-US" sz="2400" dirty="0">
                          <a:latin typeface="Times New Roman" panose="02020603050405020304" pitchFamily="18" charset="0"/>
                          <a:cs typeface="Times New Roman" panose="02020603050405020304" pitchFamily="18" charset="0"/>
                        </a:rPr>
                        <a:t>T6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Milk, Bread, Butter</a:t>
                      </a:r>
                    </a:p>
                  </a:txBody>
                  <a:tcPr/>
                </a:tc>
                <a:extLst>
                  <a:ext uri="{0D108BD9-81ED-4DB2-BD59-A6C34878D82A}">
                    <a16:rowId xmlns:a16="http://schemas.microsoft.com/office/drawing/2014/main" val="4056679147"/>
                  </a:ext>
                </a:extLst>
              </a:tr>
            </a:tbl>
          </a:graphicData>
        </a:graphic>
      </p:graphicFrame>
      <p:sp>
        <p:nvSpPr>
          <p:cNvPr id="14" name="TextBox 13">
            <a:extLst>
              <a:ext uri="{FF2B5EF4-FFF2-40B4-BE49-F238E27FC236}">
                <a16:creationId xmlns:a16="http://schemas.microsoft.com/office/drawing/2014/main" id="{956D5800-F16D-8538-4AB1-79EC776BC144}"/>
              </a:ext>
            </a:extLst>
          </p:cNvPr>
          <p:cNvSpPr txBox="1"/>
          <p:nvPr/>
        </p:nvSpPr>
        <p:spPr>
          <a:xfrm>
            <a:off x="2745740" y="2475915"/>
            <a:ext cx="6101080" cy="369332"/>
          </a:xfrm>
          <a:prstGeom prst="rect">
            <a:avLst/>
          </a:prstGeom>
          <a:noFill/>
        </p:spPr>
        <p:txBody>
          <a:bodyPr wrap="square">
            <a:spAutoFit/>
          </a:bodyPr>
          <a:lstStyle/>
          <a:p>
            <a:pPr marL="0" indent="0" algn="ctr">
              <a:buNone/>
            </a:pPr>
            <a:r>
              <a:rPr lang="en-IN" sz="1800" dirty="0">
                <a:latin typeface="Times New Roman" panose="02020603050405020304" pitchFamily="18" charset="0"/>
                <a:cs typeface="Times New Roman" panose="02020603050405020304" pitchFamily="18" charset="0"/>
              </a:rPr>
              <a:t>Min Support : 3  </a:t>
            </a:r>
          </a:p>
        </p:txBody>
      </p:sp>
      <p:sp>
        <p:nvSpPr>
          <p:cNvPr id="2" name="TextBox 1">
            <a:extLst>
              <a:ext uri="{FF2B5EF4-FFF2-40B4-BE49-F238E27FC236}">
                <a16:creationId xmlns:a16="http://schemas.microsoft.com/office/drawing/2014/main" id="{17426538-EE41-7F44-FB27-00625355149F}"/>
              </a:ext>
            </a:extLst>
          </p:cNvPr>
          <p:cNvSpPr txBox="1"/>
          <p:nvPr/>
        </p:nvSpPr>
        <p:spPr>
          <a:xfrm>
            <a:off x="601980" y="626795"/>
            <a:ext cx="6101080" cy="369332"/>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6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extLst>
              <p:ext uri="{D42A27DB-BD31-4B8C-83A1-F6EECF244321}">
                <p14:modId xmlns:p14="http://schemas.microsoft.com/office/powerpoint/2010/main" val="1162124250"/>
              </p:ext>
            </p:extLst>
          </p:nvPr>
        </p:nvGraphicFramePr>
        <p:xfrm>
          <a:off x="1099245" y="3067685"/>
          <a:ext cx="4010025"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solidFill>
                      <a:schemeClr val="accent6">
                        <a:lumMod val="75000"/>
                      </a:schemeClr>
                    </a:solidFill>
                  </a:tcPr>
                </a:tc>
                <a:tc>
                  <a:txBody>
                    <a:bodyPr/>
                    <a:lstStyle/>
                    <a:p>
                      <a:pPr algn="ct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extLst>
                  <a:ext uri="{0D108BD9-81ED-4DB2-BD59-A6C34878D82A}">
                    <a16:rowId xmlns:a16="http://schemas.microsoft.com/office/drawing/2014/main" val="396782765"/>
                  </a:ext>
                </a:extLst>
              </a:tr>
            </a:tbl>
          </a:graphicData>
        </a:graphic>
      </p:graphicFrame>
      <p:graphicFrame>
        <p:nvGraphicFramePr>
          <p:cNvPr id="8" name="Table 7">
            <a:extLst>
              <a:ext uri="{FF2B5EF4-FFF2-40B4-BE49-F238E27FC236}">
                <a16:creationId xmlns:a16="http://schemas.microsoft.com/office/drawing/2014/main" id="{953439CB-1ADA-3205-26F0-D7912476CBD9}"/>
              </a:ext>
            </a:extLst>
          </p:cNvPr>
          <p:cNvGraphicFramePr>
            <a:graphicFrameLocks noGrp="1"/>
          </p:cNvGraphicFramePr>
          <p:nvPr>
            <p:extLst>
              <p:ext uri="{D42A27DB-BD31-4B8C-83A1-F6EECF244321}">
                <p14:modId xmlns:p14="http://schemas.microsoft.com/office/powerpoint/2010/main" val="313164491"/>
              </p:ext>
            </p:extLst>
          </p:nvPr>
        </p:nvGraphicFramePr>
        <p:xfrm>
          <a:off x="6715759" y="3567668"/>
          <a:ext cx="3574356" cy="1946196"/>
        </p:xfrm>
        <a:graphic>
          <a:graphicData uri="http://schemas.openxmlformats.org/drawingml/2006/table">
            <a:tbl>
              <a:tblPr firstRow="1" bandRow="1">
                <a:tableStyleId>{5940675A-B579-460E-94D1-54222C63F5DA}</a:tableStyleId>
              </a:tblPr>
              <a:tblGrid>
                <a:gridCol w="1787178">
                  <a:extLst>
                    <a:ext uri="{9D8B030D-6E8A-4147-A177-3AD203B41FA5}">
                      <a16:colId xmlns:a16="http://schemas.microsoft.com/office/drawing/2014/main" val="1987618757"/>
                    </a:ext>
                  </a:extLst>
                </a:gridCol>
                <a:gridCol w="1787178">
                  <a:extLst>
                    <a:ext uri="{9D8B030D-6E8A-4147-A177-3AD203B41FA5}">
                      <a16:colId xmlns:a16="http://schemas.microsoft.com/office/drawing/2014/main" val="2577145788"/>
                    </a:ext>
                  </a:extLst>
                </a:gridCol>
              </a:tblGrid>
              <a:tr h="432659">
                <a:tc>
                  <a:txBody>
                    <a:bodyPr/>
                    <a:lstStyle/>
                    <a:p>
                      <a:pPr algn="ctr"/>
                      <a:r>
                        <a:rPr lang="en-IN" b="1" dirty="0"/>
                        <a:t> ITEMSET </a:t>
                      </a:r>
                    </a:p>
                  </a:txBody>
                  <a:tcPr/>
                </a:tc>
                <a:tc>
                  <a:txBody>
                    <a:bodyPr/>
                    <a:lstStyle/>
                    <a:p>
                      <a:pPr algn="ctr"/>
                      <a:r>
                        <a:rPr lang="en-IN" b="1" dirty="0"/>
                        <a:t>SUPPORT COUNT</a:t>
                      </a:r>
                    </a:p>
                  </a:txBody>
                  <a:tcPr/>
                </a:tc>
                <a:extLst>
                  <a:ext uri="{0D108BD9-81ED-4DB2-BD59-A6C34878D82A}">
                    <a16:rowId xmlns:a16="http://schemas.microsoft.com/office/drawing/2014/main" val="1518480138"/>
                  </a:ext>
                </a:extLst>
              </a:tr>
              <a:tr h="435372">
                <a:tc>
                  <a:txBody>
                    <a:bodyPr/>
                    <a:lstStyle/>
                    <a:p>
                      <a:pPr algn="ctr"/>
                      <a:r>
                        <a:rPr lang="en-IN"/>
                        <a:t>I1 , I2</a:t>
                      </a:r>
                      <a:endParaRPr lang="en-IN" dirty="0"/>
                    </a:p>
                  </a:txBody>
                  <a:tcPr/>
                </a:tc>
                <a:tc>
                  <a:txBody>
                    <a:bodyPr/>
                    <a:lstStyle/>
                    <a:p>
                      <a:pPr algn="ctr"/>
                      <a:endParaRPr lang="en-IN" dirty="0"/>
                    </a:p>
                  </a:txBody>
                  <a:tcPr/>
                </a:tc>
                <a:extLst>
                  <a:ext uri="{0D108BD9-81ED-4DB2-BD59-A6C34878D82A}">
                    <a16:rowId xmlns:a16="http://schemas.microsoft.com/office/drawing/2014/main" val="3227509146"/>
                  </a:ext>
                </a:extLst>
              </a:tr>
              <a:tr h="435372">
                <a:tc>
                  <a:txBody>
                    <a:bodyPr/>
                    <a:lstStyle/>
                    <a:p>
                      <a:pPr algn="ctr"/>
                      <a:r>
                        <a:rPr lang="en-IN"/>
                        <a:t>I1 , I3</a:t>
                      </a:r>
                      <a:endParaRPr lang="en-IN" dirty="0"/>
                    </a:p>
                  </a:txBody>
                  <a:tcPr/>
                </a:tc>
                <a:tc>
                  <a:txBody>
                    <a:bodyPr/>
                    <a:lstStyle/>
                    <a:p>
                      <a:pPr algn="ctr"/>
                      <a:endParaRPr lang="en-IN" dirty="0"/>
                    </a:p>
                  </a:txBody>
                  <a:tcPr/>
                </a:tc>
                <a:extLst>
                  <a:ext uri="{0D108BD9-81ED-4DB2-BD59-A6C34878D82A}">
                    <a16:rowId xmlns:a16="http://schemas.microsoft.com/office/drawing/2014/main" val="855508425"/>
                  </a:ext>
                </a:extLst>
              </a:tr>
              <a:tr h="435372">
                <a:tc>
                  <a:txBody>
                    <a:bodyPr/>
                    <a:lstStyle/>
                    <a:p>
                      <a:pPr algn="ctr"/>
                      <a:r>
                        <a:rPr lang="en-IN"/>
                        <a:t>I1 , I3</a:t>
                      </a:r>
                      <a:endParaRPr lang="en-IN" dirty="0"/>
                    </a:p>
                  </a:txBody>
                  <a:tcPr/>
                </a:tc>
                <a:tc>
                  <a:txBody>
                    <a:bodyPr/>
                    <a:lstStyle/>
                    <a:p>
                      <a:pPr algn="ctr"/>
                      <a:endParaRPr lang="en-IN" dirty="0"/>
                    </a:p>
                  </a:txBody>
                  <a:tcPr/>
                </a:tc>
                <a:extLst>
                  <a:ext uri="{0D108BD9-81ED-4DB2-BD59-A6C34878D82A}">
                    <a16:rowId xmlns:a16="http://schemas.microsoft.com/office/drawing/2014/main" val="821823659"/>
                  </a:ext>
                </a:extLst>
              </a:tr>
            </a:tbl>
          </a:graphicData>
        </a:graphic>
      </p:graphicFrame>
      <p:sp>
        <p:nvSpPr>
          <p:cNvPr id="3" name="TextBox 2">
            <a:extLst>
              <a:ext uri="{FF2B5EF4-FFF2-40B4-BE49-F238E27FC236}">
                <a16:creationId xmlns:a16="http://schemas.microsoft.com/office/drawing/2014/main" id="{1BE5FC21-8860-9AE7-B6CE-F8B7A9F83B49}"/>
              </a:ext>
            </a:extLst>
          </p:cNvPr>
          <p:cNvSpPr txBox="1"/>
          <p:nvPr/>
        </p:nvSpPr>
        <p:spPr>
          <a:xfrm>
            <a:off x="713740" y="501579"/>
            <a:ext cx="6101080" cy="923330"/>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itemset generation)</a:t>
            </a:r>
          </a:p>
        </p:txBody>
      </p:sp>
    </p:spTree>
    <p:extLst>
      <p:ext uri="{BB962C8B-B14F-4D97-AF65-F5344CB8AC3E}">
        <p14:creationId xmlns:p14="http://schemas.microsoft.com/office/powerpoint/2010/main" val="3672854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nvGraphicFramePr>
        <p:xfrm>
          <a:off x="1099245" y="3067685"/>
          <a:ext cx="4010025"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solidFill>
                      <a:schemeClr val="accent6">
                        <a:lumMod val="75000"/>
                      </a:schemeClr>
                    </a:solidFill>
                  </a:tcPr>
                </a:tc>
                <a:tc>
                  <a:txBody>
                    <a:bodyPr/>
                    <a:lstStyle/>
                    <a:p>
                      <a:pPr algn="ct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solidFill>
                      <a:schemeClr val="accent6">
                        <a:lumMod val="75000"/>
                      </a:schemeClr>
                    </a:solidFill>
                  </a:tcPr>
                </a:tc>
                <a:tc>
                  <a:txBody>
                    <a:bodyPr/>
                    <a:lstStyle/>
                    <a:p>
                      <a:pPr algn="ctr"/>
                      <a:r>
                        <a:rPr lang="en-IN" b="1" dirty="0"/>
                        <a:t>P</a:t>
                      </a:r>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extLst>
                  <a:ext uri="{0D108BD9-81ED-4DB2-BD59-A6C34878D82A}">
                    <a16:rowId xmlns:a16="http://schemas.microsoft.com/office/drawing/2014/main" val="396782765"/>
                  </a:ext>
                </a:extLst>
              </a:tr>
            </a:tbl>
          </a:graphicData>
        </a:graphic>
      </p:graphicFrame>
      <p:graphicFrame>
        <p:nvGraphicFramePr>
          <p:cNvPr id="8" name="Table 7">
            <a:extLst>
              <a:ext uri="{FF2B5EF4-FFF2-40B4-BE49-F238E27FC236}">
                <a16:creationId xmlns:a16="http://schemas.microsoft.com/office/drawing/2014/main" id="{953439CB-1ADA-3205-26F0-D7912476CBD9}"/>
              </a:ext>
            </a:extLst>
          </p:cNvPr>
          <p:cNvGraphicFramePr>
            <a:graphicFrameLocks noGrp="1"/>
          </p:cNvGraphicFramePr>
          <p:nvPr>
            <p:extLst>
              <p:ext uri="{D42A27DB-BD31-4B8C-83A1-F6EECF244321}">
                <p14:modId xmlns:p14="http://schemas.microsoft.com/office/powerpoint/2010/main" val="685291703"/>
              </p:ext>
            </p:extLst>
          </p:nvPr>
        </p:nvGraphicFramePr>
        <p:xfrm>
          <a:off x="6715759" y="3567668"/>
          <a:ext cx="3574356" cy="1946196"/>
        </p:xfrm>
        <a:graphic>
          <a:graphicData uri="http://schemas.openxmlformats.org/drawingml/2006/table">
            <a:tbl>
              <a:tblPr firstRow="1" bandRow="1">
                <a:tableStyleId>{5940675A-B579-460E-94D1-54222C63F5DA}</a:tableStyleId>
              </a:tblPr>
              <a:tblGrid>
                <a:gridCol w="1787178">
                  <a:extLst>
                    <a:ext uri="{9D8B030D-6E8A-4147-A177-3AD203B41FA5}">
                      <a16:colId xmlns:a16="http://schemas.microsoft.com/office/drawing/2014/main" val="1987618757"/>
                    </a:ext>
                  </a:extLst>
                </a:gridCol>
                <a:gridCol w="1787178">
                  <a:extLst>
                    <a:ext uri="{9D8B030D-6E8A-4147-A177-3AD203B41FA5}">
                      <a16:colId xmlns:a16="http://schemas.microsoft.com/office/drawing/2014/main" val="2577145788"/>
                    </a:ext>
                  </a:extLst>
                </a:gridCol>
              </a:tblGrid>
              <a:tr h="432659">
                <a:tc>
                  <a:txBody>
                    <a:bodyPr/>
                    <a:lstStyle/>
                    <a:p>
                      <a:pPr algn="ctr"/>
                      <a:r>
                        <a:rPr lang="en-IN" b="1" dirty="0"/>
                        <a:t> ITEMSET </a:t>
                      </a:r>
                    </a:p>
                  </a:txBody>
                  <a:tcPr/>
                </a:tc>
                <a:tc>
                  <a:txBody>
                    <a:bodyPr/>
                    <a:lstStyle/>
                    <a:p>
                      <a:pPr algn="ctr"/>
                      <a:r>
                        <a:rPr lang="en-IN" b="1" dirty="0"/>
                        <a:t>SUPPORT COUNT</a:t>
                      </a:r>
                    </a:p>
                  </a:txBody>
                  <a:tcPr/>
                </a:tc>
                <a:extLst>
                  <a:ext uri="{0D108BD9-81ED-4DB2-BD59-A6C34878D82A}">
                    <a16:rowId xmlns:a16="http://schemas.microsoft.com/office/drawing/2014/main" val="1518480138"/>
                  </a:ext>
                </a:extLst>
              </a:tr>
              <a:tr h="435372">
                <a:tc>
                  <a:txBody>
                    <a:bodyPr/>
                    <a:lstStyle/>
                    <a:p>
                      <a:pPr algn="ctr"/>
                      <a:r>
                        <a:rPr lang="en-IN"/>
                        <a:t>I1 , I2</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227509146"/>
                  </a:ext>
                </a:extLst>
              </a:tr>
              <a:tr h="435372">
                <a:tc>
                  <a:txBody>
                    <a:bodyPr/>
                    <a:lstStyle/>
                    <a:p>
                      <a:pPr algn="ctr"/>
                      <a:r>
                        <a:rPr lang="en-IN"/>
                        <a:t>I1 , I3</a:t>
                      </a:r>
                      <a:endParaRPr lang="en-IN" dirty="0"/>
                    </a:p>
                  </a:txBody>
                  <a:tcPr/>
                </a:tc>
                <a:tc>
                  <a:txBody>
                    <a:bodyPr/>
                    <a:lstStyle/>
                    <a:p>
                      <a:pPr algn="ctr"/>
                      <a:endParaRPr lang="en-IN" dirty="0"/>
                    </a:p>
                  </a:txBody>
                  <a:tcPr/>
                </a:tc>
                <a:extLst>
                  <a:ext uri="{0D108BD9-81ED-4DB2-BD59-A6C34878D82A}">
                    <a16:rowId xmlns:a16="http://schemas.microsoft.com/office/drawing/2014/main" val="855508425"/>
                  </a:ext>
                </a:extLst>
              </a:tr>
              <a:tr h="435372">
                <a:tc>
                  <a:txBody>
                    <a:bodyPr/>
                    <a:lstStyle/>
                    <a:p>
                      <a:pPr algn="ctr"/>
                      <a:r>
                        <a:rPr lang="en-IN"/>
                        <a:t>I1 , I3</a:t>
                      </a:r>
                      <a:endParaRPr lang="en-IN" dirty="0"/>
                    </a:p>
                  </a:txBody>
                  <a:tcPr/>
                </a:tc>
                <a:tc>
                  <a:txBody>
                    <a:bodyPr/>
                    <a:lstStyle/>
                    <a:p>
                      <a:pPr algn="ctr"/>
                      <a:endParaRPr lang="en-IN" dirty="0"/>
                    </a:p>
                  </a:txBody>
                  <a:tcPr/>
                </a:tc>
                <a:extLst>
                  <a:ext uri="{0D108BD9-81ED-4DB2-BD59-A6C34878D82A}">
                    <a16:rowId xmlns:a16="http://schemas.microsoft.com/office/drawing/2014/main" val="821823659"/>
                  </a:ext>
                </a:extLst>
              </a:tr>
            </a:tbl>
          </a:graphicData>
        </a:graphic>
      </p:graphicFrame>
      <p:sp>
        <p:nvSpPr>
          <p:cNvPr id="3" name="TextBox 2">
            <a:extLst>
              <a:ext uri="{FF2B5EF4-FFF2-40B4-BE49-F238E27FC236}">
                <a16:creationId xmlns:a16="http://schemas.microsoft.com/office/drawing/2014/main" id="{1BE5FC21-8860-9AE7-B6CE-F8B7A9F83B49}"/>
              </a:ext>
            </a:extLst>
          </p:cNvPr>
          <p:cNvSpPr txBox="1"/>
          <p:nvPr/>
        </p:nvSpPr>
        <p:spPr>
          <a:xfrm>
            <a:off x="713740" y="501579"/>
            <a:ext cx="6101080" cy="923330"/>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itemset generation)</a:t>
            </a:r>
          </a:p>
        </p:txBody>
      </p:sp>
    </p:spTree>
    <p:extLst>
      <p:ext uri="{BB962C8B-B14F-4D97-AF65-F5344CB8AC3E}">
        <p14:creationId xmlns:p14="http://schemas.microsoft.com/office/powerpoint/2010/main" val="409436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nvGraphicFramePr>
        <p:xfrm>
          <a:off x="1099245" y="3067685"/>
          <a:ext cx="4010025"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extLst>
                  <a:ext uri="{0D108BD9-81ED-4DB2-BD59-A6C34878D82A}">
                    <a16:rowId xmlns:a16="http://schemas.microsoft.com/office/drawing/2014/main" val="396782765"/>
                  </a:ext>
                </a:extLst>
              </a:tr>
            </a:tbl>
          </a:graphicData>
        </a:graphic>
      </p:graphicFrame>
      <p:graphicFrame>
        <p:nvGraphicFramePr>
          <p:cNvPr id="8" name="Table 7">
            <a:extLst>
              <a:ext uri="{FF2B5EF4-FFF2-40B4-BE49-F238E27FC236}">
                <a16:creationId xmlns:a16="http://schemas.microsoft.com/office/drawing/2014/main" id="{953439CB-1ADA-3205-26F0-D7912476CBD9}"/>
              </a:ext>
            </a:extLst>
          </p:cNvPr>
          <p:cNvGraphicFramePr>
            <a:graphicFrameLocks noGrp="1"/>
          </p:cNvGraphicFramePr>
          <p:nvPr>
            <p:extLst>
              <p:ext uri="{D42A27DB-BD31-4B8C-83A1-F6EECF244321}">
                <p14:modId xmlns:p14="http://schemas.microsoft.com/office/powerpoint/2010/main" val="4907247"/>
              </p:ext>
            </p:extLst>
          </p:nvPr>
        </p:nvGraphicFramePr>
        <p:xfrm>
          <a:off x="6715759" y="3567668"/>
          <a:ext cx="3574356" cy="1946196"/>
        </p:xfrm>
        <a:graphic>
          <a:graphicData uri="http://schemas.openxmlformats.org/drawingml/2006/table">
            <a:tbl>
              <a:tblPr firstRow="1" bandRow="1">
                <a:tableStyleId>{5940675A-B579-460E-94D1-54222C63F5DA}</a:tableStyleId>
              </a:tblPr>
              <a:tblGrid>
                <a:gridCol w="1787178">
                  <a:extLst>
                    <a:ext uri="{9D8B030D-6E8A-4147-A177-3AD203B41FA5}">
                      <a16:colId xmlns:a16="http://schemas.microsoft.com/office/drawing/2014/main" val="1987618757"/>
                    </a:ext>
                  </a:extLst>
                </a:gridCol>
                <a:gridCol w="1787178">
                  <a:extLst>
                    <a:ext uri="{9D8B030D-6E8A-4147-A177-3AD203B41FA5}">
                      <a16:colId xmlns:a16="http://schemas.microsoft.com/office/drawing/2014/main" val="2577145788"/>
                    </a:ext>
                  </a:extLst>
                </a:gridCol>
              </a:tblGrid>
              <a:tr h="432659">
                <a:tc>
                  <a:txBody>
                    <a:bodyPr/>
                    <a:lstStyle/>
                    <a:p>
                      <a:pPr algn="ctr"/>
                      <a:r>
                        <a:rPr lang="en-IN" b="1" dirty="0"/>
                        <a:t> ITEMSET </a:t>
                      </a:r>
                    </a:p>
                  </a:txBody>
                  <a:tcPr/>
                </a:tc>
                <a:tc>
                  <a:txBody>
                    <a:bodyPr/>
                    <a:lstStyle/>
                    <a:p>
                      <a:pPr algn="ctr"/>
                      <a:r>
                        <a:rPr lang="en-IN" b="1" dirty="0"/>
                        <a:t>SUPPORT COUNT</a:t>
                      </a:r>
                    </a:p>
                  </a:txBody>
                  <a:tcPr/>
                </a:tc>
                <a:extLst>
                  <a:ext uri="{0D108BD9-81ED-4DB2-BD59-A6C34878D82A}">
                    <a16:rowId xmlns:a16="http://schemas.microsoft.com/office/drawing/2014/main" val="1518480138"/>
                  </a:ext>
                </a:extLst>
              </a:tr>
              <a:tr h="435372">
                <a:tc>
                  <a:txBody>
                    <a:bodyPr/>
                    <a:lstStyle/>
                    <a:p>
                      <a:pPr algn="ctr"/>
                      <a:r>
                        <a:rPr lang="en-IN" dirty="0"/>
                        <a:t>I1 , I2</a:t>
                      </a:r>
                    </a:p>
                  </a:txBody>
                  <a:tcPr/>
                </a:tc>
                <a:tc>
                  <a:txBody>
                    <a:bodyPr/>
                    <a:lstStyle/>
                    <a:p>
                      <a:pPr algn="ctr"/>
                      <a:r>
                        <a:rPr lang="en-IN" dirty="0"/>
                        <a:t>3</a:t>
                      </a:r>
                    </a:p>
                  </a:txBody>
                  <a:tcPr/>
                </a:tc>
                <a:extLst>
                  <a:ext uri="{0D108BD9-81ED-4DB2-BD59-A6C34878D82A}">
                    <a16:rowId xmlns:a16="http://schemas.microsoft.com/office/drawing/2014/main" val="3227509146"/>
                  </a:ext>
                </a:extLst>
              </a:tr>
              <a:tr h="435372">
                <a:tc>
                  <a:txBody>
                    <a:bodyPr/>
                    <a:lstStyle/>
                    <a:p>
                      <a:pPr algn="ctr"/>
                      <a:r>
                        <a:rPr lang="en-IN" dirty="0"/>
                        <a:t>I1 , I3</a:t>
                      </a:r>
                    </a:p>
                  </a:txBody>
                  <a:tcPr/>
                </a:tc>
                <a:tc>
                  <a:txBody>
                    <a:bodyPr/>
                    <a:lstStyle/>
                    <a:p>
                      <a:pPr algn="ctr"/>
                      <a:r>
                        <a:rPr lang="en-IN" dirty="0"/>
                        <a:t>2</a:t>
                      </a:r>
                    </a:p>
                  </a:txBody>
                  <a:tcPr/>
                </a:tc>
                <a:extLst>
                  <a:ext uri="{0D108BD9-81ED-4DB2-BD59-A6C34878D82A}">
                    <a16:rowId xmlns:a16="http://schemas.microsoft.com/office/drawing/2014/main" val="855508425"/>
                  </a:ext>
                </a:extLst>
              </a:tr>
              <a:tr h="435372">
                <a:tc>
                  <a:txBody>
                    <a:bodyPr/>
                    <a:lstStyle/>
                    <a:p>
                      <a:pPr algn="ctr"/>
                      <a:r>
                        <a:rPr lang="en-IN" dirty="0"/>
                        <a:t>I2 , I3</a:t>
                      </a:r>
                    </a:p>
                  </a:txBody>
                  <a:tcPr/>
                </a:tc>
                <a:tc>
                  <a:txBody>
                    <a:bodyPr/>
                    <a:lstStyle/>
                    <a:p>
                      <a:pPr algn="ctr"/>
                      <a:r>
                        <a:rPr lang="en-IN" dirty="0"/>
                        <a:t>3</a:t>
                      </a:r>
                    </a:p>
                  </a:txBody>
                  <a:tcPr/>
                </a:tc>
                <a:extLst>
                  <a:ext uri="{0D108BD9-81ED-4DB2-BD59-A6C34878D82A}">
                    <a16:rowId xmlns:a16="http://schemas.microsoft.com/office/drawing/2014/main" val="821823659"/>
                  </a:ext>
                </a:extLst>
              </a:tr>
            </a:tbl>
          </a:graphicData>
        </a:graphic>
      </p:graphicFrame>
      <p:sp>
        <p:nvSpPr>
          <p:cNvPr id="3" name="TextBox 2">
            <a:extLst>
              <a:ext uri="{FF2B5EF4-FFF2-40B4-BE49-F238E27FC236}">
                <a16:creationId xmlns:a16="http://schemas.microsoft.com/office/drawing/2014/main" id="{1BE5FC21-8860-9AE7-B6CE-F8B7A9F83B49}"/>
              </a:ext>
            </a:extLst>
          </p:cNvPr>
          <p:cNvSpPr txBox="1"/>
          <p:nvPr/>
        </p:nvSpPr>
        <p:spPr>
          <a:xfrm>
            <a:off x="713740" y="501579"/>
            <a:ext cx="6101080" cy="923330"/>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itemset generation)</a:t>
            </a:r>
          </a:p>
        </p:txBody>
      </p:sp>
    </p:spTree>
    <p:extLst>
      <p:ext uri="{BB962C8B-B14F-4D97-AF65-F5344CB8AC3E}">
        <p14:creationId xmlns:p14="http://schemas.microsoft.com/office/powerpoint/2010/main" val="1296351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nvGraphicFramePr>
        <p:xfrm>
          <a:off x="1099245" y="3067685"/>
          <a:ext cx="4010025" cy="3288736"/>
        </p:xfrm>
        <a:graphic>
          <a:graphicData uri="http://schemas.openxmlformats.org/drawingml/2006/table">
            <a:tbl>
              <a:tblPr firstRow="1" bandRow="1">
                <a:tableStyleId>{5940675A-B579-460E-94D1-54222C63F5DA}</a:tableStyleId>
              </a:tblPr>
              <a:tblGrid>
                <a:gridCol w="1033816">
                  <a:extLst>
                    <a:ext uri="{9D8B030D-6E8A-4147-A177-3AD203B41FA5}">
                      <a16:colId xmlns:a16="http://schemas.microsoft.com/office/drawing/2014/main" val="2976551336"/>
                    </a:ext>
                  </a:extLst>
                </a:gridCol>
                <a:gridCol w="916904">
                  <a:extLst>
                    <a:ext uri="{9D8B030D-6E8A-4147-A177-3AD203B41FA5}">
                      <a16:colId xmlns:a16="http://schemas.microsoft.com/office/drawing/2014/main" val="1883732074"/>
                    </a:ext>
                  </a:extLst>
                </a:gridCol>
                <a:gridCol w="1107440">
                  <a:extLst>
                    <a:ext uri="{9D8B030D-6E8A-4147-A177-3AD203B41FA5}">
                      <a16:colId xmlns:a16="http://schemas.microsoft.com/office/drawing/2014/main" val="2976582282"/>
                    </a:ext>
                  </a:extLst>
                </a:gridCol>
                <a:gridCol w="951865">
                  <a:extLst>
                    <a:ext uri="{9D8B030D-6E8A-4147-A177-3AD203B41FA5}">
                      <a16:colId xmlns:a16="http://schemas.microsoft.com/office/drawing/2014/main" val="2986488663"/>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extLst>
                  <a:ext uri="{0D108BD9-81ED-4DB2-BD59-A6C34878D82A}">
                    <a16:rowId xmlns:a16="http://schemas.microsoft.com/office/drawing/2014/main" val="396782765"/>
                  </a:ext>
                </a:extLst>
              </a:tr>
            </a:tbl>
          </a:graphicData>
        </a:graphic>
      </p:graphicFrame>
      <p:graphicFrame>
        <p:nvGraphicFramePr>
          <p:cNvPr id="8" name="Table 7">
            <a:extLst>
              <a:ext uri="{FF2B5EF4-FFF2-40B4-BE49-F238E27FC236}">
                <a16:creationId xmlns:a16="http://schemas.microsoft.com/office/drawing/2014/main" id="{953439CB-1ADA-3205-26F0-D7912476CBD9}"/>
              </a:ext>
            </a:extLst>
          </p:cNvPr>
          <p:cNvGraphicFramePr>
            <a:graphicFrameLocks noGrp="1"/>
          </p:cNvGraphicFramePr>
          <p:nvPr>
            <p:extLst>
              <p:ext uri="{D42A27DB-BD31-4B8C-83A1-F6EECF244321}">
                <p14:modId xmlns:p14="http://schemas.microsoft.com/office/powerpoint/2010/main" val="295344605"/>
              </p:ext>
            </p:extLst>
          </p:nvPr>
        </p:nvGraphicFramePr>
        <p:xfrm>
          <a:off x="6715759" y="3567668"/>
          <a:ext cx="3574356" cy="1946196"/>
        </p:xfrm>
        <a:graphic>
          <a:graphicData uri="http://schemas.openxmlformats.org/drawingml/2006/table">
            <a:tbl>
              <a:tblPr firstRow="1" bandRow="1">
                <a:tableStyleId>{5940675A-B579-460E-94D1-54222C63F5DA}</a:tableStyleId>
              </a:tblPr>
              <a:tblGrid>
                <a:gridCol w="1787178">
                  <a:extLst>
                    <a:ext uri="{9D8B030D-6E8A-4147-A177-3AD203B41FA5}">
                      <a16:colId xmlns:a16="http://schemas.microsoft.com/office/drawing/2014/main" val="1987618757"/>
                    </a:ext>
                  </a:extLst>
                </a:gridCol>
                <a:gridCol w="1787178">
                  <a:extLst>
                    <a:ext uri="{9D8B030D-6E8A-4147-A177-3AD203B41FA5}">
                      <a16:colId xmlns:a16="http://schemas.microsoft.com/office/drawing/2014/main" val="2577145788"/>
                    </a:ext>
                  </a:extLst>
                </a:gridCol>
              </a:tblGrid>
              <a:tr h="432659">
                <a:tc>
                  <a:txBody>
                    <a:bodyPr/>
                    <a:lstStyle/>
                    <a:p>
                      <a:pPr algn="ctr"/>
                      <a:r>
                        <a:rPr lang="en-IN" b="1" dirty="0"/>
                        <a:t> ITEMSET </a:t>
                      </a:r>
                    </a:p>
                  </a:txBody>
                  <a:tcPr/>
                </a:tc>
                <a:tc>
                  <a:txBody>
                    <a:bodyPr/>
                    <a:lstStyle/>
                    <a:p>
                      <a:pPr algn="ctr"/>
                      <a:r>
                        <a:rPr lang="en-IN" b="1" dirty="0"/>
                        <a:t>SUPPORT COUNT</a:t>
                      </a:r>
                    </a:p>
                  </a:txBody>
                  <a:tcPr/>
                </a:tc>
                <a:extLst>
                  <a:ext uri="{0D108BD9-81ED-4DB2-BD59-A6C34878D82A}">
                    <a16:rowId xmlns:a16="http://schemas.microsoft.com/office/drawing/2014/main" val="1518480138"/>
                  </a:ext>
                </a:extLst>
              </a:tr>
              <a:tr h="435372">
                <a:tc>
                  <a:txBody>
                    <a:bodyPr/>
                    <a:lstStyle/>
                    <a:p>
                      <a:pPr algn="ctr"/>
                      <a:r>
                        <a:rPr lang="en-IN" dirty="0"/>
                        <a:t>I1 , I2</a:t>
                      </a:r>
                    </a:p>
                  </a:txBody>
                  <a:tcPr/>
                </a:tc>
                <a:tc>
                  <a:txBody>
                    <a:bodyPr/>
                    <a:lstStyle/>
                    <a:p>
                      <a:pPr algn="ctr"/>
                      <a:r>
                        <a:rPr lang="en-IN" dirty="0"/>
                        <a:t>3</a:t>
                      </a:r>
                    </a:p>
                  </a:txBody>
                  <a:tcPr/>
                </a:tc>
                <a:extLst>
                  <a:ext uri="{0D108BD9-81ED-4DB2-BD59-A6C34878D82A}">
                    <a16:rowId xmlns:a16="http://schemas.microsoft.com/office/drawing/2014/main" val="3227509146"/>
                  </a:ext>
                </a:extLst>
              </a:tr>
              <a:tr h="435372">
                <a:tc>
                  <a:txBody>
                    <a:bodyPr/>
                    <a:lstStyle/>
                    <a:p>
                      <a:pPr algn="ctr"/>
                      <a:r>
                        <a:rPr lang="en-IN" dirty="0"/>
                        <a:t>I1 , I3</a:t>
                      </a:r>
                    </a:p>
                  </a:txBody>
                  <a:tcPr/>
                </a:tc>
                <a:tc>
                  <a:txBody>
                    <a:bodyPr/>
                    <a:lstStyle/>
                    <a:p>
                      <a:pPr algn="ctr"/>
                      <a:r>
                        <a:rPr lang="en-IN" dirty="0">
                          <a:solidFill>
                            <a:srgbClr val="FFC000"/>
                          </a:solidFill>
                        </a:rPr>
                        <a:t>2</a:t>
                      </a:r>
                    </a:p>
                  </a:txBody>
                  <a:tcPr>
                    <a:solidFill>
                      <a:schemeClr val="accent6">
                        <a:lumMod val="75000"/>
                      </a:schemeClr>
                    </a:solidFill>
                  </a:tcPr>
                </a:tc>
                <a:extLst>
                  <a:ext uri="{0D108BD9-81ED-4DB2-BD59-A6C34878D82A}">
                    <a16:rowId xmlns:a16="http://schemas.microsoft.com/office/drawing/2014/main" val="855508425"/>
                  </a:ext>
                </a:extLst>
              </a:tr>
              <a:tr h="435372">
                <a:tc>
                  <a:txBody>
                    <a:bodyPr/>
                    <a:lstStyle/>
                    <a:p>
                      <a:pPr algn="ctr"/>
                      <a:r>
                        <a:rPr lang="en-IN" dirty="0"/>
                        <a:t>I2 , I3</a:t>
                      </a:r>
                    </a:p>
                  </a:txBody>
                  <a:tcPr/>
                </a:tc>
                <a:tc>
                  <a:txBody>
                    <a:bodyPr/>
                    <a:lstStyle/>
                    <a:p>
                      <a:pPr algn="ctr"/>
                      <a:r>
                        <a:rPr lang="en-IN" dirty="0"/>
                        <a:t>3</a:t>
                      </a:r>
                    </a:p>
                  </a:txBody>
                  <a:tcPr/>
                </a:tc>
                <a:extLst>
                  <a:ext uri="{0D108BD9-81ED-4DB2-BD59-A6C34878D82A}">
                    <a16:rowId xmlns:a16="http://schemas.microsoft.com/office/drawing/2014/main" val="821823659"/>
                  </a:ext>
                </a:extLst>
              </a:tr>
            </a:tbl>
          </a:graphicData>
        </a:graphic>
      </p:graphicFrame>
      <p:sp>
        <p:nvSpPr>
          <p:cNvPr id="3" name="TextBox 2">
            <a:extLst>
              <a:ext uri="{FF2B5EF4-FFF2-40B4-BE49-F238E27FC236}">
                <a16:creationId xmlns:a16="http://schemas.microsoft.com/office/drawing/2014/main" id="{1BE5FC21-8860-9AE7-B6CE-F8B7A9F83B49}"/>
              </a:ext>
            </a:extLst>
          </p:cNvPr>
          <p:cNvSpPr txBox="1"/>
          <p:nvPr/>
        </p:nvSpPr>
        <p:spPr>
          <a:xfrm>
            <a:off x="713740" y="501579"/>
            <a:ext cx="6101080" cy="923330"/>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Apply </a:t>
            </a:r>
            <a:r>
              <a:rPr lang="en-IN" sz="1800" dirty="0" err="1">
                <a:latin typeface="Times New Roman" panose="02020603050405020304" pitchFamily="18" charset="0"/>
                <a:cs typeface="Times New Roman" panose="02020603050405020304" pitchFamily="18" charset="0"/>
              </a:rPr>
              <a:t>Apriori</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itemset generation)</a:t>
            </a:r>
          </a:p>
        </p:txBody>
      </p:sp>
    </p:spTree>
    <p:extLst>
      <p:ext uri="{BB962C8B-B14F-4D97-AF65-F5344CB8AC3E}">
        <p14:creationId xmlns:p14="http://schemas.microsoft.com/office/powerpoint/2010/main" val="2849410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455F-35EF-46FF-B96D-93B34F02F7CC}"/>
              </a:ext>
            </a:extLst>
          </p:cNvPr>
          <p:cNvSpPr>
            <a:spLocks noGrp="1"/>
          </p:cNvSpPr>
          <p:nvPr>
            <p:ph type="title"/>
          </p:nvPr>
        </p:nvSpPr>
        <p:spPr>
          <a:xfrm>
            <a:off x="491613" y="158542"/>
            <a:ext cx="11208773" cy="1316191"/>
          </a:xfrm>
        </p:spPr>
        <p:txBody>
          <a:bodyPr>
            <a:normAutofit fontScale="90000"/>
          </a:bodyPr>
          <a:lstStyle/>
          <a:p>
            <a:r>
              <a:rPr lang="en-IN" sz="3100" dirty="0">
                <a:latin typeface="Times New Roman" panose="02020603050405020304" pitchFamily="18" charset="0"/>
                <a:cs typeface="Times New Roman" panose="02020603050405020304" pitchFamily="18" charset="0"/>
              </a:rPr>
              <a:t>Dimension represents attributes in database.</a:t>
            </a:r>
            <a:br>
              <a:rPr lang="en-IN" sz="3100" dirty="0">
                <a:latin typeface="Times New Roman" panose="02020603050405020304" pitchFamily="18" charset="0"/>
                <a:cs typeface="Times New Roman" panose="02020603050405020304" pitchFamily="18" charset="0"/>
              </a:rPr>
            </a:br>
            <a:br>
              <a:rPr lang="en-IN" dirty="0"/>
            </a:br>
            <a:r>
              <a:rPr lang="en-IN" sz="3100" b="1" dirty="0">
                <a:latin typeface="Times New Roman" panose="02020603050405020304" pitchFamily="18" charset="0"/>
                <a:ea typeface="Tahoma" panose="020B0604030504040204" pitchFamily="34" charset="0"/>
                <a:cs typeface="Times New Roman" panose="02020603050405020304" pitchFamily="18" charset="0"/>
              </a:rPr>
              <a:t>1) Single Dimensional or Intra Dimensional Association Rule</a:t>
            </a:r>
          </a:p>
        </p:txBody>
      </p:sp>
      <p:sp>
        <p:nvSpPr>
          <p:cNvPr id="3" name="Content Placeholder 2">
            <a:extLst>
              <a:ext uri="{FF2B5EF4-FFF2-40B4-BE49-F238E27FC236}">
                <a16:creationId xmlns:a16="http://schemas.microsoft.com/office/drawing/2014/main" id="{D8C5B928-B14A-C770-207D-9C9DA5AB70E5}"/>
              </a:ext>
            </a:extLst>
          </p:cNvPr>
          <p:cNvSpPr>
            <a:spLocks noGrp="1"/>
          </p:cNvSpPr>
          <p:nvPr>
            <p:ph idx="1"/>
          </p:nvPr>
        </p:nvSpPr>
        <p:spPr>
          <a:xfrm>
            <a:off x="649750" y="1713549"/>
            <a:ext cx="10536410" cy="388077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It contains a single distinct predict (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purchase ) with its multiple occurrences.</a:t>
            </a:r>
          </a:p>
          <a:p>
            <a:pPr marL="0" indent="0">
              <a:buNone/>
            </a:pPr>
            <a:r>
              <a:rPr lang="en-IN" sz="2400" dirty="0">
                <a:latin typeface="Times New Roman" panose="02020603050405020304" pitchFamily="18" charset="0"/>
                <a:cs typeface="Times New Roman" panose="02020603050405020304" pitchFamily="18" charset="0"/>
              </a:rPr>
              <a:t> For </a:t>
            </a:r>
            <a:r>
              <a:rPr lang="en-IN" sz="2400" dirty="0" err="1">
                <a:latin typeface="Times New Roman" panose="02020603050405020304" pitchFamily="18" charset="0"/>
                <a:cs typeface="Times New Roman" panose="02020603050405020304" pitchFamily="18" charset="0"/>
              </a:rPr>
              <a:t>eg.</a:t>
            </a:r>
            <a:r>
              <a:rPr lang="en-IN" sz="2400" dirty="0">
                <a:latin typeface="Times New Roman" panose="02020603050405020304" pitchFamily="18" charset="0"/>
                <a:cs typeface="Times New Roman" panose="02020603050405020304" pitchFamily="18" charset="0"/>
              </a:rPr>
              <a:t> purchase( X, “Milk”)           purchase ( X , “Bread”)</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L1                                                                 C2 </a:t>
            </a:r>
          </a:p>
        </p:txBody>
      </p:sp>
      <p:sp>
        <p:nvSpPr>
          <p:cNvPr id="4" name="Arrow: Right 3">
            <a:extLst>
              <a:ext uri="{FF2B5EF4-FFF2-40B4-BE49-F238E27FC236}">
                <a16:creationId xmlns:a16="http://schemas.microsoft.com/office/drawing/2014/main" id="{AF9431AE-4EF5-7F27-1D93-47F3C05628FC}"/>
              </a:ext>
            </a:extLst>
          </p:cNvPr>
          <p:cNvSpPr/>
          <p:nvPr/>
        </p:nvSpPr>
        <p:spPr>
          <a:xfrm>
            <a:off x="4638368" y="2441140"/>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48687857-D254-1312-0F99-42E5C7BA12CC}"/>
              </a:ext>
            </a:extLst>
          </p:cNvPr>
          <p:cNvGraphicFramePr>
            <a:graphicFrameLocks noGrp="1"/>
          </p:cNvGraphicFramePr>
          <p:nvPr/>
        </p:nvGraphicFramePr>
        <p:xfrm>
          <a:off x="838200" y="3447979"/>
          <a:ext cx="4109884" cy="3288736"/>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976551336"/>
                    </a:ext>
                  </a:extLst>
                </a:gridCol>
                <a:gridCol w="943896">
                  <a:extLst>
                    <a:ext uri="{9D8B030D-6E8A-4147-A177-3AD203B41FA5}">
                      <a16:colId xmlns:a16="http://schemas.microsoft.com/office/drawing/2014/main" val="1883732074"/>
                    </a:ext>
                  </a:extLst>
                </a:gridCol>
                <a:gridCol w="919317">
                  <a:extLst>
                    <a:ext uri="{9D8B030D-6E8A-4147-A177-3AD203B41FA5}">
                      <a16:colId xmlns:a16="http://schemas.microsoft.com/office/drawing/2014/main" val="2976582282"/>
                    </a:ext>
                  </a:extLst>
                </a:gridCol>
                <a:gridCol w="1027471">
                  <a:extLst>
                    <a:ext uri="{9D8B030D-6E8A-4147-A177-3AD203B41FA5}">
                      <a16:colId xmlns:a16="http://schemas.microsoft.com/office/drawing/2014/main" val="2986488663"/>
                    </a:ext>
                  </a:extLst>
                </a:gridCol>
              </a:tblGrid>
              <a:tr h="411092">
                <a:tc>
                  <a:txBody>
                    <a:bodyPr/>
                    <a:lstStyle/>
                    <a:p>
                      <a:endParaRPr lang="en-IN"/>
                    </a:p>
                  </a:txBody>
                  <a:tcPr/>
                </a:tc>
                <a:tc>
                  <a:txBody>
                    <a:bodyPr/>
                    <a:lstStyle/>
                    <a:p>
                      <a:pPr algn="ctr"/>
                      <a:r>
                        <a:rPr lang="en-IN" b="1" dirty="0"/>
                        <a:t> I1</a:t>
                      </a:r>
                    </a:p>
                  </a:txBody>
                  <a:tcPr/>
                </a:tc>
                <a:tc>
                  <a:txBody>
                    <a:bodyPr/>
                    <a:lstStyle/>
                    <a:p>
                      <a:pPr algn="ctr"/>
                      <a:r>
                        <a:rPr lang="en-IN" b="1" dirty="0"/>
                        <a:t>I2</a:t>
                      </a:r>
                    </a:p>
                  </a:txBody>
                  <a:tcPr/>
                </a:tc>
                <a:tc>
                  <a:txBody>
                    <a:bodyPr/>
                    <a:lstStyle/>
                    <a:p>
                      <a:pPr algn="ctr"/>
                      <a:r>
                        <a:rPr lang="en-IN" b="1" dirty="0"/>
                        <a:t>I3</a:t>
                      </a:r>
                    </a:p>
                  </a:txBody>
                  <a:tcPr/>
                </a:tc>
                <a:extLst>
                  <a:ext uri="{0D108BD9-81ED-4DB2-BD59-A6C34878D82A}">
                    <a16:rowId xmlns:a16="http://schemas.microsoft.com/office/drawing/2014/main" val="986760178"/>
                  </a:ext>
                </a:extLst>
              </a:tr>
              <a:tr h="411092">
                <a:tc>
                  <a:txBody>
                    <a:bodyPr/>
                    <a:lstStyle/>
                    <a:p>
                      <a:pPr algn="ctr"/>
                      <a:r>
                        <a:rPr lang="en-IN" dirty="0"/>
                        <a:t>1.</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3143045122"/>
                  </a:ext>
                </a:extLst>
              </a:tr>
              <a:tr h="411092">
                <a:tc>
                  <a:txBody>
                    <a:bodyPr/>
                    <a:lstStyle/>
                    <a:p>
                      <a:pPr algn="ctr"/>
                      <a:r>
                        <a:rPr lang="en-IN" dirty="0"/>
                        <a:t>2.</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4158887380"/>
                  </a:ext>
                </a:extLst>
              </a:tr>
              <a:tr h="411092">
                <a:tc>
                  <a:txBody>
                    <a:bodyPr/>
                    <a:lstStyle/>
                    <a:p>
                      <a:pPr algn="ctr"/>
                      <a:r>
                        <a:rPr lang="en-IN" dirty="0"/>
                        <a:t>3.</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dirty="0"/>
                        <a:t>A</a:t>
                      </a:r>
                    </a:p>
                  </a:txBody>
                  <a:tcPr/>
                </a:tc>
                <a:extLst>
                  <a:ext uri="{0D108BD9-81ED-4DB2-BD59-A6C34878D82A}">
                    <a16:rowId xmlns:a16="http://schemas.microsoft.com/office/drawing/2014/main" val="18010508"/>
                  </a:ext>
                </a:extLst>
              </a:tr>
              <a:tr h="411092">
                <a:tc>
                  <a:txBody>
                    <a:bodyPr/>
                    <a:lstStyle/>
                    <a:p>
                      <a:pPr algn="ctr"/>
                      <a:r>
                        <a:rPr lang="en-IN" dirty="0"/>
                        <a:t>4.</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2697145564"/>
                  </a:ext>
                </a:extLst>
              </a:tr>
              <a:tr h="411092">
                <a:tc>
                  <a:txBody>
                    <a:bodyPr/>
                    <a:lstStyle/>
                    <a:p>
                      <a:pPr algn="ctr"/>
                      <a:r>
                        <a:rPr lang="en-IN" dirty="0"/>
                        <a:t>5.</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2005856171"/>
                  </a:ext>
                </a:extLst>
              </a:tr>
              <a:tr h="411092">
                <a:tc>
                  <a:txBody>
                    <a:bodyPr/>
                    <a:lstStyle/>
                    <a:p>
                      <a:pPr algn="ctr"/>
                      <a:r>
                        <a:rPr lang="en-IN" dirty="0"/>
                        <a:t>6.</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b="1" dirty="0"/>
                        <a:t>P</a:t>
                      </a:r>
                    </a:p>
                  </a:txBody>
                  <a:tcPr/>
                </a:tc>
                <a:extLst>
                  <a:ext uri="{0D108BD9-81ED-4DB2-BD59-A6C34878D82A}">
                    <a16:rowId xmlns:a16="http://schemas.microsoft.com/office/drawing/2014/main" val="2871872286"/>
                  </a:ext>
                </a:extLst>
              </a:tr>
              <a:tr h="411092">
                <a:tc>
                  <a:txBody>
                    <a:bodyPr/>
                    <a:lstStyle/>
                    <a:p>
                      <a:r>
                        <a:rPr lang="en-IN" dirty="0"/>
                        <a:t>TOTAL </a:t>
                      </a:r>
                    </a:p>
                  </a:txBody>
                  <a:tcPr/>
                </a:tc>
                <a:tc>
                  <a:txBody>
                    <a:bodyPr/>
                    <a:lstStyle/>
                    <a:p>
                      <a:pPr algn="ctr"/>
                      <a:r>
                        <a:rPr lang="en-IN" b="1" dirty="0"/>
                        <a:t>3</a:t>
                      </a:r>
                    </a:p>
                  </a:txBody>
                  <a:tcPr/>
                </a:tc>
                <a:tc>
                  <a:txBody>
                    <a:bodyPr/>
                    <a:lstStyle/>
                    <a:p>
                      <a:pPr algn="ctr"/>
                      <a:r>
                        <a:rPr lang="en-IN" b="1" dirty="0"/>
                        <a:t>5</a:t>
                      </a:r>
                    </a:p>
                  </a:txBody>
                  <a:tcPr/>
                </a:tc>
                <a:tc>
                  <a:txBody>
                    <a:bodyPr/>
                    <a:lstStyle/>
                    <a:p>
                      <a:pPr algn="ctr"/>
                      <a:r>
                        <a:rPr lang="en-IN" b="1" dirty="0"/>
                        <a:t>3</a:t>
                      </a:r>
                    </a:p>
                  </a:txBody>
                  <a:tcPr/>
                </a:tc>
                <a:extLst>
                  <a:ext uri="{0D108BD9-81ED-4DB2-BD59-A6C34878D82A}">
                    <a16:rowId xmlns:a16="http://schemas.microsoft.com/office/drawing/2014/main" val="396782765"/>
                  </a:ext>
                </a:extLst>
              </a:tr>
            </a:tbl>
          </a:graphicData>
        </a:graphic>
      </p:graphicFrame>
      <p:graphicFrame>
        <p:nvGraphicFramePr>
          <p:cNvPr id="8" name="Table 7">
            <a:extLst>
              <a:ext uri="{FF2B5EF4-FFF2-40B4-BE49-F238E27FC236}">
                <a16:creationId xmlns:a16="http://schemas.microsoft.com/office/drawing/2014/main" id="{953439CB-1ADA-3205-26F0-D7912476CBD9}"/>
              </a:ext>
            </a:extLst>
          </p:cNvPr>
          <p:cNvGraphicFramePr>
            <a:graphicFrameLocks noGrp="1"/>
          </p:cNvGraphicFramePr>
          <p:nvPr>
            <p:extLst>
              <p:ext uri="{D42A27DB-BD31-4B8C-83A1-F6EECF244321}">
                <p14:modId xmlns:p14="http://schemas.microsoft.com/office/powerpoint/2010/main" val="2279196878"/>
              </p:ext>
            </p:extLst>
          </p:nvPr>
        </p:nvGraphicFramePr>
        <p:xfrm>
          <a:off x="5486727" y="3553287"/>
          <a:ext cx="4437628" cy="1741488"/>
        </p:xfrm>
        <a:graphic>
          <a:graphicData uri="http://schemas.openxmlformats.org/drawingml/2006/table">
            <a:tbl>
              <a:tblPr firstRow="1" bandRow="1">
                <a:tableStyleId>{5940675A-B579-460E-94D1-54222C63F5DA}</a:tableStyleId>
              </a:tblPr>
              <a:tblGrid>
                <a:gridCol w="2218814">
                  <a:extLst>
                    <a:ext uri="{9D8B030D-6E8A-4147-A177-3AD203B41FA5}">
                      <a16:colId xmlns:a16="http://schemas.microsoft.com/office/drawing/2014/main" val="1987618757"/>
                    </a:ext>
                  </a:extLst>
                </a:gridCol>
                <a:gridCol w="2218814">
                  <a:extLst>
                    <a:ext uri="{9D8B030D-6E8A-4147-A177-3AD203B41FA5}">
                      <a16:colId xmlns:a16="http://schemas.microsoft.com/office/drawing/2014/main" val="2577145788"/>
                    </a:ext>
                  </a:extLst>
                </a:gridCol>
              </a:tblGrid>
              <a:tr h="435372">
                <a:tc>
                  <a:txBody>
                    <a:bodyPr/>
                    <a:lstStyle/>
                    <a:p>
                      <a:pPr algn="ctr"/>
                      <a:r>
                        <a:rPr lang="en-IN" b="1" dirty="0"/>
                        <a:t> ITEMSET </a:t>
                      </a:r>
                    </a:p>
                  </a:txBody>
                  <a:tcPr/>
                </a:tc>
                <a:tc>
                  <a:txBody>
                    <a:bodyPr/>
                    <a:lstStyle/>
                    <a:p>
                      <a:pPr algn="ctr"/>
                      <a:r>
                        <a:rPr lang="en-IN" b="1" dirty="0"/>
                        <a:t>SUPPORT COUNT</a:t>
                      </a:r>
                    </a:p>
                  </a:txBody>
                  <a:tcPr/>
                </a:tc>
                <a:extLst>
                  <a:ext uri="{0D108BD9-81ED-4DB2-BD59-A6C34878D82A}">
                    <a16:rowId xmlns:a16="http://schemas.microsoft.com/office/drawing/2014/main" val="1518480138"/>
                  </a:ext>
                </a:extLst>
              </a:tr>
              <a:tr h="435372">
                <a:tc>
                  <a:txBody>
                    <a:bodyPr/>
                    <a:lstStyle/>
                    <a:p>
                      <a:pPr algn="ctr"/>
                      <a:r>
                        <a:rPr lang="en-IN" dirty="0"/>
                        <a:t>I1 , I2</a:t>
                      </a:r>
                    </a:p>
                  </a:txBody>
                  <a:tcPr/>
                </a:tc>
                <a:tc>
                  <a:txBody>
                    <a:bodyPr/>
                    <a:lstStyle/>
                    <a:p>
                      <a:pPr algn="ctr"/>
                      <a:r>
                        <a:rPr lang="en-IN" dirty="0"/>
                        <a:t>3</a:t>
                      </a:r>
                    </a:p>
                  </a:txBody>
                  <a:tcPr/>
                </a:tc>
                <a:extLst>
                  <a:ext uri="{0D108BD9-81ED-4DB2-BD59-A6C34878D82A}">
                    <a16:rowId xmlns:a16="http://schemas.microsoft.com/office/drawing/2014/main" val="3227509146"/>
                  </a:ext>
                </a:extLst>
              </a:tr>
              <a:tr h="435372">
                <a:tc>
                  <a:txBody>
                    <a:bodyPr/>
                    <a:lstStyle/>
                    <a:p>
                      <a:pPr algn="ctr"/>
                      <a:r>
                        <a:rPr lang="en-IN" dirty="0"/>
                        <a:t>I1 , I3</a:t>
                      </a:r>
                    </a:p>
                  </a:txBody>
                  <a:tcPr/>
                </a:tc>
                <a:tc>
                  <a:txBody>
                    <a:bodyPr/>
                    <a:lstStyle/>
                    <a:p>
                      <a:pPr algn="ctr"/>
                      <a:r>
                        <a:rPr lang="en-IN" dirty="0"/>
                        <a:t>2</a:t>
                      </a:r>
                    </a:p>
                  </a:txBody>
                  <a:tcPr/>
                </a:tc>
                <a:extLst>
                  <a:ext uri="{0D108BD9-81ED-4DB2-BD59-A6C34878D82A}">
                    <a16:rowId xmlns:a16="http://schemas.microsoft.com/office/drawing/2014/main" val="855508425"/>
                  </a:ext>
                </a:extLst>
              </a:tr>
              <a:tr h="435372">
                <a:tc>
                  <a:txBody>
                    <a:bodyPr/>
                    <a:lstStyle/>
                    <a:p>
                      <a:pPr algn="ctr"/>
                      <a:r>
                        <a:rPr lang="en-IN" dirty="0"/>
                        <a:t>I2 , I3</a:t>
                      </a:r>
                    </a:p>
                  </a:txBody>
                  <a:tcPr/>
                </a:tc>
                <a:tc>
                  <a:txBody>
                    <a:bodyPr/>
                    <a:lstStyle/>
                    <a:p>
                      <a:pPr algn="ctr"/>
                      <a:r>
                        <a:rPr lang="en-IN" dirty="0"/>
                        <a:t>3</a:t>
                      </a:r>
                    </a:p>
                  </a:txBody>
                  <a:tcPr/>
                </a:tc>
                <a:extLst>
                  <a:ext uri="{0D108BD9-81ED-4DB2-BD59-A6C34878D82A}">
                    <a16:rowId xmlns:a16="http://schemas.microsoft.com/office/drawing/2014/main" val="821823659"/>
                  </a:ext>
                </a:extLst>
              </a:tr>
            </a:tbl>
          </a:graphicData>
        </a:graphic>
      </p:graphicFrame>
    </p:spTree>
    <p:extLst>
      <p:ext uri="{BB962C8B-B14F-4D97-AF65-F5344CB8AC3E}">
        <p14:creationId xmlns:p14="http://schemas.microsoft.com/office/powerpoint/2010/main" val="552807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5BC3D69-B8CB-FC44-0C52-711BF2774DDF}"/>
              </a:ext>
            </a:extLst>
          </p:cNvPr>
          <p:cNvGraphicFramePr>
            <a:graphicFrameLocks noGrp="1"/>
          </p:cNvGraphicFramePr>
          <p:nvPr>
            <p:ph idx="1"/>
            <p:extLst>
              <p:ext uri="{D42A27DB-BD31-4B8C-83A1-F6EECF244321}">
                <p14:modId xmlns:p14="http://schemas.microsoft.com/office/powerpoint/2010/main" val="2628085357"/>
              </p:ext>
            </p:extLst>
          </p:nvPr>
        </p:nvGraphicFramePr>
        <p:xfrm>
          <a:off x="776747" y="688259"/>
          <a:ext cx="4807976" cy="1097280"/>
        </p:xfrm>
        <a:graphic>
          <a:graphicData uri="http://schemas.openxmlformats.org/drawingml/2006/table">
            <a:tbl>
              <a:tblPr firstRow="1" bandRow="1">
                <a:tableStyleId>{5940675A-B579-460E-94D1-54222C63F5DA}</a:tableStyleId>
              </a:tblPr>
              <a:tblGrid>
                <a:gridCol w="2403988">
                  <a:extLst>
                    <a:ext uri="{9D8B030D-6E8A-4147-A177-3AD203B41FA5}">
                      <a16:colId xmlns:a16="http://schemas.microsoft.com/office/drawing/2014/main" val="3090183843"/>
                    </a:ext>
                  </a:extLst>
                </a:gridCol>
                <a:gridCol w="2403988">
                  <a:extLst>
                    <a:ext uri="{9D8B030D-6E8A-4147-A177-3AD203B41FA5}">
                      <a16:colId xmlns:a16="http://schemas.microsoft.com/office/drawing/2014/main" val="3687284932"/>
                    </a:ext>
                  </a:extLst>
                </a:gridCol>
              </a:tblGrid>
              <a:tr h="357238">
                <a:tc>
                  <a:txBody>
                    <a:bodyPr/>
                    <a:lstStyle/>
                    <a:p>
                      <a:pPr algn="ctr"/>
                      <a:r>
                        <a:rPr lang="en-IN" b="1" dirty="0">
                          <a:latin typeface="Times New Roman" panose="02020603050405020304" pitchFamily="18" charset="0"/>
                          <a:cs typeface="Times New Roman" panose="02020603050405020304" pitchFamily="18" charset="0"/>
                        </a:rPr>
                        <a:t>ITEMSET </a:t>
                      </a:r>
                    </a:p>
                  </a:txBody>
                  <a:tcPr/>
                </a:tc>
                <a:tc>
                  <a:txBody>
                    <a:bodyPr/>
                    <a:lstStyle/>
                    <a:p>
                      <a:pPr algn="ctr"/>
                      <a:r>
                        <a:rPr lang="en-IN" b="1" dirty="0">
                          <a:latin typeface="Times New Roman" panose="02020603050405020304" pitchFamily="18" charset="0"/>
                          <a:cs typeface="Times New Roman" panose="02020603050405020304" pitchFamily="18" charset="0"/>
                        </a:rPr>
                        <a:t>SUPPORT COUNT</a:t>
                      </a:r>
                    </a:p>
                  </a:txBody>
                  <a:tcPr/>
                </a:tc>
                <a:extLst>
                  <a:ext uri="{0D108BD9-81ED-4DB2-BD59-A6C34878D82A}">
                    <a16:rowId xmlns:a16="http://schemas.microsoft.com/office/drawing/2014/main" val="469592024"/>
                  </a:ext>
                </a:extLst>
              </a:tr>
              <a:tr h="357238">
                <a:tc>
                  <a:txBody>
                    <a:bodyPr/>
                    <a:lstStyle/>
                    <a:p>
                      <a:pPr algn="ctr"/>
                      <a:r>
                        <a:rPr lang="en-IN" dirty="0"/>
                        <a:t>I1 , I2</a:t>
                      </a:r>
                    </a:p>
                  </a:txBody>
                  <a:tcPr/>
                </a:tc>
                <a:tc>
                  <a:txBody>
                    <a:bodyPr/>
                    <a:lstStyle/>
                    <a:p>
                      <a:pPr algn="ctr"/>
                      <a:r>
                        <a:rPr lang="en-IN" dirty="0"/>
                        <a:t>3</a:t>
                      </a:r>
                    </a:p>
                  </a:txBody>
                  <a:tcPr/>
                </a:tc>
                <a:extLst>
                  <a:ext uri="{0D108BD9-81ED-4DB2-BD59-A6C34878D82A}">
                    <a16:rowId xmlns:a16="http://schemas.microsoft.com/office/drawing/2014/main" val="4240936041"/>
                  </a:ext>
                </a:extLst>
              </a:tr>
              <a:tr h="357238">
                <a:tc>
                  <a:txBody>
                    <a:bodyPr/>
                    <a:lstStyle/>
                    <a:p>
                      <a:pPr algn="ctr"/>
                      <a:r>
                        <a:rPr lang="en-IN" dirty="0"/>
                        <a:t>I2 , I3 </a:t>
                      </a:r>
                    </a:p>
                  </a:txBody>
                  <a:tcPr/>
                </a:tc>
                <a:tc>
                  <a:txBody>
                    <a:bodyPr/>
                    <a:lstStyle/>
                    <a:p>
                      <a:pPr algn="ctr"/>
                      <a:r>
                        <a:rPr lang="en-IN" dirty="0"/>
                        <a:t>3</a:t>
                      </a:r>
                    </a:p>
                  </a:txBody>
                  <a:tcPr/>
                </a:tc>
                <a:extLst>
                  <a:ext uri="{0D108BD9-81ED-4DB2-BD59-A6C34878D82A}">
                    <a16:rowId xmlns:a16="http://schemas.microsoft.com/office/drawing/2014/main" val="1214382572"/>
                  </a:ext>
                </a:extLst>
              </a:tr>
            </a:tbl>
          </a:graphicData>
        </a:graphic>
      </p:graphicFrame>
      <p:graphicFrame>
        <p:nvGraphicFramePr>
          <p:cNvPr id="7" name="Content Placeholder 3">
            <a:extLst>
              <a:ext uri="{FF2B5EF4-FFF2-40B4-BE49-F238E27FC236}">
                <a16:creationId xmlns:a16="http://schemas.microsoft.com/office/drawing/2014/main" id="{FBBC24E1-A201-7371-D14B-DD3B2B481736}"/>
              </a:ext>
            </a:extLst>
          </p:cNvPr>
          <p:cNvGraphicFramePr>
            <a:graphicFrameLocks/>
          </p:cNvGraphicFramePr>
          <p:nvPr>
            <p:extLst>
              <p:ext uri="{D42A27DB-BD31-4B8C-83A1-F6EECF244321}">
                <p14:modId xmlns:p14="http://schemas.microsoft.com/office/powerpoint/2010/main" val="2689410964"/>
              </p:ext>
            </p:extLst>
          </p:nvPr>
        </p:nvGraphicFramePr>
        <p:xfrm>
          <a:off x="6445044" y="688259"/>
          <a:ext cx="4807976" cy="1097280"/>
        </p:xfrm>
        <a:graphic>
          <a:graphicData uri="http://schemas.openxmlformats.org/drawingml/2006/table">
            <a:tbl>
              <a:tblPr firstRow="1" bandRow="1">
                <a:tableStyleId>{5940675A-B579-460E-94D1-54222C63F5DA}</a:tableStyleId>
              </a:tblPr>
              <a:tblGrid>
                <a:gridCol w="2403988">
                  <a:extLst>
                    <a:ext uri="{9D8B030D-6E8A-4147-A177-3AD203B41FA5}">
                      <a16:colId xmlns:a16="http://schemas.microsoft.com/office/drawing/2014/main" val="3090183843"/>
                    </a:ext>
                  </a:extLst>
                </a:gridCol>
                <a:gridCol w="2403988">
                  <a:extLst>
                    <a:ext uri="{9D8B030D-6E8A-4147-A177-3AD203B41FA5}">
                      <a16:colId xmlns:a16="http://schemas.microsoft.com/office/drawing/2014/main" val="3687284932"/>
                    </a:ext>
                  </a:extLst>
                </a:gridCol>
              </a:tblGrid>
              <a:tr h="357238">
                <a:tc>
                  <a:txBody>
                    <a:bodyPr/>
                    <a:lstStyle/>
                    <a:p>
                      <a:pPr algn="ctr"/>
                      <a:r>
                        <a:rPr lang="en-IN" b="1" dirty="0">
                          <a:latin typeface="Times New Roman" panose="02020603050405020304" pitchFamily="18" charset="0"/>
                          <a:cs typeface="Times New Roman" panose="02020603050405020304" pitchFamily="18" charset="0"/>
                        </a:rPr>
                        <a:t>ITEMSET </a:t>
                      </a:r>
                    </a:p>
                  </a:txBody>
                  <a:tcPr/>
                </a:tc>
                <a:tc>
                  <a:txBody>
                    <a:bodyPr/>
                    <a:lstStyle/>
                    <a:p>
                      <a:pPr algn="ctr"/>
                      <a:r>
                        <a:rPr lang="en-IN" b="1" dirty="0">
                          <a:latin typeface="Times New Roman" panose="02020603050405020304" pitchFamily="18" charset="0"/>
                          <a:cs typeface="Times New Roman" panose="02020603050405020304" pitchFamily="18" charset="0"/>
                        </a:rPr>
                        <a:t>SUPPORT COUNT</a:t>
                      </a:r>
                    </a:p>
                  </a:txBody>
                  <a:tcPr/>
                </a:tc>
                <a:extLst>
                  <a:ext uri="{0D108BD9-81ED-4DB2-BD59-A6C34878D82A}">
                    <a16:rowId xmlns:a16="http://schemas.microsoft.com/office/drawing/2014/main" val="469592024"/>
                  </a:ext>
                </a:extLst>
              </a:tr>
              <a:tr h="357238">
                <a:tc>
                  <a:txBody>
                    <a:bodyPr/>
                    <a:lstStyle/>
                    <a:p>
                      <a:pPr algn="ctr"/>
                      <a:r>
                        <a:rPr lang="en-IN" dirty="0"/>
                        <a:t>Milk , Bread</a:t>
                      </a:r>
                    </a:p>
                  </a:txBody>
                  <a:tcPr/>
                </a:tc>
                <a:tc>
                  <a:txBody>
                    <a:bodyPr/>
                    <a:lstStyle/>
                    <a:p>
                      <a:pPr algn="ctr"/>
                      <a:r>
                        <a:rPr lang="en-IN" dirty="0"/>
                        <a:t>3</a:t>
                      </a:r>
                    </a:p>
                  </a:txBody>
                  <a:tcPr/>
                </a:tc>
                <a:extLst>
                  <a:ext uri="{0D108BD9-81ED-4DB2-BD59-A6C34878D82A}">
                    <a16:rowId xmlns:a16="http://schemas.microsoft.com/office/drawing/2014/main" val="4240936041"/>
                  </a:ext>
                </a:extLst>
              </a:tr>
              <a:tr h="357238">
                <a:tc>
                  <a:txBody>
                    <a:bodyPr/>
                    <a:lstStyle/>
                    <a:p>
                      <a:pPr algn="ctr"/>
                      <a:r>
                        <a:rPr lang="en-IN" dirty="0"/>
                        <a:t>Bread , Butter </a:t>
                      </a:r>
                    </a:p>
                  </a:txBody>
                  <a:tcPr/>
                </a:tc>
                <a:tc>
                  <a:txBody>
                    <a:bodyPr/>
                    <a:lstStyle/>
                    <a:p>
                      <a:pPr algn="ctr"/>
                      <a:r>
                        <a:rPr lang="en-IN" dirty="0"/>
                        <a:t>3</a:t>
                      </a:r>
                    </a:p>
                  </a:txBody>
                  <a:tcPr/>
                </a:tc>
                <a:extLst>
                  <a:ext uri="{0D108BD9-81ED-4DB2-BD59-A6C34878D82A}">
                    <a16:rowId xmlns:a16="http://schemas.microsoft.com/office/drawing/2014/main" val="1214382572"/>
                  </a:ext>
                </a:extLst>
              </a:tr>
            </a:tbl>
          </a:graphicData>
        </a:graphic>
      </p:graphicFrame>
      <p:graphicFrame>
        <p:nvGraphicFramePr>
          <p:cNvPr id="8" name="Table 7">
            <a:extLst>
              <a:ext uri="{FF2B5EF4-FFF2-40B4-BE49-F238E27FC236}">
                <a16:creationId xmlns:a16="http://schemas.microsoft.com/office/drawing/2014/main" id="{D659D03B-3949-4BD7-F66C-A720F0AE6693}"/>
              </a:ext>
            </a:extLst>
          </p:cNvPr>
          <p:cNvGraphicFramePr>
            <a:graphicFrameLocks noGrp="1"/>
          </p:cNvGraphicFramePr>
          <p:nvPr>
            <p:extLst>
              <p:ext uri="{D42A27DB-BD31-4B8C-83A1-F6EECF244321}">
                <p14:modId xmlns:p14="http://schemas.microsoft.com/office/powerpoint/2010/main" val="2829173826"/>
              </p:ext>
            </p:extLst>
          </p:nvPr>
        </p:nvGraphicFramePr>
        <p:xfrm>
          <a:off x="776748" y="2753031"/>
          <a:ext cx="9950247" cy="2962458"/>
        </p:xfrm>
        <a:graphic>
          <a:graphicData uri="http://schemas.openxmlformats.org/drawingml/2006/table">
            <a:tbl>
              <a:tblPr firstRow="1" bandRow="1">
                <a:tableStyleId>{5940675A-B579-460E-94D1-54222C63F5DA}</a:tableStyleId>
              </a:tblPr>
              <a:tblGrid>
                <a:gridCol w="3316749">
                  <a:extLst>
                    <a:ext uri="{9D8B030D-6E8A-4147-A177-3AD203B41FA5}">
                      <a16:colId xmlns:a16="http://schemas.microsoft.com/office/drawing/2014/main" val="533094854"/>
                    </a:ext>
                  </a:extLst>
                </a:gridCol>
                <a:gridCol w="3316749">
                  <a:extLst>
                    <a:ext uri="{9D8B030D-6E8A-4147-A177-3AD203B41FA5}">
                      <a16:colId xmlns:a16="http://schemas.microsoft.com/office/drawing/2014/main" val="2537206703"/>
                    </a:ext>
                  </a:extLst>
                </a:gridCol>
                <a:gridCol w="3316749">
                  <a:extLst>
                    <a:ext uri="{9D8B030D-6E8A-4147-A177-3AD203B41FA5}">
                      <a16:colId xmlns:a16="http://schemas.microsoft.com/office/drawing/2014/main" val="1512168446"/>
                    </a:ext>
                  </a:extLst>
                </a:gridCol>
              </a:tblGrid>
              <a:tr h="521109">
                <a:tc>
                  <a:txBody>
                    <a:bodyPr/>
                    <a:lstStyle/>
                    <a:p>
                      <a:pPr algn="ctr"/>
                      <a:r>
                        <a:rPr lang="en-IN" b="1" dirty="0"/>
                        <a:t>ASSOCIATION RULE </a:t>
                      </a:r>
                    </a:p>
                  </a:txBody>
                  <a:tcPr/>
                </a:tc>
                <a:tc>
                  <a:txBody>
                    <a:bodyPr/>
                    <a:lstStyle/>
                    <a:p>
                      <a:pPr algn="ctr"/>
                      <a:r>
                        <a:rPr lang="en-IN" b="1" dirty="0"/>
                        <a:t>CONFIDENCE </a:t>
                      </a:r>
                    </a:p>
                  </a:txBody>
                  <a:tcPr/>
                </a:tc>
                <a:tc>
                  <a:txBody>
                    <a:bodyPr/>
                    <a:lstStyle/>
                    <a:p>
                      <a:pPr algn="ctr"/>
                      <a:r>
                        <a:rPr lang="en-IN" b="1" dirty="0"/>
                        <a:t>CONFIDENCE(%)</a:t>
                      </a:r>
                    </a:p>
                  </a:txBody>
                  <a:tcPr/>
                </a:tc>
                <a:extLst>
                  <a:ext uri="{0D108BD9-81ED-4DB2-BD59-A6C34878D82A}">
                    <a16:rowId xmlns:a16="http://schemas.microsoft.com/office/drawing/2014/main" val="765411838"/>
                  </a:ext>
                </a:extLst>
              </a:tr>
              <a:tr h="521109">
                <a:tc>
                  <a:txBody>
                    <a:bodyPr/>
                    <a:lstStyle/>
                    <a:p>
                      <a:pPr algn="ctr"/>
                      <a:r>
                        <a:rPr lang="en-IN" dirty="0"/>
                        <a:t> I1       I2</a:t>
                      </a:r>
                    </a:p>
                  </a:txBody>
                  <a:tcPr/>
                </a:tc>
                <a:tc>
                  <a:txBody>
                    <a:bodyPr/>
                    <a:lstStyle/>
                    <a:p>
                      <a:pPr algn="ctr"/>
                      <a:r>
                        <a:rPr lang="en-IN" dirty="0"/>
                        <a:t>C( I1 , I2 ) / C(I1) = 3 / 3</a:t>
                      </a:r>
                    </a:p>
                  </a:txBody>
                  <a:tcPr/>
                </a:tc>
                <a:tc>
                  <a:txBody>
                    <a:bodyPr/>
                    <a:lstStyle/>
                    <a:p>
                      <a:pPr algn="ctr"/>
                      <a:r>
                        <a:rPr lang="en-IN" dirty="0"/>
                        <a:t>100%</a:t>
                      </a:r>
                    </a:p>
                  </a:txBody>
                  <a:tcPr/>
                </a:tc>
                <a:extLst>
                  <a:ext uri="{0D108BD9-81ED-4DB2-BD59-A6C34878D82A}">
                    <a16:rowId xmlns:a16="http://schemas.microsoft.com/office/drawing/2014/main" val="4113466786"/>
                  </a:ext>
                </a:extLst>
              </a:tr>
              <a:tr h="521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I2       I1</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 I1 , I2 ) / C(I2) = 3 / 5</a:t>
                      </a:r>
                    </a:p>
                    <a:p>
                      <a:pPr algn="ctr"/>
                      <a:endParaRPr lang="en-IN" dirty="0"/>
                    </a:p>
                  </a:txBody>
                  <a:tcPr/>
                </a:tc>
                <a:tc>
                  <a:txBody>
                    <a:bodyPr/>
                    <a:lstStyle/>
                    <a:p>
                      <a:pPr algn="ctr"/>
                      <a:r>
                        <a:rPr lang="en-IN" dirty="0"/>
                        <a:t>60%</a:t>
                      </a:r>
                    </a:p>
                  </a:txBody>
                  <a:tcPr/>
                </a:tc>
                <a:extLst>
                  <a:ext uri="{0D108BD9-81ED-4DB2-BD59-A6C34878D82A}">
                    <a16:rowId xmlns:a16="http://schemas.microsoft.com/office/drawing/2014/main" val="3183799967"/>
                  </a:ext>
                </a:extLst>
              </a:tr>
              <a:tr h="521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I2      I3</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 I2 , I3 ) / C(I2) = 3 / 5</a:t>
                      </a:r>
                    </a:p>
                    <a:p>
                      <a:pPr algn="ctr"/>
                      <a:endParaRPr lang="en-IN" dirty="0"/>
                    </a:p>
                  </a:txBody>
                  <a:tcPr/>
                </a:tc>
                <a:tc>
                  <a:txBody>
                    <a:bodyPr/>
                    <a:lstStyle/>
                    <a:p>
                      <a:pPr algn="ctr"/>
                      <a:r>
                        <a:rPr lang="en-IN" dirty="0"/>
                        <a:t>60%</a:t>
                      </a:r>
                    </a:p>
                  </a:txBody>
                  <a:tcPr/>
                </a:tc>
                <a:extLst>
                  <a:ext uri="{0D108BD9-81ED-4DB2-BD59-A6C34878D82A}">
                    <a16:rowId xmlns:a16="http://schemas.microsoft.com/office/drawing/2014/main" val="3000883035"/>
                  </a:ext>
                </a:extLst>
              </a:tr>
              <a:tr h="521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I3       I2</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 I2 , I3 ) / C(I3) = 3 / 3</a:t>
                      </a:r>
                    </a:p>
                    <a:p>
                      <a:pPr algn="ctr"/>
                      <a:endParaRPr lang="en-IN" dirty="0"/>
                    </a:p>
                  </a:txBody>
                  <a:tcPr/>
                </a:tc>
                <a:tc>
                  <a:txBody>
                    <a:bodyPr/>
                    <a:lstStyle/>
                    <a:p>
                      <a:pPr algn="ctr"/>
                      <a:r>
                        <a:rPr lang="en-IN" dirty="0"/>
                        <a:t>100%</a:t>
                      </a:r>
                    </a:p>
                  </a:txBody>
                  <a:tcPr/>
                </a:tc>
                <a:extLst>
                  <a:ext uri="{0D108BD9-81ED-4DB2-BD59-A6C34878D82A}">
                    <a16:rowId xmlns:a16="http://schemas.microsoft.com/office/drawing/2014/main" val="4046980118"/>
                  </a:ext>
                </a:extLst>
              </a:tr>
            </a:tbl>
          </a:graphicData>
        </a:graphic>
      </p:graphicFrame>
      <p:sp>
        <p:nvSpPr>
          <p:cNvPr id="9" name="Arrow: Right 8">
            <a:extLst>
              <a:ext uri="{FF2B5EF4-FFF2-40B4-BE49-F238E27FC236}">
                <a16:creationId xmlns:a16="http://schemas.microsoft.com/office/drawing/2014/main" id="{442605DE-8B24-E9F2-E019-01745C137D4B}"/>
              </a:ext>
            </a:extLst>
          </p:cNvPr>
          <p:cNvSpPr/>
          <p:nvPr/>
        </p:nvSpPr>
        <p:spPr>
          <a:xfrm>
            <a:off x="2349910" y="3429001"/>
            <a:ext cx="167148" cy="81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D97E8DDC-1F79-567B-D66F-4C08A01D5F47}"/>
              </a:ext>
            </a:extLst>
          </p:cNvPr>
          <p:cNvSpPr/>
          <p:nvPr/>
        </p:nvSpPr>
        <p:spPr>
          <a:xfrm>
            <a:off x="2384323" y="3944209"/>
            <a:ext cx="167148" cy="81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D72968CD-A9BA-D23A-E443-90236AA93EF1}"/>
              </a:ext>
            </a:extLst>
          </p:cNvPr>
          <p:cNvSpPr/>
          <p:nvPr/>
        </p:nvSpPr>
        <p:spPr>
          <a:xfrm>
            <a:off x="2384323" y="4603956"/>
            <a:ext cx="167148" cy="81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5EC4E530-FDDE-CB46-650B-80E01A303142}"/>
              </a:ext>
            </a:extLst>
          </p:cNvPr>
          <p:cNvSpPr/>
          <p:nvPr/>
        </p:nvSpPr>
        <p:spPr>
          <a:xfrm>
            <a:off x="2394155" y="5202495"/>
            <a:ext cx="167148" cy="81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B0B05FDF-7D67-0B8A-E5BE-0B2006FFD022}"/>
              </a:ext>
            </a:extLst>
          </p:cNvPr>
          <p:cNvSpPr txBox="1"/>
          <p:nvPr/>
        </p:nvSpPr>
        <p:spPr>
          <a:xfrm>
            <a:off x="688258" y="6018749"/>
            <a:ext cx="609600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Predefined confidence can be used.</a:t>
            </a:r>
            <a:endParaRPr lang="en-IN" sz="2400" dirty="0"/>
          </a:p>
        </p:txBody>
      </p:sp>
    </p:spTree>
    <p:extLst>
      <p:ext uri="{BB962C8B-B14F-4D97-AF65-F5344CB8AC3E}">
        <p14:creationId xmlns:p14="http://schemas.microsoft.com/office/powerpoint/2010/main" val="3035419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558EF-2CF4-F0D7-F2FC-51543059A28D}"/>
              </a:ext>
            </a:extLst>
          </p:cNvPr>
          <p:cNvSpPr>
            <a:spLocks noGrp="1"/>
          </p:cNvSpPr>
          <p:nvPr>
            <p:ph idx="1"/>
          </p:nvPr>
        </p:nvSpPr>
        <p:spPr>
          <a:xfrm>
            <a:off x="462116" y="422787"/>
            <a:ext cx="10891684" cy="5754176"/>
          </a:xfrm>
        </p:spPr>
        <p:txBody>
          <a:bodyPr/>
          <a:lstStyle/>
          <a:p>
            <a:pPr marL="0" indent="0">
              <a:buNone/>
            </a:pPr>
            <a:r>
              <a:rPr lang="en-IN" sz="2400" b="1" dirty="0">
                <a:latin typeface="Times New Roman" panose="02020603050405020304" pitchFamily="18" charset="0"/>
                <a:cs typeface="Times New Roman" panose="02020603050405020304" pitchFamily="18" charset="0"/>
              </a:rPr>
              <a:t>Confidence = 70%                              Single predicate : purchase is used </a:t>
            </a:r>
          </a:p>
          <a:p>
            <a:pPr marL="0" indent="0">
              <a:buNone/>
            </a:pPr>
            <a:endParaRPr lang="en-IN" dirty="0"/>
          </a:p>
          <a:p>
            <a:pPr marL="0" indent="0">
              <a:buNone/>
            </a:pPr>
            <a:endParaRPr lang="en-IN" dirty="0"/>
          </a:p>
          <a:p>
            <a:pPr marL="0" indent="0">
              <a:buNone/>
            </a:pPr>
            <a:r>
              <a:rPr lang="en-IN" sz="2000" dirty="0">
                <a:latin typeface="Times New Roman" panose="02020603050405020304" pitchFamily="18" charset="0"/>
                <a:cs typeface="Times New Roman" panose="02020603050405020304" pitchFamily="18" charset="0"/>
              </a:rPr>
              <a:t>purchase( X, “Milk”)       purchase ( X , “Bread”)</a:t>
            </a:r>
          </a:p>
          <a:p>
            <a:pPr marL="0" indent="0">
              <a:buNone/>
            </a:pPr>
            <a:r>
              <a:rPr lang="en-IN" sz="2000" dirty="0">
                <a:latin typeface="Times New Roman" panose="02020603050405020304" pitchFamily="18" charset="0"/>
                <a:cs typeface="Times New Roman" panose="02020603050405020304" pitchFamily="18" charset="0"/>
              </a:rPr>
              <a:t>purchase( X, “Butter”)       purchase ( X , “Bread”)</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If Minimum Support = 2 , then 3 itemset combination is possible. Then following rule may generate </a:t>
            </a:r>
          </a:p>
          <a:p>
            <a:pPr marL="0" indent="0">
              <a:buNone/>
            </a:pPr>
            <a:r>
              <a:rPr lang="en-IN" sz="2000" dirty="0">
                <a:latin typeface="Times New Roman" panose="02020603050405020304" pitchFamily="18" charset="0"/>
                <a:cs typeface="Times New Roman" panose="02020603050405020304" pitchFamily="18" charset="0"/>
              </a:rPr>
              <a:t>purchase( X, “Milk”)</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purchase ( X , “Butter”)        purchase( X , “Bread”)</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6" name="Arrow: Right 5">
            <a:extLst>
              <a:ext uri="{FF2B5EF4-FFF2-40B4-BE49-F238E27FC236}">
                <a16:creationId xmlns:a16="http://schemas.microsoft.com/office/drawing/2014/main" id="{D7459314-CEA2-5174-0B6B-68AC3C6A85DE}"/>
              </a:ext>
            </a:extLst>
          </p:cNvPr>
          <p:cNvSpPr/>
          <p:nvPr/>
        </p:nvSpPr>
        <p:spPr>
          <a:xfrm>
            <a:off x="2938208" y="2306816"/>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E82586C0-813E-4730-9065-C92F3C73FFFB}"/>
              </a:ext>
            </a:extLst>
          </p:cNvPr>
          <p:cNvSpPr/>
          <p:nvPr/>
        </p:nvSpPr>
        <p:spPr>
          <a:xfrm>
            <a:off x="2795640" y="1855346"/>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73F1EB1D-82E8-C771-1360-9453E467F2A9}"/>
              </a:ext>
            </a:extLst>
          </p:cNvPr>
          <p:cNvSpPr/>
          <p:nvPr/>
        </p:nvSpPr>
        <p:spPr>
          <a:xfrm>
            <a:off x="5511308" y="4044335"/>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3467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76FA-E030-EC7B-1AB0-4D4D27AC82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9F761F-0D8F-B30B-C8E5-7DEF21FC19C2}"/>
              </a:ext>
            </a:extLst>
          </p:cNvPr>
          <p:cNvSpPr>
            <a:spLocks noGrp="1"/>
          </p:cNvSpPr>
          <p:nvPr>
            <p:ph idx="1"/>
          </p:nvPr>
        </p:nvSpPr>
        <p:spPr/>
        <p:txBody>
          <a:bodyPr/>
          <a:lstStyle/>
          <a:p>
            <a:endParaRPr lang="en-IN"/>
          </a:p>
        </p:txBody>
      </p:sp>
      <p:sp>
        <p:nvSpPr>
          <p:cNvPr id="6" name="Title 1">
            <a:extLst>
              <a:ext uri="{FF2B5EF4-FFF2-40B4-BE49-F238E27FC236}">
                <a16:creationId xmlns:a16="http://schemas.microsoft.com/office/drawing/2014/main" id="{F12EA446-B389-A21A-ACB3-C80AB5CCE619}"/>
              </a:ext>
            </a:extLst>
          </p:cNvPr>
          <p:cNvSpPr txBox="1">
            <a:spLocks/>
          </p:cNvSpPr>
          <p:nvPr/>
        </p:nvSpPr>
        <p:spPr>
          <a:xfrm>
            <a:off x="564208" y="186063"/>
            <a:ext cx="10373032" cy="7521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a:latin typeface="Times New Roman" panose="02020603050405020304" pitchFamily="18" charset="0"/>
                <a:cs typeface="Times New Roman" panose="02020603050405020304" pitchFamily="18" charset="0"/>
              </a:rPr>
              <a:t>2) Multi dimensional or Inter Dimensional Association Rule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520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8418-9936-1FB2-4A4B-8CE9B6C48531}"/>
              </a:ext>
            </a:extLst>
          </p:cNvPr>
          <p:cNvSpPr>
            <a:spLocks noGrp="1"/>
          </p:cNvSpPr>
          <p:nvPr>
            <p:ph type="title"/>
          </p:nvPr>
        </p:nvSpPr>
        <p:spPr>
          <a:xfrm>
            <a:off x="564208" y="186063"/>
            <a:ext cx="10373032" cy="752165"/>
          </a:xfrm>
        </p:spPr>
        <p:txBody>
          <a:bodyPr>
            <a:normAutofit/>
          </a:bodyPr>
          <a:lstStyle/>
          <a:p>
            <a:r>
              <a:rPr lang="en-IN" sz="2400" b="1" dirty="0">
                <a:latin typeface="Times New Roman" panose="02020603050405020304" pitchFamily="18" charset="0"/>
                <a:cs typeface="Times New Roman" panose="02020603050405020304" pitchFamily="18" charset="0"/>
              </a:rPr>
              <a:t>2) Multi dimensional or Inter Dimensional Association Rule </a:t>
            </a:r>
          </a:p>
        </p:txBody>
      </p:sp>
      <p:sp>
        <p:nvSpPr>
          <p:cNvPr id="3" name="Content Placeholder 2">
            <a:extLst>
              <a:ext uri="{FF2B5EF4-FFF2-40B4-BE49-F238E27FC236}">
                <a16:creationId xmlns:a16="http://schemas.microsoft.com/office/drawing/2014/main" id="{D9B74BDB-4B19-FA9F-5617-A4C2D604FE92}"/>
              </a:ext>
            </a:extLst>
          </p:cNvPr>
          <p:cNvSpPr>
            <a:spLocks noGrp="1"/>
          </p:cNvSpPr>
          <p:nvPr>
            <p:ph idx="1"/>
          </p:nvPr>
        </p:nvSpPr>
        <p:spPr>
          <a:xfrm>
            <a:off x="699319" y="938228"/>
            <a:ext cx="11107994" cy="1809376"/>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It contains two or more predicate.  Each predicate occurs only once .</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Example</a:t>
            </a:r>
          </a:p>
          <a:p>
            <a:pPr marL="0" indent="0">
              <a:buNone/>
            </a:pPr>
            <a:r>
              <a:rPr lang="en-IN" sz="2000" dirty="0">
                <a:latin typeface="Times New Roman" panose="02020603050405020304" pitchFamily="18" charset="0"/>
                <a:cs typeface="Times New Roman" panose="02020603050405020304" pitchFamily="18" charset="0"/>
              </a:rPr>
              <a:t>Student( X, “Yes”)</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Credit Rating ( X , “Excellent”)      </a:t>
            </a:r>
            <a:r>
              <a:rPr lang="en-IN" sz="2000" dirty="0" err="1">
                <a:latin typeface="Times New Roman" panose="02020603050405020304" pitchFamily="18" charset="0"/>
                <a:cs typeface="Times New Roman" panose="02020603050405020304" pitchFamily="18" charset="0"/>
              </a:rPr>
              <a:t>buys_laptop</a:t>
            </a:r>
            <a:r>
              <a:rPr lang="en-IN" sz="2000" dirty="0">
                <a:latin typeface="Times New Roman" panose="02020603050405020304" pitchFamily="18" charset="0"/>
                <a:cs typeface="Times New Roman" panose="02020603050405020304" pitchFamily="18" charset="0"/>
              </a:rPr>
              <a:t> ( X ,“Yes”)</a:t>
            </a:r>
          </a:p>
          <a:p>
            <a:pPr marL="0" indent="0">
              <a:buNone/>
            </a:pPr>
            <a:r>
              <a:rPr lang="en-IN" sz="2000" dirty="0">
                <a:latin typeface="Times New Roman" panose="02020603050405020304" pitchFamily="18" charset="0"/>
                <a:cs typeface="Times New Roman" panose="02020603050405020304" pitchFamily="18" charset="0"/>
              </a:rPr>
              <a:t>Student( X, “No”)</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Credit Rating ( X , “Fair”)      </a:t>
            </a:r>
            <a:r>
              <a:rPr lang="en-IN" sz="2000" dirty="0" err="1">
                <a:latin typeface="Times New Roman" panose="02020603050405020304" pitchFamily="18" charset="0"/>
                <a:cs typeface="Times New Roman" panose="02020603050405020304" pitchFamily="18" charset="0"/>
              </a:rPr>
              <a:t>buys_laptop</a:t>
            </a:r>
            <a:r>
              <a:rPr lang="en-IN" sz="2000" dirty="0">
                <a:latin typeface="Times New Roman" panose="02020603050405020304" pitchFamily="18" charset="0"/>
                <a:cs typeface="Times New Roman" panose="02020603050405020304" pitchFamily="18" charset="0"/>
              </a:rPr>
              <a:t> ( X ,“No”)</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4" name="Arrow: Right 3">
            <a:extLst>
              <a:ext uri="{FF2B5EF4-FFF2-40B4-BE49-F238E27FC236}">
                <a16:creationId xmlns:a16="http://schemas.microsoft.com/office/drawing/2014/main" id="{61BAC3B4-1085-282B-7E41-6BB2FD5AB1B5}"/>
              </a:ext>
            </a:extLst>
          </p:cNvPr>
          <p:cNvSpPr/>
          <p:nvPr/>
        </p:nvSpPr>
        <p:spPr>
          <a:xfrm>
            <a:off x="6259873" y="1935016"/>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BC21D110-28A4-A35C-7020-19C5A808C7A4}"/>
              </a:ext>
            </a:extLst>
          </p:cNvPr>
          <p:cNvSpPr/>
          <p:nvPr/>
        </p:nvSpPr>
        <p:spPr>
          <a:xfrm>
            <a:off x="5608156" y="2406202"/>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D628117D-B310-A947-E426-2AEEA8628DE8}"/>
              </a:ext>
            </a:extLst>
          </p:cNvPr>
          <p:cNvGraphicFramePr>
            <a:graphicFrameLocks noGrp="1"/>
          </p:cNvGraphicFramePr>
          <p:nvPr>
            <p:extLst>
              <p:ext uri="{D42A27DB-BD31-4B8C-83A1-F6EECF244321}">
                <p14:modId xmlns:p14="http://schemas.microsoft.com/office/powerpoint/2010/main" val="1255336946"/>
              </p:ext>
            </p:extLst>
          </p:nvPr>
        </p:nvGraphicFramePr>
        <p:xfrm>
          <a:off x="1012723" y="3226776"/>
          <a:ext cx="5389718" cy="2613583"/>
        </p:xfrm>
        <a:graphic>
          <a:graphicData uri="http://schemas.openxmlformats.org/drawingml/2006/table">
            <a:tbl>
              <a:tblPr firstRow="1" bandRow="1">
                <a:tableStyleId>{5940675A-B579-460E-94D1-54222C63F5DA}</a:tableStyleId>
              </a:tblPr>
              <a:tblGrid>
                <a:gridCol w="785600">
                  <a:extLst>
                    <a:ext uri="{9D8B030D-6E8A-4147-A177-3AD203B41FA5}">
                      <a16:colId xmlns:a16="http://schemas.microsoft.com/office/drawing/2014/main" val="901252202"/>
                    </a:ext>
                  </a:extLst>
                </a:gridCol>
                <a:gridCol w="1036385">
                  <a:extLst>
                    <a:ext uri="{9D8B030D-6E8A-4147-A177-3AD203B41FA5}">
                      <a16:colId xmlns:a16="http://schemas.microsoft.com/office/drawing/2014/main" val="168975209"/>
                    </a:ext>
                  </a:extLst>
                </a:gridCol>
                <a:gridCol w="1898511">
                  <a:extLst>
                    <a:ext uri="{9D8B030D-6E8A-4147-A177-3AD203B41FA5}">
                      <a16:colId xmlns:a16="http://schemas.microsoft.com/office/drawing/2014/main" val="687524197"/>
                    </a:ext>
                  </a:extLst>
                </a:gridCol>
                <a:gridCol w="1669222">
                  <a:extLst>
                    <a:ext uri="{9D8B030D-6E8A-4147-A177-3AD203B41FA5}">
                      <a16:colId xmlns:a16="http://schemas.microsoft.com/office/drawing/2014/main" val="3947997303"/>
                    </a:ext>
                  </a:extLst>
                </a:gridCol>
              </a:tblGrid>
              <a:tr h="373369">
                <a:tc>
                  <a:txBody>
                    <a:bodyPr/>
                    <a:lstStyle/>
                    <a:p>
                      <a:pPr algn="ctr"/>
                      <a:r>
                        <a:rPr lang="en-IN" dirty="0"/>
                        <a:t>NO.</a:t>
                      </a:r>
                    </a:p>
                  </a:txBody>
                  <a:tcPr/>
                </a:tc>
                <a:tc>
                  <a:txBody>
                    <a:bodyPr/>
                    <a:lstStyle/>
                    <a:p>
                      <a:pPr algn="ctr"/>
                      <a:r>
                        <a:rPr lang="en-IN" dirty="0"/>
                        <a:t>Student</a:t>
                      </a:r>
                    </a:p>
                  </a:txBody>
                  <a:tcPr/>
                </a:tc>
                <a:tc>
                  <a:txBody>
                    <a:bodyPr/>
                    <a:lstStyle/>
                    <a:p>
                      <a:pPr algn="ctr"/>
                      <a:r>
                        <a:rPr lang="en-IN" dirty="0"/>
                        <a:t>Credit Rating</a:t>
                      </a:r>
                    </a:p>
                  </a:txBody>
                  <a:tcPr/>
                </a:tc>
                <a:tc>
                  <a:txBody>
                    <a:bodyPr/>
                    <a:lstStyle/>
                    <a:p>
                      <a:pPr algn="ctr"/>
                      <a:r>
                        <a:rPr lang="en-IN" dirty="0" err="1"/>
                        <a:t>Buys_laptop</a:t>
                      </a:r>
                      <a:endParaRPr lang="en-IN" dirty="0"/>
                    </a:p>
                  </a:txBody>
                  <a:tcPr/>
                </a:tc>
                <a:extLst>
                  <a:ext uri="{0D108BD9-81ED-4DB2-BD59-A6C34878D82A}">
                    <a16:rowId xmlns:a16="http://schemas.microsoft.com/office/drawing/2014/main" val="2848723841"/>
                  </a:ext>
                </a:extLst>
              </a:tr>
              <a:tr h="373369">
                <a:tc>
                  <a:txBody>
                    <a:bodyPr/>
                    <a:lstStyle/>
                    <a:p>
                      <a:pPr algn="ctr"/>
                      <a:r>
                        <a:rPr lang="en-IN" dirty="0"/>
                        <a:t>1</a:t>
                      </a:r>
                    </a:p>
                  </a:txBody>
                  <a:tcPr/>
                </a:tc>
                <a:tc>
                  <a:txBody>
                    <a:bodyPr/>
                    <a:lstStyle/>
                    <a:p>
                      <a:pPr algn="ctr"/>
                      <a:r>
                        <a:rPr lang="en-IN" dirty="0"/>
                        <a:t>Yes</a:t>
                      </a:r>
                    </a:p>
                  </a:txBody>
                  <a:tcPr/>
                </a:tc>
                <a:tc>
                  <a:txBody>
                    <a:bodyPr/>
                    <a:lstStyle/>
                    <a:p>
                      <a:pPr algn="ctr"/>
                      <a:r>
                        <a:rPr lang="en-IN" dirty="0"/>
                        <a:t>Excellent</a:t>
                      </a:r>
                    </a:p>
                  </a:txBody>
                  <a:tcPr/>
                </a:tc>
                <a:tc>
                  <a:txBody>
                    <a:bodyPr/>
                    <a:lstStyle/>
                    <a:p>
                      <a:pPr algn="ctr"/>
                      <a:r>
                        <a:rPr lang="en-IN" dirty="0"/>
                        <a:t>Yes</a:t>
                      </a:r>
                    </a:p>
                  </a:txBody>
                  <a:tcPr/>
                </a:tc>
                <a:extLst>
                  <a:ext uri="{0D108BD9-81ED-4DB2-BD59-A6C34878D82A}">
                    <a16:rowId xmlns:a16="http://schemas.microsoft.com/office/drawing/2014/main" val="1759476081"/>
                  </a:ext>
                </a:extLst>
              </a:tr>
              <a:tr h="373369">
                <a:tc>
                  <a:txBody>
                    <a:bodyPr/>
                    <a:lstStyle/>
                    <a:p>
                      <a:pPr algn="ctr"/>
                      <a:r>
                        <a:rPr lang="en-IN" dirty="0"/>
                        <a:t>2</a:t>
                      </a:r>
                    </a:p>
                  </a:txBody>
                  <a:tcPr/>
                </a:tc>
                <a:tc>
                  <a:txBody>
                    <a:bodyPr/>
                    <a:lstStyle/>
                    <a:p>
                      <a:pPr algn="ctr"/>
                      <a:r>
                        <a:rPr lang="en-IN" dirty="0"/>
                        <a:t>Yes</a:t>
                      </a:r>
                    </a:p>
                  </a:txBody>
                  <a:tcPr/>
                </a:tc>
                <a:tc>
                  <a:txBody>
                    <a:bodyPr/>
                    <a:lstStyle/>
                    <a:p>
                      <a:pPr algn="ctr"/>
                      <a:r>
                        <a:rPr lang="en-IN" dirty="0"/>
                        <a:t>Fair</a:t>
                      </a:r>
                    </a:p>
                  </a:txBody>
                  <a:tcPr/>
                </a:tc>
                <a:tc>
                  <a:txBody>
                    <a:bodyPr/>
                    <a:lstStyle/>
                    <a:p>
                      <a:pPr algn="ctr"/>
                      <a:r>
                        <a:rPr lang="en-IN" dirty="0"/>
                        <a:t>No</a:t>
                      </a:r>
                    </a:p>
                  </a:txBody>
                  <a:tcPr/>
                </a:tc>
                <a:extLst>
                  <a:ext uri="{0D108BD9-81ED-4DB2-BD59-A6C34878D82A}">
                    <a16:rowId xmlns:a16="http://schemas.microsoft.com/office/drawing/2014/main" val="2236589813"/>
                  </a:ext>
                </a:extLst>
              </a:tr>
              <a:tr h="373369">
                <a:tc>
                  <a:txBody>
                    <a:bodyPr/>
                    <a:lstStyle/>
                    <a:p>
                      <a:pPr algn="ctr"/>
                      <a:r>
                        <a:rPr lang="en-IN" dirty="0"/>
                        <a:t>3</a:t>
                      </a:r>
                    </a:p>
                  </a:txBody>
                  <a:tcPr/>
                </a:tc>
                <a:tc>
                  <a:txBody>
                    <a:bodyPr/>
                    <a:lstStyle/>
                    <a:p>
                      <a:pPr algn="ctr"/>
                      <a:r>
                        <a:rPr lang="en-IN" dirty="0"/>
                        <a:t>No</a:t>
                      </a:r>
                    </a:p>
                  </a:txBody>
                  <a:tcPr/>
                </a:tc>
                <a:tc>
                  <a:txBody>
                    <a:bodyPr/>
                    <a:lstStyle/>
                    <a:p>
                      <a:pPr algn="ctr"/>
                      <a:r>
                        <a:rPr lang="en-IN" dirty="0"/>
                        <a:t>Excellent </a:t>
                      </a:r>
                    </a:p>
                  </a:txBody>
                  <a:tcPr/>
                </a:tc>
                <a:tc>
                  <a:txBody>
                    <a:bodyPr/>
                    <a:lstStyle/>
                    <a:p>
                      <a:pPr algn="ctr"/>
                      <a:r>
                        <a:rPr lang="en-IN" dirty="0"/>
                        <a:t>Yes</a:t>
                      </a:r>
                    </a:p>
                  </a:txBody>
                  <a:tcPr/>
                </a:tc>
                <a:extLst>
                  <a:ext uri="{0D108BD9-81ED-4DB2-BD59-A6C34878D82A}">
                    <a16:rowId xmlns:a16="http://schemas.microsoft.com/office/drawing/2014/main" val="3663196109"/>
                  </a:ext>
                </a:extLst>
              </a:tr>
              <a:tr h="373369">
                <a:tc>
                  <a:txBody>
                    <a:bodyPr/>
                    <a:lstStyle/>
                    <a:p>
                      <a:pPr algn="ctr"/>
                      <a:r>
                        <a:rPr lang="en-IN" dirty="0"/>
                        <a:t>4</a:t>
                      </a:r>
                    </a:p>
                  </a:txBody>
                  <a:tcPr/>
                </a:tc>
                <a:tc>
                  <a:txBody>
                    <a:bodyPr/>
                    <a:lstStyle/>
                    <a:p>
                      <a:pPr algn="ctr"/>
                      <a:r>
                        <a:rPr lang="en-IN" dirty="0"/>
                        <a:t>No</a:t>
                      </a:r>
                    </a:p>
                  </a:txBody>
                  <a:tcPr/>
                </a:tc>
                <a:tc>
                  <a:txBody>
                    <a:bodyPr/>
                    <a:lstStyle/>
                    <a:p>
                      <a:pPr algn="ctr"/>
                      <a:r>
                        <a:rPr lang="en-IN" dirty="0"/>
                        <a:t>Excellent</a:t>
                      </a:r>
                    </a:p>
                  </a:txBody>
                  <a:tcPr/>
                </a:tc>
                <a:tc>
                  <a:txBody>
                    <a:bodyPr/>
                    <a:lstStyle/>
                    <a:p>
                      <a:pPr algn="ctr"/>
                      <a:r>
                        <a:rPr lang="en-IN" dirty="0"/>
                        <a:t>Yes</a:t>
                      </a:r>
                    </a:p>
                  </a:txBody>
                  <a:tcPr/>
                </a:tc>
                <a:extLst>
                  <a:ext uri="{0D108BD9-81ED-4DB2-BD59-A6C34878D82A}">
                    <a16:rowId xmlns:a16="http://schemas.microsoft.com/office/drawing/2014/main" val="377680871"/>
                  </a:ext>
                </a:extLst>
              </a:tr>
              <a:tr h="373369">
                <a:tc>
                  <a:txBody>
                    <a:bodyPr/>
                    <a:lstStyle/>
                    <a:p>
                      <a:pPr algn="ctr"/>
                      <a:r>
                        <a:rPr lang="en-IN" dirty="0"/>
                        <a:t>5</a:t>
                      </a:r>
                    </a:p>
                  </a:txBody>
                  <a:tcPr/>
                </a:tc>
                <a:tc>
                  <a:txBody>
                    <a:bodyPr/>
                    <a:lstStyle/>
                    <a:p>
                      <a:pPr algn="ctr"/>
                      <a:r>
                        <a:rPr lang="en-IN" dirty="0"/>
                        <a:t>Yes</a:t>
                      </a:r>
                    </a:p>
                  </a:txBody>
                  <a:tcPr/>
                </a:tc>
                <a:tc>
                  <a:txBody>
                    <a:bodyPr/>
                    <a:lstStyle/>
                    <a:p>
                      <a:pPr algn="ctr"/>
                      <a:r>
                        <a:rPr lang="en-IN" dirty="0"/>
                        <a:t>Fair </a:t>
                      </a:r>
                    </a:p>
                  </a:txBody>
                  <a:tcPr/>
                </a:tc>
                <a:tc>
                  <a:txBody>
                    <a:bodyPr/>
                    <a:lstStyle/>
                    <a:p>
                      <a:pPr algn="ctr"/>
                      <a:r>
                        <a:rPr lang="en-IN" dirty="0"/>
                        <a:t>No</a:t>
                      </a:r>
                    </a:p>
                  </a:txBody>
                  <a:tcPr/>
                </a:tc>
                <a:extLst>
                  <a:ext uri="{0D108BD9-81ED-4DB2-BD59-A6C34878D82A}">
                    <a16:rowId xmlns:a16="http://schemas.microsoft.com/office/drawing/2014/main" val="436349553"/>
                  </a:ext>
                </a:extLst>
              </a:tr>
              <a:tr h="373369">
                <a:tc>
                  <a:txBody>
                    <a:bodyPr/>
                    <a:lstStyle/>
                    <a:p>
                      <a:pPr algn="ctr"/>
                      <a:r>
                        <a:rPr lang="en-IN" dirty="0"/>
                        <a:t>6</a:t>
                      </a:r>
                    </a:p>
                  </a:txBody>
                  <a:tcPr/>
                </a:tc>
                <a:tc>
                  <a:txBody>
                    <a:bodyPr/>
                    <a:lstStyle/>
                    <a:p>
                      <a:pPr algn="ctr"/>
                      <a:r>
                        <a:rPr lang="en-IN" dirty="0"/>
                        <a:t>No</a:t>
                      </a:r>
                    </a:p>
                  </a:txBody>
                  <a:tcPr/>
                </a:tc>
                <a:tc>
                  <a:txBody>
                    <a:bodyPr/>
                    <a:lstStyle/>
                    <a:p>
                      <a:pPr algn="ctr"/>
                      <a:r>
                        <a:rPr lang="en-IN" dirty="0"/>
                        <a:t>Fair</a:t>
                      </a:r>
                    </a:p>
                  </a:txBody>
                  <a:tcPr/>
                </a:tc>
                <a:tc>
                  <a:txBody>
                    <a:bodyPr/>
                    <a:lstStyle/>
                    <a:p>
                      <a:pPr algn="ctr"/>
                      <a:r>
                        <a:rPr lang="en-IN" dirty="0"/>
                        <a:t>No</a:t>
                      </a:r>
                    </a:p>
                  </a:txBody>
                  <a:tcPr/>
                </a:tc>
                <a:extLst>
                  <a:ext uri="{0D108BD9-81ED-4DB2-BD59-A6C34878D82A}">
                    <a16:rowId xmlns:a16="http://schemas.microsoft.com/office/drawing/2014/main" val="2124915919"/>
                  </a:ext>
                </a:extLst>
              </a:tr>
            </a:tbl>
          </a:graphicData>
        </a:graphic>
      </p:graphicFrame>
      <p:graphicFrame>
        <p:nvGraphicFramePr>
          <p:cNvPr id="7" name="Table 6">
            <a:extLst>
              <a:ext uri="{FF2B5EF4-FFF2-40B4-BE49-F238E27FC236}">
                <a16:creationId xmlns:a16="http://schemas.microsoft.com/office/drawing/2014/main" id="{0EFCB38A-DDDB-7E4D-4FEE-342917DE8809}"/>
              </a:ext>
            </a:extLst>
          </p:cNvPr>
          <p:cNvGraphicFramePr>
            <a:graphicFrameLocks noGrp="1"/>
          </p:cNvGraphicFramePr>
          <p:nvPr>
            <p:extLst>
              <p:ext uri="{D42A27DB-BD31-4B8C-83A1-F6EECF244321}">
                <p14:modId xmlns:p14="http://schemas.microsoft.com/office/powerpoint/2010/main" val="3260470668"/>
              </p:ext>
            </p:extLst>
          </p:nvPr>
        </p:nvGraphicFramePr>
        <p:xfrm>
          <a:off x="6931744" y="3188775"/>
          <a:ext cx="3802624" cy="3004700"/>
        </p:xfrm>
        <a:graphic>
          <a:graphicData uri="http://schemas.openxmlformats.org/drawingml/2006/table">
            <a:tbl>
              <a:tblPr firstRow="1" bandRow="1">
                <a:tableStyleId>{5940675A-B579-460E-94D1-54222C63F5DA}</a:tableStyleId>
              </a:tblPr>
              <a:tblGrid>
                <a:gridCol w="2651432">
                  <a:extLst>
                    <a:ext uri="{9D8B030D-6E8A-4147-A177-3AD203B41FA5}">
                      <a16:colId xmlns:a16="http://schemas.microsoft.com/office/drawing/2014/main" val="870993512"/>
                    </a:ext>
                  </a:extLst>
                </a:gridCol>
                <a:gridCol w="1151192">
                  <a:extLst>
                    <a:ext uri="{9D8B030D-6E8A-4147-A177-3AD203B41FA5}">
                      <a16:colId xmlns:a16="http://schemas.microsoft.com/office/drawing/2014/main" val="485929870"/>
                    </a:ext>
                  </a:extLst>
                </a:gridCol>
              </a:tblGrid>
              <a:tr h="392237">
                <a:tc>
                  <a:txBody>
                    <a:bodyPr/>
                    <a:lstStyle/>
                    <a:p>
                      <a:r>
                        <a:rPr lang="en-IN" dirty="0"/>
                        <a:t>Attributes</a:t>
                      </a:r>
                    </a:p>
                  </a:txBody>
                  <a:tcPr/>
                </a:tc>
                <a:tc>
                  <a:txBody>
                    <a:bodyPr/>
                    <a:lstStyle/>
                    <a:p>
                      <a:r>
                        <a:rPr lang="en-IN" dirty="0"/>
                        <a:t>Item</a:t>
                      </a:r>
                    </a:p>
                  </a:txBody>
                  <a:tcPr/>
                </a:tc>
                <a:extLst>
                  <a:ext uri="{0D108BD9-81ED-4DB2-BD59-A6C34878D82A}">
                    <a16:rowId xmlns:a16="http://schemas.microsoft.com/office/drawing/2014/main" val="772648969"/>
                  </a:ext>
                </a:extLst>
              </a:tr>
              <a:tr h="392237">
                <a:tc>
                  <a:txBody>
                    <a:bodyPr/>
                    <a:lstStyle/>
                    <a:p>
                      <a:r>
                        <a:rPr lang="en-IN" dirty="0"/>
                        <a:t>Student = Yes</a:t>
                      </a:r>
                    </a:p>
                  </a:txBody>
                  <a:tcPr/>
                </a:tc>
                <a:tc>
                  <a:txBody>
                    <a:bodyPr/>
                    <a:lstStyle/>
                    <a:p>
                      <a:r>
                        <a:rPr lang="en-IN" dirty="0"/>
                        <a:t>I1</a:t>
                      </a:r>
                    </a:p>
                  </a:txBody>
                  <a:tcPr/>
                </a:tc>
                <a:extLst>
                  <a:ext uri="{0D108BD9-81ED-4DB2-BD59-A6C34878D82A}">
                    <a16:rowId xmlns:a16="http://schemas.microsoft.com/office/drawing/2014/main" val="1703748698"/>
                  </a:ext>
                </a:extLst>
              </a:tr>
              <a:tr h="403435">
                <a:tc>
                  <a:txBody>
                    <a:bodyPr/>
                    <a:lstStyle/>
                    <a:p>
                      <a:r>
                        <a:rPr lang="en-IN" dirty="0"/>
                        <a:t>Student = No</a:t>
                      </a:r>
                    </a:p>
                  </a:txBody>
                  <a:tcPr/>
                </a:tc>
                <a:tc>
                  <a:txBody>
                    <a:bodyPr/>
                    <a:lstStyle/>
                    <a:p>
                      <a:r>
                        <a:rPr lang="en-IN" dirty="0"/>
                        <a:t>I2</a:t>
                      </a:r>
                    </a:p>
                  </a:txBody>
                  <a:tcPr/>
                </a:tc>
                <a:extLst>
                  <a:ext uri="{0D108BD9-81ED-4DB2-BD59-A6C34878D82A}">
                    <a16:rowId xmlns:a16="http://schemas.microsoft.com/office/drawing/2014/main" val="2775944781"/>
                  </a:ext>
                </a:extLst>
              </a:tr>
              <a:tr h="392237">
                <a:tc>
                  <a:txBody>
                    <a:bodyPr/>
                    <a:lstStyle/>
                    <a:p>
                      <a:r>
                        <a:rPr lang="en-IN" dirty="0"/>
                        <a:t>Credit Rating = Excellent  </a:t>
                      </a:r>
                    </a:p>
                  </a:txBody>
                  <a:tcPr/>
                </a:tc>
                <a:tc>
                  <a:txBody>
                    <a:bodyPr/>
                    <a:lstStyle/>
                    <a:p>
                      <a:r>
                        <a:rPr lang="en-IN" dirty="0"/>
                        <a:t>I3</a:t>
                      </a:r>
                    </a:p>
                  </a:txBody>
                  <a:tcPr/>
                </a:tc>
                <a:extLst>
                  <a:ext uri="{0D108BD9-81ED-4DB2-BD59-A6C34878D82A}">
                    <a16:rowId xmlns:a16="http://schemas.microsoft.com/office/drawing/2014/main" val="388017633"/>
                  </a:ext>
                </a:extLst>
              </a:tr>
              <a:tr h="392237">
                <a:tc>
                  <a:txBody>
                    <a:bodyPr/>
                    <a:lstStyle/>
                    <a:p>
                      <a:r>
                        <a:rPr lang="en-IN" dirty="0" err="1"/>
                        <a:t>Cedit</a:t>
                      </a:r>
                      <a:r>
                        <a:rPr lang="en-IN" dirty="0"/>
                        <a:t> Rating = Fair</a:t>
                      </a:r>
                    </a:p>
                  </a:txBody>
                  <a:tcPr/>
                </a:tc>
                <a:tc>
                  <a:txBody>
                    <a:bodyPr/>
                    <a:lstStyle/>
                    <a:p>
                      <a:r>
                        <a:rPr lang="en-IN" dirty="0"/>
                        <a:t>I4</a:t>
                      </a:r>
                    </a:p>
                  </a:txBody>
                  <a:tcPr/>
                </a:tc>
                <a:extLst>
                  <a:ext uri="{0D108BD9-81ED-4DB2-BD59-A6C34878D82A}">
                    <a16:rowId xmlns:a16="http://schemas.microsoft.com/office/drawing/2014/main" val="563575234"/>
                  </a:ext>
                </a:extLst>
              </a:tr>
              <a:tr h="392237">
                <a:tc>
                  <a:txBody>
                    <a:bodyPr/>
                    <a:lstStyle/>
                    <a:p>
                      <a:r>
                        <a:rPr lang="en-IN" dirty="0" err="1"/>
                        <a:t>Buys_Laptop</a:t>
                      </a:r>
                      <a:r>
                        <a:rPr lang="en-IN" dirty="0"/>
                        <a:t> = Yes </a:t>
                      </a:r>
                    </a:p>
                  </a:txBody>
                  <a:tcPr/>
                </a:tc>
                <a:tc>
                  <a:txBody>
                    <a:bodyPr/>
                    <a:lstStyle/>
                    <a:p>
                      <a:r>
                        <a:rPr lang="en-IN" dirty="0"/>
                        <a:t>I5</a:t>
                      </a:r>
                    </a:p>
                  </a:txBody>
                  <a:tcPr/>
                </a:tc>
                <a:extLst>
                  <a:ext uri="{0D108BD9-81ED-4DB2-BD59-A6C34878D82A}">
                    <a16:rowId xmlns:a16="http://schemas.microsoft.com/office/drawing/2014/main" val="3430489269"/>
                  </a:ext>
                </a:extLst>
              </a:tr>
              <a:tr h="392237">
                <a:tc>
                  <a:txBody>
                    <a:bodyPr/>
                    <a:lstStyle/>
                    <a:p>
                      <a:r>
                        <a:rPr lang="en-IN" dirty="0" err="1"/>
                        <a:t>Buys_Laptop</a:t>
                      </a:r>
                      <a:r>
                        <a:rPr lang="en-IN" dirty="0"/>
                        <a:t> = No</a:t>
                      </a:r>
                    </a:p>
                  </a:txBody>
                  <a:tcPr/>
                </a:tc>
                <a:tc>
                  <a:txBody>
                    <a:bodyPr/>
                    <a:lstStyle/>
                    <a:p>
                      <a:r>
                        <a:rPr lang="en-IN" dirty="0"/>
                        <a:t>I6</a:t>
                      </a:r>
                    </a:p>
                  </a:txBody>
                  <a:tcPr/>
                </a:tc>
                <a:extLst>
                  <a:ext uri="{0D108BD9-81ED-4DB2-BD59-A6C34878D82A}">
                    <a16:rowId xmlns:a16="http://schemas.microsoft.com/office/drawing/2014/main" val="2051267898"/>
                  </a:ext>
                </a:extLst>
              </a:tr>
            </a:tbl>
          </a:graphicData>
        </a:graphic>
      </p:graphicFrame>
      <p:sp>
        <p:nvSpPr>
          <p:cNvPr id="10" name="TextBox 9">
            <a:extLst>
              <a:ext uri="{FF2B5EF4-FFF2-40B4-BE49-F238E27FC236}">
                <a16:creationId xmlns:a16="http://schemas.microsoft.com/office/drawing/2014/main" id="{1B54B6F8-5EE4-EB51-8C38-A252CD21FDAA}"/>
              </a:ext>
            </a:extLst>
          </p:cNvPr>
          <p:cNvSpPr txBox="1"/>
          <p:nvPr/>
        </p:nvSpPr>
        <p:spPr>
          <a:xfrm>
            <a:off x="980768" y="6281530"/>
            <a:ext cx="10230464" cy="369332"/>
          </a:xfrm>
          <a:prstGeom prst="rect">
            <a:avLst/>
          </a:prstGeom>
          <a:noFill/>
        </p:spPr>
        <p:txBody>
          <a:bodyPr wrap="square">
            <a:spAutoFit/>
          </a:bodyPr>
          <a:lstStyle/>
          <a:p>
            <a:pPr marL="0" indent="0">
              <a:buNone/>
            </a:pPr>
            <a:r>
              <a:rPr lang="en-IN" sz="1800" dirty="0">
                <a:latin typeface="Times New Roman" panose="02020603050405020304" pitchFamily="18" charset="0"/>
                <a:cs typeface="Times New Roman" panose="02020603050405020304" pitchFamily="18" charset="0"/>
              </a:rPr>
              <a:t>Minimum support = 1                                                                                   P: Present           A: Absent </a:t>
            </a:r>
          </a:p>
        </p:txBody>
      </p:sp>
    </p:spTree>
    <p:extLst>
      <p:ext uri="{BB962C8B-B14F-4D97-AF65-F5344CB8AC3E}">
        <p14:creationId xmlns:p14="http://schemas.microsoft.com/office/powerpoint/2010/main" val="70198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96FEED1-AAE5-1E5D-EE66-85545EFA9B46}"/>
              </a:ext>
            </a:extLst>
          </p:cNvPr>
          <p:cNvSpPr>
            <a:spLocks noGrp="1"/>
          </p:cNvSpPr>
          <p:nvPr>
            <p:ph idx="1"/>
          </p:nvPr>
        </p:nvSpPr>
        <p:spPr>
          <a:xfrm>
            <a:off x="265471" y="275303"/>
            <a:ext cx="11572568" cy="6351639"/>
          </a:xfrm>
        </p:spPr>
        <p:txBody>
          <a:bodyPr/>
          <a:lstStyle/>
          <a:p>
            <a:pPr marL="0" indent="0">
              <a:buNone/>
            </a:pPr>
            <a:r>
              <a:rPr lang="en-IN" b="1" dirty="0">
                <a:latin typeface="Times New Roman" panose="02020603050405020304" pitchFamily="18" charset="0"/>
                <a:cs typeface="Times New Roman" panose="02020603050405020304" pitchFamily="18" charset="0"/>
              </a:rPr>
              <a:t>Need of Multiple –level Association Rules?</a:t>
            </a:r>
          </a:p>
          <a:p>
            <a:r>
              <a:rPr lang="en-IN" dirty="0">
                <a:latin typeface="Times New Roman" panose="02020603050405020304" pitchFamily="18" charset="0"/>
                <a:cs typeface="Times New Roman" panose="02020603050405020304" pitchFamily="18" charset="0"/>
              </a:rPr>
              <a:t>Sometimes at  low data level , data does not show any significant pattern. But there are useful information hiding behind.</a:t>
            </a:r>
          </a:p>
          <a:p>
            <a:r>
              <a:rPr lang="en-IN" dirty="0">
                <a:latin typeface="Times New Roman" panose="02020603050405020304" pitchFamily="18" charset="0"/>
                <a:cs typeface="Times New Roman" panose="02020603050405020304" pitchFamily="18" charset="0"/>
              </a:rPr>
              <a:t>Aim is to find the hidden information in or between levels of abstraction </a:t>
            </a: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Three Ways</a:t>
            </a:r>
          </a:p>
          <a:p>
            <a:pPr marL="514350" indent="-514350">
              <a:buFont typeface="+mj-lt"/>
              <a:buAutoNum type="arabicParenR"/>
            </a:pPr>
            <a:r>
              <a:rPr lang="en-IN" dirty="0">
                <a:latin typeface="Times New Roman" panose="02020603050405020304" pitchFamily="18" charset="0"/>
                <a:cs typeface="Times New Roman" panose="02020603050405020304" pitchFamily="18" charset="0"/>
              </a:rPr>
              <a:t>Uniform Support ( Using uniform minimum support for all levels )</a:t>
            </a:r>
          </a:p>
          <a:p>
            <a:pPr marL="514350" indent="-514350">
              <a:buFont typeface="+mj-lt"/>
              <a:buAutoNum type="arabicParenR"/>
            </a:pPr>
            <a:r>
              <a:rPr lang="en-IN" dirty="0">
                <a:latin typeface="Times New Roman" panose="02020603050405020304" pitchFamily="18" charset="0"/>
                <a:cs typeface="Times New Roman" panose="02020603050405020304" pitchFamily="18" charset="0"/>
              </a:rPr>
              <a:t>Reduced Support ( Using reduced minimum support at lower levels )</a:t>
            </a:r>
          </a:p>
          <a:p>
            <a:pPr marL="514350" indent="-514350">
              <a:buFont typeface="+mj-lt"/>
              <a:buAutoNum type="arabicParenR"/>
            </a:pPr>
            <a:r>
              <a:rPr lang="en-IN" dirty="0">
                <a:latin typeface="Times New Roman" panose="02020603050405020304" pitchFamily="18" charset="0"/>
                <a:cs typeface="Times New Roman" panose="02020603050405020304" pitchFamily="18" charset="0"/>
              </a:rPr>
              <a:t>Group-Based Support ( Using Item or group based minimum support) </a:t>
            </a:r>
          </a:p>
        </p:txBody>
      </p:sp>
    </p:spTree>
    <p:extLst>
      <p:ext uri="{BB962C8B-B14F-4D97-AF65-F5344CB8AC3E}">
        <p14:creationId xmlns:p14="http://schemas.microsoft.com/office/powerpoint/2010/main" val="1434838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25F5E66-9495-9ABE-F861-7152AABBBD7A}"/>
              </a:ext>
            </a:extLst>
          </p:cNvPr>
          <p:cNvGraphicFramePr>
            <a:graphicFrameLocks noGrp="1"/>
          </p:cNvGraphicFramePr>
          <p:nvPr>
            <p:ph idx="1"/>
          </p:nvPr>
        </p:nvGraphicFramePr>
        <p:xfrm>
          <a:off x="452438" y="354013"/>
          <a:ext cx="5389718" cy="2613583"/>
        </p:xfrm>
        <a:graphic>
          <a:graphicData uri="http://schemas.openxmlformats.org/drawingml/2006/table">
            <a:tbl>
              <a:tblPr firstRow="1" bandRow="1">
                <a:tableStyleId>{5940675A-B579-460E-94D1-54222C63F5DA}</a:tableStyleId>
              </a:tblPr>
              <a:tblGrid>
                <a:gridCol w="785600">
                  <a:extLst>
                    <a:ext uri="{9D8B030D-6E8A-4147-A177-3AD203B41FA5}">
                      <a16:colId xmlns:a16="http://schemas.microsoft.com/office/drawing/2014/main" val="1236382072"/>
                    </a:ext>
                  </a:extLst>
                </a:gridCol>
                <a:gridCol w="1036385">
                  <a:extLst>
                    <a:ext uri="{9D8B030D-6E8A-4147-A177-3AD203B41FA5}">
                      <a16:colId xmlns:a16="http://schemas.microsoft.com/office/drawing/2014/main" val="30813511"/>
                    </a:ext>
                  </a:extLst>
                </a:gridCol>
                <a:gridCol w="1898511">
                  <a:extLst>
                    <a:ext uri="{9D8B030D-6E8A-4147-A177-3AD203B41FA5}">
                      <a16:colId xmlns:a16="http://schemas.microsoft.com/office/drawing/2014/main" val="2974466722"/>
                    </a:ext>
                  </a:extLst>
                </a:gridCol>
                <a:gridCol w="1669222">
                  <a:extLst>
                    <a:ext uri="{9D8B030D-6E8A-4147-A177-3AD203B41FA5}">
                      <a16:colId xmlns:a16="http://schemas.microsoft.com/office/drawing/2014/main" val="3768906868"/>
                    </a:ext>
                  </a:extLst>
                </a:gridCol>
              </a:tblGrid>
              <a:tr h="373369">
                <a:tc>
                  <a:txBody>
                    <a:bodyPr/>
                    <a:lstStyle/>
                    <a:p>
                      <a:pPr algn="ctr"/>
                      <a:r>
                        <a:rPr lang="en-IN" dirty="0"/>
                        <a:t>NO.</a:t>
                      </a:r>
                    </a:p>
                  </a:txBody>
                  <a:tcPr/>
                </a:tc>
                <a:tc>
                  <a:txBody>
                    <a:bodyPr/>
                    <a:lstStyle/>
                    <a:p>
                      <a:pPr algn="ctr"/>
                      <a:r>
                        <a:rPr lang="en-IN" dirty="0"/>
                        <a:t>Student</a:t>
                      </a:r>
                    </a:p>
                  </a:txBody>
                  <a:tcPr/>
                </a:tc>
                <a:tc>
                  <a:txBody>
                    <a:bodyPr/>
                    <a:lstStyle/>
                    <a:p>
                      <a:pPr algn="ctr"/>
                      <a:r>
                        <a:rPr lang="en-IN" dirty="0"/>
                        <a:t>Credit Rating</a:t>
                      </a:r>
                    </a:p>
                  </a:txBody>
                  <a:tcPr/>
                </a:tc>
                <a:tc>
                  <a:txBody>
                    <a:bodyPr/>
                    <a:lstStyle/>
                    <a:p>
                      <a:pPr algn="ctr"/>
                      <a:r>
                        <a:rPr lang="en-IN" dirty="0" err="1"/>
                        <a:t>Buys_laptop</a:t>
                      </a:r>
                      <a:endParaRPr lang="en-IN" dirty="0"/>
                    </a:p>
                  </a:txBody>
                  <a:tcPr/>
                </a:tc>
                <a:extLst>
                  <a:ext uri="{0D108BD9-81ED-4DB2-BD59-A6C34878D82A}">
                    <a16:rowId xmlns:a16="http://schemas.microsoft.com/office/drawing/2014/main" val="344147963"/>
                  </a:ext>
                </a:extLst>
              </a:tr>
              <a:tr h="373369">
                <a:tc>
                  <a:txBody>
                    <a:bodyPr/>
                    <a:lstStyle/>
                    <a:p>
                      <a:pPr algn="ctr"/>
                      <a:r>
                        <a:rPr lang="en-IN" dirty="0"/>
                        <a:t>1</a:t>
                      </a:r>
                    </a:p>
                  </a:txBody>
                  <a:tcPr/>
                </a:tc>
                <a:tc>
                  <a:txBody>
                    <a:bodyPr/>
                    <a:lstStyle/>
                    <a:p>
                      <a:pPr algn="ctr"/>
                      <a:r>
                        <a:rPr lang="en-IN" dirty="0"/>
                        <a:t>Yes</a:t>
                      </a:r>
                    </a:p>
                  </a:txBody>
                  <a:tcPr/>
                </a:tc>
                <a:tc>
                  <a:txBody>
                    <a:bodyPr/>
                    <a:lstStyle/>
                    <a:p>
                      <a:pPr algn="ctr"/>
                      <a:r>
                        <a:rPr lang="en-IN" dirty="0"/>
                        <a:t>Excellent</a:t>
                      </a:r>
                    </a:p>
                  </a:txBody>
                  <a:tcPr/>
                </a:tc>
                <a:tc>
                  <a:txBody>
                    <a:bodyPr/>
                    <a:lstStyle/>
                    <a:p>
                      <a:pPr algn="ctr"/>
                      <a:r>
                        <a:rPr lang="en-IN" dirty="0"/>
                        <a:t>Yes</a:t>
                      </a:r>
                    </a:p>
                  </a:txBody>
                  <a:tcPr/>
                </a:tc>
                <a:extLst>
                  <a:ext uri="{0D108BD9-81ED-4DB2-BD59-A6C34878D82A}">
                    <a16:rowId xmlns:a16="http://schemas.microsoft.com/office/drawing/2014/main" val="2935224745"/>
                  </a:ext>
                </a:extLst>
              </a:tr>
              <a:tr h="373369">
                <a:tc>
                  <a:txBody>
                    <a:bodyPr/>
                    <a:lstStyle/>
                    <a:p>
                      <a:pPr algn="ctr"/>
                      <a:r>
                        <a:rPr lang="en-IN" dirty="0"/>
                        <a:t>2</a:t>
                      </a:r>
                    </a:p>
                  </a:txBody>
                  <a:tcPr/>
                </a:tc>
                <a:tc>
                  <a:txBody>
                    <a:bodyPr/>
                    <a:lstStyle/>
                    <a:p>
                      <a:pPr algn="ctr"/>
                      <a:r>
                        <a:rPr lang="en-IN" dirty="0"/>
                        <a:t>Yes</a:t>
                      </a:r>
                    </a:p>
                  </a:txBody>
                  <a:tcPr/>
                </a:tc>
                <a:tc>
                  <a:txBody>
                    <a:bodyPr/>
                    <a:lstStyle/>
                    <a:p>
                      <a:pPr algn="ctr"/>
                      <a:r>
                        <a:rPr lang="en-IN" dirty="0"/>
                        <a:t>Fair</a:t>
                      </a:r>
                    </a:p>
                  </a:txBody>
                  <a:tcPr/>
                </a:tc>
                <a:tc>
                  <a:txBody>
                    <a:bodyPr/>
                    <a:lstStyle/>
                    <a:p>
                      <a:pPr algn="ctr"/>
                      <a:r>
                        <a:rPr lang="en-IN" dirty="0"/>
                        <a:t>No</a:t>
                      </a:r>
                    </a:p>
                  </a:txBody>
                  <a:tcPr/>
                </a:tc>
                <a:extLst>
                  <a:ext uri="{0D108BD9-81ED-4DB2-BD59-A6C34878D82A}">
                    <a16:rowId xmlns:a16="http://schemas.microsoft.com/office/drawing/2014/main" val="2766069033"/>
                  </a:ext>
                </a:extLst>
              </a:tr>
              <a:tr h="373369">
                <a:tc>
                  <a:txBody>
                    <a:bodyPr/>
                    <a:lstStyle/>
                    <a:p>
                      <a:pPr algn="ctr"/>
                      <a:r>
                        <a:rPr lang="en-IN" dirty="0"/>
                        <a:t>3</a:t>
                      </a:r>
                    </a:p>
                  </a:txBody>
                  <a:tcPr/>
                </a:tc>
                <a:tc>
                  <a:txBody>
                    <a:bodyPr/>
                    <a:lstStyle/>
                    <a:p>
                      <a:pPr algn="ctr"/>
                      <a:r>
                        <a:rPr lang="en-IN" dirty="0"/>
                        <a:t>No</a:t>
                      </a:r>
                    </a:p>
                  </a:txBody>
                  <a:tcPr/>
                </a:tc>
                <a:tc>
                  <a:txBody>
                    <a:bodyPr/>
                    <a:lstStyle/>
                    <a:p>
                      <a:pPr algn="ctr"/>
                      <a:r>
                        <a:rPr lang="en-IN" dirty="0"/>
                        <a:t>Excellent </a:t>
                      </a:r>
                    </a:p>
                  </a:txBody>
                  <a:tcPr/>
                </a:tc>
                <a:tc>
                  <a:txBody>
                    <a:bodyPr/>
                    <a:lstStyle/>
                    <a:p>
                      <a:pPr algn="ctr"/>
                      <a:r>
                        <a:rPr lang="en-IN" dirty="0"/>
                        <a:t>Yes</a:t>
                      </a:r>
                    </a:p>
                  </a:txBody>
                  <a:tcPr/>
                </a:tc>
                <a:extLst>
                  <a:ext uri="{0D108BD9-81ED-4DB2-BD59-A6C34878D82A}">
                    <a16:rowId xmlns:a16="http://schemas.microsoft.com/office/drawing/2014/main" val="550487748"/>
                  </a:ext>
                </a:extLst>
              </a:tr>
              <a:tr h="373369">
                <a:tc>
                  <a:txBody>
                    <a:bodyPr/>
                    <a:lstStyle/>
                    <a:p>
                      <a:pPr algn="ctr"/>
                      <a:r>
                        <a:rPr lang="en-IN" dirty="0"/>
                        <a:t>4</a:t>
                      </a:r>
                    </a:p>
                  </a:txBody>
                  <a:tcPr/>
                </a:tc>
                <a:tc>
                  <a:txBody>
                    <a:bodyPr/>
                    <a:lstStyle/>
                    <a:p>
                      <a:pPr algn="ctr"/>
                      <a:r>
                        <a:rPr lang="en-IN" dirty="0"/>
                        <a:t>No</a:t>
                      </a:r>
                    </a:p>
                  </a:txBody>
                  <a:tcPr/>
                </a:tc>
                <a:tc>
                  <a:txBody>
                    <a:bodyPr/>
                    <a:lstStyle/>
                    <a:p>
                      <a:pPr algn="ctr"/>
                      <a:r>
                        <a:rPr lang="en-IN" dirty="0"/>
                        <a:t>Excellent</a:t>
                      </a:r>
                    </a:p>
                  </a:txBody>
                  <a:tcPr/>
                </a:tc>
                <a:tc>
                  <a:txBody>
                    <a:bodyPr/>
                    <a:lstStyle/>
                    <a:p>
                      <a:pPr algn="ctr"/>
                      <a:r>
                        <a:rPr lang="en-IN" dirty="0"/>
                        <a:t>Yes</a:t>
                      </a:r>
                    </a:p>
                  </a:txBody>
                  <a:tcPr/>
                </a:tc>
                <a:extLst>
                  <a:ext uri="{0D108BD9-81ED-4DB2-BD59-A6C34878D82A}">
                    <a16:rowId xmlns:a16="http://schemas.microsoft.com/office/drawing/2014/main" val="2380516363"/>
                  </a:ext>
                </a:extLst>
              </a:tr>
              <a:tr h="373369">
                <a:tc>
                  <a:txBody>
                    <a:bodyPr/>
                    <a:lstStyle/>
                    <a:p>
                      <a:pPr algn="ctr"/>
                      <a:r>
                        <a:rPr lang="en-IN" dirty="0"/>
                        <a:t>5</a:t>
                      </a:r>
                    </a:p>
                  </a:txBody>
                  <a:tcPr/>
                </a:tc>
                <a:tc>
                  <a:txBody>
                    <a:bodyPr/>
                    <a:lstStyle/>
                    <a:p>
                      <a:pPr algn="ctr"/>
                      <a:r>
                        <a:rPr lang="en-IN" dirty="0"/>
                        <a:t>Yes</a:t>
                      </a:r>
                    </a:p>
                  </a:txBody>
                  <a:tcPr/>
                </a:tc>
                <a:tc>
                  <a:txBody>
                    <a:bodyPr/>
                    <a:lstStyle/>
                    <a:p>
                      <a:pPr algn="ctr"/>
                      <a:r>
                        <a:rPr lang="en-IN" dirty="0"/>
                        <a:t>Fair </a:t>
                      </a:r>
                    </a:p>
                  </a:txBody>
                  <a:tcPr/>
                </a:tc>
                <a:tc>
                  <a:txBody>
                    <a:bodyPr/>
                    <a:lstStyle/>
                    <a:p>
                      <a:pPr algn="ctr"/>
                      <a:r>
                        <a:rPr lang="en-IN" dirty="0"/>
                        <a:t>No</a:t>
                      </a:r>
                    </a:p>
                  </a:txBody>
                  <a:tcPr/>
                </a:tc>
                <a:extLst>
                  <a:ext uri="{0D108BD9-81ED-4DB2-BD59-A6C34878D82A}">
                    <a16:rowId xmlns:a16="http://schemas.microsoft.com/office/drawing/2014/main" val="1453114532"/>
                  </a:ext>
                </a:extLst>
              </a:tr>
              <a:tr h="373369">
                <a:tc>
                  <a:txBody>
                    <a:bodyPr/>
                    <a:lstStyle/>
                    <a:p>
                      <a:pPr algn="ctr"/>
                      <a:r>
                        <a:rPr lang="en-IN" dirty="0"/>
                        <a:t>6</a:t>
                      </a:r>
                    </a:p>
                  </a:txBody>
                  <a:tcPr/>
                </a:tc>
                <a:tc>
                  <a:txBody>
                    <a:bodyPr/>
                    <a:lstStyle/>
                    <a:p>
                      <a:pPr algn="ctr"/>
                      <a:r>
                        <a:rPr lang="en-IN" dirty="0"/>
                        <a:t>No</a:t>
                      </a:r>
                    </a:p>
                  </a:txBody>
                  <a:tcPr/>
                </a:tc>
                <a:tc>
                  <a:txBody>
                    <a:bodyPr/>
                    <a:lstStyle/>
                    <a:p>
                      <a:pPr algn="ctr"/>
                      <a:r>
                        <a:rPr lang="en-IN" dirty="0"/>
                        <a:t>Fair</a:t>
                      </a:r>
                    </a:p>
                  </a:txBody>
                  <a:tcPr/>
                </a:tc>
                <a:tc>
                  <a:txBody>
                    <a:bodyPr/>
                    <a:lstStyle/>
                    <a:p>
                      <a:pPr algn="ctr"/>
                      <a:r>
                        <a:rPr lang="en-IN" dirty="0"/>
                        <a:t>No</a:t>
                      </a:r>
                    </a:p>
                  </a:txBody>
                  <a:tcPr/>
                </a:tc>
                <a:extLst>
                  <a:ext uri="{0D108BD9-81ED-4DB2-BD59-A6C34878D82A}">
                    <a16:rowId xmlns:a16="http://schemas.microsoft.com/office/drawing/2014/main" val="2877016228"/>
                  </a:ext>
                </a:extLst>
              </a:tr>
            </a:tbl>
          </a:graphicData>
        </a:graphic>
      </p:graphicFrame>
      <p:graphicFrame>
        <p:nvGraphicFramePr>
          <p:cNvPr id="9" name="Table 8">
            <a:extLst>
              <a:ext uri="{FF2B5EF4-FFF2-40B4-BE49-F238E27FC236}">
                <a16:creationId xmlns:a16="http://schemas.microsoft.com/office/drawing/2014/main" id="{DDA905EE-6DC9-B2D0-E8F2-9BDC4D4CB0B7}"/>
              </a:ext>
            </a:extLst>
          </p:cNvPr>
          <p:cNvGraphicFramePr>
            <a:graphicFrameLocks noGrp="1"/>
          </p:cNvGraphicFramePr>
          <p:nvPr>
            <p:extLst>
              <p:ext uri="{D42A27DB-BD31-4B8C-83A1-F6EECF244321}">
                <p14:modId xmlns:p14="http://schemas.microsoft.com/office/powerpoint/2010/main" val="1875793118"/>
              </p:ext>
            </p:extLst>
          </p:nvPr>
        </p:nvGraphicFramePr>
        <p:xfrm>
          <a:off x="7062019" y="354013"/>
          <a:ext cx="3802624" cy="3004700"/>
        </p:xfrm>
        <a:graphic>
          <a:graphicData uri="http://schemas.openxmlformats.org/drawingml/2006/table">
            <a:tbl>
              <a:tblPr firstRow="1" bandRow="1">
                <a:tableStyleId>{5940675A-B579-460E-94D1-54222C63F5DA}</a:tableStyleId>
              </a:tblPr>
              <a:tblGrid>
                <a:gridCol w="2651432">
                  <a:extLst>
                    <a:ext uri="{9D8B030D-6E8A-4147-A177-3AD203B41FA5}">
                      <a16:colId xmlns:a16="http://schemas.microsoft.com/office/drawing/2014/main" val="2622187734"/>
                    </a:ext>
                  </a:extLst>
                </a:gridCol>
                <a:gridCol w="1151192">
                  <a:extLst>
                    <a:ext uri="{9D8B030D-6E8A-4147-A177-3AD203B41FA5}">
                      <a16:colId xmlns:a16="http://schemas.microsoft.com/office/drawing/2014/main" val="3290612977"/>
                    </a:ext>
                  </a:extLst>
                </a:gridCol>
              </a:tblGrid>
              <a:tr h="392237">
                <a:tc>
                  <a:txBody>
                    <a:bodyPr/>
                    <a:lstStyle/>
                    <a:p>
                      <a:r>
                        <a:rPr lang="en-IN" dirty="0"/>
                        <a:t>Attributes</a:t>
                      </a:r>
                    </a:p>
                  </a:txBody>
                  <a:tcPr/>
                </a:tc>
                <a:tc>
                  <a:txBody>
                    <a:bodyPr/>
                    <a:lstStyle/>
                    <a:p>
                      <a:r>
                        <a:rPr lang="en-IN" dirty="0"/>
                        <a:t>Item</a:t>
                      </a:r>
                    </a:p>
                  </a:txBody>
                  <a:tcPr/>
                </a:tc>
                <a:extLst>
                  <a:ext uri="{0D108BD9-81ED-4DB2-BD59-A6C34878D82A}">
                    <a16:rowId xmlns:a16="http://schemas.microsoft.com/office/drawing/2014/main" val="2445600047"/>
                  </a:ext>
                </a:extLst>
              </a:tr>
              <a:tr h="392237">
                <a:tc>
                  <a:txBody>
                    <a:bodyPr/>
                    <a:lstStyle/>
                    <a:p>
                      <a:r>
                        <a:rPr lang="en-IN" dirty="0"/>
                        <a:t>Student = Yes</a:t>
                      </a:r>
                    </a:p>
                  </a:txBody>
                  <a:tcPr/>
                </a:tc>
                <a:tc>
                  <a:txBody>
                    <a:bodyPr/>
                    <a:lstStyle/>
                    <a:p>
                      <a:r>
                        <a:rPr lang="en-IN" dirty="0"/>
                        <a:t>I1</a:t>
                      </a:r>
                    </a:p>
                  </a:txBody>
                  <a:tcPr/>
                </a:tc>
                <a:extLst>
                  <a:ext uri="{0D108BD9-81ED-4DB2-BD59-A6C34878D82A}">
                    <a16:rowId xmlns:a16="http://schemas.microsoft.com/office/drawing/2014/main" val="3902735908"/>
                  </a:ext>
                </a:extLst>
              </a:tr>
              <a:tr h="403435">
                <a:tc>
                  <a:txBody>
                    <a:bodyPr/>
                    <a:lstStyle/>
                    <a:p>
                      <a:r>
                        <a:rPr lang="en-IN" dirty="0"/>
                        <a:t>Student = No</a:t>
                      </a:r>
                    </a:p>
                  </a:txBody>
                  <a:tcPr/>
                </a:tc>
                <a:tc>
                  <a:txBody>
                    <a:bodyPr/>
                    <a:lstStyle/>
                    <a:p>
                      <a:r>
                        <a:rPr lang="en-IN" dirty="0"/>
                        <a:t>I2</a:t>
                      </a:r>
                    </a:p>
                  </a:txBody>
                  <a:tcPr/>
                </a:tc>
                <a:extLst>
                  <a:ext uri="{0D108BD9-81ED-4DB2-BD59-A6C34878D82A}">
                    <a16:rowId xmlns:a16="http://schemas.microsoft.com/office/drawing/2014/main" val="3715830796"/>
                  </a:ext>
                </a:extLst>
              </a:tr>
              <a:tr h="392237">
                <a:tc>
                  <a:txBody>
                    <a:bodyPr/>
                    <a:lstStyle/>
                    <a:p>
                      <a:r>
                        <a:rPr lang="en-IN" dirty="0"/>
                        <a:t>Credit Rating = Excellent  </a:t>
                      </a:r>
                    </a:p>
                  </a:txBody>
                  <a:tcPr/>
                </a:tc>
                <a:tc>
                  <a:txBody>
                    <a:bodyPr/>
                    <a:lstStyle/>
                    <a:p>
                      <a:r>
                        <a:rPr lang="en-IN" dirty="0"/>
                        <a:t>I3</a:t>
                      </a:r>
                    </a:p>
                  </a:txBody>
                  <a:tcPr/>
                </a:tc>
                <a:extLst>
                  <a:ext uri="{0D108BD9-81ED-4DB2-BD59-A6C34878D82A}">
                    <a16:rowId xmlns:a16="http://schemas.microsoft.com/office/drawing/2014/main" val="1282758092"/>
                  </a:ext>
                </a:extLst>
              </a:tr>
              <a:tr h="392237">
                <a:tc>
                  <a:txBody>
                    <a:bodyPr/>
                    <a:lstStyle/>
                    <a:p>
                      <a:r>
                        <a:rPr lang="en-IN" dirty="0" err="1"/>
                        <a:t>Cedit</a:t>
                      </a:r>
                      <a:r>
                        <a:rPr lang="en-IN" dirty="0"/>
                        <a:t> Rating = Fair</a:t>
                      </a:r>
                    </a:p>
                  </a:txBody>
                  <a:tcPr/>
                </a:tc>
                <a:tc>
                  <a:txBody>
                    <a:bodyPr/>
                    <a:lstStyle/>
                    <a:p>
                      <a:r>
                        <a:rPr lang="en-IN" dirty="0"/>
                        <a:t>I4</a:t>
                      </a:r>
                    </a:p>
                  </a:txBody>
                  <a:tcPr/>
                </a:tc>
                <a:extLst>
                  <a:ext uri="{0D108BD9-81ED-4DB2-BD59-A6C34878D82A}">
                    <a16:rowId xmlns:a16="http://schemas.microsoft.com/office/drawing/2014/main" val="2627038700"/>
                  </a:ext>
                </a:extLst>
              </a:tr>
              <a:tr h="392237">
                <a:tc>
                  <a:txBody>
                    <a:bodyPr/>
                    <a:lstStyle/>
                    <a:p>
                      <a:r>
                        <a:rPr lang="en-IN" dirty="0" err="1"/>
                        <a:t>Buys_Laptop</a:t>
                      </a:r>
                      <a:r>
                        <a:rPr lang="en-IN" dirty="0"/>
                        <a:t> = Yes </a:t>
                      </a:r>
                    </a:p>
                  </a:txBody>
                  <a:tcPr/>
                </a:tc>
                <a:tc>
                  <a:txBody>
                    <a:bodyPr/>
                    <a:lstStyle/>
                    <a:p>
                      <a:r>
                        <a:rPr lang="en-IN" dirty="0"/>
                        <a:t>I5</a:t>
                      </a:r>
                    </a:p>
                  </a:txBody>
                  <a:tcPr/>
                </a:tc>
                <a:extLst>
                  <a:ext uri="{0D108BD9-81ED-4DB2-BD59-A6C34878D82A}">
                    <a16:rowId xmlns:a16="http://schemas.microsoft.com/office/drawing/2014/main" val="2126067650"/>
                  </a:ext>
                </a:extLst>
              </a:tr>
              <a:tr h="392237">
                <a:tc>
                  <a:txBody>
                    <a:bodyPr/>
                    <a:lstStyle/>
                    <a:p>
                      <a:r>
                        <a:rPr lang="en-IN" dirty="0" err="1"/>
                        <a:t>Buys_Laptop</a:t>
                      </a:r>
                      <a:r>
                        <a:rPr lang="en-IN" dirty="0"/>
                        <a:t> = No</a:t>
                      </a:r>
                    </a:p>
                  </a:txBody>
                  <a:tcPr/>
                </a:tc>
                <a:tc>
                  <a:txBody>
                    <a:bodyPr/>
                    <a:lstStyle/>
                    <a:p>
                      <a:r>
                        <a:rPr lang="en-IN" dirty="0"/>
                        <a:t>I6</a:t>
                      </a:r>
                    </a:p>
                  </a:txBody>
                  <a:tcPr/>
                </a:tc>
                <a:extLst>
                  <a:ext uri="{0D108BD9-81ED-4DB2-BD59-A6C34878D82A}">
                    <a16:rowId xmlns:a16="http://schemas.microsoft.com/office/drawing/2014/main" val="2127919011"/>
                  </a:ext>
                </a:extLst>
              </a:tr>
            </a:tbl>
          </a:graphicData>
        </a:graphic>
      </p:graphicFrame>
      <p:graphicFrame>
        <p:nvGraphicFramePr>
          <p:cNvPr id="10" name="Table 9">
            <a:extLst>
              <a:ext uri="{FF2B5EF4-FFF2-40B4-BE49-F238E27FC236}">
                <a16:creationId xmlns:a16="http://schemas.microsoft.com/office/drawing/2014/main" id="{7A82FE4C-AC39-C926-377A-FD089A2EEB7A}"/>
              </a:ext>
            </a:extLst>
          </p:cNvPr>
          <p:cNvGraphicFramePr>
            <a:graphicFrameLocks noGrp="1"/>
          </p:cNvGraphicFramePr>
          <p:nvPr>
            <p:extLst>
              <p:ext uri="{D42A27DB-BD31-4B8C-83A1-F6EECF244321}">
                <p14:modId xmlns:p14="http://schemas.microsoft.com/office/powerpoint/2010/main" val="559615593"/>
              </p:ext>
            </p:extLst>
          </p:nvPr>
        </p:nvGraphicFramePr>
        <p:xfrm>
          <a:off x="1809135" y="3429000"/>
          <a:ext cx="8106854" cy="2966720"/>
        </p:xfrm>
        <a:graphic>
          <a:graphicData uri="http://schemas.openxmlformats.org/drawingml/2006/table">
            <a:tbl>
              <a:tblPr firstRow="1" bandRow="1">
                <a:tableStyleId>{5940675A-B579-460E-94D1-54222C63F5DA}</a:tableStyleId>
              </a:tblPr>
              <a:tblGrid>
                <a:gridCol w="1333519">
                  <a:extLst>
                    <a:ext uri="{9D8B030D-6E8A-4147-A177-3AD203B41FA5}">
                      <a16:colId xmlns:a16="http://schemas.microsoft.com/office/drawing/2014/main" val="821227180"/>
                    </a:ext>
                  </a:extLst>
                </a:gridCol>
                <a:gridCol w="1354667">
                  <a:extLst>
                    <a:ext uri="{9D8B030D-6E8A-4147-A177-3AD203B41FA5}">
                      <a16:colId xmlns:a16="http://schemas.microsoft.com/office/drawing/2014/main" val="3393865706"/>
                    </a:ext>
                  </a:extLst>
                </a:gridCol>
                <a:gridCol w="1354667">
                  <a:extLst>
                    <a:ext uri="{9D8B030D-6E8A-4147-A177-3AD203B41FA5}">
                      <a16:colId xmlns:a16="http://schemas.microsoft.com/office/drawing/2014/main" val="580170022"/>
                    </a:ext>
                  </a:extLst>
                </a:gridCol>
                <a:gridCol w="1354667">
                  <a:extLst>
                    <a:ext uri="{9D8B030D-6E8A-4147-A177-3AD203B41FA5}">
                      <a16:colId xmlns:a16="http://schemas.microsoft.com/office/drawing/2014/main" val="328644603"/>
                    </a:ext>
                  </a:extLst>
                </a:gridCol>
                <a:gridCol w="1354667">
                  <a:extLst>
                    <a:ext uri="{9D8B030D-6E8A-4147-A177-3AD203B41FA5}">
                      <a16:colId xmlns:a16="http://schemas.microsoft.com/office/drawing/2014/main" val="1900073262"/>
                    </a:ext>
                  </a:extLst>
                </a:gridCol>
                <a:gridCol w="1354667">
                  <a:extLst>
                    <a:ext uri="{9D8B030D-6E8A-4147-A177-3AD203B41FA5}">
                      <a16:colId xmlns:a16="http://schemas.microsoft.com/office/drawing/2014/main" val="3982700312"/>
                    </a:ext>
                  </a:extLst>
                </a:gridCol>
              </a:tblGrid>
              <a:tr h="370840">
                <a:tc>
                  <a:txBody>
                    <a:bodyPr/>
                    <a:lstStyle/>
                    <a:p>
                      <a:pPr algn="ctr"/>
                      <a:r>
                        <a:rPr lang="en-IN" b="1" dirty="0"/>
                        <a:t>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IN" b="1" dirty="0"/>
                        <a:t>I4</a:t>
                      </a:r>
                    </a:p>
                  </a:txBody>
                  <a:tcPr/>
                </a:tc>
                <a:tc>
                  <a:txBody>
                    <a:bodyPr/>
                    <a:lstStyle/>
                    <a:p>
                      <a:pPr algn="ctr"/>
                      <a:r>
                        <a:rPr lang="en-IN" b="1" dirty="0"/>
                        <a:t>I5</a:t>
                      </a:r>
                    </a:p>
                  </a:txBody>
                  <a:tcPr/>
                </a:tc>
                <a:tc>
                  <a:txBody>
                    <a:bodyPr/>
                    <a:lstStyle/>
                    <a:p>
                      <a:pPr algn="ctr"/>
                      <a:r>
                        <a:rPr lang="en-IN" b="1" dirty="0"/>
                        <a:t>I6</a:t>
                      </a:r>
                    </a:p>
                  </a:txBody>
                  <a:tcPr/>
                </a:tc>
                <a:extLst>
                  <a:ext uri="{0D108BD9-81ED-4DB2-BD59-A6C34878D82A}">
                    <a16:rowId xmlns:a16="http://schemas.microsoft.com/office/drawing/2014/main" val="2653755968"/>
                  </a:ext>
                </a:extLst>
              </a:tr>
              <a:tr h="370840">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1205337767"/>
                  </a:ext>
                </a:extLst>
              </a:tr>
              <a:tr h="370840">
                <a:tc>
                  <a:txBody>
                    <a:bodyPr/>
                    <a:lstStyle/>
                    <a:p>
                      <a:pPr algn="ctr"/>
                      <a:r>
                        <a:rPr lang="en-IN" b="1" dirty="0"/>
                        <a:t>P</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574950173"/>
                  </a:ext>
                </a:extLst>
              </a:tr>
              <a:tr h="370840">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1408265964"/>
                  </a:ext>
                </a:extLst>
              </a:tr>
              <a:tr h="370840">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317581293"/>
                  </a:ext>
                </a:extLst>
              </a:tr>
              <a:tr h="370840">
                <a:tc>
                  <a:txBody>
                    <a:bodyPr/>
                    <a:lstStyle/>
                    <a:p>
                      <a:pPr algn="ctr"/>
                      <a:r>
                        <a:rPr lang="en-IN" b="1" dirty="0"/>
                        <a:t>P</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2342977873"/>
                  </a:ext>
                </a:extLst>
              </a:tr>
              <a:tr h="370840">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2258934129"/>
                  </a:ext>
                </a:extLst>
              </a:tr>
              <a:tr h="370840">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extLst>
                  <a:ext uri="{0D108BD9-81ED-4DB2-BD59-A6C34878D82A}">
                    <a16:rowId xmlns:a16="http://schemas.microsoft.com/office/drawing/2014/main" val="2314545724"/>
                  </a:ext>
                </a:extLst>
              </a:tr>
            </a:tbl>
          </a:graphicData>
        </a:graphic>
      </p:graphicFrame>
      <p:sp>
        <p:nvSpPr>
          <p:cNvPr id="12" name="TextBox 11">
            <a:extLst>
              <a:ext uri="{FF2B5EF4-FFF2-40B4-BE49-F238E27FC236}">
                <a16:creationId xmlns:a16="http://schemas.microsoft.com/office/drawing/2014/main" id="{8241CD36-BA41-AB8C-95FE-D755BFBBB96C}"/>
              </a:ext>
            </a:extLst>
          </p:cNvPr>
          <p:cNvSpPr txBox="1"/>
          <p:nvPr/>
        </p:nvSpPr>
        <p:spPr>
          <a:xfrm>
            <a:off x="4925962" y="3012558"/>
            <a:ext cx="589935" cy="371479"/>
          </a:xfrm>
          <a:prstGeom prst="rect">
            <a:avLst/>
          </a:prstGeom>
          <a:noFill/>
        </p:spPr>
        <p:txBody>
          <a:bodyPr wrap="square">
            <a:spAutoFit/>
          </a:bodyPr>
          <a:lstStyle/>
          <a:p>
            <a:pPr marL="0" indent="0">
              <a:buNone/>
            </a:pPr>
            <a:r>
              <a:rPr lang="en-IN" b="1" dirty="0">
                <a:latin typeface="Times New Roman" panose="02020603050405020304" pitchFamily="18" charset="0"/>
                <a:cs typeface="Times New Roman" panose="02020603050405020304" pitchFamily="18" charset="0"/>
              </a:rPr>
              <a:t>C1</a:t>
            </a:r>
            <a:endParaRPr lang="en-IN" sz="18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710DBC5-C70A-D4F0-2869-99A45545726E}"/>
              </a:ext>
            </a:extLst>
          </p:cNvPr>
          <p:cNvSpPr txBox="1"/>
          <p:nvPr/>
        </p:nvSpPr>
        <p:spPr>
          <a:xfrm>
            <a:off x="10382864" y="4540882"/>
            <a:ext cx="1809135" cy="400110"/>
          </a:xfrm>
          <a:prstGeom prst="rect">
            <a:avLst/>
          </a:prstGeom>
          <a:noFill/>
        </p:spPr>
        <p:txBody>
          <a:bodyPr wrap="square">
            <a:spAutoFit/>
          </a:bodyPr>
          <a:lstStyle/>
          <a:p>
            <a:pPr marL="0" indent="0">
              <a:buNone/>
            </a:pPr>
            <a:r>
              <a:rPr lang="en-IN" sz="2000" b="1" dirty="0">
                <a:solidFill>
                  <a:srgbClr val="FF0000"/>
                </a:solidFill>
                <a:latin typeface="Times New Roman" panose="02020603050405020304" pitchFamily="18" charset="0"/>
                <a:cs typeface="Times New Roman" panose="02020603050405020304" pitchFamily="18" charset="0"/>
              </a:rPr>
              <a:t>Apply </a:t>
            </a:r>
            <a:r>
              <a:rPr lang="en-IN" sz="2000" b="1" dirty="0" err="1">
                <a:solidFill>
                  <a:srgbClr val="FF0000"/>
                </a:solidFill>
                <a:latin typeface="Times New Roman" panose="02020603050405020304" pitchFamily="18" charset="0"/>
                <a:cs typeface="Times New Roman" panose="02020603050405020304" pitchFamily="18" charset="0"/>
              </a:rPr>
              <a:t>Apriori</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32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601-BCA0-C4F1-634C-7702272D54F7}"/>
              </a:ext>
            </a:extLst>
          </p:cNvPr>
          <p:cNvSpPr>
            <a:spLocks noGrp="1"/>
          </p:cNvSpPr>
          <p:nvPr>
            <p:ph type="title"/>
          </p:nvPr>
        </p:nvSpPr>
        <p:spPr>
          <a:xfrm>
            <a:off x="838200" y="365125"/>
            <a:ext cx="10515600" cy="539443"/>
          </a:xfrm>
        </p:spPr>
        <p:txBody>
          <a:bodyPr>
            <a:normAutofit/>
          </a:bodyPr>
          <a:lstStyle/>
          <a:p>
            <a:r>
              <a:rPr lang="en-US" sz="2000" dirty="0">
                <a:latin typeface="Times New Roman" panose="02020603050405020304" pitchFamily="18" charset="0"/>
                <a:cs typeface="Times New Roman" panose="02020603050405020304" pitchFamily="18" charset="0"/>
              </a:rPr>
              <a:t>2 itemset generation</a:t>
            </a:r>
            <a:endParaRPr lang="en-IN" sz="2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5823978-9D8A-B2F0-2DB9-36799C696FF6}"/>
              </a:ext>
            </a:extLst>
          </p:cNvPr>
          <p:cNvGraphicFramePr>
            <a:graphicFrameLocks noGrp="1"/>
          </p:cNvGraphicFramePr>
          <p:nvPr>
            <p:ph idx="1"/>
            <p:extLst>
              <p:ext uri="{D42A27DB-BD31-4B8C-83A1-F6EECF244321}">
                <p14:modId xmlns:p14="http://schemas.microsoft.com/office/powerpoint/2010/main" val="2655164199"/>
              </p:ext>
            </p:extLst>
          </p:nvPr>
        </p:nvGraphicFramePr>
        <p:xfrm>
          <a:off x="838200" y="1062037"/>
          <a:ext cx="6005053" cy="3018352"/>
        </p:xfrm>
        <a:graphic>
          <a:graphicData uri="http://schemas.openxmlformats.org/drawingml/2006/table">
            <a:tbl>
              <a:tblPr firstRow="1" bandRow="1">
                <a:tableStyleId>{5940675A-B579-460E-94D1-54222C63F5DA}</a:tableStyleId>
              </a:tblPr>
              <a:tblGrid>
                <a:gridCol w="987788">
                  <a:extLst>
                    <a:ext uri="{9D8B030D-6E8A-4147-A177-3AD203B41FA5}">
                      <a16:colId xmlns:a16="http://schemas.microsoft.com/office/drawing/2014/main" val="1455158777"/>
                    </a:ext>
                  </a:extLst>
                </a:gridCol>
                <a:gridCol w="1003453">
                  <a:extLst>
                    <a:ext uri="{9D8B030D-6E8A-4147-A177-3AD203B41FA5}">
                      <a16:colId xmlns:a16="http://schemas.microsoft.com/office/drawing/2014/main" val="3835251692"/>
                    </a:ext>
                  </a:extLst>
                </a:gridCol>
                <a:gridCol w="1003453">
                  <a:extLst>
                    <a:ext uri="{9D8B030D-6E8A-4147-A177-3AD203B41FA5}">
                      <a16:colId xmlns:a16="http://schemas.microsoft.com/office/drawing/2014/main" val="1510338462"/>
                    </a:ext>
                  </a:extLst>
                </a:gridCol>
                <a:gridCol w="1003453">
                  <a:extLst>
                    <a:ext uri="{9D8B030D-6E8A-4147-A177-3AD203B41FA5}">
                      <a16:colId xmlns:a16="http://schemas.microsoft.com/office/drawing/2014/main" val="2653342217"/>
                    </a:ext>
                  </a:extLst>
                </a:gridCol>
                <a:gridCol w="1003453">
                  <a:extLst>
                    <a:ext uri="{9D8B030D-6E8A-4147-A177-3AD203B41FA5}">
                      <a16:colId xmlns:a16="http://schemas.microsoft.com/office/drawing/2014/main" val="1874765239"/>
                    </a:ext>
                  </a:extLst>
                </a:gridCol>
                <a:gridCol w="1003453">
                  <a:extLst>
                    <a:ext uri="{9D8B030D-6E8A-4147-A177-3AD203B41FA5}">
                      <a16:colId xmlns:a16="http://schemas.microsoft.com/office/drawing/2014/main" val="3680626037"/>
                    </a:ext>
                  </a:extLst>
                </a:gridCol>
              </a:tblGrid>
              <a:tr h="377294">
                <a:tc>
                  <a:txBody>
                    <a:bodyPr/>
                    <a:lstStyle/>
                    <a:p>
                      <a:pPr algn="ctr"/>
                      <a:r>
                        <a:rPr lang="en-IN" b="1" dirty="0"/>
                        <a:t>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IN" b="1" dirty="0"/>
                        <a:t>I4</a:t>
                      </a:r>
                    </a:p>
                  </a:txBody>
                  <a:tcPr/>
                </a:tc>
                <a:tc>
                  <a:txBody>
                    <a:bodyPr/>
                    <a:lstStyle/>
                    <a:p>
                      <a:pPr algn="ctr"/>
                      <a:r>
                        <a:rPr lang="en-IN" b="1" dirty="0"/>
                        <a:t>I5</a:t>
                      </a:r>
                    </a:p>
                  </a:txBody>
                  <a:tcPr/>
                </a:tc>
                <a:tc>
                  <a:txBody>
                    <a:bodyPr/>
                    <a:lstStyle/>
                    <a:p>
                      <a:pPr algn="ctr"/>
                      <a:r>
                        <a:rPr lang="en-IN" b="1" dirty="0"/>
                        <a:t>I6</a:t>
                      </a:r>
                    </a:p>
                  </a:txBody>
                  <a:tcPr/>
                </a:tc>
                <a:extLst>
                  <a:ext uri="{0D108BD9-81ED-4DB2-BD59-A6C34878D82A}">
                    <a16:rowId xmlns:a16="http://schemas.microsoft.com/office/drawing/2014/main" val="3590578592"/>
                  </a:ext>
                </a:extLst>
              </a:tr>
              <a:tr h="377294">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114826918"/>
                  </a:ext>
                </a:extLst>
              </a:tr>
              <a:tr h="377294">
                <a:tc>
                  <a:txBody>
                    <a:bodyPr/>
                    <a:lstStyle/>
                    <a:p>
                      <a:pPr algn="ctr"/>
                      <a:r>
                        <a:rPr lang="en-IN" b="1" dirty="0"/>
                        <a:t>P</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2293872579"/>
                  </a:ext>
                </a:extLst>
              </a:tr>
              <a:tr h="377294">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170889715"/>
                  </a:ext>
                </a:extLst>
              </a:tr>
              <a:tr h="377294">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2533750502"/>
                  </a:ext>
                </a:extLst>
              </a:tr>
              <a:tr h="377294">
                <a:tc>
                  <a:txBody>
                    <a:bodyPr/>
                    <a:lstStyle/>
                    <a:p>
                      <a:pPr algn="ctr"/>
                      <a:r>
                        <a:rPr lang="en-IN" b="1" dirty="0"/>
                        <a:t>P</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1229303632"/>
                  </a:ext>
                </a:extLst>
              </a:tr>
              <a:tr h="377294">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2500164254"/>
                  </a:ext>
                </a:extLst>
              </a:tr>
              <a:tr h="377294">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extLst>
                  <a:ext uri="{0D108BD9-81ED-4DB2-BD59-A6C34878D82A}">
                    <a16:rowId xmlns:a16="http://schemas.microsoft.com/office/drawing/2014/main" val="2557257965"/>
                  </a:ext>
                </a:extLst>
              </a:tr>
            </a:tbl>
          </a:graphicData>
        </a:graphic>
      </p:graphicFrame>
      <p:graphicFrame>
        <p:nvGraphicFramePr>
          <p:cNvPr id="5" name="Table 4">
            <a:extLst>
              <a:ext uri="{FF2B5EF4-FFF2-40B4-BE49-F238E27FC236}">
                <a16:creationId xmlns:a16="http://schemas.microsoft.com/office/drawing/2014/main" id="{336B0FA7-828A-930D-BD92-C83F7DC06C96}"/>
              </a:ext>
            </a:extLst>
          </p:cNvPr>
          <p:cNvGraphicFramePr>
            <a:graphicFrameLocks noGrp="1"/>
          </p:cNvGraphicFramePr>
          <p:nvPr>
            <p:extLst>
              <p:ext uri="{D42A27DB-BD31-4B8C-83A1-F6EECF244321}">
                <p14:modId xmlns:p14="http://schemas.microsoft.com/office/powerpoint/2010/main" val="3442551546"/>
              </p:ext>
            </p:extLst>
          </p:nvPr>
        </p:nvGraphicFramePr>
        <p:xfrm>
          <a:off x="7678994" y="469652"/>
          <a:ext cx="2600633" cy="5852160"/>
        </p:xfrm>
        <a:graphic>
          <a:graphicData uri="http://schemas.openxmlformats.org/drawingml/2006/table">
            <a:tbl>
              <a:tblPr firstRow="1" bandRow="1">
                <a:tableStyleId>{5940675A-B579-460E-94D1-54222C63F5DA}</a:tableStyleId>
              </a:tblPr>
              <a:tblGrid>
                <a:gridCol w="1511698">
                  <a:extLst>
                    <a:ext uri="{9D8B030D-6E8A-4147-A177-3AD203B41FA5}">
                      <a16:colId xmlns:a16="http://schemas.microsoft.com/office/drawing/2014/main" val="1488431182"/>
                    </a:ext>
                  </a:extLst>
                </a:gridCol>
                <a:gridCol w="1088935">
                  <a:extLst>
                    <a:ext uri="{9D8B030D-6E8A-4147-A177-3AD203B41FA5}">
                      <a16:colId xmlns:a16="http://schemas.microsoft.com/office/drawing/2014/main" val="3511181249"/>
                    </a:ext>
                  </a:extLst>
                </a:gridCol>
              </a:tblGrid>
              <a:tr h="345349">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5377839"/>
                  </a:ext>
                </a:extLst>
              </a:tr>
              <a:tr h="345349">
                <a:tc>
                  <a:txBody>
                    <a:bodyPr/>
                    <a:lstStyle/>
                    <a:p>
                      <a:pPr algn="ctr"/>
                      <a:r>
                        <a:rPr lang="en-US" dirty="0"/>
                        <a:t>( I1 , I2 )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76402221"/>
                  </a:ext>
                </a:extLst>
              </a:tr>
              <a:tr h="345349">
                <a:tc>
                  <a:txBody>
                    <a:bodyPr/>
                    <a:lstStyle/>
                    <a:p>
                      <a:pPr algn="ctr"/>
                      <a:r>
                        <a:rPr lang="en-US" dirty="0"/>
                        <a:t>( I1 , I3 )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68749961"/>
                  </a:ext>
                </a:extLst>
              </a:tr>
              <a:tr h="345349">
                <a:tc>
                  <a:txBody>
                    <a:bodyPr/>
                    <a:lstStyle/>
                    <a:p>
                      <a:pPr algn="ctr"/>
                      <a:r>
                        <a:rPr lang="en-US" dirty="0"/>
                        <a:t>( I1 , I4 )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43912344"/>
                  </a:ext>
                </a:extLst>
              </a:tr>
              <a:tr h="345349">
                <a:tc>
                  <a:txBody>
                    <a:bodyPr/>
                    <a:lstStyle/>
                    <a:p>
                      <a:pPr algn="ctr"/>
                      <a:r>
                        <a:rPr lang="en-US" dirty="0"/>
                        <a:t>( I1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367735858"/>
                  </a:ext>
                </a:extLst>
              </a:tr>
              <a:tr h="345349">
                <a:tc>
                  <a:txBody>
                    <a:bodyPr/>
                    <a:lstStyle/>
                    <a:p>
                      <a:pPr algn="ctr"/>
                      <a:r>
                        <a:rPr lang="en-US" dirty="0"/>
                        <a:t>( I1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1162120"/>
                  </a:ext>
                </a:extLst>
              </a:tr>
              <a:tr h="345349">
                <a:tc>
                  <a:txBody>
                    <a:bodyPr/>
                    <a:lstStyle/>
                    <a:p>
                      <a:pPr algn="ctr"/>
                      <a:r>
                        <a:rPr lang="en-US" dirty="0"/>
                        <a:t>( I2 , I3 )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846283976"/>
                  </a:ext>
                </a:extLst>
              </a:tr>
              <a:tr h="345349">
                <a:tc>
                  <a:txBody>
                    <a:bodyPr/>
                    <a:lstStyle/>
                    <a:p>
                      <a:pPr algn="ctr"/>
                      <a:r>
                        <a:rPr lang="en-US" dirty="0"/>
                        <a:t>( I2 , I4 )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301637131"/>
                  </a:ext>
                </a:extLst>
              </a:tr>
              <a:tr h="345349">
                <a:tc>
                  <a:txBody>
                    <a:bodyPr/>
                    <a:lstStyle/>
                    <a:p>
                      <a:pPr algn="ctr"/>
                      <a:r>
                        <a:rPr lang="en-US" dirty="0"/>
                        <a:t>( I2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778944489"/>
                  </a:ext>
                </a:extLst>
              </a:tr>
              <a:tr h="345349">
                <a:tc>
                  <a:txBody>
                    <a:bodyPr/>
                    <a:lstStyle/>
                    <a:p>
                      <a:pPr algn="ctr"/>
                      <a:r>
                        <a:rPr lang="en-US" dirty="0"/>
                        <a:t>( I2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681239459"/>
                  </a:ext>
                </a:extLst>
              </a:tr>
              <a:tr h="345349">
                <a:tc>
                  <a:txBody>
                    <a:bodyPr/>
                    <a:lstStyle/>
                    <a:p>
                      <a:pPr algn="ctr"/>
                      <a:r>
                        <a:rPr lang="en-US" dirty="0"/>
                        <a:t>( I3 , I4 )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91293138"/>
                  </a:ext>
                </a:extLst>
              </a:tr>
              <a:tr h="345349">
                <a:tc>
                  <a:txBody>
                    <a:bodyPr/>
                    <a:lstStyle/>
                    <a:p>
                      <a:pPr algn="ctr"/>
                      <a:r>
                        <a:rPr lang="en-US" dirty="0"/>
                        <a:t>( I3, I5 )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173894331"/>
                  </a:ext>
                </a:extLst>
              </a:tr>
              <a:tr h="345349">
                <a:tc>
                  <a:txBody>
                    <a:bodyPr/>
                    <a:lstStyle/>
                    <a:p>
                      <a:pPr algn="ctr"/>
                      <a:r>
                        <a:rPr lang="en-US" dirty="0"/>
                        <a:t>( I3 , I6 )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418630390"/>
                  </a:ext>
                </a:extLst>
              </a:tr>
              <a:tr h="345349">
                <a:tc>
                  <a:txBody>
                    <a:bodyPr/>
                    <a:lstStyle/>
                    <a:p>
                      <a:pPr algn="ctr"/>
                      <a:r>
                        <a:rPr lang="en-US" dirty="0"/>
                        <a:t>( I4 , I5 )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582921302"/>
                  </a:ext>
                </a:extLst>
              </a:tr>
              <a:tr h="345349">
                <a:tc>
                  <a:txBody>
                    <a:bodyPr/>
                    <a:lstStyle/>
                    <a:p>
                      <a:pPr algn="ctr"/>
                      <a:r>
                        <a:rPr lang="en-US" dirty="0"/>
                        <a:t>( I4 , I6 )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91776959"/>
                  </a:ext>
                </a:extLst>
              </a:tr>
              <a:tr h="345349">
                <a:tc>
                  <a:txBody>
                    <a:bodyPr/>
                    <a:lstStyle/>
                    <a:p>
                      <a:pPr algn="ctr"/>
                      <a:r>
                        <a:rPr lang="en-US" dirty="0"/>
                        <a:t>( I5 , I6 )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080681000"/>
                  </a:ext>
                </a:extLst>
              </a:tr>
            </a:tbl>
          </a:graphicData>
        </a:graphic>
      </p:graphicFrame>
      <p:sp>
        <p:nvSpPr>
          <p:cNvPr id="8" name="TextBox 7">
            <a:extLst>
              <a:ext uri="{FF2B5EF4-FFF2-40B4-BE49-F238E27FC236}">
                <a16:creationId xmlns:a16="http://schemas.microsoft.com/office/drawing/2014/main" id="{1958D30A-D0A2-353B-DEF2-B33CEFCA5705}"/>
              </a:ext>
            </a:extLst>
          </p:cNvPr>
          <p:cNvSpPr txBox="1"/>
          <p:nvPr/>
        </p:nvSpPr>
        <p:spPr>
          <a:xfrm>
            <a:off x="3472016" y="692705"/>
            <a:ext cx="73741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L1</a:t>
            </a:r>
            <a:endParaRPr lang="en-IN" dirty="0"/>
          </a:p>
        </p:txBody>
      </p:sp>
      <p:sp>
        <p:nvSpPr>
          <p:cNvPr id="10" name="TextBox 9">
            <a:extLst>
              <a:ext uri="{FF2B5EF4-FFF2-40B4-BE49-F238E27FC236}">
                <a16:creationId xmlns:a16="http://schemas.microsoft.com/office/drawing/2014/main" id="{AB69DCA7-A0DF-74E4-97FA-4130BC749387}"/>
              </a:ext>
            </a:extLst>
          </p:cNvPr>
          <p:cNvSpPr txBox="1"/>
          <p:nvPr/>
        </p:nvSpPr>
        <p:spPr>
          <a:xfrm>
            <a:off x="8794955" y="55409"/>
            <a:ext cx="73741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C2</a:t>
            </a:r>
            <a:endParaRPr lang="en-IN" dirty="0"/>
          </a:p>
        </p:txBody>
      </p:sp>
    </p:spTree>
    <p:extLst>
      <p:ext uri="{BB962C8B-B14F-4D97-AF65-F5344CB8AC3E}">
        <p14:creationId xmlns:p14="http://schemas.microsoft.com/office/powerpoint/2010/main" val="2095599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B601-BCA0-C4F1-634C-7702272D54F7}"/>
              </a:ext>
            </a:extLst>
          </p:cNvPr>
          <p:cNvSpPr>
            <a:spLocks noGrp="1"/>
          </p:cNvSpPr>
          <p:nvPr>
            <p:ph type="title"/>
          </p:nvPr>
        </p:nvSpPr>
        <p:spPr>
          <a:xfrm>
            <a:off x="838200" y="365125"/>
            <a:ext cx="10515600" cy="539443"/>
          </a:xfrm>
        </p:spPr>
        <p:txBody>
          <a:bodyPr>
            <a:normAutofit/>
          </a:bodyPr>
          <a:lstStyle/>
          <a:p>
            <a:r>
              <a:rPr lang="en-US" sz="2000" dirty="0">
                <a:latin typeface="Times New Roman" panose="02020603050405020304" pitchFamily="18" charset="0"/>
                <a:cs typeface="Times New Roman" panose="02020603050405020304" pitchFamily="18" charset="0"/>
              </a:rPr>
              <a:t>2 itemset generation</a:t>
            </a:r>
            <a:endParaRPr lang="en-IN" sz="2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5823978-9D8A-B2F0-2DB9-36799C696FF6}"/>
              </a:ext>
            </a:extLst>
          </p:cNvPr>
          <p:cNvGraphicFramePr>
            <a:graphicFrameLocks noGrp="1"/>
          </p:cNvGraphicFramePr>
          <p:nvPr>
            <p:ph idx="1"/>
          </p:nvPr>
        </p:nvGraphicFramePr>
        <p:xfrm>
          <a:off x="838200" y="1062037"/>
          <a:ext cx="6005053" cy="3018352"/>
        </p:xfrm>
        <a:graphic>
          <a:graphicData uri="http://schemas.openxmlformats.org/drawingml/2006/table">
            <a:tbl>
              <a:tblPr firstRow="1" bandRow="1">
                <a:tableStyleId>{5940675A-B579-460E-94D1-54222C63F5DA}</a:tableStyleId>
              </a:tblPr>
              <a:tblGrid>
                <a:gridCol w="987788">
                  <a:extLst>
                    <a:ext uri="{9D8B030D-6E8A-4147-A177-3AD203B41FA5}">
                      <a16:colId xmlns:a16="http://schemas.microsoft.com/office/drawing/2014/main" val="1455158777"/>
                    </a:ext>
                  </a:extLst>
                </a:gridCol>
                <a:gridCol w="1003453">
                  <a:extLst>
                    <a:ext uri="{9D8B030D-6E8A-4147-A177-3AD203B41FA5}">
                      <a16:colId xmlns:a16="http://schemas.microsoft.com/office/drawing/2014/main" val="3835251692"/>
                    </a:ext>
                  </a:extLst>
                </a:gridCol>
                <a:gridCol w="1003453">
                  <a:extLst>
                    <a:ext uri="{9D8B030D-6E8A-4147-A177-3AD203B41FA5}">
                      <a16:colId xmlns:a16="http://schemas.microsoft.com/office/drawing/2014/main" val="1510338462"/>
                    </a:ext>
                  </a:extLst>
                </a:gridCol>
                <a:gridCol w="1003453">
                  <a:extLst>
                    <a:ext uri="{9D8B030D-6E8A-4147-A177-3AD203B41FA5}">
                      <a16:colId xmlns:a16="http://schemas.microsoft.com/office/drawing/2014/main" val="2653342217"/>
                    </a:ext>
                  </a:extLst>
                </a:gridCol>
                <a:gridCol w="1003453">
                  <a:extLst>
                    <a:ext uri="{9D8B030D-6E8A-4147-A177-3AD203B41FA5}">
                      <a16:colId xmlns:a16="http://schemas.microsoft.com/office/drawing/2014/main" val="1874765239"/>
                    </a:ext>
                  </a:extLst>
                </a:gridCol>
                <a:gridCol w="1003453">
                  <a:extLst>
                    <a:ext uri="{9D8B030D-6E8A-4147-A177-3AD203B41FA5}">
                      <a16:colId xmlns:a16="http://schemas.microsoft.com/office/drawing/2014/main" val="3680626037"/>
                    </a:ext>
                  </a:extLst>
                </a:gridCol>
              </a:tblGrid>
              <a:tr h="377294">
                <a:tc>
                  <a:txBody>
                    <a:bodyPr/>
                    <a:lstStyle/>
                    <a:p>
                      <a:pPr algn="ctr"/>
                      <a:r>
                        <a:rPr lang="en-IN" b="1" dirty="0"/>
                        <a:t>I1</a:t>
                      </a:r>
                    </a:p>
                  </a:txBody>
                  <a:tcPr/>
                </a:tc>
                <a:tc>
                  <a:txBody>
                    <a:bodyPr/>
                    <a:lstStyle/>
                    <a:p>
                      <a:pPr algn="ctr"/>
                      <a:r>
                        <a:rPr lang="en-IN" b="1" dirty="0"/>
                        <a:t>I2</a:t>
                      </a:r>
                    </a:p>
                  </a:txBody>
                  <a:tcPr/>
                </a:tc>
                <a:tc>
                  <a:txBody>
                    <a:bodyPr/>
                    <a:lstStyle/>
                    <a:p>
                      <a:pPr algn="ctr"/>
                      <a:r>
                        <a:rPr lang="en-IN" b="1" dirty="0"/>
                        <a:t>I3</a:t>
                      </a:r>
                    </a:p>
                  </a:txBody>
                  <a:tcPr/>
                </a:tc>
                <a:tc>
                  <a:txBody>
                    <a:bodyPr/>
                    <a:lstStyle/>
                    <a:p>
                      <a:pPr algn="ctr"/>
                      <a:r>
                        <a:rPr lang="en-IN" b="1" dirty="0"/>
                        <a:t>I4</a:t>
                      </a:r>
                    </a:p>
                  </a:txBody>
                  <a:tcPr/>
                </a:tc>
                <a:tc>
                  <a:txBody>
                    <a:bodyPr/>
                    <a:lstStyle/>
                    <a:p>
                      <a:pPr algn="ctr"/>
                      <a:r>
                        <a:rPr lang="en-IN" b="1" dirty="0"/>
                        <a:t>I5</a:t>
                      </a:r>
                    </a:p>
                  </a:txBody>
                  <a:tcPr/>
                </a:tc>
                <a:tc>
                  <a:txBody>
                    <a:bodyPr/>
                    <a:lstStyle/>
                    <a:p>
                      <a:pPr algn="ctr"/>
                      <a:r>
                        <a:rPr lang="en-IN" b="1" dirty="0"/>
                        <a:t>I6</a:t>
                      </a:r>
                    </a:p>
                  </a:txBody>
                  <a:tcPr/>
                </a:tc>
                <a:extLst>
                  <a:ext uri="{0D108BD9-81ED-4DB2-BD59-A6C34878D82A}">
                    <a16:rowId xmlns:a16="http://schemas.microsoft.com/office/drawing/2014/main" val="3590578592"/>
                  </a:ext>
                </a:extLst>
              </a:tr>
              <a:tr h="377294">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114826918"/>
                  </a:ext>
                </a:extLst>
              </a:tr>
              <a:tr h="377294">
                <a:tc>
                  <a:txBody>
                    <a:bodyPr/>
                    <a:lstStyle/>
                    <a:p>
                      <a:pPr algn="ctr"/>
                      <a:r>
                        <a:rPr lang="en-IN" b="1" dirty="0"/>
                        <a:t>P</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2293872579"/>
                  </a:ext>
                </a:extLst>
              </a:tr>
              <a:tr h="377294">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170889715"/>
                  </a:ext>
                </a:extLst>
              </a:tr>
              <a:tr h="377294">
                <a:tc>
                  <a:txBody>
                    <a:bodyPr/>
                    <a:lstStyle/>
                    <a:p>
                      <a:pPr algn="ctr"/>
                      <a:r>
                        <a:rPr lang="en-IN" dirty="0"/>
                        <a:t>A</a:t>
                      </a:r>
                    </a:p>
                  </a:txBody>
                  <a:tcPr/>
                </a:tc>
                <a:tc>
                  <a:txBody>
                    <a:bodyPr/>
                    <a:lstStyle/>
                    <a:p>
                      <a:pPr algn="ctr"/>
                      <a:r>
                        <a:rPr lang="en-IN" b="1" dirty="0"/>
                        <a:t>P</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extLst>
                  <a:ext uri="{0D108BD9-81ED-4DB2-BD59-A6C34878D82A}">
                    <a16:rowId xmlns:a16="http://schemas.microsoft.com/office/drawing/2014/main" val="2533750502"/>
                  </a:ext>
                </a:extLst>
              </a:tr>
              <a:tr h="377294">
                <a:tc>
                  <a:txBody>
                    <a:bodyPr/>
                    <a:lstStyle/>
                    <a:p>
                      <a:pPr algn="ctr"/>
                      <a:r>
                        <a:rPr lang="en-IN" b="1" dirty="0"/>
                        <a:t>P</a:t>
                      </a:r>
                    </a:p>
                  </a:txBody>
                  <a:tcPr/>
                </a:tc>
                <a:tc>
                  <a:txBody>
                    <a:bodyPr/>
                    <a:lstStyle/>
                    <a:p>
                      <a:pPr algn="ctr"/>
                      <a:r>
                        <a:rPr lang="en-IN" dirty="0"/>
                        <a:t>A</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1229303632"/>
                  </a:ext>
                </a:extLst>
              </a:tr>
              <a:tr h="377294">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tc>
                  <a:txBody>
                    <a:bodyPr/>
                    <a:lstStyle/>
                    <a:p>
                      <a:pPr algn="ctr"/>
                      <a:r>
                        <a:rPr lang="en-IN" dirty="0"/>
                        <a:t>A</a:t>
                      </a:r>
                    </a:p>
                  </a:txBody>
                  <a:tcPr/>
                </a:tc>
                <a:tc>
                  <a:txBody>
                    <a:bodyPr/>
                    <a:lstStyle/>
                    <a:p>
                      <a:pPr algn="ctr"/>
                      <a:r>
                        <a:rPr lang="en-IN" b="1" dirty="0"/>
                        <a:t>P</a:t>
                      </a:r>
                    </a:p>
                  </a:txBody>
                  <a:tcPr/>
                </a:tc>
                <a:extLst>
                  <a:ext uri="{0D108BD9-81ED-4DB2-BD59-A6C34878D82A}">
                    <a16:rowId xmlns:a16="http://schemas.microsoft.com/office/drawing/2014/main" val="2500164254"/>
                  </a:ext>
                </a:extLst>
              </a:tr>
              <a:tr h="377294">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tc>
                  <a:txBody>
                    <a:bodyPr/>
                    <a:lstStyle/>
                    <a:p>
                      <a:pPr algn="ctr"/>
                      <a:r>
                        <a:rPr lang="en-IN" b="1" dirty="0"/>
                        <a:t>3</a:t>
                      </a:r>
                    </a:p>
                  </a:txBody>
                  <a:tcPr/>
                </a:tc>
                <a:extLst>
                  <a:ext uri="{0D108BD9-81ED-4DB2-BD59-A6C34878D82A}">
                    <a16:rowId xmlns:a16="http://schemas.microsoft.com/office/drawing/2014/main" val="2557257965"/>
                  </a:ext>
                </a:extLst>
              </a:tr>
            </a:tbl>
          </a:graphicData>
        </a:graphic>
      </p:graphicFrame>
      <p:graphicFrame>
        <p:nvGraphicFramePr>
          <p:cNvPr id="5" name="Table 4">
            <a:extLst>
              <a:ext uri="{FF2B5EF4-FFF2-40B4-BE49-F238E27FC236}">
                <a16:creationId xmlns:a16="http://schemas.microsoft.com/office/drawing/2014/main" id="{336B0FA7-828A-930D-BD92-C83F7DC06C96}"/>
              </a:ext>
            </a:extLst>
          </p:cNvPr>
          <p:cNvGraphicFramePr>
            <a:graphicFrameLocks noGrp="1"/>
          </p:cNvGraphicFramePr>
          <p:nvPr>
            <p:extLst>
              <p:ext uri="{D42A27DB-BD31-4B8C-83A1-F6EECF244321}">
                <p14:modId xmlns:p14="http://schemas.microsoft.com/office/powerpoint/2010/main" val="3176324144"/>
              </p:ext>
            </p:extLst>
          </p:nvPr>
        </p:nvGraphicFramePr>
        <p:xfrm>
          <a:off x="7678994" y="469652"/>
          <a:ext cx="2600633" cy="5852160"/>
        </p:xfrm>
        <a:graphic>
          <a:graphicData uri="http://schemas.openxmlformats.org/drawingml/2006/table">
            <a:tbl>
              <a:tblPr firstRow="1" bandRow="1">
                <a:tableStyleId>{5940675A-B579-460E-94D1-54222C63F5DA}</a:tableStyleId>
              </a:tblPr>
              <a:tblGrid>
                <a:gridCol w="1511698">
                  <a:extLst>
                    <a:ext uri="{9D8B030D-6E8A-4147-A177-3AD203B41FA5}">
                      <a16:colId xmlns:a16="http://schemas.microsoft.com/office/drawing/2014/main" val="1488431182"/>
                    </a:ext>
                  </a:extLst>
                </a:gridCol>
                <a:gridCol w="1088935">
                  <a:extLst>
                    <a:ext uri="{9D8B030D-6E8A-4147-A177-3AD203B41FA5}">
                      <a16:colId xmlns:a16="http://schemas.microsoft.com/office/drawing/2014/main" val="3511181249"/>
                    </a:ext>
                  </a:extLst>
                </a:gridCol>
              </a:tblGrid>
              <a:tr h="345349">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5377839"/>
                  </a:ext>
                </a:extLst>
              </a:tr>
              <a:tr h="345349">
                <a:tc>
                  <a:txBody>
                    <a:bodyPr/>
                    <a:lstStyle/>
                    <a:p>
                      <a:pPr algn="ctr"/>
                      <a:r>
                        <a:rPr lang="en-US" dirty="0"/>
                        <a:t>( I1 , I2 )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276402221"/>
                  </a:ext>
                </a:extLst>
              </a:tr>
              <a:tr h="345349">
                <a:tc>
                  <a:txBody>
                    <a:bodyPr/>
                    <a:lstStyle/>
                    <a:p>
                      <a:pPr algn="ctr"/>
                      <a:r>
                        <a:rPr lang="en-US" dirty="0"/>
                        <a:t>( I1 , I3 )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68749961"/>
                  </a:ext>
                </a:extLst>
              </a:tr>
              <a:tr h="345349">
                <a:tc>
                  <a:txBody>
                    <a:bodyPr/>
                    <a:lstStyle/>
                    <a:p>
                      <a:pPr algn="ctr"/>
                      <a:r>
                        <a:rPr lang="en-US" dirty="0"/>
                        <a:t>( I1 , I4 )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43912344"/>
                  </a:ext>
                </a:extLst>
              </a:tr>
              <a:tr h="345349">
                <a:tc>
                  <a:txBody>
                    <a:bodyPr/>
                    <a:lstStyle/>
                    <a:p>
                      <a:pPr algn="ctr"/>
                      <a:r>
                        <a:rPr lang="en-US" dirty="0"/>
                        <a:t>( I1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367735858"/>
                  </a:ext>
                </a:extLst>
              </a:tr>
              <a:tr h="345349">
                <a:tc>
                  <a:txBody>
                    <a:bodyPr/>
                    <a:lstStyle/>
                    <a:p>
                      <a:pPr algn="ctr"/>
                      <a:r>
                        <a:rPr lang="en-US" dirty="0"/>
                        <a:t>( I1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1162120"/>
                  </a:ext>
                </a:extLst>
              </a:tr>
              <a:tr h="345349">
                <a:tc>
                  <a:txBody>
                    <a:bodyPr/>
                    <a:lstStyle/>
                    <a:p>
                      <a:pPr algn="ctr"/>
                      <a:r>
                        <a:rPr lang="en-US" dirty="0"/>
                        <a:t>( I2 , I3 )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846283976"/>
                  </a:ext>
                </a:extLst>
              </a:tr>
              <a:tr h="345349">
                <a:tc>
                  <a:txBody>
                    <a:bodyPr/>
                    <a:lstStyle/>
                    <a:p>
                      <a:pPr algn="ctr"/>
                      <a:r>
                        <a:rPr lang="en-US" dirty="0"/>
                        <a:t>( I2 , I4 )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301637131"/>
                  </a:ext>
                </a:extLst>
              </a:tr>
              <a:tr h="345349">
                <a:tc>
                  <a:txBody>
                    <a:bodyPr/>
                    <a:lstStyle/>
                    <a:p>
                      <a:pPr algn="ctr"/>
                      <a:r>
                        <a:rPr lang="en-US" dirty="0"/>
                        <a:t>( I2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778944489"/>
                  </a:ext>
                </a:extLst>
              </a:tr>
              <a:tr h="345349">
                <a:tc>
                  <a:txBody>
                    <a:bodyPr/>
                    <a:lstStyle/>
                    <a:p>
                      <a:pPr algn="ctr"/>
                      <a:r>
                        <a:rPr lang="en-US" dirty="0"/>
                        <a:t>( I2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681239459"/>
                  </a:ext>
                </a:extLst>
              </a:tr>
              <a:tr h="345349">
                <a:tc>
                  <a:txBody>
                    <a:bodyPr/>
                    <a:lstStyle/>
                    <a:p>
                      <a:pPr algn="ctr"/>
                      <a:r>
                        <a:rPr lang="en-US" dirty="0"/>
                        <a:t>( I3 , I4 )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91293138"/>
                  </a:ext>
                </a:extLst>
              </a:tr>
              <a:tr h="345349">
                <a:tc>
                  <a:txBody>
                    <a:bodyPr/>
                    <a:lstStyle/>
                    <a:p>
                      <a:pPr algn="ctr"/>
                      <a:r>
                        <a:rPr lang="en-US" dirty="0"/>
                        <a:t>( I3, I5 )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173894331"/>
                  </a:ext>
                </a:extLst>
              </a:tr>
              <a:tr h="345349">
                <a:tc>
                  <a:txBody>
                    <a:bodyPr/>
                    <a:lstStyle/>
                    <a:p>
                      <a:pPr algn="ctr"/>
                      <a:r>
                        <a:rPr lang="en-US" dirty="0"/>
                        <a:t>( I3 , I6 )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1418630390"/>
                  </a:ext>
                </a:extLst>
              </a:tr>
              <a:tr h="345349">
                <a:tc>
                  <a:txBody>
                    <a:bodyPr/>
                    <a:lstStyle/>
                    <a:p>
                      <a:pPr algn="ctr"/>
                      <a:r>
                        <a:rPr lang="en-US" dirty="0"/>
                        <a:t>( I4 , I5 )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1582921302"/>
                  </a:ext>
                </a:extLst>
              </a:tr>
              <a:tr h="345349">
                <a:tc>
                  <a:txBody>
                    <a:bodyPr/>
                    <a:lstStyle/>
                    <a:p>
                      <a:pPr algn="ctr"/>
                      <a:r>
                        <a:rPr lang="en-US" dirty="0"/>
                        <a:t>( I4 , I6 )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91776959"/>
                  </a:ext>
                </a:extLst>
              </a:tr>
              <a:tr h="345349">
                <a:tc>
                  <a:txBody>
                    <a:bodyPr/>
                    <a:lstStyle/>
                    <a:p>
                      <a:pPr algn="ctr"/>
                      <a:r>
                        <a:rPr lang="en-US" dirty="0"/>
                        <a:t>( I5 , I6 )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2080681000"/>
                  </a:ext>
                </a:extLst>
              </a:tr>
            </a:tbl>
          </a:graphicData>
        </a:graphic>
      </p:graphicFrame>
      <p:sp>
        <p:nvSpPr>
          <p:cNvPr id="8" name="TextBox 7">
            <a:extLst>
              <a:ext uri="{FF2B5EF4-FFF2-40B4-BE49-F238E27FC236}">
                <a16:creationId xmlns:a16="http://schemas.microsoft.com/office/drawing/2014/main" id="{1958D30A-D0A2-353B-DEF2-B33CEFCA5705}"/>
              </a:ext>
            </a:extLst>
          </p:cNvPr>
          <p:cNvSpPr txBox="1"/>
          <p:nvPr/>
        </p:nvSpPr>
        <p:spPr>
          <a:xfrm>
            <a:off x="3472016" y="692705"/>
            <a:ext cx="73741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L1</a:t>
            </a:r>
            <a:endParaRPr lang="en-IN" dirty="0"/>
          </a:p>
        </p:txBody>
      </p:sp>
      <p:sp>
        <p:nvSpPr>
          <p:cNvPr id="10" name="TextBox 9">
            <a:extLst>
              <a:ext uri="{FF2B5EF4-FFF2-40B4-BE49-F238E27FC236}">
                <a16:creationId xmlns:a16="http://schemas.microsoft.com/office/drawing/2014/main" id="{AB69DCA7-A0DF-74E4-97FA-4130BC749387}"/>
              </a:ext>
            </a:extLst>
          </p:cNvPr>
          <p:cNvSpPr txBox="1"/>
          <p:nvPr/>
        </p:nvSpPr>
        <p:spPr>
          <a:xfrm>
            <a:off x="8794955" y="55409"/>
            <a:ext cx="73741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C2</a:t>
            </a:r>
            <a:endParaRPr lang="en-IN" dirty="0"/>
          </a:p>
        </p:txBody>
      </p:sp>
      <p:sp>
        <p:nvSpPr>
          <p:cNvPr id="3" name="Title 1">
            <a:extLst>
              <a:ext uri="{FF2B5EF4-FFF2-40B4-BE49-F238E27FC236}">
                <a16:creationId xmlns:a16="http://schemas.microsoft.com/office/drawing/2014/main" id="{4B628AE9-B67F-9AED-96B9-918E8E82B72C}"/>
              </a:ext>
            </a:extLst>
          </p:cNvPr>
          <p:cNvSpPr txBox="1">
            <a:spLocks/>
          </p:cNvSpPr>
          <p:nvPr/>
        </p:nvSpPr>
        <p:spPr>
          <a:xfrm>
            <a:off x="4209435" y="5316845"/>
            <a:ext cx="3163528" cy="5394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Times New Roman" panose="02020603050405020304" pitchFamily="18" charset="0"/>
                <a:cs typeface="Times New Roman" panose="02020603050405020304" pitchFamily="18" charset="0"/>
              </a:rPr>
              <a:t>Min Support :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230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790BF24-7942-E40B-1ECE-5E7E750E730F}"/>
              </a:ext>
            </a:extLst>
          </p:cNvPr>
          <p:cNvSpPr txBox="1"/>
          <p:nvPr/>
        </p:nvSpPr>
        <p:spPr>
          <a:xfrm>
            <a:off x="2094271" y="2060581"/>
            <a:ext cx="560439"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2</a:t>
            </a:r>
            <a:endParaRPr lang="en-IN" dirty="0"/>
          </a:p>
        </p:txBody>
      </p:sp>
      <p:graphicFrame>
        <p:nvGraphicFramePr>
          <p:cNvPr id="6" name="Table 5">
            <a:extLst>
              <a:ext uri="{FF2B5EF4-FFF2-40B4-BE49-F238E27FC236}">
                <a16:creationId xmlns:a16="http://schemas.microsoft.com/office/drawing/2014/main" id="{91717DAE-47FC-C73A-49AE-CFFCAD6F93AD}"/>
              </a:ext>
            </a:extLst>
          </p:cNvPr>
          <p:cNvGraphicFramePr>
            <a:graphicFrameLocks noGrp="1"/>
          </p:cNvGraphicFramePr>
          <p:nvPr>
            <p:extLst>
              <p:ext uri="{D42A27DB-BD31-4B8C-83A1-F6EECF244321}">
                <p14:modId xmlns:p14="http://schemas.microsoft.com/office/powerpoint/2010/main" val="3077172395"/>
              </p:ext>
            </p:extLst>
          </p:nvPr>
        </p:nvGraphicFramePr>
        <p:xfrm>
          <a:off x="919316" y="2560095"/>
          <a:ext cx="2600633" cy="4023360"/>
        </p:xfrm>
        <a:graphic>
          <a:graphicData uri="http://schemas.openxmlformats.org/drawingml/2006/table">
            <a:tbl>
              <a:tblPr firstRow="1" bandRow="1">
                <a:tableStyleId>{5940675A-B579-460E-94D1-54222C63F5DA}</a:tableStyleId>
              </a:tblPr>
              <a:tblGrid>
                <a:gridCol w="1511698">
                  <a:extLst>
                    <a:ext uri="{9D8B030D-6E8A-4147-A177-3AD203B41FA5}">
                      <a16:colId xmlns:a16="http://schemas.microsoft.com/office/drawing/2014/main" val="1488431182"/>
                    </a:ext>
                  </a:extLst>
                </a:gridCol>
                <a:gridCol w="1088935">
                  <a:extLst>
                    <a:ext uri="{9D8B030D-6E8A-4147-A177-3AD203B41FA5}">
                      <a16:colId xmlns:a16="http://schemas.microsoft.com/office/drawing/2014/main" val="3511181249"/>
                    </a:ext>
                  </a:extLst>
                </a:gridCol>
              </a:tblGrid>
              <a:tr h="0">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5377839"/>
                  </a:ext>
                </a:extLst>
              </a:tr>
              <a:tr h="345349">
                <a:tc>
                  <a:txBody>
                    <a:bodyPr/>
                    <a:lstStyle/>
                    <a:p>
                      <a:pPr algn="ctr"/>
                      <a:r>
                        <a:rPr lang="en-US" dirty="0"/>
                        <a:t>( I1 , I3 )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68749961"/>
                  </a:ext>
                </a:extLst>
              </a:tr>
              <a:tr h="345349">
                <a:tc>
                  <a:txBody>
                    <a:bodyPr/>
                    <a:lstStyle/>
                    <a:p>
                      <a:pPr algn="ctr"/>
                      <a:r>
                        <a:rPr lang="en-US" dirty="0"/>
                        <a:t>( I1 , I4 )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43912344"/>
                  </a:ext>
                </a:extLst>
              </a:tr>
              <a:tr h="345349">
                <a:tc>
                  <a:txBody>
                    <a:bodyPr/>
                    <a:lstStyle/>
                    <a:p>
                      <a:pPr algn="ctr"/>
                      <a:r>
                        <a:rPr lang="en-US" dirty="0"/>
                        <a:t>( I1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367735858"/>
                  </a:ext>
                </a:extLst>
              </a:tr>
              <a:tr h="345349">
                <a:tc>
                  <a:txBody>
                    <a:bodyPr/>
                    <a:lstStyle/>
                    <a:p>
                      <a:pPr algn="ctr"/>
                      <a:r>
                        <a:rPr lang="en-US" dirty="0"/>
                        <a:t>( I1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1162120"/>
                  </a:ext>
                </a:extLst>
              </a:tr>
              <a:tr h="345349">
                <a:tc>
                  <a:txBody>
                    <a:bodyPr/>
                    <a:lstStyle/>
                    <a:p>
                      <a:pPr algn="ctr"/>
                      <a:r>
                        <a:rPr lang="en-US" dirty="0"/>
                        <a:t>( I2 , I3 )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846283976"/>
                  </a:ext>
                </a:extLst>
              </a:tr>
              <a:tr h="345349">
                <a:tc>
                  <a:txBody>
                    <a:bodyPr/>
                    <a:lstStyle/>
                    <a:p>
                      <a:pPr algn="ctr"/>
                      <a:r>
                        <a:rPr lang="en-US" dirty="0"/>
                        <a:t>( I2 , I4 )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301637131"/>
                  </a:ext>
                </a:extLst>
              </a:tr>
              <a:tr h="345349">
                <a:tc>
                  <a:txBody>
                    <a:bodyPr/>
                    <a:lstStyle/>
                    <a:p>
                      <a:pPr algn="ctr"/>
                      <a:r>
                        <a:rPr lang="en-US" dirty="0"/>
                        <a:t>( I2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778944489"/>
                  </a:ext>
                </a:extLst>
              </a:tr>
              <a:tr h="345349">
                <a:tc>
                  <a:txBody>
                    <a:bodyPr/>
                    <a:lstStyle/>
                    <a:p>
                      <a:pPr algn="ctr"/>
                      <a:r>
                        <a:rPr lang="en-US" dirty="0"/>
                        <a:t>( I2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681239459"/>
                  </a:ext>
                </a:extLst>
              </a:tr>
              <a:tr h="345349">
                <a:tc>
                  <a:txBody>
                    <a:bodyPr/>
                    <a:lstStyle/>
                    <a:p>
                      <a:pPr algn="ctr"/>
                      <a:r>
                        <a:rPr lang="en-US" dirty="0"/>
                        <a:t>( I3, I5 )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173894331"/>
                  </a:ext>
                </a:extLst>
              </a:tr>
              <a:tr h="345349">
                <a:tc>
                  <a:txBody>
                    <a:bodyPr/>
                    <a:lstStyle/>
                    <a:p>
                      <a:pPr algn="ctr"/>
                      <a:r>
                        <a:rPr lang="en-US" dirty="0"/>
                        <a:t>( I4 , I6 )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91776959"/>
                  </a:ext>
                </a:extLst>
              </a:tr>
            </a:tbl>
          </a:graphicData>
        </a:graphic>
      </p:graphicFrame>
    </p:spTree>
    <p:extLst>
      <p:ext uri="{BB962C8B-B14F-4D97-AF65-F5344CB8AC3E}">
        <p14:creationId xmlns:p14="http://schemas.microsoft.com/office/powerpoint/2010/main" val="4350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9D04-ED99-6FDA-6D35-7E04A30FB68C}"/>
              </a:ext>
            </a:extLst>
          </p:cNvPr>
          <p:cNvSpPr>
            <a:spLocks noGrp="1"/>
          </p:cNvSpPr>
          <p:nvPr>
            <p:ph type="title"/>
          </p:nvPr>
        </p:nvSpPr>
        <p:spPr/>
        <p:txBody>
          <a:bodyPr>
            <a:normAutofit fontScale="90000"/>
          </a:bodyPr>
          <a:lstStyle/>
          <a:p>
            <a:r>
              <a:rPr lang="en-US" sz="2400" b="1" dirty="0">
                <a:latin typeface="Times New Roman" panose="02020603050405020304" pitchFamily="18" charset="0"/>
                <a:cs typeface="Times New Roman" panose="02020603050405020304" pitchFamily="18" charset="0"/>
              </a:rPr>
              <a:t>(3 itemset generation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Join &amp; Prune property: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elements must be common of two records.</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8053F14-355A-804F-D8CB-45EE4E635967}"/>
              </a:ext>
            </a:extLst>
          </p:cNvPr>
          <p:cNvSpPr txBox="1"/>
          <p:nvPr/>
        </p:nvSpPr>
        <p:spPr>
          <a:xfrm>
            <a:off x="8625347" y="1329062"/>
            <a:ext cx="56043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C3</a:t>
            </a:r>
            <a:endParaRPr lang="en-IN" dirty="0"/>
          </a:p>
        </p:txBody>
      </p:sp>
      <p:sp>
        <p:nvSpPr>
          <p:cNvPr id="11" name="TextBox 10">
            <a:extLst>
              <a:ext uri="{FF2B5EF4-FFF2-40B4-BE49-F238E27FC236}">
                <a16:creationId xmlns:a16="http://schemas.microsoft.com/office/drawing/2014/main" id="{2790BF24-7942-E40B-1ECE-5E7E750E730F}"/>
              </a:ext>
            </a:extLst>
          </p:cNvPr>
          <p:cNvSpPr txBox="1"/>
          <p:nvPr/>
        </p:nvSpPr>
        <p:spPr>
          <a:xfrm>
            <a:off x="2094271" y="2060581"/>
            <a:ext cx="560439"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2</a:t>
            </a:r>
            <a:endParaRPr lang="en-IN" dirty="0"/>
          </a:p>
        </p:txBody>
      </p:sp>
      <p:graphicFrame>
        <p:nvGraphicFramePr>
          <p:cNvPr id="6" name="Table 5">
            <a:extLst>
              <a:ext uri="{FF2B5EF4-FFF2-40B4-BE49-F238E27FC236}">
                <a16:creationId xmlns:a16="http://schemas.microsoft.com/office/drawing/2014/main" id="{91717DAE-47FC-C73A-49AE-CFFCAD6F93AD}"/>
              </a:ext>
            </a:extLst>
          </p:cNvPr>
          <p:cNvGraphicFramePr>
            <a:graphicFrameLocks noGrp="1"/>
          </p:cNvGraphicFramePr>
          <p:nvPr/>
        </p:nvGraphicFramePr>
        <p:xfrm>
          <a:off x="919316" y="2560095"/>
          <a:ext cx="2600633" cy="4023360"/>
        </p:xfrm>
        <a:graphic>
          <a:graphicData uri="http://schemas.openxmlformats.org/drawingml/2006/table">
            <a:tbl>
              <a:tblPr firstRow="1" bandRow="1">
                <a:tableStyleId>{5940675A-B579-460E-94D1-54222C63F5DA}</a:tableStyleId>
              </a:tblPr>
              <a:tblGrid>
                <a:gridCol w="1511698">
                  <a:extLst>
                    <a:ext uri="{9D8B030D-6E8A-4147-A177-3AD203B41FA5}">
                      <a16:colId xmlns:a16="http://schemas.microsoft.com/office/drawing/2014/main" val="1488431182"/>
                    </a:ext>
                  </a:extLst>
                </a:gridCol>
                <a:gridCol w="1088935">
                  <a:extLst>
                    <a:ext uri="{9D8B030D-6E8A-4147-A177-3AD203B41FA5}">
                      <a16:colId xmlns:a16="http://schemas.microsoft.com/office/drawing/2014/main" val="3511181249"/>
                    </a:ext>
                  </a:extLst>
                </a:gridCol>
              </a:tblGrid>
              <a:tr h="0">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5377839"/>
                  </a:ext>
                </a:extLst>
              </a:tr>
              <a:tr h="345349">
                <a:tc>
                  <a:txBody>
                    <a:bodyPr/>
                    <a:lstStyle/>
                    <a:p>
                      <a:pPr algn="ctr"/>
                      <a:r>
                        <a:rPr lang="en-US" dirty="0"/>
                        <a:t>( I1 , I3 )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68749961"/>
                  </a:ext>
                </a:extLst>
              </a:tr>
              <a:tr h="345349">
                <a:tc>
                  <a:txBody>
                    <a:bodyPr/>
                    <a:lstStyle/>
                    <a:p>
                      <a:pPr algn="ctr"/>
                      <a:r>
                        <a:rPr lang="en-US" dirty="0"/>
                        <a:t>( I1 , I4 )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43912344"/>
                  </a:ext>
                </a:extLst>
              </a:tr>
              <a:tr h="345349">
                <a:tc>
                  <a:txBody>
                    <a:bodyPr/>
                    <a:lstStyle/>
                    <a:p>
                      <a:pPr algn="ctr"/>
                      <a:r>
                        <a:rPr lang="en-US" dirty="0"/>
                        <a:t>( I1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367735858"/>
                  </a:ext>
                </a:extLst>
              </a:tr>
              <a:tr h="345349">
                <a:tc>
                  <a:txBody>
                    <a:bodyPr/>
                    <a:lstStyle/>
                    <a:p>
                      <a:pPr algn="ctr"/>
                      <a:r>
                        <a:rPr lang="en-US" dirty="0"/>
                        <a:t>( I1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1162120"/>
                  </a:ext>
                </a:extLst>
              </a:tr>
              <a:tr h="345349">
                <a:tc>
                  <a:txBody>
                    <a:bodyPr/>
                    <a:lstStyle/>
                    <a:p>
                      <a:pPr algn="ctr"/>
                      <a:r>
                        <a:rPr lang="en-US" dirty="0"/>
                        <a:t>( I2 , I3 )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846283976"/>
                  </a:ext>
                </a:extLst>
              </a:tr>
              <a:tr h="345349">
                <a:tc>
                  <a:txBody>
                    <a:bodyPr/>
                    <a:lstStyle/>
                    <a:p>
                      <a:pPr algn="ctr"/>
                      <a:r>
                        <a:rPr lang="en-US" dirty="0"/>
                        <a:t>( I2 , I4 )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301637131"/>
                  </a:ext>
                </a:extLst>
              </a:tr>
              <a:tr h="345349">
                <a:tc>
                  <a:txBody>
                    <a:bodyPr/>
                    <a:lstStyle/>
                    <a:p>
                      <a:pPr algn="ctr"/>
                      <a:r>
                        <a:rPr lang="en-US" dirty="0"/>
                        <a:t>( I2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778944489"/>
                  </a:ext>
                </a:extLst>
              </a:tr>
              <a:tr h="345349">
                <a:tc>
                  <a:txBody>
                    <a:bodyPr/>
                    <a:lstStyle/>
                    <a:p>
                      <a:pPr algn="ctr"/>
                      <a:r>
                        <a:rPr lang="en-US" dirty="0"/>
                        <a:t>( I2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681239459"/>
                  </a:ext>
                </a:extLst>
              </a:tr>
              <a:tr h="345349">
                <a:tc>
                  <a:txBody>
                    <a:bodyPr/>
                    <a:lstStyle/>
                    <a:p>
                      <a:pPr algn="ctr"/>
                      <a:r>
                        <a:rPr lang="en-US" dirty="0"/>
                        <a:t>( I3, I5 )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173894331"/>
                  </a:ext>
                </a:extLst>
              </a:tr>
              <a:tr h="345349">
                <a:tc>
                  <a:txBody>
                    <a:bodyPr/>
                    <a:lstStyle/>
                    <a:p>
                      <a:pPr algn="ctr"/>
                      <a:r>
                        <a:rPr lang="en-US" dirty="0"/>
                        <a:t>( I4 , I6 )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91776959"/>
                  </a:ext>
                </a:extLst>
              </a:tr>
            </a:tbl>
          </a:graphicData>
        </a:graphic>
      </p:graphicFrame>
    </p:spTree>
    <p:extLst>
      <p:ext uri="{BB962C8B-B14F-4D97-AF65-F5344CB8AC3E}">
        <p14:creationId xmlns:p14="http://schemas.microsoft.com/office/powerpoint/2010/main" val="773266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9D04-ED99-6FDA-6D35-7E04A30FB68C}"/>
              </a:ext>
            </a:extLst>
          </p:cNvPr>
          <p:cNvSpPr>
            <a:spLocks noGrp="1"/>
          </p:cNvSpPr>
          <p:nvPr>
            <p:ph type="title"/>
          </p:nvPr>
        </p:nvSpPr>
        <p:spPr/>
        <p:txBody>
          <a:bodyPr>
            <a:normAutofit fontScale="90000"/>
          </a:bodyPr>
          <a:lstStyle/>
          <a:p>
            <a:r>
              <a:rPr lang="en-US" sz="2400" b="1" dirty="0">
                <a:latin typeface="Times New Roman" panose="02020603050405020304" pitchFamily="18" charset="0"/>
                <a:cs typeface="Times New Roman" panose="02020603050405020304" pitchFamily="18" charset="0"/>
              </a:rPr>
              <a:t>(3 itemset generation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Join &amp; Prune property: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elements must be common of two records.</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E47C28A-9DA7-2896-F7DB-0BAB9CEBE7F6}"/>
              </a:ext>
            </a:extLst>
          </p:cNvPr>
          <p:cNvGraphicFramePr>
            <a:graphicFrameLocks noGrp="1"/>
          </p:cNvGraphicFramePr>
          <p:nvPr/>
        </p:nvGraphicFramePr>
        <p:xfrm>
          <a:off x="7152966" y="1828575"/>
          <a:ext cx="2944763" cy="4754880"/>
        </p:xfrm>
        <a:graphic>
          <a:graphicData uri="http://schemas.openxmlformats.org/drawingml/2006/table">
            <a:tbl>
              <a:tblPr firstRow="1" bandRow="1">
                <a:tableStyleId>{5940675A-B579-460E-94D1-54222C63F5DA}</a:tableStyleId>
              </a:tblPr>
              <a:tblGrid>
                <a:gridCol w="1892712">
                  <a:extLst>
                    <a:ext uri="{9D8B030D-6E8A-4147-A177-3AD203B41FA5}">
                      <a16:colId xmlns:a16="http://schemas.microsoft.com/office/drawing/2014/main" val="3352029378"/>
                    </a:ext>
                  </a:extLst>
                </a:gridCol>
                <a:gridCol w="1052051">
                  <a:extLst>
                    <a:ext uri="{9D8B030D-6E8A-4147-A177-3AD203B41FA5}">
                      <a16:colId xmlns:a16="http://schemas.microsoft.com/office/drawing/2014/main" val="739033822"/>
                    </a:ext>
                  </a:extLst>
                </a:gridCol>
              </a:tblGrid>
              <a:tr h="291894">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668042"/>
                  </a:ext>
                </a:extLst>
              </a:tr>
              <a:tr h="345349">
                <a:tc>
                  <a:txBody>
                    <a:bodyPr/>
                    <a:lstStyle/>
                    <a:p>
                      <a:pPr algn="ctr"/>
                      <a:r>
                        <a:rPr lang="en-US" dirty="0"/>
                        <a:t>( I1 , I3 , I4 )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72083157"/>
                  </a:ext>
                </a:extLst>
              </a:tr>
              <a:tr h="345349">
                <a:tc>
                  <a:txBody>
                    <a:bodyPr/>
                    <a:lstStyle/>
                    <a:p>
                      <a:pPr algn="ctr"/>
                      <a:r>
                        <a:rPr lang="en-US" dirty="0"/>
                        <a:t>( I1 , I3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756953425"/>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I3 , I6 )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437861757"/>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I4 , I5 )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2429739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I4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5671250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I5 , I6 )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2759352633"/>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I4 )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779799635"/>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93169485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I6 )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461759448"/>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I4 , I5 )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271860671"/>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I4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307153448"/>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I5 , I6 )</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3697691105"/>
                  </a:ext>
                </a:extLst>
              </a:tr>
            </a:tbl>
          </a:graphicData>
        </a:graphic>
      </p:graphicFrame>
      <p:sp>
        <p:nvSpPr>
          <p:cNvPr id="9" name="TextBox 8">
            <a:extLst>
              <a:ext uri="{FF2B5EF4-FFF2-40B4-BE49-F238E27FC236}">
                <a16:creationId xmlns:a16="http://schemas.microsoft.com/office/drawing/2014/main" id="{48053F14-355A-804F-D8CB-45EE4E635967}"/>
              </a:ext>
            </a:extLst>
          </p:cNvPr>
          <p:cNvSpPr txBox="1"/>
          <p:nvPr/>
        </p:nvSpPr>
        <p:spPr>
          <a:xfrm>
            <a:off x="8625347" y="1329062"/>
            <a:ext cx="56043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C3</a:t>
            </a:r>
            <a:endParaRPr lang="en-IN" dirty="0"/>
          </a:p>
        </p:txBody>
      </p:sp>
      <p:sp>
        <p:nvSpPr>
          <p:cNvPr id="11" name="TextBox 10">
            <a:extLst>
              <a:ext uri="{FF2B5EF4-FFF2-40B4-BE49-F238E27FC236}">
                <a16:creationId xmlns:a16="http://schemas.microsoft.com/office/drawing/2014/main" id="{2790BF24-7942-E40B-1ECE-5E7E750E730F}"/>
              </a:ext>
            </a:extLst>
          </p:cNvPr>
          <p:cNvSpPr txBox="1"/>
          <p:nvPr/>
        </p:nvSpPr>
        <p:spPr>
          <a:xfrm>
            <a:off x="2094271" y="2060581"/>
            <a:ext cx="560439"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2</a:t>
            </a:r>
            <a:endParaRPr lang="en-IN" dirty="0"/>
          </a:p>
        </p:txBody>
      </p:sp>
      <p:graphicFrame>
        <p:nvGraphicFramePr>
          <p:cNvPr id="6" name="Table 5">
            <a:extLst>
              <a:ext uri="{FF2B5EF4-FFF2-40B4-BE49-F238E27FC236}">
                <a16:creationId xmlns:a16="http://schemas.microsoft.com/office/drawing/2014/main" id="{91717DAE-47FC-C73A-49AE-CFFCAD6F93AD}"/>
              </a:ext>
            </a:extLst>
          </p:cNvPr>
          <p:cNvGraphicFramePr>
            <a:graphicFrameLocks noGrp="1"/>
          </p:cNvGraphicFramePr>
          <p:nvPr/>
        </p:nvGraphicFramePr>
        <p:xfrm>
          <a:off x="919316" y="2560095"/>
          <a:ext cx="2600633" cy="4023360"/>
        </p:xfrm>
        <a:graphic>
          <a:graphicData uri="http://schemas.openxmlformats.org/drawingml/2006/table">
            <a:tbl>
              <a:tblPr firstRow="1" bandRow="1">
                <a:tableStyleId>{5940675A-B579-460E-94D1-54222C63F5DA}</a:tableStyleId>
              </a:tblPr>
              <a:tblGrid>
                <a:gridCol w="1511698">
                  <a:extLst>
                    <a:ext uri="{9D8B030D-6E8A-4147-A177-3AD203B41FA5}">
                      <a16:colId xmlns:a16="http://schemas.microsoft.com/office/drawing/2014/main" val="1488431182"/>
                    </a:ext>
                  </a:extLst>
                </a:gridCol>
                <a:gridCol w="1088935">
                  <a:extLst>
                    <a:ext uri="{9D8B030D-6E8A-4147-A177-3AD203B41FA5}">
                      <a16:colId xmlns:a16="http://schemas.microsoft.com/office/drawing/2014/main" val="3511181249"/>
                    </a:ext>
                  </a:extLst>
                </a:gridCol>
              </a:tblGrid>
              <a:tr h="0">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5377839"/>
                  </a:ext>
                </a:extLst>
              </a:tr>
              <a:tr h="345349">
                <a:tc>
                  <a:txBody>
                    <a:bodyPr/>
                    <a:lstStyle/>
                    <a:p>
                      <a:pPr algn="ctr"/>
                      <a:r>
                        <a:rPr lang="en-US" dirty="0"/>
                        <a:t>( I1 , I3 )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68749961"/>
                  </a:ext>
                </a:extLst>
              </a:tr>
              <a:tr h="345349">
                <a:tc>
                  <a:txBody>
                    <a:bodyPr/>
                    <a:lstStyle/>
                    <a:p>
                      <a:pPr algn="ctr"/>
                      <a:r>
                        <a:rPr lang="en-US" dirty="0"/>
                        <a:t>( I1 , I4 )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43912344"/>
                  </a:ext>
                </a:extLst>
              </a:tr>
              <a:tr h="345349">
                <a:tc>
                  <a:txBody>
                    <a:bodyPr/>
                    <a:lstStyle/>
                    <a:p>
                      <a:pPr algn="ctr"/>
                      <a:r>
                        <a:rPr lang="en-US" dirty="0"/>
                        <a:t>( I1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367735858"/>
                  </a:ext>
                </a:extLst>
              </a:tr>
              <a:tr h="345349">
                <a:tc>
                  <a:txBody>
                    <a:bodyPr/>
                    <a:lstStyle/>
                    <a:p>
                      <a:pPr algn="ctr"/>
                      <a:r>
                        <a:rPr lang="en-US" dirty="0"/>
                        <a:t>( I1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1162120"/>
                  </a:ext>
                </a:extLst>
              </a:tr>
              <a:tr h="345349">
                <a:tc>
                  <a:txBody>
                    <a:bodyPr/>
                    <a:lstStyle/>
                    <a:p>
                      <a:pPr algn="ctr"/>
                      <a:r>
                        <a:rPr lang="en-US" dirty="0"/>
                        <a:t>( I2 , I3 )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846283976"/>
                  </a:ext>
                </a:extLst>
              </a:tr>
              <a:tr h="345349">
                <a:tc>
                  <a:txBody>
                    <a:bodyPr/>
                    <a:lstStyle/>
                    <a:p>
                      <a:pPr algn="ctr"/>
                      <a:r>
                        <a:rPr lang="en-US" dirty="0"/>
                        <a:t>( I2 , I4 )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301637131"/>
                  </a:ext>
                </a:extLst>
              </a:tr>
              <a:tr h="345349">
                <a:tc>
                  <a:txBody>
                    <a:bodyPr/>
                    <a:lstStyle/>
                    <a:p>
                      <a:pPr algn="ctr"/>
                      <a:r>
                        <a:rPr lang="en-US" dirty="0"/>
                        <a:t>( I2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778944489"/>
                  </a:ext>
                </a:extLst>
              </a:tr>
              <a:tr h="345349">
                <a:tc>
                  <a:txBody>
                    <a:bodyPr/>
                    <a:lstStyle/>
                    <a:p>
                      <a:pPr algn="ctr"/>
                      <a:r>
                        <a:rPr lang="en-US" dirty="0"/>
                        <a:t>( I2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681239459"/>
                  </a:ext>
                </a:extLst>
              </a:tr>
              <a:tr h="345349">
                <a:tc>
                  <a:txBody>
                    <a:bodyPr/>
                    <a:lstStyle/>
                    <a:p>
                      <a:pPr algn="ctr"/>
                      <a:r>
                        <a:rPr lang="en-US" dirty="0"/>
                        <a:t>( I3, I5 )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173894331"/>
                  </a:ext>
                </a:extLst>
              </a:tr>
              <a:tr h="345349">
                <a:tc>
                  <a:txBody>
                    <a:bodyPr/>
                    <a:lstStyle/>
                    <a:p>
                      <a:pPr algn="ctr"/>
                      <a:r>
                        <a:rPr lang="en-US" dirty="0"/>
                        <a:t>( I4 , I6 )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91776959"/>
                  </a:ext>
                </a:extLst>
              </a:tr>
            </a:tbl>
          </a:graphicData>
        </a:graphic>
      </p:graphicFrame>
    </p:spTree>
    <p:extLst>
      <p:ext uri="{BB962C8B-B14F-4D97-AF65-F5344CB8AC3E}">
        <p14:creationId xmlns:p14="http://schemas.microsoft.com/office/powerpoint/2010/main" val="827807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9D04-ED99-6FDA-6D35-7E04A30FB68C}"/>
              </a:ext>
            </a:extLst>
          </p:cNvPr>
          <p:cNvSpPr>
            <a:spLocks noGrp="1"/>
          </p:cNvSpPr>
          <p:nvPr>
            <p:ph type="title"/>
          </p:nvPr>
        </p:nvSpPr>
        <p:spPr/>
        <p:txBody>
          <a:bodyPr>
            <a:normAutofit fontScale="90000"/>
          </a:bodyPr>
          <a:lstStyle/>
          <a:p>
            <a:r>
              <a:rPr lang="en-US" sz="2400" b="1" dirty="0">
                <a:latin typeface="Times New Roman" panose="02020603050405020304" pitchFamily="18" charset="0"/>
                <a:cs typeface="Times New Roman" panose="02020603050405020304" pitchFamily="18" charset="0"/>
              </a:rPr>
              <a:t>(3 itemset generation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Join &amp; Prune property: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First elements must be common of two records.</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E47C28A-9DA7-2896-F7DB-0BAB9CEBE7F6}"/>
              </a:ext>
            </a:extLst>
          </p:cNvPr>
          <p:cNvGraphicFramePr>
            <a:graphicFrameLocks noGrp="1"/>
          </p:cNvGraphicFramePr>
          <p:nvPr>
            <p:extLst>
              <p:ext uri="{D42A27DB-BD31-4B8C-83A1-F6EECF244321}">
                <p14:modId xmlns:p14="http://schemas.microsoft.com/office/powerpoint/2010/main" val="1370889738"/>
              </p:ext>
            </p:extLst>
          </p:nvPr>
        </p:nvGraphicFramePr>
        <p:xfrm>
          <a:off x="7152966" y="1828575"/>
          <a:ext cx="2944763" cy="4754880"/>
        </p:xfrm>
        <a:graphic>
          <a:graphicData uri="http://schemas.openxmlformats.org/drawingml/2006/table">
            <a:tbl>
              <a:tblPr firstRow="1" bandRow="1">
                <a:tableStyleId>{5940675A-B579-460E-94D1-54222C63F5DA}</a:tableStyleId>
              </a:tblPr>
              <a:tblGrid>
                <a:gridCol w="1892712">
                  <a:extLst>
                    <a:ext uri="{9D8B030D-6E8A-4147-A177-3AD203B41FA5}">
                      <a16:colId xmlns:a16="http://schemas.microsoft.com/office/drawing/2014/main" val="3352029378"/>
                    </a:ext>
                  </a:extLst>
                </a:gridCol>
                <a:gridCol w="1052051">
                  <a:extLst>
                    <a:ext uri="{9D8B030D-6E8A-4147-A177-3AD203B41FA5}">
                      <a16:colId xmlns:a16="http://schemas.microsoft.com/office/drawing/2014/main" val="739033822"/>
                    </a:ext>
                  </a:extLst>
                </a:gridCol>
              </a:tblGrid>
              <a:tr h="291894">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668042"/>
                  </a:ext>
                </a:extLst>
              </a:tr>
              <a:tr h="345349">
                <a:tc>
                  <a:txBody>
                    <a:bodyPr/>
                    <a:lstStyle/>
                    <a:p>
                      <a:pPr algn="ctr"/>
                      <a:r>
                        <a:rPr lang="en-US" dirty="0"/>
                        <a:t>( I1 , I3 , I4 )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172083157"/>
                  </a:ext>
                </a:extLst>
              </a:tr>
              <a:tr h="345349">
                <a:tc>
                  <a:txBody>
                    <a:bodyPr/>
                    <a:lstStyle/>
                    <a:p>
                      <a:pPr algn="ctr"/>
                      <a:r>
                        <a:rPr lang="en-US" dirty="0"/>
                        <a:t>( I1 , I3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756953425"/>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I3 , I6 )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1437861757"/>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I4 , I5 )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112429739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I4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5671250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I5 , I6 )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2759352633"/>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I4 )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1779799635"/>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93169485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I6 )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1461759448"/>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I4 , I5 )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3271860671"/>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I4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307153448"/>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I5 , I6 )</a:t>
                      </a:r>
                      <a:endParaRPr lang="en-IN" dirty="0"/>
                    </a:p>
                  </a:txBody>
                  <a:tcPr>
                    <a:solidFill>
                      <a:schemeClr val="accent2"/>
                    </a:solidFill>
                  </a:tcPr>
                </a:tc>
                <a:tc>
                  <a:txBody>
                    <a:bodyPr/>
                    <a:lstStyle/>
                    <a:p>
                      <a:pPr algn="ctr"/>
                      <a:r>
                        <a:rPr lang="en-US" dirty="0"/>
                        <a:t>0</a:t>
                      </a:r>
                      <a:endParaRPr lang="en-IN" dirty="0"/>
                    </a:p>
                  </a:txBody>
                  <a:tcPr>
                    <a:solidFill>
                      <a:schemeClr val="accent2"/>
                    </a:solidFill>
                  </a:tcPr>
                </a:tc>
                <a:extLst>
                  <a:ext uri="{0D108BD9-81ED-4DB2-BD59-A6C34878D82A}">
                    <a16:rowId xmlns:a16="http://schemas.microsoft.com/office/drawing/2014/main" val="3697691105"/>
                  </a:ext>
                </a:extLst>
              </a:tr>
            </a:tbl>
          </a:graphicData>
        </a:graphic>
      </p:graphicFrame>
      <p:sp>
        <p:nvSpPr>
          <p:cNvPr id="9" name="TextBox 8">
            <a:extLst>
              <a:ext uri="{FF2B5EF4-FFF2-40B4-BE49-F238E27FC236}">
                <a16:creationId xmlns:a16="http://schemas.microsoft.com/office/drawing/2014/main" id="{48053F14-355A-804F-D8CB-45EE4E635967}"/>
              </a:ext>
            </a:extLst>
          </p:cNvPr>
          <p:cNvSpPr txBox="1"/>
          <p:nvPr/>
        </p:nvSpPr>
        <p:spPr>
          <a:xfrm>
            <a:off x="8625347" y="1329062"/>
            <a:ext cx="56043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C3</a:t>
            </a:r>
            <a:endParaRPr lang="en-IN" dirty="0"/>
          </a:p>
        </p:txBody>
      </p:sp>
      <p:sp>
        <p:nvSpPr>
          <p:cNvPr id="11" name="TextBox 10">
            <a:extLst>
              <a:ext uri="{FF2B5EF4-FFF2-40B4-BE49-F238E27FC236}">
                <a16:creationId xmlns:a16="http://schemas.microsoft.com/office/drawing/2014/main" id="{2790BF24-7942-E40B-1ECE-5E7E750E730F}"/>
              </a:ext>
            </a:extLst>
          </p:cNvPr>
          <p:cNvSpPr txBox="1"/>
          <p:nvPr/>
        </p:nvSpPr>
        <p:spPr>
          <a:xfrm>
            <a:off x="2094271" y="2060581"/>
            <a:ext cx="560439"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2</a:t>
            </a:r>
            <a:endParaRPr lang="en-IN" dirty="0"/>
          </a:p>
        </p:txBody>
      </p:sp>
      <p:graphicFrame>
        <p:nvGraphicFramePr>
          <p:cNvPr id="6" name="Table 5">
            <a:extLst>
              <a:ext uri="{FF2B5EF4-FFF2-40B4-BE49-F238E27FC236}">
                <a16:creationId xmlns:a16="http://schemas.microsoft.com/office/drawing/2014/main" id="{91717DAE-47FC-C73A-49AE-CFFCAD6F93AD}"/>
              </a:ext>
            </a:extLst>
          </p:cNvPr>
          <p:cNvGraphicFramePr>
            <a:graphicFrameLocks noGrp="1"/>
          </p:cNvGraphicFramePr>
          <p:nvPr/>
        </p:nvGraphicFramePr>
        <p:xfrm>
          <a:off x="919316" y="2560095"/>
          <a:ext cx="2600633" cy="4023360"/>
        </p:xfrm>
        <a:graphic>
          <a:graphicData uri="http://schemas.openxmlformats.org/drawingml/2006/table">
            <a:tbl>
              <a:tblPr firstRow="1" bandRow="1">
                <a:tableStyleId>{5940675A-B579-460E-94D1-54222C63F5DA}</a:tableStyleId>
              </a:tblPr>
              <a:tblGrid>
                <a:gridCol w="1511698">
                  <a:extLst>
                    <a:ext uri="{9D8B030D-6E8A-4147-A177-3AD203B41FA5}">
                      <a16:colId xmlns:a16="http://schemas.microsoft.com/office/drawing/2014/main" val="1488431182"/>
                    </a:ext>
                  </a:extLst>
                </a:gridCol>
                <a:gridCol w="1088935">
                  <a:extLst>
                    <a:ext uri="{9D8B030D-6E8A-4147-A177-3AD203B41FA5}">
                      <a16:colId xmlns:a16="http://schemas.microsoft.com/office/drawing/2014/main" val="3511181249"/>
                    </a:ext>
                  </a:extLst>
                </a:gridCol>
              </a:tblGrid>
              <a:tr h="0">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5377839"/>
                  </a:ext>
                </a:extLst>
              </a:tr>
              <a:tr h="345349">
                <a:tc>
                  <a:txBody>
                    <a:bodyPr/>
                    <a:lstStyle/>
                    <a:p>
                      <a:pPr algn="ctr"/>
                      <a:r>
                        <a:rPr lang="en-US" dirty="0"/>
                        <a:t>( I1 , I3 )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68749961"/>
                  </a:ext>
                </a:extLst>
              </a:tr>
              <a:tr h="345349">
                <a:tc>
                  <a:txBody>
                    <a:bodyPr/>
                    <a:lstStyle/>
                    <a:p>
                      <a:pPr algn="ctr"/>
                      <a:r>
                        <a:rPr lang="en-US" dirty="0"/>
                        <a:t>( I1 , I4 )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43912344"/>
                  </a:ext>
                </a:extLst>
              </a:tr>
              <a:tr h="345349">
                <a:tc>
                  <a:txBody>
                    <a:bodyPr/>
                    <a:lstStyle/>
                    <a:p>
                      <a:pPr algn="ctr"/>
                      <a:r>
                        <a:rPr lang="en-US" dirty="0"/>
                        <a:t>( I1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367735858"/>
                  </a:ext>
                </a:extLst>
              </a:tr>
              <a:tr h="345349">
                <a:tc>
                  <a:txBody>
                    <a:bodyPr/>
                    <a:lstStyle/>
                    <a:p>
                      <a:pPr algn="ctr"/>
                      <a:r>
                        <a:rPr lang="en-US" dirty="0"/>
                        <a:t>( I1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91162120"/>
                  </a:ext>
                </a:extLst>
              </a:tr>
              <a:tr h="345349">
                <a:tc>
                  <a:txBody>
                    <a:bodyPr/>
                    <a:lstStyle/>
                    <a:p>
                      <a:pPr algn="ctr"/>
                      <a:r>
                        <a:rPr lang="en-US" dirty="0"/>
                        <a:t>( I2 , I3 )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846283976"/>
                  </a:ext>
                </a:extLst>
              </a:tr>
              <a:tr h="345349">
                <a:tc>
                  <a:txBody>
                    <a:bodyPr/>
                    <a:lstStyle/>
                    <a:p>
                      <a:pPr algn="ctr"/>
                      <a:r>
                        <a:rPr lang="en-US" dirty="0"/>
                        <a:t>( I2 , I4 )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301637131"/>
                  </a:ext>
                </a:extLst>
              </a:tr>
              <a:tr h="345349">
                <a:tc>
                  <a:txBody>
                    <a:bodyPr/>
                    <a:lstStyle/>
                    <a:p>
                      <a:pPr algn="ctr"/>
                      <a:r>
                        <a:rPr lang="en-US" dirty="0"/>
                        <a:t>( I2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778944489"/>
                  </a:ext>
                </a:extLst>
              </a:tr>
              <a:tr h="345349">
                <a:tc>
                  <a:txBody>
                    <a:bodyPr/>
                    <a:lstStyle/>
                    <a:p>
                      <a:pPr algn="ctr"/>
                      <a:r>
                        <a:rPr lang="en-US" dirty="0"/>
                        <a:t>( I2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681239459"/>
                  </a:ext>
                </a:extLst>
              </a:tr>
              <a:tr h="345349">
                <a:tc>
                  <a:txBody>
                    <a:bodyPr/>
                    <a:lstStyle/>
                    <a:p>
                      <a:pPr algn="ctr"/>
                      <a:r>
                        <a:rPr lang="en-US" dirty="0"/>
                        <a:t>( I3, I5 )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173894331"/>
                  </a:ext>
                </a:extLst>
              </a:tr>
              <a:tr h="345349">
                <a:tc>
                  <a:txBody>
                    <a:bodyPr/>
                    <a:lstStyle/>
                    <a:p>
                      <a:pPr algn="ctr"/>
                      <a:r>
                        <a:rPr lang="en-US" dirty="0"/>
                        <a:t>( I4 , I6 )</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1091776959"/>
                  </a:ext>
                </a:extLst>
              </a:tr>
            </a:tbl>
          </a:graphicData>
        </a:graphic>
      </p:graphicFrame>
    </p:spTree>
    <p:extLst>
      <p:ext uri="{BB962C8B-B14F-4D97-AF65-F5344CB8AC3E}">
        <p14:creationId xmlns:p14="http://schemas.microsoft.com/office/powerpoint/2010/main" val="925147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E47C28A-9DA7-2896-F7DB-0BAB9CEBE7F6}"/>
              </a:ext>
            </a:extLst>
          </p:cNvPr>
          <p:cNvGraphicFramePr>
            <a:graphicFrameLocks noGrp="1"/>
          </p:cNvGraphicFramePr>
          <p:nvPr>
            <p:extLst>
              <p:ext uri="{D42A27DB-BD31-4B8C-83A1-F6EECF244321}">
                <p14:modId xmlns:p14="http://schemas.microsoft.com/office/powerpoint/2010/main" val="4249510350"/>
              </p:ext>
            </p:extLst>
          </p:nvPr>
        </p:nvGraphicFramePr>
        <p:xfrm>
          <a:off x="693173" y="737194"/>
          <a:ext cx="2944763" cy="1828800"/>
        </p:xfrm>
        <a:graphic>
          <a:graphicData uri="http://schemas.openxmlformats.org/drawingml/2006/table">
            <a:tbl>
              <a:tblPr firstRow="1" bandRow="1">
                <a:tableStyleId>{5940675A-B579-460E-94D1-54222C63F5DA}</a:tableStyleId>
              </a:tblPr>
              <a:tblGrid>
                <a:gridCol w="1892712">
                  <a:extLst>
                    <a:ext uri="{9D8B030D-6E8A-4147-A177-3AD203B41FA5}">
                      <a16:colId xmlns:a16="http://schemas.microsoft.com/office/drawing/2014/main" val="3352029378"/>
                    </a:ext>
                  </a:extLst>
                </a:gridCol>
                <a:gridCol w="1052051">
                  <a:extLst>
                    <a:ext uri="{9D8B030D-6E8A-4147-A177-3AD203B41FA5}">
                      <a16:colId xmlns:a16="http://schemas.microsoft.com/office/drawing/2014/main" val="739033822"/>
                    </a:ext>
                  </a:extLst>
                </a:gridCol>
              </a:tblGrid>
              <a:tr h="291894">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668042"/>
                  </a:ext>
                </a:extLst>
              </a:tr>
              <a:tr h="345349">
                <a:tc>
                  <a:txBody>
                    <a:bodyPr/>
                    <a:lstStyle/>
                    <a:p>
                      <a:pPr algn="ctr"/>
                      <a:r>
                        <a:rPr lang="en-US" dirty="0"/>
                        <a:t>( I1 , I3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756953425"/>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I4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5671250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93169485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I4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307153448"/>
                  </a:ext>
                </a:extLst>
              </a:tr>
            </a:tbl>
          </a:graphicData>
        </a:graphic>
      </p:graphicFrame>
    </p:spTree>
    <p:extLst>
      <p:ext uri="{BB962C8B-B14F-4D97-AF65-F5344CB8AC3E}">
        <p14:creationId xmlns:p14="http://schemas.microsoft.com/office/powerpoint/2010/main" val="573227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09FC21-6248-0E00-07DA-E056E62B455F}"/>
              </a:ext>
            </a:extLst>
          </p:cNvPr>
          <p:cNvSpPr txBox="1"/>
          <p:nvPr/>
        </p:nvSpPr>
        <p:spPr>
          <a:xfrm>
            <a:off x="3967315" y="258389"/>
            <a:ext cx="7531511" cy="317009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(4 itemset generation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Join &amp; Prune property: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Itemset generation not possible as first two items are not same.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Select those records having I5 &amp; I6 item as</a:t>
            </a:r>
          </a:p>
          <a:p>
            <a:r>
              <a:rPr lang="en-US" sz="2000" dirty="0">
                <a:latin typeface="Times New Roman" panose="02020603050405020304" pitchFamily="18" charset="0"/>
                <a:cs typeface="Times New Roman" panose="02020603050405020304" pitchFamily="18" charset="0"/>
              </a:rPr>
              <a:t>They represent final class label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Predefined confidence can be used . </a:t>
            </a:r>
          </a:p>
          <a:p>
            <a:r>
              <a:rPr lang="en-US" sz="2000" dirty="0">
                <a:latin typeface="Times New Roman" panose="02020603050405020304" pitchFamily="18" charset="0"/>
                <a:cs typeface="Times New Roman" panose="02020603050405020304" pitchFamily="18" charset="0"/>
              </a:rPr>
              <a:t> </a:t>
            </a:r>
            <a:endParaRPr lang="en-IN" sz="2000" dirty="0"/>
          </a:p>
        </p:txBody>
      </p:sp>
      <p:graphicFrame>
        <p:nvGraphicFramePr>
          <p:cNvPr id="8" name="Table 7">
            <a:extLst>
              <a:ext uri="{FF2B5EF4-FFF2-40B4-BE49-F238E27FC236}">
                <a16:creationId xmlns:a16="http://schemas.microsoft.com/office/drawing/2014/main" id="{41DF4337-6432-05EC-8308-E21C21274CAE}"/>
              </a:ext>
            </a:extLst>
          </p:cNvPr>
          <p:cNvGraphicFramePr>
            <a:graphicFrameLocks noGrp="1"/>
          </p:cNvGraphicFramePr>
          <p:nvPr>
            <p:extLst>
              <p:ext uri="{D42A27DB-BD31-4B8C-83A1-F6EECF244321}">
                <p14:modId xmlns:p14="http://schemas.microsoft.com/office/powerpoint/2010/main" val="3714800952"/>
              </p:ext>
            </p:extLst>
          </p:nvPr>
        </p:nvGraphicFramePr>
        <p:xfrm>
          <a:off x="1241323" y="3172580"/>
          <a:ext cx="9950247" cy="2962458"/>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4221835203"/>
                    </a:ext>
                  </a:extLst>
                </a:gridCol>
                <a:gridCol w="3966498">
                  <a:extLst>
                    <a:ext uri="{9D8B030D-6E8A-4147-A177-3AD203B41FA5}">
                      <a16:colId xmlns:a16="http://schemas.microsoft.com/office/drawing/2014/main" val="3476305826"/>
                    </a:ext>
                  </a:extLst>
                </a:gridCol>
                <a:gridCol w="3316749">
                  <a:extLst>
                    <a:ext uri="{9D8B030D-6E8A-4147-A177-3AD203B41FA5}">
                      <a16:colId xmlns:a16="http://schemas.microsoft.com/office/drawing/2014/main" val="4255011484"/>
                    </a:ext>
                  </a:extLst>
                </a:gridCol>
              </a:tblGrid>
              <a:tr h="521109">
                <a:tc>
                  <a:txBody>
                    <a:bodyPr/>
                    <a:lstStyle/>
                    <a:p>
                      <a:pPr algn="ctr"/>
                      <a:r>
                        <a:rPr lang="en-IN" b="1" dirty="0"/>
                        <a:t>ASSOCIATION RULE  </a:t>
                      </a:r>
                    </a:p>
                  </a:txBody>
                  <a:tcPr/>
                </a:tc>
                <a:tc>
                  <a:txBody>
                    <a:bodyPr/>
                    <a:lstStyle/>
                    <a:p>
                      <a:pPr algn="ctr"/>
                      <a:r>
                        <a:rPr lang="en-IN" b="1" dirty="0"/>
                        <a:t>CONFIDENCE </a:t>
                      </a:r>
                    </a:p>
                  </a:txBody>
                  <a:tcPr/>
                </a:tc>
                <a:tc>
                  <a:txBody>
                    <a:bodyPr/>
                    <a:lstStyle/>
                    <a:p>
                      <a:pPr algn="ctr"/>
                      <a:r>
                        <a:rPr lang="en-IN" b="1" dirty="0"/>
                        <a:t>CONFIDENCE(%)</a:t>
                      </a:r>
                    </a:p>
                  </a:txBody>
                  <a:tcPr/>
                </a:tc>
                <a:extLst>
                  <a:ext uri="{0D108BD9-81ED-4DB2-BD59-A6C34878D82A}">
                    <a16:rowId xmlns:a16="http://schemas.microsoft.com/office/drawing/2014/main" val="3642568363"/>
                  </a:ext>
                </a:extLst>
              </a:tr>
              <a:tr h="521109">
                <a:tc>
                  <a:txBody>
                    <a:bodyPr/>
                    <a:lstStyle/>
                    <a:p>
                      <a:pPr algn="ctr"/>
                      <a:r>
                        <a:rPr lang="en-IN" dirty="0"/>
                        <a:t>   I1^I3         I5  </a:t>
                      </a:r>
                    </a:p>
                  </a:txBody>
                  <a:tcPr/>
                </a:tc>
                <a:tc>
                  <a:txBody>
                    <a:bodyPr/>
                    <a:lstStyle/>
                    <a:p>
                      <a:pPr algn="ctr"/>
                      <a:r>
                        <a:rPr lang="en-IN" dirty="0"/>
                        <a:t>C( I1 , I3 , I5 ) / C(I1 , I3) = 1 / 1</a:t>
                      </a:r>
                    </a:p>
                  </a:txBody>
                  <a:tcPr/>
                </a:tc>
                <a:tc>
                  <a:txBody>
                    <a:bodyPr/>
                    <a:lstStyle/>
                    <a:p>
                      <a:pPr algn="ctr"/>
                      <a:r>
                        <a:rPr lang="en-IN" dirty="0"/>
                        <a:t>100%</a:t>
                      </a:r>
                    </a:p>
                  </a:txBody>
                  <a:tcPr/>
                </a:tc>
                <a:extLst>
                  <a:ext uri="{0D108BD9-81ED-4DB2-BD59-A6C34878D82A}">
                    <a16:rowId xmlns:a16="http://schemas.microsoft.com/office/drawing/2014/main" val="1481580672"/>
                  </a:ext>
                </a:extLst>
              </a:tr>
              <a:tr h="521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I2^I3         I5</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 I2 , I3 , I5) / C(I2, C13) = 2 / 2</a:t>
                      </a:r>
                    </a:p>
                    <a:p>
                      <a:pPr algn="ctr"/>
                      <a:endParaRPr lang="en-IN" dirty="0"/>
                    </a:p>
                  </a:txBody>
                  <a:tcPr/>
                </a:tc>
                <a:tc>
                  <a:txBody>
                    <a:bodyPr/>
                    <a:lstStyle/>
                    <a:p>
                      <a:pPr algn="ctr"/>
                      <a:r>
                        <a:rPr lang="en-IN" dirty="0"/>
                        <a:t>100%</a:t>
                      </a:r>
                    </a:p>
                  </a:txBody>
                  <a:tcPr/>
                </a:tc>
                <a:extLst>
                  <a:ext uri="{0D108BD9-81ED-4DB2-BD59-A6C34878D82A}">
                    <a16:rowId xmlns:a16="http://schemas.microsoft.com/office/drawing/2014/main" val="3432591511"/>
                  </a:ext>
                </a:extLst>
              </a:tr>
              <a:tr h="521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I1^I4        I6</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 I1 , I4 , I6 ) / C(I1 , C4) = 3 / 5</a:t>
                      </a:r>
                    </a:p>
                    <a:p>
                      <a:pPr algn="ctr"/>
                      <a:endParaRPr lang="en-IN" dirty="0"/>
                    </a:p>
                  </a:txBody>
                  <a:tcPr/>
                </a:tc>
                <a:tc>
                  <a:txBody>
                    <a:bodyPr/>
                    <a:lstStyle/>
                    <a:p>
                      <a:pPr algn="ctr"/>
                      <a:r>
                        <a:rPr lang="en-IN" dirty="0"/>
                        <a:t>100%</a:t>
                      </a:r>
                    </a:p>
                  </a:txBody>
                  <a:tcPr/>
                </a:tc>
                <a:extLst>
                  <a:ext uri="{0D108BD9-81ED-4DB2-BD59-A6C34878D82A}">
                    <a16:rowId xmlns:a16="http://schemas.microsoft.com/office/drawing/2014/main" val="531712424"/>
                  </a:ext>
                </a:extLst>
              </a:tr>
              <a:tr h="521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 I2^I4        I6</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C( I2 , I4 , I6) / C(I2 , I4) = 1 / 1</a:t>
                      </a:r>
                    </a:p>
                    <a:p>
                      <a:pPr algn="ctr"/>
                      <a:endParaRPr lang="en-IN" dirty="0"/>
                    </a:p>
                  </a:txBody>
                  <a:tcPr/>
                </a:tc>
                <a:tc>
                  <a:txBody>
                    <a:bodyPr/>
                    <a:lstStyle/>
                    <a:p>
                      <a:pPr algn="ctr"/>
                      <a:r>
                        <a:rPr lang="en-IN" dirty="0"/>
                        <a:t>100%</a:t>
                      </a:r>
                    </a:p>
                  </a:txBody>
                  <a:tcPr/>
                </a:tc>
                <a:extLst>
                  <a:ext uri="{0D108BD9-81ED-4DB2-BD59-A6C34878D82A}">
                    <a16:rowId xmlns:a16="http://schemas.microsoft.com/office/drawing/2014/main" val="3880974226"/>
                  </a:ext>
                </a:extLst>
              </a:tr>
            </a:tbl>
          </a:graphicData>
        </a:graphic>
      </p:graphicFrame>
      <p:sp>
        <p:nvSpPr>
          <p:cNvPr id="9" name="Arrow: Right 8">
            <a:extLst>
              <a:ext uri="{FF2B5EF4-FFF2-40B4-BE49-F238E27FC236}">
                <a16:creationId xmlns:a16="http://schemas.microsoft.com/office/drawing/2014/main" id="{D660F8DB-6200-ED8A-5502-C39B969A9CCE}"/>
              </a:ext>
            </a:extLst>
          </p:cNvPr>
          <p:cNvSpPr/>
          <p:nvPr/>
        </p:nvSpPr>
        <p:spPr>
          <a:xfrm>
            <a:off x="2724043" y="3849046"/>
            <a:ext cx="20647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267D423-4FB7-80C1-585E-24F48ABE95DE}"/>
              </a:ext>
            </a:extLst>
          </p:cNvPr>
          <p:cNvSpPr/>
          <p:nvPr/>
        </p:nvSpPr>
        <p:spPr>
          <a:xfrm>
            <a:off x="2724043" y="4383510"/>
            <a:ext cx="20647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53D5C07B-DB1B-B617-43D5-D0EA0D5C7A54}"/>
              </a:ext>
            </a:extLst>
          </p:cNvPr>
          <p:cNvSpPr/>
          <p:nvPr/>
        </p:nvSpPr>
        <p:spPr>
          <a:xfrm>
            <a:off x="2724044" y="5016636"/>
            <a:ext cx="20647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39ADCFE-E747-EC4A-2D00-AC5EEBBDD0A3}"/>
              </a:ext>
            </a:extLst>
          </p:cNvPr>
          <p:cNvSpPr/>
          <p:nvPr/>
        </p:nvSpPr>
        <p:spPr>
          <a:xfrm>
            <a:off x="2724044" y="5672621"/>
            <a:ext cx="20647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60A313C-39D4-7650-D580-7633BEC92BCA}"/>
              </a:ext>
            </a:extLst>
          </p:cNvPr>
          <p:cNvSpPr txBox="1"/>
          <p:nvPr/>
        </p:nvSpPr>
        <p:spPr>
          <a:xfrm>
            <a:off x="1805448" y="258389"/>
            <a:ext cx="570271"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a:t>
            </a:r>
            <a:r>
              <a:rPr lang="en-IN" b="1" dirty="0">
                <a:latin typeface="Times New Roman" panose="02020603050405020304" pitchFamily="18" charset="0"/>
                <a:cs typeface="Times New Roman" panose="02020603050405020304" pitchFamily="18" charset="0"/>
              </a:rPr>
              <a:t>3</a:t>
            </a:r>
            <a:endParaRPr lang="en-IN" dirty="0"/>
          </a:p>
        </p:txBody>
      </p:sp>
      <p:graphicFrame>
        <p:nvGraphicFramePr>
          <p:cNvPr id="4" name="Table 3">
            <a:extLst>
              <a:ext uri="{FF2B5EF4-FFF2-40B4-BE49-F238E27FC236}">
                <a16:creationId xmlns:a16="http://schemas.microsoft.com/office/drawing/2014/main" id="{04C66061-21BF-9135-5D6B-CBFF2E5C9405}"/>
              </a:ext>
            </a:extLst>
          </p:cNvPr>
          <p:cNvGraphicFramePr>
            <a:graphicFrameLocks noGrp="1"/>
          </p:cNvGraphicFramePr>
          <p:nvPr>
            <p:extLst>
              <p:ext uri="{D42A27DB-BD31-4B8C-83A1-F6EECF244321}">
                <p14:modId xmlns:p14="http://schemas.microsoft.com/office/powerpoint/2010/main" val="2626029242"/>
              </p:ext>
            </p:extLst>
          </p:nvPr>
        </p:nvGraphicFramePr>
        <p:xfrm>
          <a:off x="693173" y="737194"/>
          <a:ext cx="2944763" cy="1828800"/>
        </p:xfrm>
        <a:graphic>
          <a:graphicData uri="http://schemas.openxmlformats.org/drawingml/2006/table">
            <a:tbl>
              <a:tblPr firstRow="1" bandRow="1">
                <a:tableStyleId>{5940675A-B579-460E-94D1-54222C63F5DA}</a:tableStyleId>
              </a:tblPr>
              <a:tblGrid>
                <a:gridCol w="1892712">
                  <a:extLst>
                    <a:ext uri="{9D8B030D-6E8A-4147-A177-3AD203B41FA5}">
                      <a16:colId xmlns:a16="http://schemas.microsoft.com/office/drawing/2014/main" val="3352029378"/>
                    </a:ext>
                  </a:extLst>
                </a:gridCol>
                <a:gridCol w="1052051">
                  <a:extLst>
                    <a:ext uri="{9D8B030D-6E8A-4147-A177-3AD203B41FA5}">
                      <a16:colId xmlns:a16="http://schemas.microsoft.com/office/drawing/2014/main" val="739033822"/>
                    </a:ext>
                  </a:extLst>
                </a:gridCol>
              </a:tblGrid>
              <a:tr h="291894">
                <a:tc>
                  <a:txBody>
                    <a:bodyPr/>
                    <a:lstStyle/>
                    <a:p>
                      <a:pPr algn="ctr"/>
                      <a:r>
                        <a:rPr lang="en-US" b="1" dirty="0">
                          <a:latin typeface="Times New Roman" panose="02020603050405020304" pitchFamily="18" charset="0"/>
                          <a:cs typeface="Times New Roman" panose="02020603050405020304" pitchFamily="18" charset="0"/>
                        </a:rPr>
                        <a:t>Itemset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Count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8668042"/>
                  </a:ext>
                </a:extLst>
              </a:tr>
              <a:tr h="345349">
                <a:tc>
                  <a:txBody>
                    <a:bodyPr/>
                    <a:lstStyle/>
                    <a:p>
                      <a:pPr algn="ctr"/>
                      <a:r>
                        <a:rPr lang="en-US" dirty="0"/>
                        <a:t>( I1 , I3 , I5 )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756953425"/>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I1 , I4 , I6 )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405671250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I3 , I5 )</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3931694859"/>
                  </a:ext>
                </a:extLst>
              </a:tr>
              <a:tr h="3453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I2 , I4 , I6 )</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2307153448"/>
                  </a:ext>
                </a:extLst>
              </a:tr>
            </a:tbl>
          </a:graphicData>
        </a:graphic>
      </p:graphicFrame>
    </p:spTree>
    <p:extLst>
      <p:ext uri="{BB962C8B-B14F-4D97-AF65-F5344CB8AC3E}">
        <p14:creationId xmlns:p14="http://schemas.microsoft.com/office/powerpoint/2010/main" val="299458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ADC1-7D45-EDEB-287C-7FA0E7EAFE0F}"/>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Four Multidimensional rules can be obtained</a:t>
            </a:r>
          </a:p>
        </p:txBody>
      </p:sp>
      <p:sp>
        <p:nvSpPr>
          <p:cNvPr id="3" name="Content Placeholder 2">
            <a:extLst>
              <a:ext uri="{FF2B5EF4-FFF2-40B4-BE49-F238E27FC236}">
                <a16:creationId xmlns:a16="http://schemas.microsoft.com/office/drawing/2014/main" id="{1345CA3A-58D8-7924-EC7E-75FE8DAD1197}"/>
              </a:ext>
            </a:extLst>
          </p:cNvPr>
          <p:cNvSpPr>
            <a:spLocks noGrp="1"/>
          </p:cNvSpPr>
          <p:nvPr>
            <p:ph idx="1"/>
          </p:nvPr>
        </p:nvSpPr>
        <p:spPr>
          <a:xfrm>
            <a:off x="824817" y="1747634"/>
            <a:ext cx="11018137" cy="3880773"/>
          </a:xfrm>
        </p:spPr>
        <p:txBody>
          <a:bodyPr>
            <a:normAutofit/>
          </a:bodyPr>
          <a:lstStyle/>
          <a:p>
            <a:pPr marL="457200" indent="-457200">
              <a:buAutoNum type="arabicParenR"/>
            </a:pPr>
            <a:r>
              <a:rPr lang="en-IN" sz="2400" dirty="0">
                <a:latin typeface="Times New Roman" panose="02020603050405020304" pitchFamily="18" charset="0"/>
                <a:cs typeface="Times New Roman" panose="02020603050405020304" pitchFamily="18" charset="0"/>
              </a:rPr>
              <a:t>Student( X, “Yes”)</a:t>
            </a: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Credit Rating ( X , “Excellent”)      </a:t>
            </a:r>
            <a:r>
              <a:rPr lang="en-IN" sz="2400" dirty="0" err="1">
                <a:latin typeface="Times New Roman" panose="02020603050405020304" pitchFamily="18" charset="0"/>
                <a:cs typeface="Times New Roman" panose="02020603050405020304" pitchFamily="18" charset="0"/>
              </a:rPr>
              <a:t>buys_laptop</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X,“Yes</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2) Student( X, “No”)</a:t>
            </a: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Credit Rating ( X , “Fair”)      </a:t>
            </a:r>
            <a:r>
              <a:rPr lang="en-IN" sz="2400" dirty="0" err="1">
                <a:latin typeface="Times New Roman" panose="02020603050405020304" pitchFamily="18" charset="0"/>
                <a:cs typeface="Times New Roman" panose="02020603050405020304" pitchFamily="18" charset="0"/>
              </a:rPr>
              <a:t>buys_laptop</a:t>
            </a:r>
            <a:r>
              <a:rPr lang="en-IN" sz="2400" dirty="0">
                <a:latin typeface="Times New Roman" panose="02020603050405020304" pitchFamily="18" charset="0"/>
                <a:cs typeface="Times New Roman" panose="02020603050405020304" pitchFamily="18" charset="0"/>
              </a:rPr>
              <a:t> ( X ,“No”)</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 Student( X, “Yes”)</a:t>
            </a: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Credit Rating ( X , “Fair”)      </a:t>
            </a:r>
            <a:r>
              <a:rPr lang="en-IN" sz="2400" dirty="0" err="1">
                <a:latin typeface="Times New Roman" panose="02020603050405020304" pitchFamily="18" charset="0"/>
                <a:cs typeface="Times New Roman" panose="02020603050405020304" pitchFamily="18" charset="0"/>
              </a:rPr>
              <a:t>buys_laptop</a:t>
            </a:r>
            <a:r>
              <a:rPr lang="en-IN" sz="2400" dirty="0">
                <a:latin typeface="Times New Roman" panose="02020603050405020304" pitchFamily="18" charset="0"/>
                <a:cs typeface="Times New Roman" panose="02020603050405020304" pitchFamily="18" charset="0"/>
              </a:rPr>
              <a:t> ( X ,“No”)</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4) Student( X, “No”)</a:t>
            </a: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Credit Rating ( X , “Excellent”)      </a:t>
            </a:r>
            <a:r>
              <a:rPr lang="en-IN" sz="2400" dirty="0" err="1">
                <a:latin typeface="Times New Roman" panose="02020603050405020304" pitchFamily="18" charset="0"/>
                <a:cs typeface="Times New Roman" panose="02020603050405020304" pitchFamily="18" charset="0"/>
              </a:rPr>
              <a:t>buys_laptop</a:t>
            </a:r>
            <a:r>
              <a:rPr lang="en-IN" sz="2400" dirty="0">
                <a:latin typeface="Times New Roman" panose="02020603050405020304" pitchFamily="18" charset="0"/>
                <a:cs typeface="Times New Roman" panose="02020603050405020304" pitchFamily="18" charset="0"/>
              </a:rPr>
              <a:t> ( X ,“Yes”)</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Arrow: Right 3">
            <a:extLst>
              <a:ext uri="{FF2B5EF4-FFF2-40B4-BE49-F238E27FC236}">
                <a16:creationId xmlns:a16="http://schemas.microsoft.com/office/drawing/2014/main" id="{41310CB3-494A-8A20-5805-BE3EF9DA9E19}"/>
              </a:ext>
            </a:extLst>
          </p:cNvPr>
          <p:cNvSpPr/>
          <p:nvPr/>
        </p:nvSpPr>
        <p:spPr>
          <a:xfrm>
            <a:off x="7940778" y="1898958"/>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632694ED-9ECD-CBED-21C4-7A944B7DB6D8}"/>
              </a:ext>
            </a:extLst>
          </p:cNvPr>
          <p:cNvSpPr/>
          <p:nvPr/>
        </p:nvSpPr>
        <p:spPr>
          <a:xfrm>
            <a:off x="7739218" y="4900049"/>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12FF9D44-7A78-0C57-20CA-D90A03228B21}"/>
              </a:ext>
            </a:extLst>
          </p:cNvPr>
          <p:cNvSpPr/>
          <p:nvPr/>
        </p:nvSpPr>
        <p:spPr>
          <a:xfrm>
            <a:off x="7098893" y="2939305"/>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C2C4DA49-2C9B-5F4D-C2AB-9714577EA6A3}"/>
              </a:ext>
            </a:extLst>
          </p:cNvPr>
          <p:cNvSpPr/>
          <p:nvPr/>
        </p:nvSpPr>
        <p:spPr>
          <a:xfrm>
            <a:off x="7143137" y="3925089"/>
            <a:ext cx="285136" cy="147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4349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9AB99A-46EC-1E17-A437-33E61CCBA9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0198" t="15250" r="20740"/>
          <a:stretch/>
        </p:blipFill>
        <p:spPr>
          <a:xfrm>
            <a:off x="2281085" y="1818967"/>
            <a:ext cx="9276030" cy="4803057"/>
          </a:xfrm>
        </p:spPr>
      </p:pic>
    </p:spTree>
    <p:extLst>
      <p:ext uri="{BB962C8B-B14F-4D97-AF65-F5344CB8AC3E}">
        <p14:creationId xmlns:p14="http://schemas.microsoft.com/office/powerpoint/2010/main" val="833066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24E4-7686-CEE7-3849-AD3069E29929}"/>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3 ) Hybrid dimensional Association rule</a:t>
            </a:r>
          </a:p>
        </p:txBody>
      </p:sp>
      <p:sp>
        <p:nvSpPr>
          <p:cNvPr id="3" name="Content Placeholder 2">
            <a:extLst>
              <a:ext uri="{FF2B5EF4-FFF2-40B4-BE49-F238E27FC236}">
                <a16:creationId xmlns:a16="http://schemas.microsoft.com/office/drawing/2014/main" id="{EE5237D8-1BA3-CE73-CC07-1C308B399D7A}"/>
              </a:ext>
            </a:extLst>
          </p:cNvPr>
          <p:cNvSpPr>
            <a:spLocks noGrp="1"/>
          </p:cNvSpPr>
          <p:nvPr>
            <p:ph idx="1"/>
          </p:nvPr>
        </p:nvSpPr>
        <p:spPr>
          <a:xfrm>
            <a:off x="677334" y="1425466"/>
            <a:ext cx="8596668" cy="963580"/>
          </a:xfrm>
        </p:spPr>
        <p:txBody>
          <a:bodyPr/>
          <a:lstStyle/>
          <a:p>
            <a:pPr marL="0" indent="0">
              <a:buNone/>
            </a:pPr>
            <a:r>
              <a:rPr lang="en-IN" dirty="0"/>
              <a:t>Like multi dimensional, association rules with two or more predicate. </a:t>
            </a:r>
          </a:p>
          <a:p>
            <a:pPr marL="0" indent="0">
              <a:buNone/>
            </a:pPr>
            <a:r>
              <a:rPr lang="en-IN" dirty="0"/>
              <a:t>Unlike multidimensional, some predicate are repeated.</a:t>
            </a:r>
          </a:p>
          <a:p>
            <a:pPr marL="0" indent="0">
              <a:buNone/>
            </a:pPr>
            <a:endParaRPr lang="en-IN" dirty="0"/>
          </a:p>
        </p:txBody>
      </p:sp>
      <p:graphicFrame>
        <p:nvGraphicFramePr>
          <p:cNvPr id="4" name="Table 3">
            <a:extLst>
              <a:ext uri="{FF2B5EF4-FFF2-40B4-BE49-F238E27FC236}">
                <a16:creationId xmlns:a16="http://schemas.microsoft.com/office/drawing/2014/main" id="{797AD7E4-87CC-0790-6F3A-DE2388CA0D79}"/>
              </a:ext>
            </a:extLst>
          </p:cNvPr>
          <p:cNvGraphicFramePr>
            <a:graphicFrameLocks noGrp="1"/>
          </p:cNvGraphicFramePr>
          <p:nvPr>
            <p:extLst>
              <p:ext uri="{D42A27DB-BD31-4B8C-83A1-F6EECF244321}">
                <p14:modId xmlns:p14="http://schemas.microsoft.com/office/powerpoint/2010/main" val="4161456464"/>
              </p:ext>
            </p:extLst>
          </p:nvPr>
        </p:nvGraphicFramePr>
        <p:xfrm>
          <a:off x="2120490" y="2990918"/>
          <a:ext cx="8128000" cy="2225040"/>
        </p:xfrm>
        <a:graphic>
          <a:graphicData uri="http://schemas.openxmlformats.org/drawingml/2006/table">
            <a:tbl>
              <a:tblPr firstRow="1" bandRow="1">
                <a:tableStyleId>{5C22544A-7EE6-4342-B048-85BDC9FD1C3A}</a:tableStyleId>
              </a:tblPr>
              <a:tblGrid>
                <a:gridCol w="1183149">
                  <a:extLst>
                    <a:ext uri="{9D8B030D-6E8A-4147-A177-3AD203B41FA5}">
                      <a16:colId xmlns:a16="http://schemas.microsoft.com/office/drawing/2014/main" val="1782769778"/>
                    </a:ext>
                  </a:extLst>
                </a:gridCol>
                <a:gridCol w="1406013">
                  <a:extLst>
                    <a:ext uri="{9D8B030D-6E8A-4147-A177-3AD203B41FA5}">
                      <a16:colId xmlns:a16="http://schemas.microsoft.com/office/drawing/2014/main" val="1322763729"/>
                    </a:ext>
                  </a:extLst>
                </a:gridCol>
                <a:gridCol w="2477729">
                  <a:extLst>
                    <a:ext uri="{9D8B030D-6E8A-4147-A177-3AD203B41FA5}">
                      <a16:colId xmlns:a16="http://schemas.microsoft.com/office/drawing/2014/main" val="3109501297"/>
                    </a:ext>
                  </a:extLst>
                </a:gridCol>
                <a:gridCol w="3061109">
                  <a:extLst>
                    <a:ext uri="{9D8B030D-6E8A-4147-A177-3AD203B41FA5}">
                      <a16:colId xmlns:a16="http://schemas.microsoft.com/office/drawing/2014/main" val="1609010335"/>
                    </a:ext>
                  </a:extLst>
                </a:gridCol>
              </a:tblGrid>
              <a:tr h="370840">
                <a:tc>
                  <a:txBody>
                    <a:bodyPr/>
                    <a:lstStyle/>
                    <a:p>
                      <a:pPr algn="ctr"/>
                      <a:r>
                        <a:rPr lang="en-IN" dirty="0"/>
                        <a:t> NO </a:t>
                      </a:r>
                    </a:p>
                  </a:txBody>
                  <a:tcPr/>
                </a:tc>
                <a:tc>
                  <a:txBody>
                    <a:bodyPr/>
                    <a:lstStyle/>
                    <a:p>
                      <a:pPr algn="ctr"/>
                      <a:r>
                        <a:rPr lang="en-IN" dirty="0"/>
                        <a:t>STUDENT</a:t>
                      </a:r>
                    </a:p>
                  </a:txBody>
                  <a:tcPr/>
                </a:tc>
                <a:tc>
                  <a:txBody>
                    <a:bodyPr/>
                    <a:lstStyle/>
                    <a:p>
                      <a:pPr algn="ctr"/>
                      <a:r>
                        <a:rPr lang="en-IN" dirty="0"/>
                        <a:t>CREDIT RATING</a:t>
                      </a:r>
                    </a:p>
                  </a:txBody>
                  <a:tcPr/>
                </a:tc>
                <a:tc>
                  <a:txBody>
                    <a:bodyPr/>
                    <a:lstStyle/>
                    <a:p>
                      <a:pPr algn="ctr"/>
                      <a:r>
                        <a:rPr lang="en-IN" dirty="0"/>
                        <a:t>BUYS</a:t>
                      </a:r>
                    </a:p>
                  </a:txBody>
                  <a:tcPr/>
                </a:tc>
                <a:extLst>
                  <a:ext uri="{0D108BD9-81ED-4DB2-BD59-A6C34878D82A}">
                    <a16:rowId xmlns:a16="http://schemas.microsoft.com/office/drawing/2014/main" val="257406415"/>
                  </a:ext>
                </a:extLst>
              </a:tr>
              <a:tr h="370840">
                <a:tc>
                  <a:txBody>
                    <a:bodyPr/>
                    <a:lstStyle/>
                    <a:p>
                      <a:pPr algn="ctr"/>
                      <a:r>
                        <a:rPr lang="en-IN" dirty="0"/>
                        <a:t>1</a:t>
                      </a:r>
                    </a:p>
                  </a:txBody>
                  <a:tcPr/>
                </a:tc>
                <a:tc>
                  <a:txBody>
                    <a:bodyPr/>
                    <a:lstStyle/>
                    <a:p>
                      <a:pPr algn="ctr"/>
                      <a:r>
                        <a:rPr lang="en-IN" dirty="0"/>
                        <a:t>Yes</a:t>
                      </a:r>
                    </a:p>
                  </a:txBody>
                  <a:tcPr/>
                </a:tc>
                <a:tc>
                  <a:txBody>
                    <a:bodyPr/>
                    <a:lstStyle/>
                    <a:p>
                      <a:pPr algn="ctr"/>
                      <a:r>
                        <a:rPr lang="en-IN" dirty="0"/>
                        <a:t>Excellent</a:t>
                      </a:r>
                    </a:p>
                  </a:txBody>
                  <a:tcPr/>
                </a:tc>
                <a:tc>
                  <a:txBody>
                    <a:bodyPr/>
                    <a:lstStyle/>
                    <a:p>
                      <a:pPr algn="ctr"/>
                      <a:r>
                        <a:rPr lang="en-IN" dirty="0"/>
                        <a:t>Desktop , Laptop</a:t>
                      </a:r>
                    </a:p>
                  </a:txBody>
                  <a:tcPr/>
                </a:tc>
                <a:extLst>
                  <a:ext uri="{0D108BD9-81ED-4DB2-BD59-A6C34878D82A}">
                    <a16:rowId xmlns:a16="http://schemas.microsoft.com/office/drawing/2014/main" val="1827124329"/>
                  </a:ext>
                </a:extLst>
              </a:tr>
              <a:tr h="370840">
                <a:tc>
                  <a:txBody>
                    <a:bodyPr/>
                    <a:lstStyle/>
                    <a:p>
                      <a:pPr algn="ctr"/>
                      <a:r>
                        <a:rPr lang="en-IN" dirty="0"/>
                        <a:t>2</a:t>
                      </a:r>
                    </a:p>
                  </a:txBody>
                  <a:tcPr/>
                </a:tc>
                <a:tc>
                  <a:txBody>
                    <a:bodyPr/>
                    <a:lstStyle/>
                    <a:p>
                      <a:pPr algn="ctr"/>
                      <a:r>
                        <a:rPr lang="en-IN" dirty="0"/>
                        <a:t>Yes</a:t>
                      </a:r>
                    </a:p>
                  </a:txBody>
                  <a:tcPr/>
                </a:tc>
                <a:tc>
                  <a:txBody>
                    <a:bodyPr/>
                    <a:lstStyle/>
                    <a:p>
                      <a:pPr algn="ctr"/>
                      <a:r>
                        <a:rPr lang="en-IN" dirty="0"/>
                        <a:t>Fair</a:t>
                      </a:r>
                    </a:p>
                  </a:txBody>
                  <a:tcPr/>
                </a:tc>
                <a:tc>
                  <a:txBody>
                    <a:bodyPr/>
                    <a:lstStyle/>
                    <a:p>
                      <a:pPr algn="ctr"/>
                      <a:r>
                        <a:rPr lang="en-IN" dirty="0"/>
                        <a:t>Desktop </a:t>
                      </a:r>
                    </a:p>
                  </a:txBody>
                  <a:tcPr/>
                </a:tc>
                <a:extLst>
                  <a:ext uri="{0D108BD9-81ED-4DB2-BD59-A6C34878D82A}">
                    <a16:rowId xmlns:a16="http://schemas.microsoft.com/office/drawing/2014/main" val="4269307627"/>
                  </a:ext>
                </a:extLst>
              </a:tr>
              <a:tr h="370840">
                <a:tc>
                  <a:txBody>
                    <a:bodyPr/>
                    <a:lstStyle/>
                    <a:p>
                      <a:pPr algn="ctr"/>
                      <a:r>
                        <a:rPr lang="en-IN" dirty="0"/>
                        <a:t>3</a:t>
                      </a:r>
                    </a:p>
                  </a:txBody>
                  <a:tcPr/>
                </a:tc>
                <a:tc>
                  <a:txBody>
                    <a:bodyPr/>
                    <a:lstStyle/>
                    <a:p>
                      <a:pPr algn="ctr"/>
                      <a:r>
                        <a:rPr lang="en-IN" dirty="0"/>
                        <a:t>No</a:t>
                      </a:r>
                    </a:p>
                  </a:txBody>
                  <a:tcPr/>
                </a:tc>
                <a:tc>
                  <a:txBody>
                    <a:bodyPr/>
                    <a:lstStyle/>
                    <a:p>
                      <a:pPr algn="ctr"/>
                      <a:r>
                        <a:rPr lang="en-IN" dirty="0"/>
                        <a:t>Excellent</a:t>
                      </a:r>
                    </a:p>
                  </a:txBody>
                  <a:tcPr/>
                </a:tc>
                <a:tc>
                  <a:txBody>
                    <a:bodyPr/>
                    <a:lstStyle/>
                    <a:p>
                      <a:pPr algn="ctr"/>
                      <a:r>
                        <a:rPr lang="en-IN" dirty="0"/>
                        <a:t>Laptop , Printer</a:t>
                      </a:r>
                    </a:p>
                  </a:txBody>
                  <a:tcPr/>
                </a:tc>
                <a:extLst>
                  <a:ext uri="{0D108BD9-81ED-4DB2-BD59-A6C34878D82A}">
                    <a16:rowId xmlns:a16="http://schemas.microsoft.com/office/drawing/2014/main" val="3732820523"/>
                  </a:ext>
                </a:extLst>
              </a:tr>
              <a:tr h="370840">
                <a:tc>
                  <a:txBody>
                    <a:bodyPr/>
                    <a:lstStyle/>
                    <a:p>
                      <a:pPr algn="ctr"/>
                      <a:r>
                        <a:rPr lang="en-IN" dirty="0"/>
                        <a:t>4</a:t>
                      </a:r>
                    </a:p>
                  </a:txBody>
                  <a:tcPr/>
                </a:tc>
                <a:tc>
                  <a:txBody>
                    <a:bodyPr/>
                    <a:lstStyle/>
                    <a:p>
                      <a:pPr algn="ctr"/>
                      <a:r>
                        <a:rPr lang="en-IN" dirty="0"/>
                        <a:t>No</a:t>
                      </a:r>
                    </a:p>
                  </a:txBody>
                  <a:tcPr/>
                </a:tc>
                <a:tc>
                  <a:txBody>
                    <a:bodyPr/>
                    <a:lstStyle/>
                    <a:p>
                      <a:pPr algn="ctr"/>
                      <a:r>
                        <a:rPr lang="en-IN" dirty="0"/>
                        <a:t>Excellent</a:t>
                      </a:r>
                    </a:p>
                  </a:txBody>
                  <a:tcPr/>
                </a:tc>
                <a:tc>
                  <a:txBody>
                    <a:bodyPr/>
                    <a:lstStyle/>
                    <a:p>
                      <a:pPr algn="ctr"/>
                      <a:r>
                        <a:rPr lang="en-IN" dirty="0"/>
                        <a:t>Laptop , Printer</a:t>
                      </a:r>
                    </a:p>
                  </a:txBody>
                  <a:tcPr/>
                </a:tc>
                <a:extLst>
                  <a:ext uri="{0D108BD9-81ED-4DB2-BD59-A6C34878D82A}">
                    <a16:rowId xmlns:a16="http://schemas.microsoft.com/office/drawing/2014/main" val="3490136745"/>
                  </a:ext>
                </a:extLst>
              </a:tr>
              <a:tr h="370840">
                <a:tc>
                  <a:txBody>
                    <a:bodyPr/>
                    <a:lstStyle/>
                    <a:p>
                      <a:pPr algn="ctr"/>
                      <a:r>
                        <a:rPr lang="en-IN" dirty="0"/>
                        <a:t>5</a:t>
                      </a:r>
                    </a:p>
                  </a:txBody>
                  <a:tcPr/>
                </a:tc>
                <a:tc>
                  <a:txBody>
                    <a:bodyPr/>
                    <a:lstStyle/>
                    <a:p>
                      <a:pPr algn="ctr"/>
                      <a:r>
                        <a:rPr lang="en-IN" dirty="0"/>
                        <a:t>Yes</a:t>
                      </a:r>
                    </a:p>
                  </a:txBody>
                  <a:tcPr/>
                </a:tc>
                <a:tc>
                  <a:txBody>
                    <a:bodyPr/>
                    <a:lstStyle/>
                    <a:p>
                      <a:pPr algn="ctr"/>
                      <a:r>
                        <a:rPr lang="en-IN" dirty="0"/>
                        <a:t>Fair</a:t>
                      </a:r>
                    </a:p>
                  </a:txBody>
                  <a:tcPr/>
                </a:tc>
                <a:tc>
                  <a:txBody>
                    <a:bodyPr/>
                    <a:lstStyle/>
                    <a:p>
                      <a:pPr algn="ctr"/>
                      <a:r>
                        <a:rPr lang="en-IN" dirty="0"/>
                        <a:t>Desktop</a:t>
                      </a:r>
                    </a:p>
                  </a:txBody>
                  <a:tcPr/>
                </a:tc>
                <a:extLst>
                  <a:ext uri="{0D108BD9-81ED-4DB2-BD59-A6C34878D82A}">
                    <a16:rowId xmlns:a16="http://schemas.microsoft.com/office/drawing/2014/main" val="2610103463"/>
                  </a:ext>
                </a:extLst>
              </a:tr>
            </a:tbl>
          </a:graphicData>
        </a:graphic>
      </p:graphicFrame>
      <p:sp>
        <p:nvSpPr>
          <p:cNvPr id="6" name="TextBox 5">
            <a:extLst>
              <a:ext uri="{FF2B5EF4-FFF2-40B4-BE49-F238E27FC236}">
                <a16:creationId xmlns:a16="http://schemas.microsoft.com/office/drawing/2014/main" id="{BE2F9BA3-E8F0-C537-3A63-8A7516747502}"/>
              </a:ext>
            </a:extLst>
          </p:cNvPr>
          <p:cNvSpPr txBox="1"/>
          <p:nvPr/>
        </p:nvSpPr>
        <p:spPr>
          <a:xfrm>
            <a:off x="1720645" y="5373295"/>
            <a:ext cx="9724103" cy="1200329"/>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Student( X, “Yes”)</a:t>
            </a:r>
            <a:r>
              <a:rPr lang="en-IN" sz="1800" b="1"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Credit Rating ( X , “Excellent”)^ Buys(X , “Desktop”)    Buys( </a:t>
            </a:r>
            <a:r>
              <a:rPr lang="en-IN" sz="1800" dirty="0" err="1">
                <a:latin typeface="Times New Roman" panose="02020603050405020304" pitchFamily="18" charset="0"/>
                <a:cs typeface="Times New Roman" panose="02020603050405020304" pitchFamily="18" charset="0"/>
              </a:rPr>
              <a:t>X,“Yes</a:t>
            </a:r>
            <a:r>
              <a:rPr lang="en-IN" sz="1800" dirty="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Student( X, “No”)</a:t>
            </a:r>
            <a:r>
              <a:rPr lang="en-IN" sz="1800" b="1" dirty="0">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Credit Rating ( X , “Excellent”)^ Buys(X , “Laptop”)    Buys( </a:t>
            </a:r>
            <a:r>
              <a:rPr lang="en-IN" sz="1800" dirty="0" err="1">
                <a:latin typeface="Times New Roman" panose="02020603050405020304" pitchFamily="18" charset="0"/>
                <a:cs typeface="Times New Roman" panose="02020603050405020304" pitchFamily="18" charset="0"/>
              </a:rPr>
              <a:t>X,“Yes</a:t>
            </a:r>
            <a:r>
              <a:rPr lang="en-IN" sz="1800" dirty="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A70414A1-B2F8-B09F-3675-249E2E432834}"/>
              </a:ext>
            </a:extLst>
          </p:cNvPr>
          <p:cNvSpPr/>
          <p:nvPr/>
        </p:nvSpPr>
        <p:spPr>
          <a:xfrm>
            <a:off x="8806017" y="5535561"/>
            <a:ext cx="190499" cy="1045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18728414-3742-A571-C5B1-AD1FF99A4457}"/>
              </a:ext>
            </a:extLst>
          </p:cNvPr>
          <p:cNvSpPr/>
          <p:nvPr/>
        </p:nvSpPr>
        <p:spPr>
          <a:xfrm>
            <a:off x="8615518" y="6098776"/>
            <a:ext cx="190499" cy="1045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368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0443-8A10-29D6-7472-445A3B9784DB}"/>
              </a:ext>
            </a:extLst>
          </p:cNvPr>
          <p:cNvSpPr>
            <a:spLocks noGrp="1"/>
          </p:cNvSpPr>
          <p:nvPr>
            <p:ph type="title"/>
          </p:nvPr>
        </p:nvSpPr>
        <p:spPr>
          <a:xfrm>
            <a:off x="157316" y="194341"/>
            <a:ext cx="9276030" cy="1860602"/>
          </a:xfrm>
        </p:spPr>
        <p:txBody>
          <a:bodyPr>
            <a:normAutofit/>
          </a:bodyPr>
          <a:lstStyle/>
          <a:p>
            <a:r>
              <a:rPr lang="en-IN" sz="3000" b="1" dirty="0">
                <a:latin typeface="Times New Roman" panose="02020603050405020304" pitchFamily="18" charset="0"/>
                <a:cs typeface="Times New Roman" panose="02020603050405020304" pitchFamily="18" charset="0"/>
              </a:rPr>
              <a:t>Concept hierarchy</a:t>
            </a:r>
            <a:r>
              <a:rPr lang="en-IN" sz="3500" dirty="0"/>
              <a:t>: </a:t>
            </a:r>
            <a:r>
              <a:rPr lang="en-IN" sz="2400" dirty="0">
                <a:solidFill>
                  <a:srgbClr val="7030A0"/>
                </a:solidFill>
                <a:latin typeface="Times New Roman" panose="02020603050405020304" pitchFamily="18" charset="0"/>
                <a:cs typeface="Times New Roman" panose="02020603050405020304" pitchFamily="18" charset="0"/>
              </a:rPr>
              <a:t>It is a sequence of mappings from a set of low level concepts to higher level, more general concepts. </a:t>
            </a:r>
            <a:br>
              <a:rPr lang="en-IN" sz="2400" dirty="0">
                <a:solidFill>
                  <a:srgbClr val="7030A0"/>
                </a:solidFill>
                <a:latin typeface="Times New Roman" panose="02020603050405020304" pitchFamily="18" charset="0"/>
                <a:cs typeface="Times New Roman" panose="02020603050405020304" pitchFamily="18" charset="0"/>
              </a:rPr>
            </a:br>
            <a:br>
              <a:rPr lang="en-IN" sz="2400" dirty="0">
                <a:solidFill>
                  <a:srgbClr val="7030A0"/>
                </a:solidFill>
                <a:latin typeface="Times New Roman" panose="02020603050405020304" pitchFamily="18" charset="0"/>
                <a:cs typeface="Times New Roman" panose="02020603050405020304" pitchFamily="18" charset="0"/>
              </a:rPr>
            </a:br>
            <a:r>
              <a:rPr lang="en-IN" sz="2400" dirty="0">
                <a:solidFill>
                  <a:srgbClr val="7030A0"/>
                </a:solidFill>
                <a:latin typeface="Times New Roman" panose="02020603050405020304" pitchFamily="18" charset="0"/>
                <a:cs typeface="Times New Roman" panose="02020603050405020304" pitchFamily="18" charset="0"/>
              </a:rPr>
              <a:t>Figure has five levels from levels 0 to 4.</a:t>
            </a:r>
            <a:endParaRPr lang="en-IN" sz="3000"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19AB99A-46EC-1E17-A437-33E61CCBA9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0198" t="15250" r="20740"/>
          <a:stretch/>
        </p:blipFill>
        <p:spPr>
          <a:xfrm>
            <a:off x="2231923" y="1946787"/>
            <a:ext cx="9276030" cy="4803057"/>
          </a:xfrm>
        </p:spPr>
      </p:pic>
    </p:spTree>
    <p:extLst>
      <p:ext uri="{BB962C8B-B14F-4D97-AF65-F5344CB8AC3E}">
        <p14:creationId xmlns:p14="http://schemas.microsoft.com/office/powerpoint/2010/main" val="239132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599774-FB50-A224-48EC-2F268405F1F2}"/>
              </a:ext>
            </a:extLst>
          </p:cNvPr>
          <p:cNvPicPr>
            <a:picLocks noChangeAspect="1"/>
          </p:cNvPicPr>
          <p:nvPr/>
        </p:nvPicPr>
        <p:blipFill>
          <a:blip r:embed="rId2">
            <a:extLst>
              <a:ext uri="{28A0092B-C50C-407E-A947-70E740481C1C}">
                <a14:useLocalDpi xmlns:a14="http://schemas.microsoft.com/office/drawing/2010/main" val="0"/>
              </a:ext>
            </a:extLst>
          </a:blip>
          <a:srcRect l="20242" t="26110" r="20483"/>
          <a:stretch/>
        </p:blipFill>
        <p:spPr>
          <a:xfrm>
            <a:off x="481781" y="1789471"/>
            <a:ext cx="10382864" cy="4694903"/>
          </a:xfrm>
          <a:prstGeom prst="rect">
            <a:avLst/>
          </a:prstGeom>
        </p:spPr>
      </p:pic>
    </p:spTree>
    <p:extLst>
      <p:ext uri="{BB962C8B-B14F-4D97-AF65-F5344CB8AC3E}">
        <p14:creationId xmlns:p14="http://schemas.microsoft.com/office/powerpoint/2010/main" val="211658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0673133-0126-2EA3-C3DB-A6BF405120B6}"/>
              </a:ext>
            </a:extLst>
          </p:cNvPr>
          <p:cNvGraphicFramePr>
            <a:graphicFrameLocks noGrp="1"/>
          </p:cNvGraphicFramePr>
          <p:nvPr>
            <p:ph idx="1"/>
            <p:extLst>
              <p:ext uri="{D42A27DB-BD31-4B8C-83A1-F6EECF244321}">
                <p14:modId xmlns:p14="http://schemas.microsoft.com/office/powerpoint/2010/main" val="3756703163"/>
              </p:ext>
            </p:extLst>
          </p:nvPr>
        </p:nvGraphicFramePr>
        <p:xfrm>
          <a:off x="838200" y="1825623"/>
          <a:ext cx="5257800" cy="3070842"/>
        </p:xfrm>
        <a:graphic>
          <a:graphicData uri="http://schemas.openxmlformats.org/drawingml/2006/table">
            <a:tbl>
              <a:tblPr firstRow="1" bandRow="1">
                <a:tableStyleId>{93296810-A885-4BE3-A3E7-6D5BEEA58F35}</a:tableStyleId>
              </a:tblPr>
              <a:tblGrid>
                <a:gridCol w="1711960">
                  <a:extLst>
                    <a:ext uri="{9D8B030D-6E8A-4147-A177-3AD203B41FA5}">
                      <a16:colId xmlns:a16="http://schemas.microsoft.com/office/drawing/2014/main" val="2831820500"/>
                    </a:ext>
                  </a:extLst>
                </a:gridCol>
                <a:gridCol w="3545840">
                  <a:extLst>
                    <a:ext uri="{9D8B030D-6E8A-4147-A177-3AD203B41FA5}">
                      <a16:colId xmlns:a16="http://schemas.microsoft.com/office/drawing/2014/main" val="1310392"/>
                    </a:ext>
                  </a:extLst>
                </a:gridCol>
              </a:tblGrid>
              <a:tr h="511807">
                <a:tc>
                  <a:txBody>
                    <a:bodyPr/>
                    <a:lstStyle/>
                    <a:p>
                      <a:r>
                        <a:rPr lang="en-IN" sz="2500" dirty="0">
                          <a:latin typeface="Times New Roman" panose="02020603050405020304" pitchFamily="18" charset="0"/>
                          <a:cs typeface="Times New Roman" panose="02020603050405020304" pitchFamily="18" charset="0"/>
                        </a:rPr>
                        <a:t> TID </a:t>
                      </a:r>
                    </a:p>
                  </a:txBody>
                  <a:tcPr/>
                </a:tc>
                <a:tc>
                  <a:txBody>
                    <a:bodyPr/>
                    <a:lstStyle/>
                    <a:p>
                      <a:r>
                        <a:rPr lang="en-IN" sz="25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511807">
                <a:tc>
                  <a:txBody>
                    <a:bodyPr/>
                    <a:lstStyle/>
                    <a:p>
                      <a:r>
                        <a:rPr lang="en-IN" sz="2500" dirty="0">
                          <a:latin typeface="Times New Roman" panose="02020603050405020304" pitchFamily="18" charset="0"/>
                          <a:cs typeface="Times New Roman" panose="02020603050405020304" pitchFamily="18" charset="0"/>
                        </a:rPr>
                        <a:t>T1</a:t>
                      </a:r>
                    </a:p>
                  </a:txBody>
                  <a:tcPr/>
                </a:tc>
                <a:tc>
                  <a:txBody>
                    <a:bodyPr/>
                    <a:lstStyle/>
                    <a:p>
                      <a:r>
                        <a:rPr lang="en-IN" sz="2500" dirty="0">
                          <a:latin typeface="Times New Roman" panose="02020603050405020304" pitchFamily="18" charset="0"/>
                          <a:cs typeface="Times New Roman" panose="02020603050405020304" pitchFamily="18" charset="0"/>
                        </a:rPr>
                        <a:t>M1, B2</a:t>
                      </a:r>
                    </a:p>
                  </a:txBody>
                  <a:tcPr/>
                </a:tc>
                <a:extLst>
                  <a:ext uri="{0D108BD9-81ED-4DB2-BD59-A6C34878D82A}">
                    <a16:rowId xmlns:a16="http://schemas.microsoft.com/office/drawing/2014/main" val="4272897282"/>
                  </a:ext>
                </a:extLst>
              </a:tr>
              <a:tr h="511807">
                <a:tc>
                  <a:txBody>
                    <a:bodyPr/>
                    <a:lstStyle/>
                    <a:p>
                      <a:r>
                        <a:rPr lang="en-IN" sz="2500" dirty="0">
                          <a:latin typeface="Times New Roman" panose="02020603050405020304" pitchFamily="18" charset="0"/>
                          <a:cs typeface="Times New Roman" panose="02020603050405020304" pitchFamily="18" charset="0"/>
                        </a:rPr>
                        <a:t>T2</a:t>
                      </a:r>
                    </a:p>
                  </a:txBody>
                  <a:tcPr/>
                </a:tc>
                <a:tc>
                  <a:txBody>
                    <a:bodyPr/>
                    <a:lstStyle/>
                    <a:p>
                      <a:r>
                        <a:rPr lang="en-IN" sz="2500" dirty="0">
                          <a:latin typeface="Times New Roman" panose="02020603050405020304" pitchFamily="18" charset="0"/>
                          <a:cs typeface="Times New Roman" panose="02020603050405020304" pitchFamily="18" charset="0"/>
                        </a:rPr>
                        <a:t>M2, B1</a:t>
                      </a:r>
                    </a:p>
                  </a:txBody>
                  <a:tcPr/>
                </a:tc>
                <a:extLst>
                  <a:ext uri="{0D108BD9-81ED-4DB2-BD59-A6C34878D82A}">
                    <a16:rowId xmlns:a16="http://schemas.microsoft.com/office/drawing/2014/main" val="1475134450"/>
                  </a:ext>
                </a:extLst>
              </a:tr>
              <a:tr h="511807">
                <a:tc>
                  <a:txBody>
                    <a:bodyPr/>
                    <a:lstStyle/>
                    <a:p>
                      <a:r>
                        <a:rPr lang="en-IN" sz="2500" dirty="0">
                          <a:latin typeface="Times New Roman" panose="02020603050405020304" pitchFamily="18" charset="0"/>
                          <a:cs typeface="Times New Roman" panose="02020603050405020304" pitchFamily="18" charset="0"/>
                        </a:rPr>
                        <a:t>T3</a:t>
                      </a:r>
                    </a:p>
                  </a:txBody>
                  <a:tcPr/>
                </a:tc>
                <a:tc>
                  <a:txBody>
                    <a:bodyPr/>
                    <a:lstStyle/>
                    <a:p>
                      <a:r>
                        <a:rPr lang="en-IN" sz="2500" dirty="0">
                          <a:latin typeface="Times New Roman" panose="02020603050405020304" pitchFamily="18" charset="0"/>
                          <a:cs typeface="Times New Roman" panose="02020603050405020304" pitchFamily="18" charset="0"/>
                        </a:rPr>
                        <a:t>B2 </a:t>
                      </a:r>
                    </a:p>
                  </a:txBody>
                  <a:tcPr/>
                </a:tc>
                <a:extLst>
                  <a:ext uri="{0D108BD9-81ED-4DB2-BD59-A6C34878D82A}">
                    <a16:rowId xmlns:a16="http://schemas.microsoft.com/office/drawing/2014/main" val="1896037818"/>
                  </a:ext>
                </a:extLst>
              </a:tr>
              <a:tr h="511807">
                <a:tc>
                  <a:txBody>
                    <a:bodyPr/>
                    <a:lstStyle/>
                    <a:p>
                      <a:r>
                        <a:rPr lang="en-IN" sz="2500" dirty="0">
                          <a:latin typeface="Times New Roman" panose="02020603050405020304" pitchFamily="18" charset="0"/>
                          <a:cs typeface="Times New Roman" panose="02020603050405020304" pitchFamily="18" charset="0"/>
                        </a:rPr>
                        <a:t>T4</a:t>
                      </a:r>
                    </a:p>
                  </a:txBody>
                  <a:tcPr/>
                </a:tc>
                <a:tc>
                  <a:txBody>
                    <a:bodyPr/>
                    <a:lstStyle/>
                    <a:p>
                      <a:r>
                        <a:rPr lang="en-IN" sz="2500" dirty="0">
                          <a:latin typeface="Times New Roman" panose="02020603050405020304" pitchFamily="18" charset="0"/>
                          <a:cs typeface="Times New Roman" panose="02020603050405020304" pitchFamily="18" charset="0"/>
                        </a:rPr>
                        <a:t>M3, B1</a:t>
                      </a:r>
                    </a:p>
                  </a:txBody>
                  <a:tcPr/>
                </a:tc>
                <a:extLst>
                  <a:ext uri="{0D108BD9-81ED-4DB2-BD59-A6C34878D82A}">
                    <a16:rowId xmlns:a16="http://schemas.microsoft.com/office/drawing/2014/main" val="4108857815"/>
                  </a:ext>
                </a:extLst>
              </a:tr>
              <a:tr h="511807">
                <a:tc>
                  <a:txBody>
                    <a:bodyPr/>
                    <a:lstStyle/>
                    <a:p>
                      <a:r>
                        <a:rPr lang="en-IN" sz="2500" dirty="0">
                          <a:latin typeface="Times New Roman" panose="02020603050405020304" pitchFamily="18" charset="0"/>
                          <a:cs typeface="Times New Roman" panose="02020603050405020304" pitchFamily="18" charset="0"/>
                        </a:rPr>
                        <a:t>T5</a:t>
                      </a:r>
                    </a:p>
                  </a:txBody>
                  <a:tcPr/>
                </a:tc>
                <a:tc>
                  <a:txBody>
                    <a:bodyPr/>
                    <a:lstStyle/>
                    <a:p>
                      <a:r>
                        <a:rPr lang="en-IN" sz="2500" dirty="0">
                          <a:latin typeface="Times New Roman" panose="02020603050405020304" pitchFamily="18" charset="0"/>
                          <a:cs typeface="Times New Roman" panose="02020603050405020304" pitchFamily="18" charset="0"/>
                        </a:rPr>
                        <a:t>M2</a:t>
                      </a:r>
                    </a:p>
                  </a:txBody>
                  <a:tcPr/>
                </a:tc>
                <a:extLst>
                  <a:ext uri="{0D108BD9-81ED-4DB2-BD59-A6C34878D82A}">
                    <a16:rowId xmlns:a16="http://schemas.microsoft.com/office/drawing/2014/main" val="3665783520"/>
                  </a:ext>
                </a:extLst>
              </a:tr>
            </a:tbl>
          </a:graphicData>
        </a:graphic>
      </p:graphicFrame>
      <p:sp>
        <p:nvSpPr>
          <p:cNvPr id="6" name="TextBox 5">
            <a:extLst>
              <a:ext uri="{FF2B5EF4-FFF2-40B4-BE49-F238E27FC236}">
                <a16:creationId xmlns:a16="http://schemas.microsoft.com/office/drawing/2014/main" id="{749683A0-B4A7-00D2-73A6-CC3F211C008D}"/>
              </a:ext>
            </a:extLst>
          </p:cNvPr>
          <p:cNvSpPr txBox="1"/>
          <p:nvPr/>
        </p:nvSpPr>
        <p:spPr>
          <a:xfrm>
            <a:off x="838199" y="727587"/>
            <a:ext cx="1698523" cy="477054"/>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LEVEL 2</a:t>
            </a:r>
            <a:endParaRPr lang="en-IN" sz="2500" b="1" dirty="0"/>
          </a:p>
        </p:txBody>
      </p:sp>
      <p:graphicFrame>
        <p:nvGraphicFramePr>
          <p:cNvPr id="7" name="Content Placeholder 3">
            <a:extLst>
              <a:ext uri="{FF2B5EF4-FFF2-40B4-BE49-F238E27FC236}">
                <a16:creationId xmlns:a16="http://schemas.microsoft.com/office/drawing/2014/main" id="{9139BD29-DD55-A8EF-5378-177F06B94D5B}"/>
              </a:ext>
            </a:extLst>
          </p:cNvPr>
          <p:cNvGraphicFramePr>
            <a:graphicFrameLocks/>
          </p:cNvGraphicFramePr>
          <p:nvPr>
            <p:extLst>
              <p:ext uri="{D42A27DB-BD31-4B8C-83A1-F6EECF244321}">
                <p14:modId xmlns:p14="http://schemas.microsoft.com/office/powerpoint/2010/main" val="3846732542"/>
              </p:ext>
            </p:extLst>
          </p:nvPr>
        </p:nvGraphicFramePr>
        <p:xfrm>
          <a:off x="6585155" y="1825623"/>
          <a:ext cx="5257800" cy="3126508"/>
        </p:xfrm>
        <a:graphic>
          <a:graphicData uri="http://schemas.openxmlformats.org/drawingml/2006/table">
            <a:tbl>
              <a:tblPr firstRow="1" bandRow="1">
                <a:tableStyleId>{93296810-A885-4BE3-A3E7-6D5BEEA58F35}</a:tableStyleId>
              </a:tblPr>
              <a:tblGrid>
                <a:gridCol w="1288845">
                  <a:extLst>
                    <a:ext uri="{9D8B030D-6E8A-4147-A177-3AD203B41FA5}">
                      <a16:colId xmlns:a16="http://schemas.microsoft.com/office/drawing/2014/main" val="2831820500"/>
                    </a:ext>
                  </a:extLst>
                </a:gridCol>
                <a:gridCol w="3968955">
                  <a:extLst>
                    <a:ext uri="{9D8B030D-6E8A-4147-A177-3AD203B41FA5}">
                      <a16:colId xmlns:a16="http://schemas.microsoft.com/office/drawing/2014/main" val="1310392"/>
                    </a:ext>
                  </a:extLst>
                </a:gridCol>
              </a:tblGrid>
              <a:tr h="511807">
                <a:tc>
                  <a:txBody>
                    <a:bodyPr/>
                    <a:lstStyle/>
                    <a:p>
                      <a:r>
                        <a:rPr lang="en-IN" sz="2500" dirty="0">
                          <a:latin typeface="Times New Roman" panose="02020603050405020304" pitchFamily="18" charset="0"/>
                          <a:cs typeface="Times New Roman" panose="02020603050405020304" pitchFamily="18" charset="0"/>
                        </a:rPr>
                        <a:t> TID </a:t>
                      </a:r>
                    </a:p>
                  </a:txBody>
                  <a:tcPr/>
                </a:tc>
                <a:tc>
                  <a:txBody>
                    <a:bodyPr/>
                    <a:lstStyle/>
                    <a:p>
                      <a:r>
                        <a:rPr lang="en-IN" sz="25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511807">
                <a:tc>
                  <a:txBody>
                    <a:bodyPr/>
                    <a:lstStyle/>
                    <a:p>
                      <a:r>
                        <a:rPr lang="en-IN" sz="2500" dirty="0">
                          <a:latin typeface="Times New Roman" panose="02020603050405020304" pitchFamily="18" charset="0"/>
                          <a:cs typeface="Times New Roman" panose="02020603050405020304" pitchFamily="18" charset="0"/>
                        </a:rPr>
                        <a:t>T1</a:t>
                      </a:r>
                    </a:p>
                  </a:txBody>
                  <a:tcPr/>
                </a:tc>
                <a:tc>
                  <a:txBody>
                    <a:bodyPr/>
                    <a:lstStyle/>
                    <a:p>
                      <a:r>
                        <a:rPr lang="en-IN" sz="25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567473">
                <a:tc>
                  <a:txBody>
                    <a:bodyPr/>
                    <a:lstStyle/>
                    <a:p>
                      <a:r>
                        <a:rPr lang="en-IN" sz="2500" dirty="0">
                          <a:latin typeface="Times New Roman" panose="02020603050405020304" pitchFamily="18" charset="0"/>
                          <a:cs typeface="Times New Roman" panose="02020603050405020304" pitchFamily="18" charset="0"/>
                        </a:rPr>
                        <a:t>T2</a:t>
                      </a:r>
                    </a:p>
                  </a:txBody>
                  <a:tcPr/>
                </a:tc>
                <a:tc>
                  <a:txBody>
                    <a:bodyPr/>
                    <a:lstStyle/>
                    <a:p>
                      <a:r>
                        <a:rPr lang="en-IN" sz="25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1475134450"/>
                  </a:ext>
                </a:extLst>
              </a:tr>
              <a:tr h="511807">
                <a:tc>
                  <a:txBody>
                    <a:bodyPr/>
                    <a:lstStyle/>
                    <a:p>
                      <a:r>
                        <a:rPr lang="en-IN" sz="2500" dirty="0">
                          <a:latin typeface="Times New Roman" panose="02020603050405020304" pitchFamily="18" charset="0"/>
                          <a:cs typeface="Times New Roman" panose="02020603050405020304" pitchFamily="18" charset="0"/>
                        </a:rPr>
                        <a:t>T3</a:t>
                      </a:r>
                    </a:p>
                  </a:txBody>
                  <a:tcPr/>
                </a:tc>
                <a:tc>
                  <a:txBody>
                    <a:bodyPr/>
                    <a:lstStyle/>
                    <a:p>
                      <a:r>
                        <a:rPr lang="en-IN" sz="2500" dirty="0">
                          <a:latin typeface="Times New Roman" panose="02020603050405020304" pitchFamily="18" charset="0"/>
                          <a:cs typeface="Times New Roman" panose="02020603050405020304" pitchFamily="18" charset="0"/>
                        </a:rPr>
                        <a:t>Bread</a:t>
                      </a:r>
                    </a:p>
                  </a:txBody>
                  <a:tcPr/>
                </a:tc>
                <a:extLst>
                  <a:ext uri="{0D108BD9-81ED-4DB2-BD59-A6C34878D82A}">
                    <a16:rowId xmlns:a16="http://schemas.microsoft.com/office/drawing/2014/main" val="1896037818"/>
                  </a:ext>
                </a:extLst>
              </a:tr>
              <a:tr h="511807">
                <a:tc>
                  <a:txBody>
                    <a:bodyPr/>
                    <a:lstStyle/>
                    <a:p>
                      <a:r>
                        <a:rPr lang="en-IN" sz="2500" dirty="0">
                          <a:latin typeface="Times New Roman" panose="02020603050405020304" pitchFamily="18" charset="0"/>
                          <a:cs typeface="Times New Roman" panose="02020603050405020304" pitchFamily="18" charset="0"/>
                        </a:rPr>
                        <a:t>T4</a:t>
                      </a:r>
                    </a:p>
                  </a:txBody>
                  <a:tcPr/>
                </a:tc>
                <a:tc>
                  <a:txBody>
                    <a:bodyPr/>
                    <a:lstStyle/>
                    <a:p>
                      <a:r>
                        <a:rPr lang="en-IN" sz="25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108857815"/>
                  </a:ext>
                </a:extLst>
              </a:tr>
              <a:tr h="511807">
                <a:tc>
                  <a:txBody>
                    <a:bodyPr/>
                    <a:lstStyle/>
                    <a:p>
                      <a:r>
                        <a:rPr lang="en-IN" sz="2500" dirty="0">
                          <a:latin typeface="Times New Roman" panose="02020603050405020304" pitchFamily="18" charset="0"/>
                          <a:cs typeface="Times New Roman" panose="02020603050405020304" pitchFamily="18" charset="0"/>
                        </a:rPr>
                        <a:t>T5</a:t>
                      </a:r>
                    </a:p>
                  </a:txBody>
                  <a:tcPr/>
                </a:tc>
                <a:tc>
                  <a:txBody>
                    <a:bodyPr/>
                    <a:lstStyle/>
                    <a:p>
                      <a:r>
                        <a:rPr lang="en-IN" sz="2500" dirty="0">
                          <a:latin typeface="Times New Roman" panose="02020603050405020304" pitchFamily="18" charset="0"/>
                          <a:cs typeface="Times New Roman" panose="02020603050405020304" pitchFamily="18" charset="0"/>
                        </a:rPr>
                        <a:t>Milk</a:t>
                      </a:r>
                    </a:p>
                  </a:txBody>
                  <a:tcPr/>
                </a:tc>
                <a:extLst>
                  <a:ext uri="{0D108BD9-81ED-4DB2-BD59-A6C34878D82A}">
                    <a16:rowId xmlns:a16="http://schemas.microsoft.com/office/drawing/2014/main" val="3665783520"/>
                  </a:ext>
                </a:extLst>
              </a:tr>
            </a:tbl>
          </a:graphicData>
        </a:graphic>
      </p:graphicFrame>
      <p:sp>
        <p:nvSpPr>
          <p:cNvPr id="8" name="TextBox 7">
            <a:extLst>
              <a:ext uri="{FF2B5EF4-FFF2-40B4-BE49-F238E27FC236}">
                <a16:creationId xmlns:a16="http://schemas.microsoft.com/office/drawing/2014/main" id="{5776021B-B11B-D3C8-6BB3-4024EA4752CA}"/>
              </a:ext>
            </a:extLst>
          </p:cNvPr>
          <p:cNvSpPr txBox="1"/>
          <p:nvPr/>
        </p:nvSpPr>
        <p:spPr>
          <a:xfrm>
            <a:off x="6585155" y="727587"/>
            <a:ext cx="1698522" cy="477054"/>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LEVEL 1</a:t>
            </a:r>
            <a:endParaRPr lang="en-IN" sz="2500" b="1" dirty="0"/>
          </a:p>
        </p:txBody>
      </p:sp>
    </p:spTree>
    <p:extLst>
      <p:ext uri="{BB962C8B-B14F-4D97-AF65-F5344CB8AC3E}">
        <p14:creationId xmlns:p14="http://schemas.microsoft.com/office/powerpoint/2010/main" val="88974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0673133-0126-2EA3-C3DB-A6BF405120B6}"/>
              </a:ext>
            </a:extLst>
          </p:cNvPr>
          <p:cNvGraphicFramePr>
            <a:graphicFrameLocks noGrp="1"/>
          </p:cNvGraphicFramePr>
          <p:nvPr>
            <p:ph idx="1"/>
            <p:extLst>
              <p:ext uri="{D42A27DB-BD31-4B8C-83A1-F6EECF244321}">
                <p14:modId xmlns:p14="http://schemas.microsoft.com/office/powerpoint/2010/main" val="218724542"/>
              </p:ext>
            </p:extLst>
          </p:nvPr>
        </p:nvGraphicFramePr>
        <p:xfrm>
          <a:off x="838200" y="1825623"/>
          <a:ext cx="5257800" cy="3070842"/>
        </p:xfrm>
        <a:graphic>
          <a:graphicData uri="http://schemas.openxmlformats.org/drawingml/2006/table">
            <a:tbl>
              <a:tblPr firstRow="1" bandRow="1">
                <a:tableStyleId>{93296810-A885-4BE3-A3E7-6D5BEEA58F35}</a:tableStyleId>
              </a:tblPr>
              <a:tblGrid>
                <a:gridCol w="1681480">
                  <a:extLst>
                    <a:ext uri="{9D8B030D-6E8A-4147-A177-3AD203B41FA5}">
                      <a16:colId xmlns:a16="http://schemas.microsoft.com/office/drawing/2014/main" val="2831820500"/>
                    </a:ext>
                  </a:extLst>
                </a:gridCol>
                <a:gridCol w="3576320">
                  <a:extLst>
                    <a:ext uri="{9D8B030D-6E8A-4147-A177-3AD203B41FA5}">
                      <a16:colId xmlns:a16="http://schemas.microsoft.com/office/drawing/2014/main" val="1310392"/>
                    </a:ext>
                  </a:extLst>
                </a:gridCol>
              </a:tblGrid>
              <a:tr h="511807">
                <a:tc>
                  <a:txBody>
                    <a:bodyPr/>
                    <a:lstStyle/>
                    <a:p>
                      <a:r>
                        <a:rPr lang="en-IN" sz="2500" dirty="0">
                          <a:latin typeface="Times New Roman" panose="02020603050405020304" pitchFamily="18" charset="0"/>
                          <a:cs typeface="Times New Roman" panose="02020603050405020304" pitchFamily="18" charset="0"/>
                        </a:rPr>
                        <a:t> TID </a:t>
                      </a:r>
                    </a:p>
                  </a:txBody>
                  <a:tcPr/>
                </a:tc>
                <a:tc>
                  <a:txBody>
                    <a:bodyPr/>
                    <a:lstStyle/>
                    <a:p>
                      <a:r>
                        <a:rPr lang="en-IN" sz="25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511807">
                <a:tc>
                  <a:txBody>
                    <a:bodyPr/>
                    <a:lstStyle/>
                    <a:p>
                      <a:r>
                        <a:rPr lang="en-IN" sz="2500" dirty="0">
                          <a:latin typeface="Times New Roman" panose="02020603050405020304" pitchFamily="18" charset="0"/>
                          <a:cs typeface="Times New Roman" panose="02020603050405020304" pitchFamily="18" charset="0"/>
                        </a:rPr>
                        <a:t>T1</a:t>
                      </a:r>
                    </a:p>
                  </a:txBody>
                  <a:tcPr/>
                </a:tc>
                <a:tc>
                  <a:txBody>
                    <a:bodyPr/>
                    <a:lstStyle/>
                    <a:p>
                      <a:r>
                        <a:rPr lang="en-IN" sz="2500" dirty="0">
                          <a:latin typeface="Times New Roman" panose="02020603050405020304" pitchFamily="18" charset="0"/>
                          <a:cs typeface="Times New Roman" panose="02020603050405020304" pitchFamily="18" charset="0"/>
                        </a:rPr>
                        <a:t>M1, B2</a:t>
                      </a:r>
                    </a:p>
                  </a:txBody>
                  <a:tcPr/>
                </a:tc>
                <a:extLst>
                  <a:ext uri="{0D108BD9-81ED-4DB2-BD59-A6C34878D82A}">
                    <a16:rowId xmlns:a16="http://schemas.microsoft.com/office/drawing/2014/main" val="4272897282"/>
                  </a:ext>
                </a:extLst>
              </a:tr>
              <a:tr h="511807">
                <a:tc>
                  <a:txBody>
                    <a:bodyPr/>
                    <a:lstStyle/>
                    <a:p>
                      <a:r>
                        <a:rPr lang="en-IN" sz="2500" dirty="0">
                          <a:latin typeface="Times New Roman" panose="02020603050405020304" pitchFamily="18" charset="0"/>
                          <a:cs typeface="Times New Roman" panose="02020603050405020304" pitchFamily="18" charset="0"/>
                        </a:rPr>
                        <a:t>T2</a:t>
                      </a:r>
                    </a:p>
                  </a:txBody>
                  <a:tcPr/>
                </a:tc>
                <a:tc>
                  <a:txBody>
                    <a:bodyPr/>
                    <a:lstStyle/>
                    <a:p>
                      <a:r>
                        <a:rPr lang="en-IN" sz="2500" dirty="0">
                          <a:latin typeface="Times New Roman" panose="02020603050405020304" pitchFamily="18" charset="0"/>
                          <a:cs typeface="Times New Roman" panose="02020603050405020304" pitchFamily="18" charset="0"/>
                        </a:rPr>
                        <a:t>M2, B1</a:t>
                      </a:r>
                    </a:p>
                  </a:txBody>
                  <a:tcPr/>
                </a:tc>
                <a:extLst>
                  <a:ext uri="{0D108BD9-81ED-4DB2-BD59-A6C34878D82A}">
                    <a16:rowId xmlns:a16="http://schemas.microsoft.com/office/drawing/2014/main" val="1475134450"/>
                  </a:ext>
                </a:extLst>
              </a:tr>
              <a:tr h="511807">
                <a:tc>
                  <a:txBody>
                    <a:bodyPr/>
                    <a:lstStyle/>
                    <a:p>
                      <a:r>
                        <a:rPr lang="en-IN" sz="2500" dirty="0">
                          <a:latin typeface="Times New Roman" panose="02020603050405020304" pitchFamily="18" charset="0"/>
                          <a:cs typeface="Times New Roman" panose="02020603050405020304" pitchFamily="18" charset="0"/>
                        </a:rPr>
                        <a:t>T3</a:t>
                      </a:r>
                    </a:p>
                  </a:txBody>
                  <a:tcPr/>
                </a:tc>
                <a:tc>
                  <a:txBody>
                    <a:bodyPr/>
                    <a:lstStyle/>
                    <a:p>
                      <a:r>
                        <a:rPr lang="en-IN" sz="2500" dirty="0">
                          <a:latin typeface="Times New Roman" panose="02020603050405020304" pitchFamily="18" charset="0"/>
                          <a:cs typeface="Times New Roman" panose="02020603050405020304" pitchFamily="18" charset="0"/>
                        </a:rPr>
                        <a:t>B2 </a:t>
                      </a:r>
                    </a:p>
                  </a:txBody>
                  <a:tcPr/>
                </a:tc>
                <a:extLst>
                  <a:ext uri="{0D108BD9-81ED-4DB2-BD59-A6C34878D82A}">
                    <a16:rowId xmlns:a16="http://schemas.microsoft.com/office/drawing/2014/main" val="1896037818"/>
                  </a:ext>
                </a:extLst>
              </a:tr>
              <a:tr h="511807">
                <a:tc>
                  <a:txBody>
                    <a:bodyPr/>
                    <a:lstStyle/>
                    <a:p>
                      <a:r>
                        <a:rPr lang="en-IN" sz="2500" dirty="0">
                          <a:latin typeface="Times New Roman" panose="02020603050405020304" pitchFamily="18" charset="0"/>
                          <a:cs typeface="Times New Roman" panose="02020603050405020304" pitchFamily="18" charset="0"/>
                        </a:rPr>
                        <a:t>T4</a:t>
                      </a:r>
                    </a:p>
                  </a:txBody>
                  <a:tcPr/>
                </a:tc>
                <a:tc>
                  <a:txBody>
                    <a:bodyPr/>
                    <a:lstStyle/>
                    <a:p>
                      <a:r>
                        <a:rPr lang="en-IN" sz="2500" dirty="0">
                          <a:latin typeface="Times New Roman" panose="02020603050405020304" pitchFamily="18" charset="0"/>
                          <a:cs typeface="Times New Roman" panose="02020603050405020304" pitchFamily="18" charset="0"/>
                        </a:rPr>
                        <a:t>M3, B1</a:t>
                      </a:r>
                    </a:p>
                  </a:txBody>
                  <a:tcPr/>
                </a:tc>
                <a:extLst>
                  <a:ext uri="{0D108BD9-81ED-4DB2-BD59-A6C34878D82A}">
                    <a16:rowId xmlns:a16="http://schemas.microsoft.com/office/drawing/2014/main" val="4108857815"/>
                  </a:ext>
                </a:extLst>
              </a:tr>
              <a:tr h="511807">
                <a:tc>
                  <a:txBody>
                    <a:bodyPr/>
                    <a:lstStyle/>
                    <a:p>
                      <a:r>
                        <a:rPr lang="en-IN" sz="2500" dirty="0">
                          <a:latin typeface="Times New Roman" panose="02020603050405020304" pitchFamily="18" charset="0"/>
                          <a:cs typeface="Times New Roman" panose="02020603050405020304" pitchFamily="18" charset="0"/>
                        </a:rPr>
                        <a:t>T5</a:t>
                      </a:r>
                    </a:p>
                  </a:txBody>
                  <a:tcPr/>
                </a:tc>
                <a:tc>
                  <a:txBody>
                    <a:bodyPr/>
                    <a:lstStyle/>
                    <a:p>
                      <a:r>
                        <a:rPr lang="en-IN" sz="2500" dirty="0">
                          <a:latin typeface="Times New Roman" panose="02020603050405020304" pitchFamily="18" charset="0"/>
                          <a:cs typeface="Times New Roman" panose="02020603050405020304" pitchFamily="18" charset="0"/>
                        </a:rPr>
                        <a:t>M2</a:t>
                      </a:r>
                    </a:p>
                  </a:txBody>
                  <a:tcPr/>
                </a:tc>
                <a:extLst>
                  <a:ext uri="{0D108BD9-81ED-4DB2-BD59-A6C34878D82A}">
                    <a16:rowId xmlns:a16="http://schemas.microsoft.com/office/drawing/2014/main" val="3665783520"/>
                  </a:ext>
                </a:extLst>
              </a:tr>
            </a:tbl>
          </a:graphicData>
        </a:graphic>
      </p:graphicFrame>
      <p:sp>
        <p:nvSpPr>
          <p:cNvPr id="6" name="TextBox 5">
            <a:extLst>
              <a:ext uri="{FF2B5EF4-FFF2-40B4-BE49-F238E27FC236}">
                <a16:creationId xmlns:a16="http://schemas.microsoft.com/office/drawing/2014/main" id="{749683A0-B4A7-00D2-73A6-CC3F211C008D}"/>
              </a:ext>
            </a:extLst>
          </p:cNvPr>
          <p:cNvSpPr txBox="1"/>
          <p:nvPr/>
        </p:nvSpPr>
        <p:spPr>
          <a:xfrm>
            <a:off x="838199" y="727587"/>
            <a:ext cx="1698523" cy="477054"/>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LEVEL 2</a:t>
            </a:r>
            <a:endParaRPr lang="en-IN" sz="2500" b="1" dirty="0"/>
          </a:p>
        </p:txBody>
      </p:sp>
      <p:graphicFrame>
        <p:nvGraphicFramePr>
          <p:cNvPr id="7" name="Content Placeholder 3">
            <a:extLst>
              <a:ext uri="{FF2B5EF4-FFF2-40B4-BE49-F238E27FC236}">
                <a16:creationId xmlns:a16="http://schemas.microsoft.com/office/drawing/2014/main" id="{9139BD29-DD55-A8EF-5378-177F06B94D5B}"/>
              </a:ext>
            </a:extLst>
          </p:cNvPr>
          <p:cNvGraphicFramePr>
            <a:graphicFrameLocks/>
          </p:cNvGraphicFramePr>
          <p:nvPr>
            <p:extLst>
              <p:ext uri="{D42A27DB-BD31-4B8C-83A1-F6EECF244321}">
                <p14:modId xmlns:p14="http://schemas.microsoft.com/office/powerpoint/2010/main" val="585088639"/>
              </p:ext>
            </p:extLst>
          </p:nvPr>
        </p:nvGraphicFramePr>
        <p:xfrm>
          <a:off x="6585155" y="1825623"/>
          <a:ext cx="5257800" cy="3126508"/>
        </p:xfrm>
        <a:graphic>
          <a:graphicData uri="http://schemas.openxmlformats.org/drawingml/2006/table">
            <a:tbl>
              <a:tblPr firstRow="1" bandRow="1">
                <a:tableStyleId>{93296810-A885-4BE3-A3E7-6D5BEEA58F35}</a:tableStyleId>
              </a:tblPr>
              <a:tblGrid>
                <a:gridCol w="1221658">
                  <a:extLst>
                    <a:ext uri="{9D8B030D-6E8A-4147-A177-3AD203B41FA5}">
                      <a16:colId xmlns:a16="http://schemas.microsoft.com/office/drawing/2014/main" val="2831820500"/>
                    </a:ext>
                  </a:extLst>
                </a:gridCol>
                <a:gridCol w="4036142">
                  <a:extLst>
                    <a:ext uri="{9D8B030D-6E8A-4147-A177-3AD203B41FA5}">
                      <a16:colId xmlns:a16="http://schemas.microsoft.com/office/drawing/2014/main" val="1310392"/>
                    </a:ext>
                  </a:extLst>
                </a:gridCol>
              </a:tblGrid>
              <a:tr h="511807">
                <a:tc>
                  <a:txBody>
                    <a:bodyPr/>
                    <a:lstStyle/>
                    <a:p>
                      <a:r>
                        <a:rPr lang="en-IN" sz="2500" dirty="0">
                          <a:latin typeface="Times New Roman" panose="02020603050405020304" pitchFamily="18" charset="0"/>
                          <a:cs typeface="Times New Roman" panose="02020603050405020304" pitchFamily="18" charset="0"/>
                        </a:rPr>
                        <a:t> TID </a:t>
                      </a:r>
                    </a:p>
                  </a:txBody>
                  <a:tcPr/>
                </a:tc>
                <a:tc>
                  <a:txBody>
                    <a:bodyPr/>
                    <a:lstStyle/>
                    <a:p>
                      <a:r>
                        <a:rPr lang="en-IN" sz="2500" dirty="0">
                          <a:latin typeface="Times New Roman" panose="02020603050405020304" pitchFamily="18" charset="0"/>
                          <a:cs typeface="Times New Roman" panose="02020603050405020304" pitchFamily="18" charset="0"/>
                        </a:rPr>
                        <a:t>Items </a:t>
                      </a:r>
                    </a:p>
                  </a:txBody>
                  <a:tcPr/>
                </a:tc>
                <a:extLst>
                  <a:ext uri="{0D108BD9-81ED-4DB2-BD59-A6C34878D82A}">
                    <a16:rowId xmlns:a16="http://schemas.microsoft.com/office/drawing/2014/main" val="756749720"/>
                  </a:ext>
                </a:extLst>
              </a:tr>
              <a:tr h="511807">
                <a:tc>
                  <a:txBody>
                    <a:bodyPr/>
                    <a:lstStyle/>
                    <a:p>
                      <a:r>
                        <a:rPr lang="en-IN" sz="2500" dirty="0">
                          <a:latin typeface="Times New Roman" panose="02020603050405020304" pitchFamily="18" charset="0"/>
                          <a:cs typeface="Times New Roman" panose="02020603050405020304" pitchFamily="18" charset="0"/>
                        </a:rPr>
                        <a:t>T1</a:t>
                      </a:r>
                    </a:p>
                  </a:txBody>
                  <a:tcPr/>
                </a:tc>
                <a:tc>
                  <a:txBody>
                    <a:bodyPr/>
                    <a:lstStyle/>
                    <a:p>
                      <a:r>
                        <a:rPr lang="en-IN" sz="25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272897282"/>
                  </a:ext>
                </a:extLst>
              </a:tr>
              <a:tr h="567473">
                <a:tc>
                  <a:txBody>
                    <a:bodyPr/>
                    <a:lstStyle/>
                    <a:p>
                      <a:r>
                        <a:rPr lang="en-IN" sz="2500" dirty="0">
                          <a:latin typeface="Times New Roman" panose="02020603050405020304" pitchFamily="18" charset="0"/>
                          <a:cs typeface="Times New Roman" panose="02020603050405020304" pitchFamily="18" charset="0"/>
                        </a:rPr>
                        <a:t>T2</a:t>
                      </a:r>
                    </a:p>
                  </a:txBody>
                  <a:tcPr/>
                </a:tc>
                <a:tc>
                  <a:txBody>
                    <a:bodyPr/>
                    <a:lstStyle/>
                    <a:p>
                      <a:r>
                        <a:rPr lang="en-IN" sz="25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1475134450"/>
                  </a:ext>
                </a:extLst>
              </a:tr>
              <a:tr h="511807">
                <a:tc>
                  <a:txBody>
                    <a:bodyPr/>
                    <a:lstStyle/>
                    <a:p>
                      <a:r>
                        <a:rPr lang="en-IN" sz="2500" dirty="0">
                          <a:latin typeface="Times New Roman" panose="02020603050405020304" pitchFamily="18" charset="0"/>
                          <a:cs typeface="Times New Roman" panose="02020603050405020304" pitchFamily="18" charset="0"/>
                        </a:rPr>
                        <a:t>T3</a:t>
                      </a:r>
                    </a:p>
                  </a:txBody>
                  <a:tcPr/>
                </a:tc>
                <a:tc>
                  <a:txBody>
                    <a:bodyPr/>
                    <a:lstStyle/>
                    <a:p>
                      <a:r>
                        <a:rPr lang="en-IN" sz="2500" dirty="0">
                          <a:latin typeface="Times New Roman" panose="02020603050405020304" pitchFamily="18" charset="0"/>
                          <a:cs typeface="Times New Roman" panose="02020603050405020304" pitchFamily="18" charset="0"/>
                        </a:rPr>
                        <a:t>Bread</a:t>
                      </a:r>
                    </a:p>
                  </a:txBody>
                  <a:tcPr/>
                </a:tc>
                <a:extLst>
                  <a:ext uri="{0D108BD9-81ED-4DB2-BD59-A6C34878D82A}">
                    <a16:rowId xmlns:a16="http://schemas.microsoft.com/office/drawing/2014/main" val="1896037818"/>
                  </a:ext>
                </a:extLst>
              </a:tr>
              <a:tr h="511807">
                <a:tc>
                  <a:txBody>
                    <a:bodyPr/>
                    <a:lstStyle/>
                    <a:p>
                      <a:r>
                        <a:rPr lang="en-IN" sz="2500" dirty="0">
                          <a:latin typeface="Times New Roman" panose="02020603050405020304" pitchFamily="18" charset="0"/>
                          <a:cs typeface="Times New Roman" panose="02020603050405020304" pitchFamily="18" charset="0"/>
                        </a:rPr>
                        <a:t>T4</a:t>
                      </a:r>
                    </a:p>
                  </a:txBody>
                  <a:tcPr/>
                </a:tc>
                <a:tc>
                  <a:txBody>
                    <a:bodyPr/>
                    <a:lstStyle/>
                    <a:p>
                      <a:r>
                        <a:rPr lang="en-IN" sz="2500" dirty="0">
                          <a:latin typeface="Times New Roman" panose="02020603050405020304" pitchFamily="18" charset="0"/>
                          <a:cs typeface="Times New Roman" panose="02020603050405020304" pitchFamily="18" charset="0"/>
                        </a:rPr>
                        <a:t>Milk, Bread</a:t>
                      </a:r>
                    </a:p>
                  </a:txBody>
                  <a:tcPr/>
                </a:tc>
                <a:extLst>
                  <a:ext uri="{0D108BD9-81ED-4DB2-BD59-A6C34878D82A}">
                    <a16:rowId xmlns:a16="http://schemas.microsoft.com/office/drawing/2014/main" val="4108857815"/>
                  </a:ext>
                </a:extLst>
              </a:tr>
              <a:tr h="511807">
                <a:tc>
                  <a:txBody>
                    <a:bodyPr/>
                    <a:lstStyle/>
                    <a:p>
                      <a:r>
                        <a:rPr lang="en-IN" sz="2500" dirty="0">
                          <a:latin typeface="Times New Roman" panose="02020603050405020304" pitchFamily="18" charset="0"/>
                          <a:cs typeface="Times New Roman" panose="02020603050405020304" pitchFamily="18" charset="0"/>
                        </a:rPr>
                        <a:t>T5</a:t>
                      </a:r>
                    </a:p>
                  </a:txBody>
                  <a:tcPr/>
                </a:tc>
                <a:tc>
                  <a:txBody>
                    <a:bodyPr/>
                    <a:lstStyle/>
                    <a:p>
                      <a:r>
                        <a:rPr lang="en-IN" sz="2500" dirty="0">
                          <a:latin typeface="Times New Roman" panose="02020603050405020304" pitchFamily="18" charset="0"/>
                          <a:cs typeface="Times New Roman" panose="02020603050405020304" pitchFamily="18" charset="0"/>
                        </a:rPr>
                        <a:t>Milk</a:t>
                      </a:r>
                    </a:p>
                  </a:txBody>
                  <a:tcPr/>
                </a:tc>
                <a:extLst>
                  <a:ext uri="{0D108BD9-81ED-4DB2-BD59-A6C34878D82A}">
                    <a16:rowId xmlns:a16="http://schemas.microsoft.com/office/drawing/2014/main" val="3665783520"/>
                  </a:ext>
                </a:extLst>
              </a:tr>
            </a:tbl>
          </a:graphicData>
        </a:graphic>
      </p:graphicFrame>
      <p:sp>
        <p:nvSpPr>
          <p:cNvPr id="8" name="TextBox 7">
            <a:extLst>
              <a:ext uri="{FF2B5EF4-FFF2-40B4-BE49-F238E27FC236}">
                <a16:creationId xmlns:a16="http://schemas.microsoft.com/office/drawing/2014/main" id="{5776021B-B11B-D3C8-6BB3-4024EA4752CA}"/>
              </a:ext>
            </a:extLst>
          </p:cNvPr>
          <p:cNvSpPr txBox="1"/>
          <p:nvPr/>
        </p:nvSpPr>
        <p:spPr>
          <a:xfrm>
            <a:off x="6585155" y="727587"/>
            <a:ext cx="1698522" cy="477054"/>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LEVEL 1</a:t>
            </a:r>
            <a:endParaRPr lang="en-IN" sz="2500" b="1" dirty="0"/>
          </a:p>
        </p:txBody>
      </p:sp>
      <p:sp>
        <p:nvSpPr>
          <p:cNvPr id="9" name="TextBox 8">
            <a:extLst>
              <a:ext uri="{FF2B5EF4-FFF2-40B4-BE49-F238E27FC236}">
                <a16:creationId xmlns:a16="http://schemas.microsoft.com/office/drawing/2014/main" id="{DD62600B-1A60-2E32-D5AB-E72BA664D7F5}"/>
              </a:ext>
            </a:extLst>
          </p:cNvPr>
          <p:cNvSpPr txBox="1"/>
          <p:nvPr/>
        </p:nvSpPr>
        <p:spPr>
          <a:xfrm>
            <a:off x="737420" y="5142271"/>
            <a:ext cx="7546258" cy="1246495"/>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Case 1 </a:t>
            </a:r>
            <a:r>
              <a:rPr lang="en-IN" sz="2500" dirty="0">
                <a:latin typeface="Times New Roman" panose="02020603050405020304" pitchFamily="18" charset="0"/>
                <a:cs typeface="Times New Roman" panose="02020603050405020304" pitchFamily="18" charset="0"/>
              </a:rPr>
              <a:t>: Minimum Support = 20%    i.e. 1</a:t>
            </a:r>
          </a:p>
          <a:p>
            <a:r>
              <a:rPr lang="en-IN" sz="2500" b="1" dirty="0">
                <a:latin typeface="Times New Roman" panose="02020603050405020304" pitchFamily="18" charset="0"/>
                <a:cs typeface="Times New Roman" panose="02020603050405020304" pitchFamily="18" charset="0"/>
              </a:rPr>
              <a:t>Case 2 </a:t>
            </a:r>
            <a:r>
              <a:rPr lang="en-IN" sz="2500" dirty="0">
                <a:latin typeface="Times New Roman" panose="02020603050405020304" pitchFamily="18" charset="0"/>
                <a:cs typeface="Times New Roman" panose="02020603050405020304" pitchFamily="18" charset="0"/>
              </a:rPr>
              <a:t>: Minimum Support = 40%    i.e. 2</a:t>
            </a:r>
          </a:p>
          <a:p>
            <a:r>
              <a:rPr lang="en-IN" sz="2500" b="1" dirty="0">
                <a:latin typeface="Times New Roman" panose="02020603050405020304" pitchFamily="18" charset="0"/>
                <a:cs typeface="Times New Roman" panose="02020603050405020304" pitchFamily="18" charset="0"/>
              </a:rPr>
              <a:t>Case 3 </a:t>
            </a:r>
            <a:r>
              <a:rPr lang="en-IN" sz="2500" dirty="0">
                <a:latin typeface="Times New Roman" panose="02020603050405020304" pitchFamily="18" charset="0"/>
                <a:cs typeface="Times New Roman" panose="02020603050405020304" pitchFamily="18" charset="0"/>
              </a:rPr>
              <a:t>: Minimum Support = 50%    i.e. 3</a:t>
            </a:r>
          </a:p>
        </p:txBody>
      </p:sp>
    </p:spTree>
    <p:extLst>
      <p:ext uri="{BB962C8B-B14F-4D97-AF65-F5344CB8AC3E}">
        <p14:creationId xmlns:p14="http://schemas.microsoft.com/office/powerpoint/2010/main" val="120493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67249-3396-63E6-2B02-8FE5BFF02B5B}"/>
              </a:ext>
            </a:extLst>
          </p:cNvPr>
          <p:cNvSpPr>
            <a:spLocks noGrp="1"/>
          </p:cNvSpPr>
          <p:nvPr>
            <p:ph idx="1"/>
          </p:nvPr>
        </p:nvSpPr>
        <p:spPr>
          <a:xfrm>
            <a:off x="481781" y="373626"/>
            <a:ext cx="10872019" cy="5803337"/>
          </a:xfrm>
        </p:spPr>
        <p:txBody>
          <a:bodyPr/>
          <a:lstStyle/>
          <a:p>
            <a:pPr marL="0" indent="0">
              <a:buNone/>
            </a:pPr>
            <a:r>
              <a:rPr lang="en-IN" b="1" dirty="0">
                <a:latin typeface="Times New Roman" panose="02020603050405020304" pitchFamily="18" charset="0"/>
                <a:cs typeface="Times New Roman" panose="02020603050405020304" pitchFamily="18" charset="0"/>
              </a:rPr>
              <a:t> 1) Uniform Support ( Using uniform minimum support for all levels )</a:t>
            </a:r>
          </a:p>
          <a:p>
            <a:pPr marL="0" indent="0">
              <a:buNone/>
            </a:pPr>
            <a:r>
              <a:rPr lang="en-IN" dirty="0">
                <a:latin typeface="Times New Roman" panose="02020603050405020304" pitchFamily="18" charset="0"/>
                <a:cs typeface="Times New Roman" panose="02020603050405020304" pitchFamily="18" charset="0"/>
              </a:rPr>
              <a:t>It specifies only </a:t>
            </a:r>
            <a:r>
              <a:rPr lang="en-IN" dirty="0">
                <a:solidFill>
                  <a:srgbClr val="FF0000"/>
                </a:solidFill>
                <a:latin typeface="Times New Roman" panose="02020603050405020304" pitchFamily="18" charset="0"/>
                <a:cs typeface="Times New Roman" panose="02020603050405020304" pitchFamily="18" charset="0"/>
              </a:rPr>
              <a:t>one minimum support threshold at all levels</a:t>
            </a:r>
            <a:r>
              <a:rPr lang="en-IN" dirty="0">
                <a:latin typeface="Times New Roman" panose="02020603050405020304" pitchFamily="18" charset="0"/>
                <a:cs typeface="Times New Roman" panose="02020603050405020304" pitchFamily="18" charset="0"/>
              </a:rPr>
              <a:t>. Simple to implement.</a:t>
            </a:r>
          </a:p>
        </p:txBody>
      </p:sp>
      <p:pic>
        <p:nvPicPr>
          <p:cNvPr id="5" name="Picture 4">
            <a:extLst>
              <a:ext uri="{FF2B5EF4-FFF2-40B4-BE49-F238E27FC236}">
                <a16:creationId xmlns:a16="http://schemas.microsoft.com/office/drawing/2014/main" id="{F1599774-FB50-A224-48EC-2F268405F1F2}"/>
              </a:ext>
            </a:extLst>
          </p:cNvPr>
          <p:cNvPicPr>
            <a:picLocks noChangeAspect="1"/>
          </p:cNvPicPr>
          <p:nvPr/>
        </p:nvPicPr>
        <p:blipFill>
          <a:blip r:embed="rId2">
            <a:extLst>
              <a:ext uri="{28A0092B-C50C-407E-A947-70E740481C1C}">
                <a14:useLocalDpi xmlns:a14="http://schemas.microsoft.com/office/drawing/2010/main" val="0"/>
              </a:ext>
            </a:extLst>
          </a:blip>
          <a:srcRect l="20242" t="26110" r="20483"/>
          <a:stretch/>
        </p:blipFill>
        <p:spPr>
          <a:xfrm>
            <a:off x="481781" y="1789471"/>
            <a:ext cx="10382864" cy="4694903"/>
          </a:xfrm>
          <a:prstGeom prst="rect">
            <a:avLst/>
          </a:prstGeom>
        </p:spPr>
      </p:pic>
    </p:spTree>
    <p:extLst>
      <p:ext uri="{BB962C8B-B14F-4D97-AF65-F5344CB8AC3E}">
        <p14:creationId xmlns:p14="http://schemas.microsoft.com/office/powerpoint/2010/main" val="29029603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274</TotalTime>
  <Words>3069</Words>
  <Application>Microsoft Office PowerPoint</Application>
  <PresentationFormat>Widescreen</PresentationFormat>
  <Paragraphs>1154</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Times New Roman</vt:lpstr>
      <vt:lpstr>Trebuchet MS</vt:lpstr>
      <vt:lpstr>Wingdings 3</vt:lpstr>
      <vt:lpstr>Facet</vt:lpstr>
      <vt:lpstr>MULTILEVEL  ASSOCIATION RULES</vt:lpstr>
      <vt:lpstr>Multilevel Association Rules</vt:lpstr>
      <vt:lpstr>PowerPoint Presentation</vt:lpstr>
      <vt:lpstr>PowerPoint Presentation</vt:lpstr>
      <vt:lpstr>Concept hierarchy: It is a sequence of mappings from a set of low level concepts to higher level, more general concepts.   Figure has five levels from levels 0 to 4.</vt:lpstr>
      <vt:lpstr>PowerPoint Presentation</vt:lpstr>
      <vt:lpstr>PowerPoint Presentation</vt:lpstr>
      <vt:lpstr>PowerPoint Presentation</vt:lpstr>
      <vt:lpstr>PowerPoint Presentation</vt:lpstr>
      <vt:lpstr>Drawback:</vt:lpstr>
      <vt:lpstr>2)Reduced Support (Using minimum support at lower levels)</vt:lpstr>
      <vt:lpstr>PowerPoint Presentation</vt:lpstr>
      <vt:lpstr>3) Group- Based Support(Using item or group minimum support) </vt:lpstr>
      <vt:lpstr>    MULTIDIMENSIONAL  ASSOCIATION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Dimension represents attributes in database.  1) Single Dimensional or Intra Dimensional Association Rule</vt:lpstr>
      <vt:lpstr>PowerPoint Presentation</vt:lpstr>
      <vt:lpstr>PowerPoint Presentation</vt:lpstr>
      <vt:lpstr>PowerPoint Presentation</vt:lpstr>
      <vt:lpstr>2) Multi dimensional or Inter Dimensional Association Rule </vt:lpstr>
      <vt:lpstr>PowerPoint Presentation</vt:lpstr>
      <vt:lpstr>2 itemset generation</vt:lpstr>
      <vt:lpstr>2 itemset generation</vt:lpstr>
      <vt:lpstr>PowerPoint Presentation</vt:lpstr>
      <vt:lpstr>(3 itemset generation )  Join &amp; Prune property: First elements must be common of two records.</vt:lpstr>
      <vt:lpstr>(3 itemset generation )  Join &amp; Prune property: First elements must be common of two records.</vt:lpstr>
      <vt:lpstr>(3 itemset generation )  Join &amp; Prune property: First elements must be common of two records.</vt:lpstr>
      <vt:lpstr>PowerPoint Presentation</vt:lpstr>
      <vt:lpstr>PowerPoint Presentation</vt:lpstr>
      <vt:lpstr>Four Multidimensional rules can be obtained</vt:lpstr>
      <vt:lpstr>3 ) Hybrid dimensional Association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Elakiya Ramesh</dc:creator>
  <cp:lastModifiedBy>HP</cp:lastModifiedBy>
  <cp:revision>8</cp:revision>
  <dcterms:created xsi:type="dcterms:W3CDTF">2024-09-24T01:33:27Z</dcterms:created>
  <dcterms:modified xsi:type="dcterms:W3CDTF">2024-09-24T17:43:29Z</dcterms:modified>
</cp:coreProperties>
</file>