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68" r:id="rId7"/>
    <p:sldId id="269" r:id="rId8"/>
    <p:sldId id="259" r:id="rId9"/>
    <p:sldId id="260" r:id="rId10"/>
    <p:sldId id="258" r:id="rId11"/>
    <p:sldId id="266" r:id="rId12"/>
    <p:sldId id="267" r:id="rId13"/>
    <p:sldId id="261" r:id="rId14"/>
    <p:sldId id="262" r:id="rId15"/>
    <p:sldId id="263" r:id="rId16"/>
    <p:sldId id="264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7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8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56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0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7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4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FDACAD-FE7E-4C50-8808-268ED78458C3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33197AF-E3B7-484E-9035-421A469EF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0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D5D0-812C-5DD5-53DB-5E11E64A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1" y="841248"/>
            <a:ext cx="8683752" cy="3255264"/>
          </a:xfrm>
        </p:spPr>
        <p:txBody>
          <a:bodyPr/>
          <a:lstStyle/>
          <a:p>
            <a:pPr algn="just" fontAlgn="base"/>
            <a:r>
              <a:rPr lang="en-IN" b="1" i="0" dirty="0">
                <a:solidFill>
                  <a:srgbClr val="FFFFFF"/>
                </a:solidFill>
                <a:effectLst/>
                <a:latin typeface="Nunito" pitchFamily="2" charset="0"/>
              </a:rPr>
              <a:t>NoSQL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FF3C-9AB0-A6B8-A9A7-7FCD66DE0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67973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3C009F-0F1E-51A6-CF4B-B4940EE1B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783A58-609E-4173-3D65-4944F84E4D98}"/>
              </a:ext>
            </a:extLst>
          </p:cNvPr>
          <p:cNvSpPr/>
          <p:nvPr/>
        </p:nvSpPr>
        <p:spPr>
          <a:xfrm>
            <a:off x="9949543" y="4735287"/>
            <a:ext cx="2238647" cy="2122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ional Databases vs. NoSQL Document Databases | Lenni's Technology Blog">
            <a:extLst>
              <a:ext uri="{FF2B5EF4-FFF2-40B4-BE49-F238E27FC236}">
                <a16:creationId xmlns:a16="http://schemas.microsoft.com/office/drawing/2014/main" id="{7CF3376E-F9EC-B3A8-6E2B-12EBDB731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85925"/>
            <a:ext cx="11887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SE-EDU/LearningResources - Introduction to NoSQL">
            <a:extLst>
              <a:ext uri="{FF2B5EF4-FFF2-40B4-BE49-F238E27FC236}">
                <a16:creationId xmlns:a16="http://schemas.microsoft.com/office/drawing/2014/main" id="{C7201F0B-3A8A-66C3-50CC-EFA23BF7C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5E6B443-855A-81F2-0182-081BCE673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1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SE-EDU/LearningResources - Introduction to NoSQL">
            <a:extLst>
              <a:ext uri="{FF2B5EF4-FFF2-40B4-BE49-F238E27FC236}">
                <a16:creationId xmlns:a16="http://schemas.microsoft.com/office/drawing/2014/main" id="{C7201F0B-3A8A-66C3-50CC-EFA23BF7C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5E6B443-855A-81F2-0182-081BCE673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ECD4F-127D-70BF-E1DD-EFEB751B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9" y="1580990"/>
            <a:ext cx="9708721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6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effectLst/>
                <a:latin typeface="-apple-system"/>
              </a:rPr>
              <a:t>What Core Operations Document Database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782" y="0"/>
            <a:ext cx="8181218" cy="6988629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D3748"/>
                </a:solidFill>
                <a:effectLst/>
                <a:latin typeface="-apple-system"/>
              </a:rPr>
              <a:t>CRUD (Create, Read, Update, and Delete) operations:</a:t>
            </a:r>
            <a:r>
              <a:rPr lang="en-US" sz="2400" b="0" i="0" dirty="0">
                <a:solidFill>
                  <a:srgbClr val="2D3748"/>
                </a:solidFill>
                <a:effectLst/>
                <a:latin typeface="-apple-system"/>
              </a:rPr>
              <a:t> These are the basic operations for creating, reading, updating, and deleting documents in the database.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D3748"/>
                </a:solidFill>
                <a:effectLst/>
                <a:latin typeface="-apple-system"/>
              </a:rPr>
              <a:t>Indexing:</a:t>
            </a:r>
            <a:r>
              <a:rPr lang="en-US" sz="2400" b="0" i="0" dirty="0">
                <a:solidFill>
                  <a:srgbClr val="2D3748"/>
                </a:solidFill>
                <a:effectLst/>
                <a:latin typeface="-apple-system"/>
              </a:rPr>
              <a:t> Document databases often support indexing of documents, which allows for fast searching and querying of the data.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D3748"/>
                </a:solidFill>
                <a:effectLst/>
                <a:latin typeface="-apple-system"/>
              </a:rPr>
              <a:t>Aggregation:</a:t>
            </a:r>
            <a:r>
              <a:rPr lang="en-US" sz="2400" b="0" i="0" dirty="0">
                <a:solidFill>
                  <a:srgbClr val="2D3748"/>
                </a:solidFill>
                <a:effectLst/>
                <a:latin typeface="-apple-system"/>
              </a:rPr>
              <a:t> The ability to group and summarize data based on certain criteria, similar to SQL’s GROUP BY and aggregate functions.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D3748"/>
                </a:solidFill>
                <a:effectLst/>
                <a:latin typeface="-apple-system"/>
              </a:rPr>
              <a:t>Sharding:</a:t>
            </a:r>
            <a:r>
              <a:rPr lang="en-US" sz="2400" b="0" i="0" dirty="0">
                <a:solidFill>
                  <a:srgbClr val="2D3748"/>
                </a:solidFill>
                <a:effectLst/>
                <a:latin typeface="-apple-system"/>
              </a:rPr>
              <a:t> Distributes the data across multiple servers to improve performance and scalability.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D3748"/>
                </a:solidFill>
                <a:effectLst/>
                <a:latin typeface="-apple-system"/>
              </a:rPr>
              <a:t>Replication:</a:t>
            </a:r>
            <a:r>
              <a:rPr lang="en-US" sz="2400" b="0" i="0" dirty="0">
                <a:solidFill>
                  <a:srgbClr val="2D3748"/>
                </a:solidFill>
                <a:effectLst/>
                <a:latin typeface="-apple-system"/>
              </a:rPr>
              <a:t> Allows for multiple copies of the data to be stored on different servers for improved reliability and availability.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D3748"/>
                </a:solidFill>
                <a:effectLst/>
                <a:latin typeface="-apple-system"/>
              </a:rPr>
              <a:t>Data validation:</a:t>
            </a:r>
            <a:r>
              <a:rPr lang="en-US" sz="2400" b="0" i="0" dirty="0">
                <a:solidFill>
                  <a:srgbClr val="2D3748"/>
                </a:solidFill>
                <a:effectLst/>
                <a:latin typeface="-apple-system"/>
              </a:rPr>
              <a:t> Some document databases support data validation, which allows you to specify rules for how data is stored in the database.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D3748"/>
                </a:solidFill>
                <a:effectLst/>
                <a:latin typeface="-apple-system"/>
              </a:rPr>
              <a:t>Transactions:</a:t>
            </a:r>
            <a:r>
              <a:rPr lang="en-US" sz="2400" b="0" i="0" dirty="0">
                <a:solidFill>
                  <a:srgbClr val="2D3748"/>
                </a:solidFill>
                <a:effectLst/>
                <a:latin typeface="-apple-system"/>
              </a:rPr>
              <a:t> Document databases usually support atomic transaction operations for multiple documents, ensuring data consistency.</a:t>
            </a:r>
          </a:p>
        </p:txBody>
      </p:sp>
    </p:spTree>
    <p:extLst>
      <p:ext uri="{BB962C8B-B14F-4D97-AF65-F5344CB8AC3E}">
        <p14:creationId xmlns:p14="http://schemas.microsoft.com/office/powerpoint/2010/main" val="18784988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Use Cases of 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154" y="0"/>
            <a:ext cx="8181218" cy="69886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Content management systems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E-commerce and retail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Social media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Gaming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IoT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Logging and monitoring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User data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Financial services</a:t>
            </a:r>
            <a:endParaRPr lang="en-US" sz="3600" b="0" i="0" dirty="0">
              <a:solidFill>
                <a:srgbClr val="2D374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21325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Advantages of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154" y="0"/>
            <a:ext cx="8181218" cy="69886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Flexible schema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High performance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Scalability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Ease of use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Nested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539093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effectLst/>
                <a:latin typeface="-apple-system"/>
              </a:rPr>
              <a:t>Disadvantages of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154" y="0"/>
            <a:ext cx="8181218" cy="69886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Limited querying capabilities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Data consistency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Limited ACID support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Data validation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Backup and Recovery</a:t>
            </a:r>
          </a:p>
        </p:txBody>
      </p:sp>
    </p:spTree>
    <p:extLst>
      <p:ext uri="{BB962C8B-B14F-4D97-AF65-F5344CB8AC3E}">
        <p14:creationId xmlns:p14="http://schemas.microsoft.com/office/powerpoint/2010/main" val="26848848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effectLst/>
                <a:latin typeface="-apple-system"/>
              </a:rPr>
              <a:t>Popular 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154" y="0"/>
            <a:ext cx="8181218" cy="69886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MongoDB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Couchbase</a:t>
            </a:r>
          </a:p>
          <a:p>
            <a:pPr>
              <a:buFont typeface="+mj-lt"/>
              <a:buAutoNum type="arabicPeriod"/>
            </a:pPr>
            <a:r>
              <a:rPr lang="en-US" sz="3600" b="1" dirty="0" err="1">
                <a:solidFill>
                  <a:srgbClr val="2D3748"/>
                </a:solidFill>
                <a:latin typeface="-apple-system"/>
              </a:rPr>
              <a:t>RavenDB</a:t>
            </a:r>
            <a:endParaRPr lang="en-US" sz="3600" b="1" dirty="0">
              <a:solidFill>
                <a:srgbClr val="2D3748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Amazon </a:t>
            </a:r>
            <a:r>
              <a:rPr lang="en-US" sz="3600" b="1" dirty="0" err="1">
                <a:solidFill>
                  <a:srgbClr val="2D3748"/>
                </a:solidFill>
                <a:latin typeface="-apple-system"/>
              </a:rPr>
              <a:t>DocumentDB</a:t>
            </a:r>
            <a:endParaRPr lang="en-US" sz="3600" b="1" dirty="0">
              <a:solidFill>
                <a:srgbClr val="2D3748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Cloud </a:t>
            </a:r>
            <a:r>
              <a:rPr lang="en-US" sz="3600" b="1" dirty="0" err="1">
                <a:solidFill>
                  <a:srgbClr val="2D3748"/>
                </a:solidFill>
                <a:latin typeface="-apple-system"/>
              </a:rPr>
              <a:t>Firestore</a:t>
            </a:r>
            <a:endParaRPr lang="en-US" sz="3600" b="1" dirty="0">
              <a:solidFill>
                <a:srgbClr val="2D3748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3600" b="1" dirty="0" err="1">
                <a:solidFill>
                  <a:srgbClr val="2D3748"/>
                </a:solidFill>
                <a:latin typeface="-apple-system"/>
              </a:rPr>
              <a:t>CosmosDB</a:t>
            </a:r>
            <a:endParaRPr lang="en-US" sz="3600" b="1" dirty="0">
              <a:solidFill>
                <a:srgbClr val="2D3748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2D3748"/>
                </a:solidFill>
                <a:latin typeface="-apple-system"/>
              </a:rPr>
              <a:t>CouchDB</a:t>
            </a:r>
          </a:p>
        </p:txBody>
      </p:sp>
    </p:spTree>
    <p:extLst>
      <p:ext uri="{BB962C8B-B14F-4D97-AF65-F5344CB8AC3E}">
        <p14:creationId xmlns:p14="http://schemas.microsoft.com/office/powerpoint/2010/main" val="307806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D5D0-812C-5DD5-53DB-5E11E64A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1" y="841248"/>
            <a:ext cx="8683752" cy="3255264"/>
          </a:xfrm>
        </p:spPr>
        <p:txBody>
          <a:bodyPr/>
          <a:lstStyle/>
          <a:p>
            <a:pPr fontAlgn="base"/>
            <a:r>
              <a:rPr lang="en-US" sz="6000" b="1" dirty="0">
                <a:solidFill>
                  <a:schemeClr val="bg1"/>
                </a:solidFill>
                <a:latin typeface="-apple-system"/>
              </a:rPr>
              <a:t>MongoDB</a:t>
            </a:r>
            <a:endParaRPr lang="en-IN" b="1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FF3C-9AB0-A6B8-A9A7-7FCD66DE0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MongoDB - Ratings, Reviews, Salaries, and Sales Jobs | RepVue">
            <a:extLst>
              <a:ext uri="{FF2B5EF4-FFF2-40B4-BE49-F238E27FC236}">
                <a16:creationId xmlns:a16="http://schemas.microsoft.com/office/drawing/2014/main" id="{14536AFA-556D-933B-8E68-799A0FE8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15" y="1036865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669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i="0" dirty="0">
                <a:solidFill>
                  <a:srgbClr val="FFFFFF"/>
                </a:solidFill>
                <a:effectLst/>
                <a:latin typeface="Nunito" pitchFamily="2" charset="0"/>
              </a:rPr>
              <a:t>What is NoSQL Database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D3748"/>
                </a:solidFill>
                <a:effectLst/>
                <a:latin typeface="-apple-system"/>
              </a:rPr>
              <a:t>NoSQL is a non-relational database that is used to store the data in the nontabular form.</a:t>
            </a:r>
          </a:p>
          <a:p>
            <a:r>
              <a:rPr lang="en-US" sz="3200" b="0" i="0" dirty="0">
                <a:solidFill>
                  <a:srgbClr val="2D3748"/>
                </a:solidFill>
                <a:effectLst/>
                <a:latin typeface="-apple-system"/>
              </a:rPr>
              <a:t>NoSQL stands for Not only SQL.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220094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i="0" dirty="0">
                <a:solidFill>
                  <a:srgbClr val="FFFFFF"/>
                </a:solidFill>
                <a:effectLst/>
                <a:latin typeface="Nunito" pitchFamily="2" charset="0"/>
              </a:rPr>
              <a:t>What is NoSQL Database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D3748"/>
                </a:solidFill>
                <a:effectLst/>
                <a:latin typeface="-apple-system"/>
              </a:rPr>
              <a:t>NoSQL is a non-relational database that is used to store the data in the nontabular form.</a:t>
            </a:r>
          </a:p>
          <a:p>
            <a:r>
              <a:rPr lang="en-US" sz="3200" b="0" i="0" dirty="0">
                <a:solidFill>
                  <a:srgbClr val="2D3748"/>
                </a:solidFill>
                <a:effectLst/>
                <a:latin typeface="-apple-system"/>
              </a:rPr>
              <a:t>NoSQL stands for Not only SQL.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893344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>
                <a:latin typeface="Nunito" pitchFamily="2" charset="0"/>
              </a:rPr>
              <a:t>Types</a:t>
            </a:r>
            <a:r>
              <a:rPr lang="en-IN" b="1" i="0" dirty="0">
                <a:solidFill>
                  <a:srgbClr val="FFFFFF"/>
                </a:solidFill>
                <a:effectLst/>
                <a:latin typeface="Nunito" pitchFamily="2" charset="0"/>
              </a:rPr>
              <a:t> NoSQL Database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2D3748"/>
                </a:solidFill>
                <a:latin typeface="-apple-system"/>
              </a:rPr>
              <a:t>Document-based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2D3748"/>
                </a:solidFill>
                <a:latin typeface="-apple-system"/>
              </a:rPr>
              <a:t>Key-value stores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2D3748"/>
                </a:solidFill>
                <a:latin typeface="-apple-system"/>
              </a:rPr>
              <a:t>Column-oriented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2D3748"/>
                </a:solidFill>
                <a:latin typeface="-apple-system"/>
              </a:rPr>
              <a:t>Graph-based databases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811011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>
                <a:latin typeface="Nunito" pitchFamily="2" charset="0"/>
              </a:rPr>
              <a:t>Types</a:t>
            </a:r>
            <a:r>
              <a:rPr lang="en-IN" b="1" i="0" dirty="0">
                <a:solidFill>
                  <a:srgbClr val="FFFFFF"/>
                </a:solidFill>
                <a:effectLst/>
                <a:latin typeface="Nunito" pitchFamily="2" charset="0"/>
              </a:rPr>
              <a:t> NoSQL Database 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4D3BC2-1F90-2F87-6F26-9B6AFC3B5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5038" y="1090612"/>
            <a:ext cx="55626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3179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D5D0-812C-5DD5-53DB-5E11E64A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791" y="841248"/>
            <a:ext cx="8683752" cy="3255264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Document database </a:t>
            </a:r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(</a:t>
            </a:r>
            <a:r>
              <a:rPr lang="en-IN" dirty="0" err="1">
                <a:latin typeface="Arial Rounded MT Bold" panose="020F0704030504030204" pitchFamily="34" charset="0"/>
              </a:rPr>
              <a:t>nosql</a:t>
            </a:r>
            <a:r>
              <a:rPr lang="en-IN" dirty="0"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8FF3C-9AB0-A6B8-A9A7-7FCD66DE0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Document Database {Definition, Features, Use Cases}">
            <a:extLst>
              <a:ext uri="{FF2B5EF4-FFF2-40B4-BE49-F238E27FC236}">
                <a16:creationId xmlns:a16="http://schemas.microsoft.com/office/drawing/2014/main" id="{D5064C03-B4B7-9242-00A9-B357DA0FE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" t="2425" r="3552" b="6250"/>
          <a:stretch/>
        </p:blipFill>
        <p:spPr bwMode="auto">
          <a:xfrm>
            <a:off x="3663042" y="3243943"/>
            <a:ext cx="4865915" cy="268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91947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What is document database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D3748"/>
                </a:solidFill>
                <a:effectLst/>
                <a:latin typeface="-apple-system"/>
              </a:rPr>
              <a:t>A document database, also known as a document-oriented database, is a type of NoSQL database that stores data in the form of documents, rather than in tables with rows and columns like a traditional relational database. </a:t>
            </a:r>
          </a:p>
          <a:p>
            <a:r>
              <a:rPr lang="en-US" sz="3200" b="0" i="0" dirty="0">
                <a:solidFill>
                  <a:srgbClr val="2D3748"/>
                </a:solidFill>
                <a:effectLst/>
                <a:latin typeface="-apple-system"/>
              </a:rPr>
              <a:t>These documents can be in a variety of formats, such as JSON, BSON, or XML.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0241321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Document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In a document database, data is stored in the form of documents, which can include nested data structures. Each document can have a unique structure and can contain different fields. This is in contrast to a relational database, where data is stored in tables with a fixed schema.</a:t>
            </a:r>
          </a:p>
          <a:p>
            <a:pPr algn="l"/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An example of a document data model could be a collection of “users” where each document represents a single user and contains fields such as name, email, address, and preferences. An example of a document for a user could be:</a:t>
            </a:r>
          </a:p>
        </p:txBody>
      </p:sp>
    </p:spTree>
    <p:extLst>
      <p:ext uri="{BB962C8B-B14F-4D97-AF65-F5344CB8AC3E}">
        <p14:creationId xmlns:p14="http://schemas.microsoft.com/office/powerpoint/2010/main" val="566855197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0EC-3FB7-1806-D825-89149106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2892-2B1A-6009-1134-5E98B49E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9743"/>
            <a:ext cx="7315200" cy="654231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{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-apple-system"/>
              </a:rPr>
              <a:t>"_id"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: "12345",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  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-apple-system"/>
              </a:rPr>
              <a:t>"name"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: "John Smith",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  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-apple-system"/>
              </a:rPr>
              <a:t>"email"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: "john.smith@example.com",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-apple-system"/>
              </a:rPr>
              <a:t>"address"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: {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"street": "123 Main St",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 "city": "Anytown",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 "state": "NY",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2D3748"/>
                </a:solidFill>
                <a:latin typeface="-apple-system"/>
              </a:rPr>
              <a:t>     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"zip": "12345"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},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-apple-system"/>
              </a:rPr>
              <a:t>"preferences": 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{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 "language": "</a:t>
            </a:r>
            <a:r>
              <a:rPr lang="en-US" sz="2800" b="0" i="0" dirty="0" err="1">
                <a:solidFill>
                  <a:srgbClr val="2D3748"/>
                </a:solidFill>
                <a:effectLst/>
                <a:latin typeface="-apple-system"/>
              </a:rPr>
              <a:t>en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",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 "notifications": true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},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-apple-system"/>
              </a:rPr>
              <a:t>"orders": 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[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 { "</a:t>
            </a:r>
            <a:r>
              <a:rPr lang="en-US" sz="2800" b="0" i="0" dirty="0" err="1">
                <a:solidFill>
                  <a:srgbClr val="2D3748"/>
                </a:solidFill>
                <a:effectLst/>
                <a:latin typeface="-apple-system"/>
              </a:rPr>
              <a:t>order_id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": "54321", "total": 100 },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    { "</a:t>
            </a:r>
            <a:r>
              <a:rPr lang="en-US" sz="2800" b="0" i="0" dirty="0" err="1">
                <a:solidFill>
                  <a:srgbClr val="2D3748"/>
                </a:solidFill>
                <a:effectLst/>
                <a:latin typeface="-apple-system"/>
              </a:rPr>
              <a:t>order_id</a:t>
            </a: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": "67890", "total": 50 }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    ]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2D3748"/>
                </a:solidFill>
                <a:effectLst/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87587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81</TotalTime>
  <Words>602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 Rounded MT Bold</vt:lpstr>
      <vt:lpstr>Corbel</vt:lpstr>
      <vt:lpstr>Nunito</vt:lpstr>
      <vt:lpstr>Wingdings 2</vt:lpstr>
      <vt:lpstr>Frame</vt:lpstr>
      <vt:lpstr>NoSQL Database</vt:lpstr>
      <vt:lpstr>What is NoSQL Database ?</vt:lpstr>
      <vt:lpstr>What is NoSQL Database ?</vt:lpstr>
      <vt:lpstr>Types NoSQL Database ?</vt:lpstr>
      <vt:lpstr>Types NoSQL Database ?</vt:lpstr>
      <vt:lpstr>Document database  (nosql)</vt:lpstr>
      <vt:lpstr>What is document database ?</vt:lpstr>
      <vt:lpstr>Document Data Model</vt:lpstr>
      <vt:lpstr>Example</vt:lpstr>
      <vt:lpstr>PowerPoint Presentation</vt:lpstr>
      <vt:lpstr>PowerPoint Presentation</vt:lpstr>
      <vt:lpstr>PowerPoint Presentation</vt:lpstr>
      <vt:lpstr>What Core Operations Document Database Support?</vt:lpstr>
      <vt:lpstr>Use Cases of Document Database</vt:lpstr>
      <vt:lpstr>Advantages of Document Databases</vt:lpstr>
      <vt:lpstr>Disadvantages of Document Databases</vt:lpstr>
      <vt:lpstr>Popular Document Databases</vt:lpstr>
      <vt:lpstr>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database  (nosql)</dc:title>
  <dc:creator>SURIYA PRASAAD S</dc:creator>
  <cp:lastModifiedBy>SURIYA PRASAAD S</cp:lastModifiedBy>
  <cp:revision>13</cp:revision>
  <dcterms:created xsi:type="dcterms:W3CDTF">2023-12-20T08:27:55Z</dcterms:created>
  <dcterms:modified xsi:type="dcterms:W3CDTF">2023-12-20T09:53:37Z</dcterms:modified>
</cp:coreProperties>
</file>