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Layouts/slideLayout16.xml" ContentType="application/vnd.openxmlformats-officedocument.presentationml.slideLayout+xml"/>
  <Default Extension="jpeg" ContentType="image/jpeg"/>
  <Override PartName="/ppt/slideLayouts/slideLayout3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72" r:id="rId3"/>
    <p:sldMasterId id="2147483684" r:id="rId4"/>
  </p:sldMasterIdLst>
  <p:notesMasterIdLst>
    <p:notesMasterId r:id="rId73"/>
  </p:notesMasterIdLst>
  <p:sldIdLst>
    <p:sldId id="268" r:id="rId5"/>
    <p:sldId id="263" r:id="rId6"/>
    <p:sldId id="277" r:id="rId7"/>
    <p:sldId id="278" r:id="rId8"/>
    <p:sldId id="279" r:id="rId9"/>
    <p:sldId id="420" r:id="rId10"/>
    <p:sldId id="421" r:id="rId11"/>
    <p:sldId id="422" r:id="rId12"/>
    <p:sldId id="423" r:id="rId13"/>
    <p:sldId id="424" r:id="rId14"/>
    <p:sldId id="425" r:id="rId15"/>
    <p:sldId id="426" r:id="rId16"/>
    <p:sldId id="427" r:id="rId17"/>
    <p:sldId id="428" r:id="rId18"/>
    <p:sldId id="429" r:id="rId19"/>
    <p:sldId id="448" r:id="rId20"/>
    <p:sldId id="430" r:id="rId21"/>
    <p:sldId id="431" r:id="rId22"/>
    <p:sldId id="432" r:id="rId23"/>
    <p:sldId id="433" r:id="rId24"/>
    <p:sldId id="434" r:id="rId25"/>
    <p:sldId id="435" r:id="rId26"/>
    <p:sldId id="436" r:id="rId27"/>
    <p:sldId id="437" r:id="rId28"/>
    <p:sldId id="438" r:id="rId29"/>
    <p:sldId id="439" r:id="rId30"/>
    <p:sldId id="440" r:id="rId31"/>
    <p:sldId id="441" r:id="rId32"/>
    <p:sldId id="442" r:id="rId33"/>
    <p:sldId id="444" r:id="rId34"/>
    <p:sldId id="443" r:id="rId35"/>
    <p:sldId id="445" r:id="rId36"/>
    <p:sldId id="446" r:id="rId37"/>
    <p:sldId id="449" r:id="rId38"/>
    <p:sldId id="450" r:id="rId39"/>
    <p:sldId id="451" r:id="rId40"/>
    <p:sldId id="452" r:id="rId41"/>
    <p:sldId id="453" r:id="rId42"/>
    <p:sldId id="454" r:id="rId43"/>
    <p:sldId id="455" r:id="rId44"/>
    <p:sldId id="456" r:id="rId45"/>
    <p:sldId id="457" r:id="rId46"/>
    <p:sldId id="458" r:id="rId47"/>
    <p:sldId id="459" r:id="rId48"/>
    <p:sldId id="460" r:id="rId49"/>
    <p:sldId id="461" r:id="rId50"/>
    <p:sldId id="462" r:id="rId51"/>
    <p:sldId id="463" r:id="rId52"/>
    <p:sldId id="464" r:id="rId53"/>
    <p:sldId id="465" r:id="rId54"/>
    <p:sldId id="466" r:id="rId55"/>
    <p:sldId id="467" r:id="rId56"/>
    <p:sldId id="468" r:id="rId57"/>
    <p:sldId id="469" r:id="rId58"/>
    <p:sldId id="470" r:id="rId59"/>
    <p:sldId id="471" r:id="rId60"/>
    <p:sldId id="472" r:id="rId61"/>
    <p:sldId id="473" r:id="rId62"/>
    <p:sldId id="474" r:id="rId63"/>
    <p:sldId id="476" r:id="rId64"/>
    <p:sldId id="477" r:id="rId65"/>
    <p:sldId id="478" r:id="rId66"/>
    <p:sldId id="479" r:id="rId67"/>
    <p:sldId id="480" r:id="rId68"/>
    <p:sldId id="481" r:id="rId69"/>
    <p:sldId id="482" r:id="rId70"/>
    <p:sldId id="483" r:id="rId71"/>
    <p:sldId id="418"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0" d="100"/>
          <a:sy n="60" d="100"/>
        </p:scale>
        <p:origin x="-1080" y="-25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FFA7ED-4C0D-43CD-9F89-94CA4678050C}" type="datetimeFigureOut">
              <a:rPr lang="en-IN" smtClean="0"/>
              <a:pPr/>
              <a:t>20-12-2024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D93DCE-8474-47DE-9603-678EB3E816D2}" type="slidenum">
              <a:rPr lang="en-IN" smtClean="0"/>
              <a:pPr/>
              <a:t>‹#›</a:t>
            </a:fld>
            <a:endParaRPr lang="en-IN"/>
          </a:p>
        </p:txBody>
      </p:sp>
    </p:spTree>
    <p:extLst>
      <p:ext uri="{BB962C8B-B14F-4D97-AF65-F5344CB8AC3E}">
        <p14:creationId xmlns:p14="http://schemas.microsoft.com/office/powerpoint/2010/main" xmlns="" val="3494145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0178" name="Rectangle 2"/>
          <p:cNvSpPr>
            <a:spLocks noGrp="1" noRot="1" noChangeAspect="1" noChangeArrowheads="1" noTextEdit="1"/>
          </p:cNvSpPr>
          <p:nvPr>
            <p:ph type="sldImg"/>
          </p:nvPr>
        </p:nvSpPr>
        <p:spPr bwMode="auto">
          <a:xfrm>
            <a:off x="200025" y="307975"/>
            <a:ext cx="6608763" cy="3717925"/>
          </a:xfrm>
          <a:prstGeom prst="rect">
            <a:avLst/>
          </a:prstGeom>
          <a:solidFill>
            <a:srgbClr val="FFFFFF"/>
          </a:solidFill>
          <a:ln>
            <a:solidFill>
              <a:srgbClr val="000000"/>
            </a:solidFill>
            <a:miter lim="800000"/>
            <a:headEnd/>
            <a:tailEnd/>
          </a:ln>
        </p:spPr>
      </p:sp>
      <p:sp>
        <p:nvSpPr>
          <p:cNvPr id="690179" name="Text Box 3"/>
          <p:cNvSpPr txBox="1">
            <a:spLocks noChangeArrowheads="1"/>
          </p:cNvSpPr>
          <p:nvPr/>
        </p:nvSpPr>
        <p:spPr bwMode="auto">
          <a:xfrm>
            <a:off x="514350" y="4387850"/>
            <a:ext cx="5984875" cy="4127500"/>
          </a:xfrm>
          <a:prstGeom prst="rect">
            <a:avLst/>
          </a:prstGeom>
          <a:noFill/>
          <a:ln w="9525">
            <a:noFill/>
            <a:miter lim="800000"/>
            <a:headEnd/>
            <a:tailEnd/>
          </a:ln>
        </p:spPr>
        <p:txBody>
          <a:bodyPr lIns="0" tIns="0" rIns="0" bIns="0"/>
          <a:lstStyle/>
          <a:p>
            <a:pPr defTabSz="931863" eaLnBrk="0" fontAlgn="base" hangingPunct="0">
              <a:spcBef>
                <a:spcPct val="0"/>
              </a:spcBef>
              <a:spcAft>
                <a:spcPct val="0"/>
              </a:spcAft>
            </a:pPr>
            <a:endParaRPr lang="en-US" sz="2400">
              <a:solidFill>
                <a:srgbClr val="000000"/>
              </a:solidFill>
              <a:latin typeface="Arial Black" pitchFamily="34" charset="0"/>
            </a:endParaRPr>
          </a:p>
        </p:txBody>
      </p:sp>
    </p:spTree>
    <p:extLst>
      <p:ext uri="{BB962C8B-B14F-4D97-AF65-F5344CB8AC3E}">
        <p14:creationId xmlns:p14="http://schemas.microsoft.com/office/powerpoint/2010/main" xmlns="" val="3161847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49</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50</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51</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52</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53</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54</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55</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56</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57</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58</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7c7eea78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7c7eea78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8745405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59</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60</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61</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62</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63</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64</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65</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66</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67</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7c7eea78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7c7eea78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297778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7c7eea78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7c7eea78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589200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7c7eea78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7c7eea78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905414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45</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46</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47</a:t>
            </a:fld>
            <a:endParaRPr lang="en-IN"/>
          </a:p>
        </p:txBody>
      </p:sp>
    </p:spTree>
    <p:extLst>
      <p:ext uri="{BB962C8B-B14F-4D97-AF65-F5344CB8AC3E}">
        <p14:creationId xmlns:p14="http://schemas.microsoft.com/office/powerpoint/2010/main" xmlns="" val="3028812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48</a:t>
            </a:fld>
            <a:endParaRPr lang="en-IN"/>
          </a:p>
        </p:txBody>
      </p:sp>
    </p:spTree>
    <p:extLst>
      <p:ext uri="{BB962C8B-B14F-4D97-AF65-F5344CB8AC3E}">
        <p14:creationId xmlns:p14="http://schemas.microsoft.com/office/powerpoint/2010/main" xmlns="" val="3028812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E5FF19-32C0-4A60-9364-8BD91C94A8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305A5E52-1E3C-4B1A-90C7-3587C39D6E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2376566-ECC0-44D1-8C16-63F8D193C232}"/>
              </a:ext>
            </a:extLst>
          </p:cNvPr>
          <p:cNvSpPr>
            <a:spLocks noGrp="1"/>
          </p:cNvSpPr>
          <p:nvPr>
            <p:ph type="dt" sz="half" idx="10"/>
          </p:nvPr>
        </p:nvSpPr>
        <p:spPr/>
        <p:txBody>
          <a:bodyPr/>
          <a:lstStyle/>
          <a:p>
            <a:fld id="{38A6FF37-408C-487B-9E3E-E57157BA63E6}" type="datetime1">
              <a:rPr lang="en-IN" smtClean="0"/>
              <a:pPr/>
              <a:t>20-12-2024</a:t>
            </a:fld>
            <a:endParaRPr lang="en-IN"/>
          </a:p>
        </p:txBody>
      </p:sp>
      <p:sp>
        <p:nvSpPr>
          <p:cNvPr id="5" name="Footer Placeholder 4">
            <a:extLst>
              <a:ext uri="{FF2B5EF4-FFF2-40B4-BE49-F238E27FC236}">
                <a16:creationId xmlns="" xmlns:a16="http://schemas.microsoft.com/office/drawing/2014/main" id="{44787AA8-B3BE-4F99-B5EF-A7DF7613ABB2}"/>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 xmlns:a16="http://schemas.microsoft.com/office/drawing/2014/main" id="{23117DF5-0FC3-49C2-9C39-90D917566AAD}"/>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289467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B2F710-EC4B-47F5-904E-EC2DEB31E9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AEED265-1BE6-4977-BB28-BEF2EE7B9B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144144D-610F-4299-A7E8-55620DEABFA5}"/>
              </a:ext>
            </a:extLst>
          </p:cNvPr>
          <p:cNvSpPr>
            <a:spLocks noGrp="1"/>
          </p:cNvSpPr>
          <p:nvPr>
            <p:ph type="dt" sz="half" idx="10"/>
          </p:nvPr>
        </p:nvSpPr>
        <p:spPr/>
        <p:txBody>
          <a:bodyPr/>
          <a:lstStyle/>
          <a:p>
            <a:fld id="{6698A4B0-4094-4CF1-8B53-76A0BB453C34}" type="datetime1">
              <a:rPr lang="en-IN" smtClean="0"/>
              <a:pPr/>
              <a:t>20-12-2024</a:t>
            </a:fld>
            <a:endParaRPr lang="en-IN"/>
          </a:p>
        </p:txBody>
      </p:sp>
      <p:sp>
        <p:nvSpPr>
          <p:cNvPr id="5" name="Footer Placeholder 4">
            <a:extLst>
              <a:ext uri="{FF2B5EF4-FFF2-40B4-BE49-F238E27FC236}">
                <a16:creationId xmlns="" xmlns:a16="http://schemas.microsoft.com/office/drawing/2014/main" id="{E9D4DABF-5E58-4D5D-B3C1-D871D124F96B}"/>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 xmlns:a16="http://schemas.microsoft.com/office/drawing/2014/main" id="{D3187D39-8F47-4310-BB64-C7CC03DBF11D}"/>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177927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E040B94-FEDF-4C30-818C-1343D7BE13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3BEA226-69E6-4FA8-84F1-0B653F799D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6BAA46E-EB58-466D-8BC3-28B5F290C9C7}"/>
              </a:ext>
            </a:extLst>
          </p:cNvPr>
          <p:cNvSpPr>
            <a:spLocks noGrp="1"/>
          </p:cNvSpPr>
          <p:nvPr>
            <p:ph type="dt" sz="half" idx="10"/>
          </p:nvPr>
        </p:nvSpPr>
        <p:spPr/>
        <p:txBody>
          <a:bodyPr/>
          <a:lstStyle/>
          <a:p>
            <a:fld id="{E3E250B4-EAE9-4871-9C11-6E55CD99A3CE}" type="datetime1">
              <a:rPr lang="en-IN" smtClean="0"/>
              <a:pPr/>
              <a:t>20-12-2024</a:t>
            </a:fld>
            <a:endParaRPr lang="en-IN"/>
          </a:p>
        </p:txBody>
      </p:sp>
      <p:sp>
        <p:nvSpPr>
          <p:cNvPr id="5" name="Footer Placeholder 4">
            <a:extLst>
              <a:ext uri="{FF2B5EF4-FFF2-40B4-BE49-F238E27FC236}">
                <a16:creationId xmlns="" xmlns:a16="http://schemas.microsoft.com/office/drawing/2014/main" id="{33284900-2135-4EC0-AE12-DDDA25AC0671}"/>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 xmlns:a16="http://schemas.microsoft.com/office/drawing/2014/main" id="{DAC220D7-8F0D-4CB5-A293-8C0D1F04633C}"/>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2895515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1"/>
            <a:ext cx="9144000" cy="990600"/>
          </a:xfrm>
        </p:spPr>
        <p:txBody>
          <a:bodyPr anchor="t" anchorCtr="0"/>
          <a:lstStyle>
            <a:lvl1pPr algn="r">
              <a:defRPr sz="3175">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1996">
                <a:solidFill>
                  <a:schemeClr val="tx2"/>
                </a:solidFill>
                <a:latin typeface="+mj-lt"/>
                <a:ea typeface="+mj-ea"/>
                <a:cs typeface="+mj-cs"/>
              </a:defRPr>
            </a:lvl1pPr>
            <a:lvl2pPr marL="457203" indent="0" algn="ctr">
              <a:buNone/>
            </a:lvl2pPr>
            <a:lvl3pPr marL="914406" indent="0" algn="ctr">
              <a:buNone/>
            </a:lvl3pPr>
            <a:lvl4pPr marL="1371609" indent="0" algn="ctr">
              <a:buNone/>
            </a:lvl4pPr>
            <a:lvl5pPr marL="1828812" indent="0" algn="ctr">
              <a:buNone/>
            </a:lvl5pPr>
            <a:lvl6pPr marL="2286015" indent="0" algn="ctr">
              <a:buNone/>
            </a:lvl6pPr>
            <a:lvl7pPr marL="2743218" indent="0" algn="ctr">
              <a:buNone/>
            </a:lvl7pPr>
            <a:lvl8pPr marL="3200421" indent="0" algn="ctr">
              <a:buNone/>
            </a:lvl8pPr>
            <a:lvl9pPr marL="3657624"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1"/>
            <a:ext cx="3048000" cy="365760"/>
          </a:xfrm>
        </p:spPr>
        <p:txBody>
          <a:bodyPr/>
          <a:lstStyle>
            <a:lvl1pPr>
              <a:defRPr sz="1361"/>
            </a:lvl1pPr>
          </a:lstStyle>
          <a:p>
            <a:endParaRPr lang="en-US">
              <a:solidFill>
                <a:srgbClr val="464653"/>
              </a:solidFill>
            </a:endParaRPr>
          </a:p>
        </p:txBody>
      </p:sp>
      <p:sp>
        <p:nvSpPr>
          <p:cNvPr id="17" name="Footer Placeholder 16"/>
          <p:cNvSpPr>
            <a:spLocks noGrp="1"/>
          </p:cNvSpPr>
          <p:nvPr>
            <p:ph type="ftr" sz="quarter" idx="11"/>
          </p:nvPr>
        </p:nvSpPr>
        <p:spPr>
          <a:xfrm>
            <a:off x="3864864" y="6355081"/>
            <a:ext cx="4632961" cy="365760"/>
          </a:xfrm>
        </p:spPr>
        <p:txBody>
          <a:bodyPr/>
          <a:lstStyle/>
          <a:p>
            <a:endParaRPr lang="en-US">
              <a:solidFill>
                <a:srgbClr val="464653"/>
              </a:solidFill>
            </a:endParaRPr>
          </a:p>
        </p:txBody>
      </p:sp>
      <p:sp>
        <p:nvSpPr>
          <p:cNvPr id="29" name="Slide Number Placeholder 28"/>
          <p:cNvSpPr>
            <a:spLocks noGrp="1"/>
          </p:cNvSpPr>
          <p:nvPr>
            <p:ph type="sldNum" sz="quarter" idx="12"/>
          </p:nvPr>
        </p:nvSpPr>
        <p:spPr>
          <a:xfrm>
            <a:off x="1621536" y="6355081"/>
            <a:ext cx="1625600" cy="365760"/>
          </a:xfrm>
        </p:spPr>
        <p:txBody>
          <a:bodyPr/>
          <a:lstStyle/>
          <a:p>
            <a:fld id="{82355374-9C98-4423-AB27-80CD21397CCE}" type="slidenum">
              <a:rPr lang="en-US" smtClean="0">
                <a:solidFill>
                  <a:srgbClr val="464653"/>
                </a:solidFill>
              </a:rPr>
              <a:pPr/>
              <a:t>‹#›</a:t>
            </a:fld>
            <a:endParaRPr lang="en-US">
              <a:solidFill>
                <a:srgbClr val="464653"/>
              </a:solidFill>
            </a:endParaRP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3" name="Rectangle 32"/>
          <p:cNvSpPr/>
          <p:nvPr/>
        </p:nvSpPr>
        <p:spPr>
          <a:xfrm>
            <a:off x="1219201"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3732377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E3591306-41CF-4237-B2B4-5C605DD45071}" type="slidenum">
              <a:rPr lang="en-US" smtClean="0">
                <a:solidFill>
                  <a:srgbClr val="464653"/>
                </a:solidFill>
              </a:rPr>
              <a:pPr/>
              <a:t>‹#›</a:t>
            </a:fld>
            <a:endParaRPr lang="en-US">
              <a:solidFill>
                <a:srgbClr val="464653"/>
              </a:solidFill>
            </a:endParaRPr>
          </a:p>
        </p:txBody>
      </p:sp>
      <p:sp>
        <p:nvSpPr>
          <p:cNvPr id="8" name="Content Placeholder 7"/>
          <p:cNvSpPr>
            <a:spLocks noGrp="1"/>
          </p:cNvSpPr>
          <p:nvPr>
            <p:ph sz="quarter" idx="1"/>
          </p:nvPr>
        </p:nvSpPr>
        <p:spPr>
          <a:xfrm>
            <a:off x="609600" y="1219200"/>
            <a:ext cx="10972801"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1601164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175" b="0" cap="none" baseline="0"/>
            </a:lvl1pPr>
          </a:lstStyle>
          <a:p>
            <a:r>
              <a:rPr kumimoji="0" lang="en-US"/>
              <a:t>Click to edit Master title style</a:t>
            </a:r>
          </a:p>
        </p:txBody>
      </p:sp>
      <p:sp>
        <p:nvSpPr>
          <p:cNvPr id="3" name="Text Placeholder 2"/>
          <p:cNvSpPr>
            <a:spLocks noGrp="1"/>
          </p:cNvSpPr>
          <p:nvPr>
            <p:ph type="body" idx="1"/>
          </p:nvPr>
        </p:nvSpPr>
        <p:spPr>
          <a:xfrm>
            <a:off x="1727199" y="4267200"/>
            <a:ext cx="9042401" cy="1143000"/>
          </a:xfrm>
        </p:spPr>
        <p:txBody>
          <a:bodyPr anchor="t" anchorCtr="0"/>
          <a:lstStyle>
            <a:lvl1pPr marL="0" indent="0" algn="r">
              <a:buNone/>
              <a:defRPr sz="1996">
                <a:solidFill>
                  <a:schemeClr val="tx1">
                    <a:tint val="75000"/>
                  </a:schemeClr>
                </a:solidFill>
              </a:defRPr>
            </a:lvl1pPr>
            <a:lvl2pPr>
              <a:buNone/>
              <a:defRPr sz="1814">
                <a:solidFill>
                  <a:schemeClr val="tx1">
                    <a:tint val="75000"/>
                  </a:schemeClr>
                </a:solidFill>
              </a:defRPr>
            </a:lvl2pPr>
            <a:lvl3pPr>
              <a:buNone/>
              <a:defRPr sz="1633">
                <a:solidFill>
                  <a:schemeClr val="tx1">
                    <a:tint val="75000"/>
                  </a:schemeClr>
                </a:solidFill>
              </a:defRPr>
            </a:lvl3pPr>
            <a:lvl4pPr>
              <a:buNone/>
              <a:defRPr sz="1361">
                <a:solidFill>
                  <a:schemeClr val="tx1">
                    <a:tint val="75000"/>
                  </a:schemeClr>
                </a:solidFill>
              </a:defRPr>
            </a:lvl4pPr>
            <a:lvl5pPr>
              <a:buNone/>
              <a:defRPr sz="1361">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1"/>
            <a:ext cx="3048000" cy="365760"/>
          </a:xfrm>
        </p:spPr>
        <p:txBody>
          <a:bodyPr/>
          <a:lstStyle/>
          <a:p>
            <a:endParaRPr lang="en-US">
              <a:solidFill>
                <a:srgbClr val="DDE9EC"/>
              </a:solidFill>
            </a:endParaRPr>
          </a:p>
        </p:txBody>
      </p:sp>
      <p:sp>
        <p:nvSpPr>
          <p:cNvPr id="5" name="Footer Placeholder 4"/>
          <p:cNvSpPr>
            <a:spLocks noGrp="1"/>
          </p:cNvSpPr>
          <p:nvPr>
            <p:ph type="ftr" sz="quarter" idx="11"/>
          </p:nvPr>
        </p:nvSpPr>
        <p:spPr>
          <a:xfrm>
            <a:off x="3864864" y="6355081"/>
            <a:ext cx="4632961" cy="365760"/>
          </a:xfrm>
        </p:spPr>
        <p:txBody>
          <a:bodyPr/>
          <a:lstStyle/>
          <a:p>
            <a:endParaRPr lang="en-US">
              <a:solidFill>
                <a:srgbClr val="DDE9EC"/>
              </a:solidFill>
            </a:endParaRPr>
          </a:p>
        </p:txBody>
      </p:sp>
      <p:sp>
        <p:nvSpPr>
          <p:cNvPr id="6" name="Slide Number Placeholder 5"/>
          <p:cNvSpPr>
            <a:spLocks noGrp="1"/>
          </p:cNvSpPr>
          <p:nvPr>
            <p:ph type="sldNum" sz="quarter" idx="12"/>
          </p:nvPr>
        </p:nvSpPr>
        <p:spPr>
          <a:xfrm>
            <a:off x="1426464" y="6355081"/>
            <a:ext cx="2027936" cy="365760"/>
          </a:xfrm>
        </p:spPr>
        <p:txBody>
          <a:bodyPr/>
          <a:lstStyle/>
          <a:p>
            <a:fld id="{6E62C3BD-70E8-4754-85A2-5423C1D25B59}" type="slidenum">
              <a:rPr lang="en-US" smtClean="0">
                <a:solidFill>
                  <a:srgbClr val="DDE9EC"/>
                </a:solidFill>
              </a:rPr>
              <a:pPr/>
              <a:t>‹#›</a:t>
            </a:fld>
            <a:endParaRPr lang="en-US">
              <a:solidFill>
                <a:srgbClr val="DDE9EC"/>
              </a:solidFill>
            </a:endParaRPr>
          </a:p>
        </p:txBody>
      </p:sp>
      <p:sp>
        <p:nvSpPr>
          <p:cNvPr id="7" name="Rectangle 6"/>
          <p:cNvSpPr/>
          <p:nvPr/>
        </p:nvSpPr>
        <p:spPr>
          <a:xfrm>
            <a:off x="1219201" y="2819401"/>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8" name="Rectangle 7"/>
          <p:cNvSpPr/>
          <p:nvPr/>
        </p:nvSpPr>
        <p:spPr>
          <a:xfrm>
            <a:off x="1219200" y="2819401"/>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305567078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F5FA8B48-89DC-4465-BAC9-A0A0A569C6E4}" type="slidenum">
              <a:rPr lang="en-US" smtClean="0">
                <a:solidFill>
                  <a:srgbClr val="464653"/>
                </a:solidFill>
              </a:rPr>
              <a:pPr/>
              <a:t>‹#›</a:t>
            </a:fld>
            <a:endParaRPr lang="en-US">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1665916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8" cy="685800"/>
          </a:xfrm>
          <a:noFill/>
          <a:ln>
            <a:noFill/>
          </a:ln>
        </p:spPr>
        <p:txBody>
          <a:bodyPr lIns="100794" anchor="b" anchorCtr="0">
            <a:noAutofit/>
          </a:bodyPr>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0" y="1295400"/>
            <a:ext cx="5389033" cy="685800"/>
          </a:xfrm>
          <a:noFill/>
          <a:ln>
            <a:noFill/>
          </a:ln>
        </p:spPr>
        <p:txBody>
          <a:bodyPr lIns="100794" anchor="b" anchorCtr="0"/>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4653"/>
              </a:solidFill>
            </a:endParaRPr>
          </a:p>
        </p:txBody>
      </p:sp>
      <p:sp>
        <p:nvSpPr>
          <p:cNvPr id="8" name="Footer Placeholder 7"/>
          <p:cNvSpPr>
            <a:spLocks noGrp="1"/>
          </p:cNvSpPr>
          <p:nvPr>
            <p:ph type="ftr" sz="quarter" idx="11"/>
          </p:nvPr>
        </p:nvSpPr>
        <p:spPr/>
        <p:txBody>
          <a:bodyPr/>
          <a:lstStyle/>
          <a:p>
            <a:endParaRPr lang="en-US">
              <a:solidFill>
                <a:srgbClr val="464653"/>
              </a:solidFill>
            </a:endParaRPr>
          </a:p>
        </p:txBody>
      </p:sp>
      <p:sp>
        <p:nvSpPr>
          <p:cNvPr id="9" name="Slide Number Placeholder 8"/>
          <p:cNvSpPr>
            <a:spLocks noGrp="1"/>
          </p:cNvSpPr>
          <p:nvPr>
            <p:ph type="sldNum" sz="quarter" idx="12"/>
          </p:nvPr>
        </p:nvSpPr>
        <p:spPr/>
        <p:txBody>
          <a:bodyPr/>
          <a:lstStyle/>
          <a:p>
            <a:fld id="{8D1949DF-800C-4A5E-B66E-220D04574B89}" type="slidenum">
              <a:rPr lang="en-US" smtClean="0">
                <a:solidFill>
                  <a:srgbClr val="464653"/>
                </a:solidFill>
              </a:rPr>
              <a:pPr/>
              <a:t>‹#›</a:t>
            </a:fld>
            <a:endParaRPr lang="en-US">
              <a:solidFill>
                <a:srgbClr val="464653"/>
              </a:solidFill>
            </a:endParaRPr>
          </a:p>
        </p:txBody>
      </p:sp>
      <p:sp>
        <p:nvSpPr>
          <p:cNvPr id="11" name="Content Placeholder 10"/>
          <p:cNvSpPr>
            <a:spLocks noGrp="1"/>
          </p:cNvSpPr>
          <p:nvPr>
            <p:ph sz="quarter" idx="2"/>
          </p:nvPr>
        </p:nvSpPr>
        <p:spPr>
          <a:xfrm>
            <a:off x="609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2190059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4653"/>
              </a:solidFill>
            </a:endParaRPr>
          </a:p>
        </p:txBody>
      </p:sp>
      <p:sp>
        <p:nvSpPr>
          <p:cNvPr id="4" name="Footer Placeholder 3"/>
          <p:cNvSpPr>
            <a:spLocks noGrp="1"/>
          </p:cNvSpPr>
          <p:nvPr>
            <p:ph type="ftr" sz="quarter" idx="11"/>
          </p:nvPr>
        </p:nvSpPr>
        <p:spPr/>
        <p:txBody>
          <a:bodyPr/>
          <a:lstStyle/>
          <a:p>
            <a:endParaRPr lang="en-US">
              <a:solidFill>
                <a:srgbClr val="464653"/>
              </a:solidFill>
            </a:endParaRPr>
          </a:p>
        </p:txBody>
      </p:sp>
      <p:sp>
        <p:nvSpPr>
          <p:cNvPr id="5" name="Slide Number Placeholder 4"/>
          <p:cNvSpPr>
            <a:spLocks noGrp="1"/>
          </p:cNvSpPr>
          <p:nvPr>
            <p:ph type="sldNum" sz="quarter" idx="12"/>
          </p:nvPr>
        </p:nvSpPr>
        <p:spPr/>
        <p:txBody>
          <a:bodyPr/>
          <a:lstStyle/>
          <a:p>
            <a:fld id="{6B2B4670-F689-40C5-A733-CEE5E84C3D4A}" type="slidenum">
              <a:rPr lang="en-US" smtClean="0">
                <a:solidFill>
                  <a:srgbClr val="464653"/>
                </a:solidFill>
              </a:rPr>
              <a:pPr/>
              <a:t>‹#›</a:t>
            </a:fld>
            <a:endParaRPr lang="en-US">
              <a:solidFill>
                <a:srgbClr val="464653"/>
              </a:solidFill>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40189223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4653"/>
              </a:solidFill>
            </a:endParaRPr>
          </a:p>
        </p:txBody>
      </p:sp>
      <p:sp>
        <p:nvSpPr>
          <p:cNvPr id="3" name="Footer Placeholder 2"/>
          <p:cNvSpPr>
            <a:spLocks noGrp="1"/>
          </p:cNvSpPr>
          <p:nvPr>
            <p:ph type="ftr" sz="quarter" idx="11"/>
          </p:nvPr>
        </p:nvSpPr>
        <p:spPr/>
        <p:txBody>
          <a:bodyPr/>
          <a:lstStyle/>
          <a:p>
            <a:endParaRPr lang="en-US">
              <a:solidFill>
                <a:srgbClr val="464653"/>
              </a:solidFill>
            </a:endParaRPr>
          </a:p>
        </p:txBody>
      </p:sp>
      <p:sp>
        <p:nvSpPr>
          <p:cNvPr id="4" name="Slide Number Placeholder 3"/>
          <p:cNvSpPr>
            <a:spLocks noGrp="1"/>
          </p:cNvSpPr>
          <p:nvPr>
            <p:ph type="sldNum" sz="quarter" idx="12"/>
          </p:nvPr>
        </p:nvSpPr>
        <p:spPr/>
        <p:txBody>
          <a:bodyPr/>
          <a:lstStyle/>
          <a:p>
            <a:fld id="{F79DC5B1-B7F0-470C-AB85-9E28CE096C73}" type="slidenum">
              <a:rPr lang="en-US" smtClean="0">
                <a:solidFill>
                  <a:srgbClr val="464653"/>
                </a:solidFill>
              </a:rPr>
              <a:pPr/>
              <a:t>‹#›</a:t>
            </a:fld>
            <a:endParaRPr lang="en-US">
              <a:solidFill>
                <a:srgbClr val="464653"/>
              </a:solidFill>
            </a:endParaRPr>
          </a:p>
        </p:txBody>
      </p:sp>
      <p:sp>
        <p:nvSpPr>
          <p:cNvPr id="5" name="Straight Connector 4"/>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3396768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1996"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33">
                <a:solidFill>
                  <a:schemeClr val="tx2"/>
                </a:solidFill>
              </a:defRPr>
            </a:lvl1pPr>
            <a:lvl2pPr>
              <a:buNone/>
              <a:defRPr sz="1179"/>
            </a:lvl2pPr>
            <a:lvl3pPr>
              <a:buNone/>
              <a:defRPr sz="998"/>
            </a:lvl3pPr>
            <a:lvl4pPr>
              <a:buNone/>
              <a:defRPr sz="907"/>
            </a:lvl4pPr>
            <a:lvl5pPr>
              <a:buNone/>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07C616A4-6666-4500-A439-FBE4501481D4}" type="slidenum">
              <a:rPr lang="en-US" smtClean="0">
                <a:solidFill>
                  <a:srgbClr val="464653"/>
                </a:solidFill>
              </a:rPr>
              <a:pPr/>
              <a:t>‹#›</a:t>
            </a:fld>
            <a:endParaRPr lang="en-US">
              <a:solidFill>
                <a:srgbClr val="464653"/>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dirty="0">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2" name="Content Placeholder 11"/>
          <p:cNvSpPr>
            <a:spLocks noGrp="1"/>
          </p:cNvSpPr>
          <p:nvPr>
            <p:ph sz="quarter" idx="1"/>
          </p:nvPr>
        </p:nvSpPr>
        <p:spPr>
          <a:xfrm>
            <a:off x="406401" y="304801"/>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175280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9082E6-C76A-4392-9E8B-6A102ADAAC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4309F33-DE94-4495-B903-F712AD1927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CC0A87D-B221-4A54-8251-46EAD787F162}"/>
              </a:ext>
            </a:extLst>
          </p:cNvPr>
          <p:cNvSpPr>
            <a:spLocks noGrp="1"/>
          </p:cNvSpPr>
          <p:nvPr>
            <p:ph type="dt" sz="half" idx="10"/>
          </p:nvPr>
        </p:nvSpPr>
        <p:spPr/>
        <p:txBody>
          <a:bodyPr/>
          <a:lstStyle/>
          <a:p>
            <a:fld id="{CE2EEBC5-93E7-49CD-BAFA-D94F2922D2F7}" type="datetime1">
              <a:rPr lang="en-IN" smtClean="0"/>
              <a:pPr/>
              <a:t>20-12-2024</a:t>
            </a:fld>
            <a:endParaRPr lang="en-IN"/>
          </a:p>
        </p:txBody>
      </p:sp>
      <p:sp>
        <p:nvSpPr>
          <p:cNvPr id="5" name="Footer Placeholder 4">
            <a:extLst>
              <a:ext uri="{FF2B5EF4-FFF2-40B4-BE49-F238E27FC236}">
                <a16:creationId xmlns="" xmlns:a16="http://schemas.microsoft.com/office/drawing/2014/main" id="{9770EEDA-7568-4AF1-BBFF-5A6CB17A6E56}"/>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 xmlns:a16="http://schemas.microsoft.com/office/drawing/2014/main" id="{BB59D8E0-848B-473E-A56D-C9B9ABFB7153}"/>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13461783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7"/>
            <a:ext cx="10972801" cy="674688"/>
          </a:xfrm>
          <a:ln>
            <a:solidFill>
              <a:schemeClr val="accent1"/>
            </a:solidFill>
          </a:ln>
        </p:spPr>
        <p:txBody>
          <a:bodyPr lIns="302383" anchor="ctr"/>
          <a:lstStyle>
            <a:lvl1pPr algn="r">
              <a:buNone/>
              <a:defRPr sz="1996"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1" cy="4270248"/>
          </a:xfrm>
          <a:solidFill>
            <a:schemeClr val="tx1">
              <a:shade val="50000"/>
            </a:schemeClr>
          </a:solidFill>
          <a:ln>
            <a:noFill/>
          </a:ln>
          <a:effectLst/>
        </p:spPr>
        <p:txBody>
          <a:bodyPr/>
          <a:lstStyle>
            <a:lvl1pPr marL="0" indent="0">
              <a:spcBef>
                <a:spcPts val="600"/>
              </a:spcBef>
              <a:buNone/>
              <a:defRPr sz="3175"/>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1" cy="533400"/>
          </a:xfrm>
        </p:spPr>
        <p:txBody>
          <a:bodyPr anchor="ctr" anchorCtr="0"/>
          <a:lstStyle>
            <a:lvl1pPr marL="0" indent="0" algn="l">
              <a:buFontTx/>
              <a:buNone/>
              <a:defRPr sz="1361"/>
            </a:lvl1pPr>
            <a:lvl2pPr>
              <a:defRPr sz="1179"/>
            </a:lvl2pPr>
            <a:lvl3pPr>
              <a:defRPr sz="998"/>
            </a:lvl3pPr>
            <a:lvl4pPr>
              <a:defRPr sz="907"/>
            </a:lvl4pPr>
            <a:lvl5pPr>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DDE9EC"/>
              </a:solidFill>
            </a:endParaRPr>
          </a:p>
        </p:txBody>
      </p:sp>
      <p:sp>
        <p:nvSpPr>
          <p:cNvPr id="6" name="Footer Placeholder 5"/>
          <p:cNvSpPr>
            <a:spLocks noGrp="1"/>
          </p:cNvSpPr>
          <p:nvPr>
            <p:ph type="ftr" sz="quarter" idx="11"/>
          </p:nvPr>
        </p:nvSpPr>
        <p:spPr/>
        <p:txBody>
          <a:bodyPr/>
          <a:lstStyle/>
          <a:p>
            <a:endParaRPr lang="en-US">
              <a:solidFill>
                <a:srgbClr val="DDE9EC"/>
              </a:solidFill>
            </a:endParaRPr>
          </a:p>
        </p:txBody>
      </p:sp>
      <p:sp>
        <p:nvSpPr>
          <p:cNvPr id="7" name="Slide Number Placeholder 6"/>
          <p:cNvSpPr>
            <a:spLocks noGrp="1"/>
          </p:cNvSpPr>
          <p:nvPr>
            <p:ph type="sldNum" sz="quarter" idx="12"/>
          </p:nvPr>
        </p:nvSpPr>
        <p:spPr/>
        <p:txBody>
          <a:bodyPr/>
          <a:lstStyle/>
          <a:p>
            <a:fld id="{BF57C077-F7F1-4D2F-BCC7-B4CF325FA706}" type="slidenum">
              <a:rPr lang="en-US" smtClean="0">
                <a:solidFill>
                  <a:srgbClr val="DDE9EC"/>
                </a:solidFill>
              </a:rPr>
              <a:pPr/>
              <a:t>‹#›</a:t>
            </a:fld>
            <a:endParaRPr lang="en-US">
              <a:solidFill>
                <a:srgbClr val="DDE9EC"/>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0" name="Rectangle 9"/>
          <p:cNvSpPr/>
          <p:nvPr/>
        </p:nvSpPr>
        <p:spPr>
          <a:xfrm>
            <a:off x="609600" y="500856"/>
            <a:ext cx="243841"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3954702280"/>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FC90B2B2-BD3D-46B3-80C7-95FCC1AB6F85}" type="slidenum">
              <a:rPr lang="en-US" smtClean="0">
                <a:solidFill>
                  <a:srgbClr val="464653"/>
                </a:solidFill>
              </a:rPr>
              <a:pPr/>
              <a:t>‹#›</a:t>
            </a:fld>
            <a:endParaRPr lang="en-US">
              <a:solidFill>
                <a:srgbClr val="464653"/>
              </a:solidFill>
            </a:endParaRPr>
          </a:p>
        </p:txBody>
      </p:sp>
    </p:spTree>
    <p:extLst>
      <p:ext uri="{BB962C8B-B14F-4D97-AF65-F5344CB8AC3E}">
        <p14:creationId xmlns:p14="http://schemas.microsoft.com/office/powerpoint/2010/main" xmlns="" val="42251918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1" y="274639"/>
            <a:ext cx="8026399"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D1899F9D-BE20-491A-97A8-3020D519ABE3}" type="slidenum">
              <a:rPr lang="en-US" smtClean="0">
                <a:solidFill>
                  <a:srgbClr val="464653"/>
                </a:solidFill>
              </a:rPr>
              <a:pPr/>
              <a:t>‹#›</a:t>
            </a:fld>
            <a:endParaRPr lang="en-US">
              <a:solidFill>
                <a:srgbClr val="464653"/>
              </a:solidFill>
            </a:endParaRPr>
          </a:p>
        </p:txBody>
      </p:sp>
      <p:sp>
        <p:nvSpPr>
          <p:cNvPr id="7" name="Straight Connector 6"/>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8" name="Isosceles Triangle 7"/>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Tree>
    <p:extLst>
      <p:ext uri="{BB962C8B-B14F-4D97-AF65-F5344CB8AC3E}">
        <p14:creationId xmlns:p14="http://schemas.microsoft.com/office/powerpoint/2010/main" xmlns="" val="27014943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1"/>
            <a:ext cx="9144000" cy="990600"/>
          </a:xfrm>
        </p:spPr>
        <p:txBody>
          <a:bodyPr anchor="t" anchorCtr="0"/>
          <a:lstStyle>
            <a:lvl1pPr algn="r">
              <a:defRPr sz="3175">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1996">
                <a:solidFill>
                  <a:schemeClr val="tx2"/>
                </a:solidFill>
                <a:latin typeface="+mj-lt"/>
                <a:ea typeface="+mj-ea"/>
                <a:cs typeface="+mj-cs"/>
              </a:defRPr>
            </a:lvl1pPr>
            <a:lvl2pPr marL="457203" indent="0" algn="ctr">
              <a:buNone/>
            </a:lvl2pPr>
            <a:lvl3pPr marL="914406" indent="0" algn="ctr">
              <a:buNone/>
            </a:lvl3pPr>
            <a:lvl4pPr marL="1371609" indent="0" algn="ctr">
              <a:buNone/>
            </a:lvl4pPr>
            <a:lvl5pPr marL="1828812" indent="0" algn="ctr">
              <a:buNone/>
            </a:lvl5pPr>
            <a:lvl6pPr marL="2286015" indent="0" algn="ctr">
              <a:buNone/>
            </a:lvl6pPr>
            <a:lvl7pPr marL="2743218" indent="0" algn="ctr">
              <a:buNone/>
            </a:lvl7pPr>
            <a:lvl8pPr marL="3200421" indent="0" algn="ctr">
              <a:buNone/>
            </a:lvl8pPr>
            <a:lvl9pPr marL="3657624"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1"/>
            <a:ext cx="3048000" cy="365760"/>
          </a:xfrm>
        </p:spPr>
        <p:txBody>
          <a:bodyPr/>
          <a:lstStyle>
            <a:lvl1pPr>
              <a:defRPr sz="1361"/>
            </a:lvl1pPr>
          </a:lstStyle>
          <a:p>
            <a:endParaRPr lang="en-US">
              <a:solidFill>
                <a:srgbClr val="464653"/>
              </a:solidFill>
            </a:endParaRPr>
          </a:p>
        </p:txBody>
      </p:sp>
      <p:sp>
        <p:nvSpPr>
          <p:cNvPr id="17" name="Footer Placeholder 16"/>
          <p:cNvSpPr>
            <a:spLocks noGrp="1"/>
          </p:cNvSpPr>
          <p:nvPr>
            <p:ph type="ftr" sz="quarter" idx="11"/>
          </p:nvPr>
        </p:nvSpPr>
        <p:spPr>
          <a:xfrm>
            <a:off x="3864864" y="6355081"/>
            <a:ext cx="4632961" cy="365760"/>
          </a:xfrm>
        </p:spPr>
        <p:txBody>
          <a:bodyPr/>
          <a:lstStyle/>
          <a:p>
            <a:endParaRPr lang="en-US">
              <a:solidFill>
                <a:srgbClr val="464653"/>
              </a:solidFill>
            </a:endParaRPr>
          </a:p>
        </p:txBody>
      </p:sp>
      <p:sp>
        <p:nvSpPr>
          <p:cNvPr id="29" name="Slide Number Placeholder 28"/>
          <p:cNvSpPr>
            <a:spLocks noGrp="1"/>
          </p:cNvSpPr>
          <p:nvPr>
            <p:ph type="sldNum" sz="quarter" idx="12"/>
          </p:nvPr>
        </p:nvSpPr>
        <p:spPr>
          <a:xfrm>
            <a:off x="1621536" y="6355081"/>
            <a:ext cx="1625600" cy="365760"/>
          </a:xfrm>
        </p:spPr>
        <p:txBody>
          <a:bodyPr/>
          <a:lstStyle/>
          <a:p>
            <a:fld id="{82355374-9C98-4423-AB27-80CD21397CCE}" type="slidenum">
              <a:rPr lang="en-US" smtClean="0">
                <a:solidFill>
                  <a:srgbClr val="464653"/>
                </a:solidFill>
              </a:rPr>
              <a:pPr/>
              <a:t>‹#›</a:t>
            </a:fld>
            <a:endParaRPr lang="en-US">
              <a:solidFill>
                <a:srgbClr val="464653"/>
              </a:solidFill>
            </a:endParaRP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3" name="Rectangle 32"/>
          <p:cNvSpPr/>
          <p:nvPr/>
        </p:nvSpPr>
        <p:spPr>
          <a:xfrm>
            <a:off x="1219201"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14559992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E3591306-41CF-4237-B2B4-5C605DD45071}" type="slidenum">
              <a:rPr lang="en-US" smtClean="0">
                <a:solidFill>
                  <a:srgbClr val="464653"/>
                </a:solidFill>
              </a:rPr>
              <a:pPr/>
              <a:t>‹#›</a:t>
            </a:fld>
            <a:endParaRPr lang="en-US">
              <a:solidFill>
                <a:srgbClr val="464653"/>
              </a:solidFill>
            </a:endParaRPr>
          </a:p>
        </p:txBody>
      </p:sp>
      <p:sp>
        <p:nvSpPr>
          <p:cNvPr id="8" name="Content Placeholder 7"/>
          <p:cNvSpPr>
            <a:spLocks noGrp="1"/>
          </p:cNvSpPr>
          <p:nvPr>
            <p:ph sz="quarter" idx="1"/>
          </p:nvPr>
        </p:nvSpPr>
        <p:spPr>
          <a:xfrm>
            <a:off x="609600" y="1219200"/>
            <a:ext cx="10972801"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35348672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175" b="0" cap="none" baseline="0"/>
            </a:lvl1pPr>
          </a:lstStyle>
          <a:p>
            <a:r>
              <a:rPr kumimoji="0" lang="en-US"/>
              <a:t>Click to edit Master title style</a:t>
            </a:r>
          </a:p>
        </p:txBody>
      </p:sp>
      <p:sp>
        <p:nvSpPr>
          <p:cNvPr id="3" name="Text Placeholder 2"/>
          <p:cNvSpPr>
            <a:spLocks noGrp="1"/>
          </p:cNvSpPr>
          <p:nvPr>
            <p:ph type="body" idx="1"/>
          </p:nvPr>
        </p:nvSpPr>
        <p:spPr>
          <a:xfrm>
            <a:off x="1727199" y="4267200"/>
            <a:ext cx="9042401" cy="1143000"/>
          </a:xfrm>
        </p:spPr>
        <p:txBody>
          <a:bodyPr anchor="t" anchorCtr="0"/>
          <a:lstStyle>
            <a:lvl1pPr marL="0" indent="0" algn="r">
              <a:buNone/>
              <a:defRPr sz="1996">
                <a:solidFill>
                  <a:schemeClr val="tx1">
                    <a:tint val="75000"/>
                  </a:schemeClr>
                </a:solidFill>
              </a:defRPr>
            </a:lvl1pPr>
            <a:lvl2pPr>
              <a:buNone/>
              <a:defRPr sz="1814">
                <a:solidFill>
                  <a:schemeClr val="tx1">
                    <a:tint val="75000"/>
                  </a:schemeClr>
                </a:solidFill>
              </a:defRPr>
            </a:lvl2pPr>
            <a:lvl3pPr>
              <a:buNone/>
              <a:defRPr sz="1633">
                <a:solidFill>
                  <a:schemeClr val="tx1">
                    <a:tint val="75000"/>
                  </a:schemeClr>
                </a:solidFill>
              </a:defRPr>
            </a:lvl3pPr>
            <a:lvl4pPr>
              <a:buNone/>
              <a:defRPr sz="1361">
                <a:solidFill>
                  <a:schemeClr val="tx1">
                    <a:tint val="75000"/>
                  </a:schemeClr>
                </a:solidFill>
              </a:defRPr>
            </a:lvl4pPr>
            <a:lvl5pPr>
              <a:buNone/>
              <a:defRPr sz="1361">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1"/>
            <a:ext cx="3048000" cy="365760"/>
          </a:xfrm>
        </p:spPr>
        <p:txBody>
          <a:bodyPr/>
          <a:lstStyle/>
          <a:p>
            <a:endParaRPr lang="en-US">
              <a:solidFill>
                <a:srgbClr val="DDE9EC"/>
              </a:solidFill>
            </a:endParaRPr>
          </a:p>
        </p:txBody>
      </p:sp>
      <p:sp>
        <p:nvSpPr>
          <p:cNvPr id="5" name="Footer Placeholder 4"/>
          <p:cNvSpPr>
            <a:spLocks noGrp="1"/>
          </p:cNvSpPr>
          <p:nvPr>
            <p:ph type="ftr" sz="quarter" idx="11"/>
          </p:nvPr>
        </p:nvSpPr>
        <p:spPr>
          <a:xfrm>
            <a:off x="3864864" y="6355081"/>
            <a:ext cx="4632961" cy="365760"/>
          </a:xfrm>
        </p:spPr>
        <p:txBody>
          <a:bodyPr/>
          <a:lstStyle/>
          <a:p>
            <a:endParaRPr lang="en-US">
              <a:solidFill>
                <a:srgbClr val="DDE9EC"/>
              </a:solidFill>
            </a:endParaRPr>
          </a:p>
        </p:txBody>
      </p:sp>
      <p:sp>
        <p:nvSpPr>
          <p:cNvPr id="6" name="Slide Number Placeholder 5"/>
          <p:cNvSpPr>
            <a:spLocks noGrp="1"/>
          </p:cNvSpPr>
          <p:nvPr>
            <p:ph type="sldNum" sz="quarter" idx="12"/>
          </p:nvPr>
        </p:nvSpPr>
        <p:spPr>
          <a:xfrm>
            <a:off x="1426464" y="6355081"/>
            <a:ext cx="2027936" cy="365760"/>
          </a:xfrm>
        </p:spPr>
        <p:txBody>
          <a:bodyPr/>
          <a:lstStyle/>
          <a:p>
            <a:fld id="{6E62C3BD-70E8-4754-85A2-5423C1D25B59}" type="slidenum">
              <a:rPr lang="en-US" smtClean="0">
                <a:solidFill>
                  <a:srgbClr val="DDE9EC"/>
                </a:solidFill>
              </a:rPr>
              <a:pPr/>
              <a:t>‹#›</a:t>
            </a:fld>
            <a:endParaRPr lang="en-US">
              <a:solidFill>
                <a:srgbClr val="DDE9EC"/>
              </a:solidFill>
            </a:endParaRPr>
          </a:p>
        </p:txBody>
      </p:sp>
      <p:sp>
        <p:nvSpPr>
          <p:cNvPr id="7" name="Rectangle 6"/>
          <p:cNvSpPr/>
          <p:nvPr/>
        </p:nvSpPr>
        <p:spPr>
          <a:xfrm>
            <a:off x="1219201" y="2819401"/>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8" name="Rectangle 7"/>
          <p:cNvSpPr/>
          <p:nvPr/>
        </p:nvSpPr>
        <p:spPr>
          <a:xfrm>
            <a:off x="1219200" y="2819401"/>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2613473504"/>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F5FA8B48-89DC-4465-BAC9-A0A0A569C6E4}" type="slidenum">
              <a:rPr lang="en-US" smtClean="0">
                <a:solidFill>
                  <a:srgbClr val="464653"/>
                </a:solidFill>
              </a:rPr>
              <a:pPr/>
              <a:t>‹#›</a:t>
            </a:fld>
            <a:endParaRPr lang="en-US">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3433234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8" cy="685800"/>
          </a:xfrm>
          <a:noFill/>
          <a:ln>
            <a:noFill/>
          </a:ln>
        </p:spPr>
        <p:txBody>
          <a:bodyPr lIns="100794" anchor="b" anchorCtr="0">
            <a:noAutofit/>
          </a:bodyPr>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0" y="1295400"/>
            <a:ext cx="5389033" cy="685800"/>
          </a:xfrm>
          <a:noFill/>
          <a:ln>
            <a:noFill/>
          </a:ln>
        </p:spPr>
        <p:txBody>
          <a:bodyPr lIns="100794" anchor="b" anchorCtr="0"/>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4653"/>
              </a:solidFill>
            </a:endParaRPr>
          </a:p>
        </p:txBody>
      </p:sp>
      <p:sp>
        <p:nvSpPr>
          <p:cNvPr id="8" name="Footer Placeholder 7"/>
          <p:cNvSpPr>
            <a:spLocks noGrp="1"/>
          </p:cNvSpPr>
          <p:nvPr>
            <p:ph type="ftr" sz="quarter" idx="11"/>
          </p:nvPr>
        </p:nvSpPr>
        <p:spPr/>
        <p:txBody>
          <a:bodyPr/>
          <a:lstStyle/>
          <a:p>
            <a:endParaRPr lang="en-US">
              <a:solidFill>
                <a:srgbClr val="464653"/>
              </a:solidFill>
            </a:endParaRPr>
          </a:p>
        </p:txBody>
      </p:sp>
      <p:sp>
        <p:nvSpPr>
          <p:cNvPr id="9" name="Slide Number Placeholder 8"/>
          <p:cNvSpPr>
            <a:spLocks noGrp="1"/>
          </p:cNvSpPr>
          <p:nvPr>
            <p:ph type="sldNum" sz="quarter" idx="12"/>
          </p:nvPr>
        </p:nvSpPr>
        <p:spPr/>
        <p:txBody>
          <a:bodyPr/>
          <a:lstStyle/>
          <a:p>
            <a:fld id="{8D1949DF-800C-4A5E-B66E-220D04574B89}" type="slidenum">
              <a:rPr lang="en-US" smtClean="0">
                <a:solidFill>
                  <a:srgbClr val="464653"/>
                </a:solidFill>
              </a:rPr>
              <a:pPr/>
              <a:t>‹#›</a:t>
            </a:fld>
            <a:endParaRPr lang="en-US">
              <a:solidFill>
                <a:srgbClr val="464653"/>
              </a:solidFill>
            </a:endParaRPr>
          </a:p>
        </p:txBody>
      </p:sp>
      <p:sp>
        <p:nvSpPr>
          <p:cNvPr id="11" name="Content Placeholder 10"/>
          <p:cNvSpPr>
            <a:spLocks noGrp="1"/>
          </p:cNvSpPr>
          <p:nvPr>
            <p:ph sz="quarter" idx="2"/>
          </p:nvPr>
        </p:nvSpPr>
        <p:spPr>
          <a:xfrm>
            <a:off x="609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27434430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4653"/>
              </a:solidFill>
            </a:endParaRPr>
          </a:p>
        </p:txBody>
      </p:sp>
      <p:sp>
        <p:nvSpPr>
          <p:cNvPr id="4" name="Footer Placeholder 3"/>
          <p:cNvSpPr>
            <a:spLocks noGrp="1"/>
          </p:cNvSpPr>
          <p:nvPr>
            <p:ph type="ftr" sz="quarter" idx="11"/>
          </p:nvPr>
        </p:nvSpPr>
        <p:spPr/>
        <p:txBody>
          <a:bodyPr/>
          <a:lstStyle/>
          <a:p>
            <a:endParaRPr lang="en-US">
              <a:solidFill>
                <a:srgbClr val="464653"/>
              </a:solidFill>
            </a:endParaRPr>
          </a:p>
        </p:txBody>
      </p:sp>
      <p:sp>
        <p:nvSpPr>
          <p:cNvPr id="5" name="Slide Number Placeholder 4"/>
          <p:cNvSpPr>
            <a:spLocks noGrp="1"/>
          </p:cNvSpPr>
          <p:nvPr>
            <p:ph type="sldNum" sz="quarter" idx="12"/>
          </p:nvPr>
        </p:nvSpPr>
        <p:spPr/>
        <p:txBody>
          <a:bodyPr/>
          <a:lstStyle/>
          <a:p>
            <a:fld id="{6B2B4670-F689-40C5-A733-CEE5E84C3D4A}" type="slidenum">
              <a:rPr lang="en-US" smtClean="0">
                <a:solidFill>
                  <a:srgbClr val="464653"/>
                </a:solidFill>
              </a:rPr>
              <a:pPr/>
              <a:t>‹#›</a:t>
            </a:fld>
            <a:endParaRPr lang="en-US">
              <a:solidFill>
                <a:srgbClr val="464653"/>
              </a:solidFill>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7573107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4653"/>
              </a:solidFill>
            </a:endParaRPr>
          </a:p>
        </p:txBody>
      </p:sp>
      <p:sp>
        <p:nvSpPr>
          <p:cNvPr id="3" name="Footer Placeholder 2"/>
          <p:cNvSpPr>
            <a:spLocks noGrp="1"/>
          </p:cNvSpPr>
          <p:nvPr>
            <p:ph type="ftr" sz="quarter" idx="11"/>
          </p:nvPr>
        </p:nvSpPr>
        <p:spPr/>
        <p:txBody>
          <a:bodyPr/>
          <a:lstStyle/>
          <a:p>
            <a:endParaRPr lang="en-US">
              <a:solidFill>
                <a:srgbClr val="464653"/>
              </a:solidFill>
            </a:endParaRPr>
          </a:p>
        </p:txBody>
      </p:sp>
      <p:sp>
        <p:nvSpPr>
          <p:cNvPr id="4" name="Slide Number Placeholder 3"/>
          <p:cNvSpPr>
            <a:spLocks noGrp="1"/>
          </p:cNvSpPr>
          <p:nvPr>
            <p:ph type="sldNum" sz="quarter" idx="12"/>
          </p:nvPr>
        </p:nvSpPr>
        <p:spPr/>
        <p:txBody>
          <a:bodyPr/>
          <a:lstStyle/>
          <a:p>
            <a:fld id="{F79DC5B1-B7F0-470C-AB85-9E28CE096C73}" type="slidenum">
              <a:rPr lang="en-US" smtClean="0">
                <a:solidFill>
                  <a:srgbClr val="464653"/>
                </a:solidFill>
              </a:rPr>
              <a:pPr/>
              <a:t>‹#›</a:t>
            </a:fld>
            <a:endParaRPr lang="en-US">
              <a:solidFill>
                <a:srgbClr val="464653"/>
              </a:solidFill>
            </a:endParaRPr>
          </a:p>
        </p:txBody>
      </p:sp>
      <p:sp>
        <p:nvSpPr>
          <p:cNvPr id="5" name="Straight Connector 4"/>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3883725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E7F8BE-152C-40C7-BF47-8D89F9492F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1CDC127-F38C-43F0-AD75-D856735C33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272BD172-6460-452B-B38E-2F48EC104985}"/>
              </a:ext>
            </a:extLst>
          </p:cNvPr>
          <p:cNvSpPr>
            <a:spLocks noGrp="1"/>
          </p:cNvSpPr>
          <p:nvPr>
            <p:ph type="dt" sz="half" idx="10"/>
          </p:nvPr>
        </p:nvSpPr>
        <p:spPr/>
        <p:txBody>
          <a:bodyPr/>
          <a:lstStyle/>
          <a:p>
            <a:fld id="{A4CFBAF4-7C74-44DA-A7AA-CB95E69D7E5B}" type="datetime1">
              <a:rPr lang="en-IN" smtClean="0"/>
              <a:pPr/>
              <a:t>20-12-2024</a:t>
            </a:fld>
            <a:endParaRPr lang="en-IN"/>
          </a:p>
        </p:txBody>
      </p:sp>
      <p:sp>
        <p:nvSpPr>
          <p:cNvPr id="5" name="Footer Placeholder 4">
            <a:extLst>
              <a:ext uri="{FF2B5EF4-FFF2-40B4-BE49-F238E27FC236}">
                <a16:creationId xmlns="" xmlns:a16="http://schemas.microsoft.com/office/drawing/2014/main" id="{35169672-2B7B-4EB8-9666-4DB68A34D4D1}"/>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 xmlns:a16="http://schemas.microsoft.com/office/drawing/2014/main" id="{2B85184C-6D84-4E48-B5AB-644B7E0ED231}"/>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3204684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1996"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33">
                <a:solidFill>
                  <a:schemeClr val="tx2"/>
                </a:solidFill>
              </a:defRPr>
            </a:lvl1pPr>
            <a:lvl2pPr>
              <a:buNone/>
              <a:defRPr sz="1179"/>
            </a:lvl2pPr>
            <a:lvl3pPr>
              <a:buNone/>
              <a:defRPr sz="998"/>
            </a:lvl3pPr>
            <a:lvl4pPr>
              <a:buNone/>
              <a:defRPr sz="907"/>
            </a:lvl4pPr>
            <a:lvl5pPr>
              <a:buNone/>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07C616A4-6666-4500-A439-FBE4501481D4}" type="slidenum">
              <a:rPr lang="en-US" smtClean="0">
                <a:solidFill>
                  <a:srgbClr val="464653"/>
                </a:solidFill>
              </a:rPr>
              <a:pPr/>
              <a:t>‹#›</a:t>
            </a:fld>
            <a:endParaRPr lang="en-US">
              <a:solidFill>
                <a:srgbClr val="464653"/>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dirty="0">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2" name="Content Placeholder 11"/>
          <p:cNvSpPr>
            <a:spLocks noGrp="1"/>
          </p:cNvSpPr>
          <p:nvPr>
            <p:ph sz="quarter" idx="1"/>
          </p:nvPr>
        </p:nvSpPr>
        <p:spPr>
          <a:xfrm>
            <a:off x="406401" y="304801"/>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32113380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7"/>
            <a:ext cx="10972801" cy="674688"/>
          </a:xfrm>
          <a:ln>
            <a:solidFill>
              <a:schemeClr val="accent1"/>
            </a:solidFill>
          </a:ln>
        </p:spPr>
        <p:txBody>
          <a:bodyPr lIns="302383" anchor="ctr"/>
          <a:lstStyle>
            <a:lvl1pPr algn="r">
              <a:buNone/>
              <a:defRPr sz="1996"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1" cy="4270248"/>
          </a:xfrm>
          <a:solidFill>
            <a:schemeClr val="tx1">
              <a:shade val="50000"/>
            </a:schemeClr>
          </a:solidFill>
          <a:ln>
            <a:noFill/>
          </a:ln>
          <a:effectLst/>
        </p:spPr>
        <p:txBody>
          <a:bodyPr/>
          <a:lstStyle>
            <a:lvl1pPr marL="0" indent="0">
              <a:spcBef>
                <a:spcPts val="600"/>
              </a:spcBef>
              <a:buNone/>
              <a:defRPr sz="3175"/>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1" cy="533400"/>
          </a:xfrm>
        </p:spPr>
        <p:txBody>
          <a:bodyPr anchor="ctr" anchorCtr="0"/>
          <a:lstStyle>
            <a:lvl1pPr marL="0" indent="0" algn="l">
              <a:buFontTx/>
              <a:buNone/>
              <a:defRPr sz="1361"/>
            </a:lvl1pPr>
            <a:lvl2pPr>
              <a:defRPr sz="1179"/>
            </a:lvl2pPr>
            <a:lvl3pPr>
              <a:defRPr sz="998"/>
            </a:lvl3pPr>
            <a:lvl4pPr>
              <a:defRPr sz="907"/>
            </a:lvl4pPr>
            <a:lvl5pPr>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DDE9EC"/>
              </a:solidFill>
            </a:endParaRPr>
          </a:p>
        </p:txBody>
      </p:sp>
      <p:sp>
        <p:nvSpPr>
          <p:cNvPr id="6" name="Footer Placeholder 5"/>
          <p:cNvSpPr>
            <a:spLocks noGrp="1"/>
          </p:cNvSpPr>
          <p:nvPr>
            <p:ph type="ftr" sz="quarter" idx="11"/>
          </p:nvPr>
        </p:nvSpPr>
        <p:spPr/>
        <p:txBody>
          <a:bodyPr/>
          <a:lstStyle/>
          <a:p>
            <a:endParaRPr lang="en-US">
              <a:solidFill>
                <a:srgbClr val="DDE9EC"/>
              </a:solidFill>
            </a:endParaRPr>
          </a:p>
        </p:txBody>
      </p:sp>
      <p:sp>
        <p:nvSpPr>
          <p:cNvPr id="7" name="Slide Number Placeholder 6"/>
          <p:cNvSpPr>
            <a:spLocks noGrp="1"/>
          </p:cNvSpPr>
          <p:nvPr>
            <p:ph type="sldNum" sz="quarter" idx="12"/>
          </p:nvPr>
        </p:nvSpPr>
        <p:spPr/>
        <p:txBody>
          <a:bodyPr/>
          <a:lstStyle/>
          <a:p>
            <a:fld id="{BF57C077-F7F1-4D2F-BCC7-B4CF325FA706}" type="slidenum">
              <a:rPr lang="en-US" smtClean="0">
                <a:solidFill>
                  <a:srgbClr val="DDE9EC"/>
                </a:solidFill>
              </a:rPr>
              <a:pPr/>
              <a:t>‹#›</a:t>
            </a:fld>
            <a:endParaRPr lang="en-US">
              <a:solidFill>
                <a:srgbClr val="DDE9EC"/>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0" name="Rectangle 9"/>
          <p:cNvSpPr/>
          <p:nvPr/>
        </p:nvSpPr>
        <p:spPr>
          <a:xfrm>
            <a:off x="609600" y="500856"/>
            <a:ext cx="243841"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1986287972"/>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FC90B2B2-BD3D-46B3-80C7-95FCC1AB6F85}" type="slidenum">
              <a:rPr lang="en-US" smtClean="0">
                <a:solidFill>
                  <a:srgbClr val="464653"/>
                </a:solidFill>
              </a:rPr>
              <a:pPr/>
              <a:t>‹#›</a:t>
            </a:fld>
            <a:endParaRPr lang="en-US">
              <a:solidFill>
                <a:srgbClr val="464653"/>
              </a:solidFill>
            </a:endParaRPr>
          </a:p>
        </p:txBody>
      </p:sp>
    </p:spTree>
    <p:extLst>
      <p:ext uri="{BB962C8B-B14F-4D97-AF65-F5344CB8AC3E}">
        <p14:creationId xmlns:p14="http://schemas.microsoft.com/office/powerpoint/2010/main" xmlns="" val="14199297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1" y="274639"/>
            <a:ext cx="8026399"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D1899F9D-BE20-491A-97A8-3020D519ABE3}" type="slidenum">
              <a:rPr lang="en-US" smtClean="0">
                <a:solidFill>
                  <a:srgbClr val="464653"/>
                </a:solidFill>
              </a:rPr>
              <a:pPr/>
              <a:t>‹#›</a:t>
            </a:fld>
            <a:endParaRPr lang="en-US">
              <a:solidFill>
                <a:srgbClr val="464653"/>
              </a:solidFill>
            </a:endParaRPr>
          </a:p>
        </p:txBody>
      </p:sp>
      <p:sp>
        <p:nvSpPr>
          <p:cNvPr id="7" name="Straight Connector 6"/>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8" name="Isosceles Triangle 7"/>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Tree>
    <p:extLst>
      <p:ext uri="{BB962C8B-B14F-4D97-AF65-F5344CB8AC3E}">
        <p14:creationId xmlns:p14="http://schemas.microsoft.com/office/powerpoint/2010/main" xmlns="" val="14793390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1"/>
            <a:ext cx="9144000" cy="990600"/>
          </a:xfrm>
        </p:spPr>
        <p:txBody>
          <a:bodyPr anchor="t" anchorCtr="0"/>
          <a:lstStyle>
            <a:lvl1pPr algn="r">
              <a:defRPr sz="3175">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1996">
                <a:solidFill>
                  <a:schemeClr val="tx2"/>
                </a:solidFill>
                <a:latin typeface="+mj-lt"/>
                <a:ea typeface="+mj-ea"/>
                <a:cs typeface="+mj-cs"/>
              </a:defRPr>
            </a:lvl1pPr>
            <a:lvl2pPr marL="457203" indent="0" algn="ctr">
              <a:buNone/>
            </a:lvl2pPr>
            <a:lvl3pPr marL="914406" indent="0" algn="ctr">
              <a:buNone/>
            </a:lvl3pPr>
            <a:lvl4pPr marL="1371609" indent="0" algn="ctr">
              <a:buNone/>
            </a:lvl4pPr>
            <a:lvl5pPr marL="1828812" indent="0" algn="ctr">
              <a:buNone/>
            </a:lvl5pPr>
            <a:lvl6pPr marL="2286015" indent="0" algn="ctr">
              <a:buNone/>
            </a:lvl6pPr>
            <a:lvl7pPr marL="2743218" indent="0" algn="ctr">
              <a:buNone/>
            </a:lvl7pPr>
            <a:lvl8pPr marL="3200421" indent="0" algn="ctr">
              <a:buNone/>
            </a:lvl8pPr>
            <a:lvl9pPr marL="3657624"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1"/>
            <a:ext cx="3048000" cy="365760"/>
          </a:xfrm>
        </p:spPr>
        <p:txBody>
          <a:bodyPr/>
          <a:lstStyle>
            <a:lvl1pPr>
              <a:defRPr sz="1361"/>
            </a:lvl1pPr>
          </a:lstStyle>
          <a:p>
            <a:endParaRPr lang="en-US">
              <a:solidFill>
                <a:srgbClr val="464653"/>
              </a:solidFill>
            </a:endParaRPr>
          </a:p>
        </p:txBody>
      </p:sp>
      <p:sp>
        <p:nvSpPr>
          <p:cNvPr id="17" name="Footer Placeholder 16"/>
          <p:cNvSpPr>
            <a:spLocks noGrp="1"/>
          </p:cNvSpPr>
          <p:nvPr>
            <p:ph type="ftr" sz="quarter" idx="11"/>
          </p:nvPr>
        </p:nvSpPr>
        <p:spPr>
          <a:xfrm>
            <a:off x="3864864" y="6355081"/>
            <a:ext cx="4632961" cy="365760"/>
          </a:xfrm>
        </p:spPr>
        <p:txBody>
          <a:bodyPr/>
          <a:lstStyle/>
          <a:p>
            <a:endParaRPr lang="en-US">
              <a:solidFill>
                <a:srgbClr val="464653"/>
              </a:solidFill>
            </a:endParaRPr>
          </a:p>
        </p:txBody>
      </p:sp>
      <p:sp>
        <p:nvSpPr>
          <p:cNvPr id="29" name="Slide Number Placeholder 28"/>
          <p:cNvSpPr>
            <a:spLocks noGrp="1"/>
          </p:cNvSpPr>
          <p:nvPr>
            <p:ph type="sldNum" sz="quarter" idx="12"/>
          </p:nvPr>
        </p:nvSpPr>
        <p:spPr>
          <a:xfrm>
            <a:off x="1621536" y="6355081"/>
            <a:ext cx="1625600" cy="365760"/>
          </a:xfrm>
        </p:spPr>
        <p:txBody>
          <a:bodyPr/>
          <a:lstStyle/>
          <a:p>
            <a:fld id="{82355374-9C98-4423-AB27-80CD21397CCE}" type="slidenum">
              <a:rPr lang="en-US" smtClean="0">
                <a:solidFill>
                  <a:srgbClr val="464653"/>
                </a:solidFill>
              </a:rPr>
              <a:pPr/>
              <a:t>‹#›</a:t>
            </a:fld>
            <a:endParaRPr lang="en-US">
              <a:solidFill>
                <a:srgbClr val="464653"/>
              </a:solidFill>
            </a:endParaRP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3" name="Rectangle 32"/>
          <p:cNvSpPr/>
          <p:nvPr/>
        </p:nvSpPr>
        <p:spPr>
          <a:xfrm>
            <a:off x="1219201"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40532928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E3591306-41CF-4237-B2B4-5C605DD45071}" type="slidenum">
              <a:rPr lang="en-US" smtClean="0">
                <a:solidFill>
                  <a:srgbClr val="464653"/>
                </a:solidFill>
              </a:rPr>
              <a:pPr/>
              <a:t>‹#›</a:t>
            </a:fld>
            <a:endParaRPr lang="en-US">
              <a:solidFill>
                <a:srgbClr val="464653"/>
              </a:solidFill>
            </a:endParaRPr>
          </a:p>
        </p:txBody>
      </p:sp>
      <p:sp>
        <p:nvSpPr>
          <p:cNvPr id="8" name="Content Placeholder 7"/>
          <p:cNvSpPr>
            <a:spLocks noGrp="1"/>
          </p:cNvSpPr>
          <p:nvPr>
            <p:ph sz="quarter" idx="1"/>
          </p:nvPr>
        </p:nvSpPr>
        <p:spPr>
          <a:xfrm>
            <a:off x="609600" y="1219200"/>
            <a:ext cx="10972801"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11984586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175" b="0" cap="none" baseline="0"/>
            </a:lvl1pPr>
          </a:lstStyle>
          <a:p>
            <a:r>
              <a:rPr kumimoji="0" lang="en-US"/>
              <a:t>Click to edit Master title style</a:t>
            </a:r>
          </a:p>
        </p:txBody>
      </p:sp>
      <p:sp>
        <p:nvSpPr>
          <p:cNvPr id="3" name="Text Placeholder 2"/>
          <p:cNvSpPr>
            <a:spLocks noGrp="1"/>
          </p:cNvSpPr>
          <p:nvPr>
            <p:ph type="body" idx="1"/>
          </p:nvPr>
        </p:nvSpPr>
        <p:spPr>
          <a:xfrm>
            <a:off x="1727199" y="4267200"/>
            <a:ext cx="9042401" cy="1143000"/>
          </a:xfrm>
        </p:spPr>
        <p:txBody>
          <a:bodyPr anchor="t" anchorCtr="0"/>
          <a:lstStyle>
            <a:lvl1pPr marL="0" indent="0" algn="r">
              <a:buNone/>
              <a:defRPr sz="1996">
                <a:solidFill>
                  <a:schemeClr val="tx1">
                    <a:tint val="75000"/>
                  </a:schemeClr>
                </a:solidFill>
              </a:defRPr>
            </a:lvl1pPr>
            <a:lvl2pPr>
              <a:buNone/>
              <a:defRPr sz="1814">
                <a:solidFill>
                  <a:schemeClr val="tx1">
                    <a:tint val="75000"/>
                  </a:schemeClr>
                </a:solidFill>
              </a:defRPr>
            </a:lvl2pPr>
            <a:lvl3pPr>
              <a:buNone/>
              <a:defRPr sz="1633">
                <a:solidFill>
                  <a:schemeClr val="tx1">
                    <a:tint val="75000"/>
                  </a:schemeClr>
                </a:solidFill>
              </a:defRPr>
            </a:lvl3pPr>
            <a:lvl4pPr>
              <a:buNone/>
              <a:defRPr sz="1361">
                <a:solidFill>
                  <a:schemeClr val="tx1">
                    <a:tint val="75000"/>
                  </a:schemeClr>
                </a:solidFill>
              </a:defRPr>
            </a:lvl4pPr>
            <a:lvl5pPr>
              <a:buNone/>
              <a:defRPr sz="1361">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1"/>
            <a:ext cx="3048000" cy="365760"/>
          </a:xfrm>
        </p:spPr>
        <p:txBody>
          <a:bodyPr/>
          <a:lstStyle/>
          <a:p>
            <a:endParaRPr lang="en-US">
              <a:solidFill>
                <a:srgbClr val="DDE9EC"/>
              </a:solidFill>
            </a:endParaRPr>
          </a:p>
        </p:txBody>
      </p:sp>
      <p:sp>
        <p:nvSpPr>
          <p:cNvPr id="5" name="Footer Placeholder 4"/>
          <p:cNvSpPr>
            <a:spLocks noGrp="1"/>
          </p:cNvSpPr>
          <p:nvPr>
            <p:ph type="ftr" sz="quarter" idx="11"/>
          </p:nvPr>
        </p:nvSpPr>
        <p:spPr>
          <a:xfrm>
            <a:off x="3864864" y="6355081"/>
            <a:ext cx="4632961" cy="365760"/>
          </a:xfrm>
        </p:spPr>
        <p:txBody>
          <a:bodyPr/>
          <a:lstStyle/>
          <a:p>
            <a:endParaRPr lang="en-US">
              <a:solidFill>
                <a:srgbClr val="DDE9EC"/>
              </a:solidFill>
            </a:endParaRPr>
          </a:p>
        </p:txBody>
      </p:sp>
      <p:sp>
        <p:nvSpPr>
          <p:cNvPr id="6" name="Slide Number Placeholder 5"/>
          <p:cNvSpPr>
            <a:spLocks noGrp="1"/>
          </p:cNvSpPr>
          <p:nvPr>
            <p:ph type="sldNum" sz="quarter" idx="12"/>
          </p:nvPr>
        </p:nvSpPr>
        <p:spPr>
          <a:xfrm>
            <a:off x="1426464" y="6355081"/>
            <a:ext cx="2027936" cy="365760"/>
          </a:xfrm>
        </p:spPr>
        <p:txBody>
          <a:bodyPr/>
          <a:lstStyle/>
          <a:p>
            <a:fld id="{6E62C3BD-70E8-4754-85A2-5423C1D25B59}" type="slidenum">
              <a:rPr lang="en-US" smtClean="0">
                <a:solidFill>
                  <a:srgbClr val="DDE9EC"/>
                </a:solidFill>
              </a:rPr>
              <a:pPr/>
              <a:t>‹#›</a:t>
            </a:fld>
            <a:endParaRPr lang="en-US">
              <a:solidFill>
                <a:srgbClr val="DDE9EC"/>
              </a:solidFill>
            </a:endParaRPr>
          </a:p>
        </p:txBody>
      </p:sp>
      <p:sp>
        <p:nvSpPr>
          <p:cNvPr id="7" name="Rectangle 6"/>
          <p:cNvSpPr/>
          <p:nvPr/>
        </p:nvSpPr>
        <p:spPr>
          <a:xfrm>
            <a:off x="1219201" y="2819401"/>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8" name="Rectangle 7"/>
          <p:cNvSpPr/>
          <p:nvPr/>
        </p:nvSpPr>
        <p:spPr>
          <a:xfrm>
            <a:off x="1219200" y="2819401"/>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590564350"/>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F5FA8B48-89DC-4465-BAC9-A0A0A569C6E4}" type="slidenum">
              <a:rPr lang="en-US" smtClean="0">
                <a:solidFill>
                  <a:srgbClr val="464653"/>
                </a:solidFill>
              </a:rPr>
              <a:pPr/>
              <a:t>‹#›</a:t>
            </a:fld>
            <a:endParaRPr lang="en-US">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22212252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8" cy="685800"/>
          </a:xfrm>
          <a:noFill/>
          <a:ln>
            <a:noFill/>
          </a:ln>
        </p:spPr>
        <p:txBody>
          <a:bodyPr lIns="100794" anchor="b" anchorCtr="0">
            <a:noAutofit/>
          </a:bodyPr>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0" y="1295400"/>
            <a:ext cx="5389033" cy="685800"/>
          </a:xfrm>
          <a:noFill/>
          <a:ln>
            <a:noFill/>
          </a:ln>
        </p:spPr>
        <p:txBody>
          <a:bodyPr lIns="100794" anchor="b" anchorCtr="0"/>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4653"/>
              </a:solidFill>
            </a:endParaRPr>
          </a:p>
        </p:txBody>
      </p:sp>
      <p:sp>
        <p:nvSpPr>
          <p:cNvPr id="8" name="Footer Placeholder 7"/>
          <p:cNvSpPr>
            <a:spLocks noGrp="1"/>
          </p:cNvSpPr>
          <p:nvPr>
            <p:ph type="ftr" sz="quarter" idx="11"/>
          </p:nvPr>
        </p:nvSpPr>
        <p:spPr/>
        <p:txBody>
          <a:bodyPr/>
          <a:lstStyle/>
          <a:p>
            <a:endParaRPr lang="en-US">
              <a:solidFill>
                <a:srgbClr val="464653"/>
              </a:solidFill>
            </a:endParaRPr>
          </a:p>
        </p:txBody>
      </p:sp>
      <p:sp>
        <p:nvSpPr>
          <p:cNvPr id="9" name="Slide Number Placeholder 8"/>
          <p:cNvSpPr>
            <a:spLocks noGrp="1"/>
          </p:cNvSpPr>
          <p:nvPr>
            <p:ph type="sldNum" sz="quarter" idx="12"/>
          </p:nvPr>
        </p:nvSpPr>
        <p:spPr/>
        <p:txBody>
          <a:bodyPr/>
          <a:lstStyle/>
          <a:p>
            <a:fld id="{8D1949DF-800C-4A5E-B66E-220D04574B89}" type="slidenum">
              <a:rPr lang="en-US" smtClean="0">
                <a:solidFill>
                  <a:srgbClr val="464653"/>
                </a:solidFill>
              </a:rPr>
              <a:pPr/>
              <a:t>‹#›</a:t>
            </a:fld>
            <a:endParaRPr lang="en-US">
              <a:solidFill>
                <a:srgbClr val="464653"/>
              </a:solidFill>
            </a:endParaRPr>
          </a:p>
        </p:txBody>
      </p:sp>
      <p:sp>
        <p:nvSpPr>
          <p:cNvPr id="11" name="Content Placeholder 10"/>
          <p:cNvSpPr>
            <a:spLocks noGrp="1"/>
          </p:cNvSpPr>
          <p:nvPr>
            <p:ph sz="quarter" idx="2"/>
          </p:nvPr>
        </p:nvSpPr>
        <p:spPr>
          <a:xfrm>
            <a:off x="609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41865431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4653"/>
              </a:solidFill>
            </a:endParaRPr>
          </a:p>
        </p:txBody>
      </p:sp>
      <p:sp>
        <p:nvSpPr>
          <p:cNvPr id="4" name="Footer Placeholder 3"/>
          <p:cNvSpPr>
            <a:spLocks noGrp="1"/>
          </p:cNvSpPr>
          <p:nvPr>
            <p:ph type="ftr" sz="quarter" idx="11"/>
          </p:nvPr>
        </p:nvSpPr>
        <p:spPr/>
        <p:txBody>
          <a:bodyPr/>
          <a:lstStyle/>
          <a:p>
            <a:endParaRPr lang="en-US">
              <a:solidFill>
                <a:srgbClr val="464653"/>
              </a:solidFill>
            </a:endParaRPr>
          </a:p>
        </p:txBody>
      </p:sp>
      <p:sp>
        <p:nvSpPr>
          <p:cNvPr id="5" name="Slide Number Placeholder 4"/>
          <p:cNvSpPr>
            <a:spLocks noGrp="1"/>
          </p:cNvSpPr>
          <p:nvPr>
            <p:ph type="sldNum" sz="quarter" idx="12"/>
          </p:nvPr>
        </p:nvSpPr>
        <p:spPr/>
        <p:txBody>
          <a:bodyPr/>
          <a:lstStyle/>
          <a:p>
            <a:fld id="{6B2B4670-F689-40C5-A733-CEE5E84C3D4A}" type="slidenum">
              <a:rPr lang="en-US" smtClean="0">
                <a:solidFill>
                  <a:srgbClr val="464653"/>
                </a:solidFill>
              </a:rPr>
              <a:pPr/>
              <a:t>‹#›</a:t>
            </a:fld>
            <a:endParaRPr lang="en-US">
              <a:solidFill>
                <a:srgbClr val="464653"/>
              </a:solidFill>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3610991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CCA921-C65C-4B30-AD9C-F36D728D37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1E693E9-4966-4DDE-9EBB-F3170649DC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F9412F7C-83B9-411D-9616-674B0C3188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67BBB4DC-26DA-4149-A821-957101290D31}"/>
              </a:ext>
            </a:extLst>
          </p:cNvPr>
          <p:cNvSpPr>
            <a:spLocks noGrp="1"/>
          </p:cNvSpPr>
          <p:nvPr>
            <p:ph type="dt" sz="half" idx="10"/>
          </p:nvPr>
        </p:nvSpPr>
        <p:spPr/>
        <p:txBody>
          <a:bodyPr/>
          <a:lstStyle/>
          <a:p>
            <a:fld id="{D3738115-B5A7-4518-A8FB-0E3540CC4A36}" type="datetime1">
              <a:rPr lang="en-IN" smtClean="0"/>
              <a:pPr/>
              <a:t>20-12-2024</a:t>
            </a:fld>
            <a:endParaRPr lang="en-IN"/>
          </a:p>
        </p:txBody>
      </p:sp>
      <p:sp>
        <p:nvSpPr>
          <p:cNvPr id="6" name="Footer Placeholder 5">
            <a:extLst>
              <a:ext uri="{FF2B5EF4-FFF2-40B4-BE49-F238E27FC236}">
                <a16:creationId xmlns="" xmlns:a16="http://schemas.microsoft.com/office/drawing/2014/main" id="{430BC353-9994-4336-B1F1-0C34EA31391F}"/>
              </a:ext>
            </a:extLst>
          </p:cNvPr>
          <p:cNvSpPr>
            <a:spLocks noGrp="1"/>
          </p:cNvSpPr>
          <p:nvPr>
            <p:ph type="ftr" sz="quarter" idx="11"/>
          </p:nvPr>
        </p:nvSpPr>
        <p:spPr/>
        <p:txBody>
          <a:bodyPr/>
          <a:lstStyle/>
          <a:p>
            <a:r>
              <a:rPr lang="en-US"/>
              <a:t>U19ITT53 / Data Warehousing &amp; Data Miming</a:t>
            </a:r>
            <a:endParaRPr lang="en-IN"/>
          </a:p>
        </p:txBody>
      </p:sp>
      <p:sp>
        <p:nvSpPr>
          <p:cNvPr id="7" name="Slide Number Placeholder 6">
            <a:extLst>
              <a:ext uri="{FF2B5EF4-FFF2-40B4-BE49-F238E27FC236}">
                <a16:creationId xmlns="" xmlns:a16="http://schemas.microsoft.com/office/drawing/2014/main" id="{84B68724-5441-45F9-B82A-085DB1DE75EE}"/>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40589091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4653"/>
              </a:solidFill>
            </a:endParaRPr>
          </a:p>
        </p:txBody>
      </p:sp>
      <p:sp>
        <p:nvSpPr>
          <p:cNvPr id="3" name="Footer Placeholder 2"/>
          <p:cNvSpPr>
            <a:spLocks noGrp="1"/>
          </p:cNvSpPr>
          <p:nvPr>
            <p:ph type="ftr" sz="quarter" idx="11"/>
          </p:nvPr>
        </p:nvSpPr>
        <p:spPr/>
        <p:txBody>
          <a:bodyPr/>
          <a:lstStyle/>
          <a:p>
            <a:endParaRPr lang="en-US">
              <a:solidFill>
                <a:srgbClr val="464653"/>
              </a:solidFill>
            </a:endParaRPr>
          </a:p>
        </p:txBody>
      </p:sp>
      <p:sp>
        <p:nvSpPr>
          <p:cNvPr id="4" name="Slide Number Placeholder 3"/>
          <p:cNvSpPr>
            <a:spLocks noGrp="1"/>
          </p:cNvSpPr>
          <p:nvPr>
            <p:ph type="sldNum" sz="quarter" idx="12"/>
          </p:nvPr>
        </p:nvSpPr>
        <p:spPr/>
        <p:txBody>
          <a:bodyPr/>
          <a:lstStyle/>
          <a:p>
            <a:fld id="{F79DC5B1-B7F0-470C-AB85-9E28CE096C73}" type="slidenum">
              <a:rPr lang="en-US" smtClean="0">
                <a:solidFill>
                  <a:srgbClr val="464653"/>
                </a:solidFill>
              </a:rPr>
              <a:pPr/>
              <a:t>‹#›</a:t>
            </a:fld>
            <a:endParaRPr lang="en-US">
              <a:solidFill>
                <a:srgbClr val="464653"/>
              </a:solidFill>
            </a:endParaRPr>
          </a:p>
        </p:txBody>
      </p:sp>
      <p:sp>
        <p:nvSpPr>
          <p:cNvPr id="5" name="Straight Connector 4"/>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2241061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1996"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33">
                <a:solidFill>
                  <a:schemeClr val="tx2"/>
                </a:solidFill>
              </a:defRPr>
            </a:lvl1pPr>
            <a:lvl2pPr>
              <a:buNone/>
              <a:defRPr sz="1179"/>
            </a:lvl2pPr>
            <a:lvl3pPr>
              <a:buNone/>
              <a:defRPr sz="998"/>
            </a:lvl3pPr>
            <a:lvl4pPr>
              <a:buNone/>
              <a:defRPr sz="907"/>
            </a:lvl4pPr>
            <a:lvl5pPr>
              <a:buNone/>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07C616A4-6666-4500-A439-FBE4501481D4}" type="slidenum">
              <a:rPr lang="en-US" smtClean="0">
                <a:solidFill>
                  <a:srgbClr val="464653"/>
                </a:solidFill>
              </a:rPr>
              <a:pPr/>
              <a:t>‹#›</a:t>
            </a:fld>
            <a:endParaRPr lang="en-US">
              <a:solidFill>
                <a:srgbClr val="464653"/>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dirty="0">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2" name="Content Placeholder 11"/>
          <p:cNvSpPr>
            <a:spLocks noGrp="1"/>
          </p:cNvSpPr>
          <p:nvPr>
            <p:ph sz="quarter" idx="1"/>
          </p:nvPr>
        </p:nvSpPr>
        <p:spPr>
          <a:xfrm>
            <a:off x="406401" y="304801"/>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34095545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7"/>
            <a:ext cx="10972801" cy="674688"/>
          </a:xfrm>
          <a:ln>
            <a:solidFill>
              <a:schemeClr val="accent1"/>
            </a:solidFill>
          </a:ln>
        </p:spPr>
        <p:txBody>
          <a:bodyPr lIns="302383" anchor="ctr"/>
          <a:lstStyle>
            <a:lvl1pPr algn="r">
              <a:buNone/>
              <a:defRPr sz="1996"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1" cy="4270248"/>
          </a:xfrm>
          <a:solidFill>
            <a:schemeClr val="tx1">
              <a:shade val="50000"/>
            </a:schemeClr>
          </a:solidFill>
          <a:ln>
            <a:noFill/>
          </a:ln>
          <a:effectLst/>
        </p:spPr>
        <p:txBody>
          <a:bodyPr/>
          <a:lstStyle>
            <a:lvl1pPr marL="0" indent="0">
              <a:spcBef>
                <a:spcPts val="600"/>
              </a:spcBef>
              <a:buNone/>
              <a:defRPr sz="3175"/>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1" cy="533400"/>
          </a:xfrm>
        </p:spPr>
        <p:txBody>
          <a:bodyPr anchor="ctr" anchorCtr="0"/>
          <a:lstStyle>
            <a:lvl1pPr marL="0" indent="0" algn="l">
              <a:buFontTx/>
              <a:buNone/>
              <a:defRPr sz="1361"/>
            </a:lvl1pPr>
            <a:lvl2pPr>
              <a:defRPr sz="1179"/>
            </a:lvl2pPr>
            <a:lvl3pPr>
              <a:defRPr sz="998"/>
            </a:lvl3pPr>
            <a:lvl4pPr>
              <a:defRPr sz="907"/>
            </a:lvl4pPr>
            <a:lvl5pPr>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DDE9EC"/>
              </a:solidFill>
            </a:endParaRPr>
          </a:p>
        </p:txBody>
      </p:sp>
      <p:sp>
        <p:nvSpPr>
          <p:cNvPr id="6" name="Footer Placeholder 5"/>
          <p:cNvSpPr>
            <a:spLocks noGrp="1"/>
          </p:cNvSpPr>
          <p:nvPr>
            <p:ph type="ftr" sz="quarter" idx="11"/>
          </p:nvPr>
        </p:nvSpPr>
        <p:spPr/>
        <p:txBody>
          <a:bodyPr/>
          <a:lstStyle/>
          <a:p>
            <a:endParaRPr lang="en-US">
              <a:solidFill>
                <a:srgbClr val="DDE9EC"/>
              </a:solidFill>
            </a:endParaRPr>
          </a:p>
        </p:txBody>
      </p:sp>
      <p:sp>
        <p:nvSpPr>
          <p:cNvPr id="7" name="Slide Number Placeholder 6"/>
          <p:cNvSpPr>
            <a:spLocks noGrp="1"/>
          </p:cNvSpPr>
          <p:nvPr>
            <p:ph type="sldNum" sz="quarter" idx="12"/>
          </p:nvPr>
        </p:nvSpPr>
        <p:spPr/>
        <p:txBody>
          <a:bodyPr/>
          <a:lstStyle/>
          <a:p>
            <a:fld id="{BF57C077-F7F1-4D2F-BCC7-B4CF325FA706}" type="slidenum">
              <a:rPr lang="en-US" smtClean="0">
                <a:solidFill>
                  <a:srgbClr val="DDE9EC"/>
                </a:solidFill>
              </a:rPr>
              <a:pPr/>
              <a:t>‹#›</a:t>
            </a:fld>
            <a:endParaRPr lang="en-US">
              <a:solidFill>
                <a:srgbClr val="DDE9EC"/>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0" name="Rectangle 9"/>
          <p:cNvSpPr/>
          <p:nvPr/>
        </p:nvSpPr>
        <p:spPr>
          <a:xfrm>
            <a:off x="609600" y="500856"/>
            <a:ext cx="243841"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3021063943"/>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FC90B2B2-BD3D-46B3-80C7-95FCC1AB6F85}" type="slidenum">
              <a:rPr lang="en-US" smtClean="0">
                <a:solidFill>
                  <a:srgbClr val="464653"/>
                </a:solidFill>
              </a:rPr>
              <a:pPr/>
              <a:t>‹#›</a:t>
            </a:fld>
            <a:endParaRPr lang="en-US">
              <a:solidFill>
                <a:srgbClr val="464653"/>
              </a:solidFill>
            </a:endParaRPr>
          </a:p>
        </p:txBody>
      </p:sp>
    </p:spTree>
    <p:extLst>
      <p:ext uri="{BB962C8B-B14F-4D97-AF65-F5344CB8AC3E}">
        <p14:creationId xmlns:p14="http://schemas.microsoft.com/office/powerpoint/2010/main" xmlns="" val="16965984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1" y="274639"/>
            <a:ext cx="8026399"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D1899F9D-BE20-491A-97A8-3020D519ABE3}" type="slidenum">
              <a:rPr lang="en-US" smtClean="0">
                <a:solidFill>
                  <a:srgbClr val="464653"/>
                </a:solidFill>
              </a:rPr>
              <a:pPr/>
              <a:t>‹#›</a:t>
            </a:fld>
            <a:endParaRPr lang="en-US">
              <a:solidFill>
                <a:srgbClr val="464653"/>
              </a:solidFill>
            </a:endParaRPr>
          </a:p>
        </p:txBody>
      </p:sp>
      <p:sp>
        <p:nvSpPr>
          <p:cNvPr id="7" name="Straight Connector 6"/>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8" name="Isosceles Triangle 7"/>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Tree>
    <p:extLst>
      <p:ext uri="{BB962C8B-B14F-4D97-AF65-F5344CB8AC3E}">
        <p14:creationId xmlns:p14="http://schemas.microsoft.com/office/powerpoint/2010/main" xmlns="" val="3241688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901DC1-2B15-4D8A-8BE1-F737C08325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A6905C6-F807-43AB-9879-F89A87D308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1D3F699-64D2-4756-87F2-49C6A98903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1B2772A3-29B9-457F-9D66-EBC867380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9DA46A6-20CE-4F8D-B8AF-B6CF9FCC9A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B46A8FB9-D55A-43B1-976F-E1D36FBA234E}"/>
              </a:ext>
            </a:extLst>
          </p:cNvPr>
          <p:cNvSpPr>
            <a:spLocks noGrp="1"/>
          </p:cNvSpPr>
          <p:nvPr>
            <p:ph type="dt" sz="half" idx="10"/>
          </p:nvPr>
        </p:nvSpPr>
        <p:spPr/>
        <p:txBody>
          <a:bodyPr/>
          <a:lstStyle/>
          <a:p>
            <a:fld id="{E2850189-6100-4FFB-85E5-4C3D4F68C8CC}" type="datetime1">
              <a:rPr lang="en-IN" smtClean="0"/>
              <a:pPr/>
              <a:t>20-12-2024</a:t>
            </a:fld>
            <a:endParaRPr lang="en-IN"/>
          </a:p>
        </p:txBody>
      </p:sp>
      <p:sp>
        <p:nvSpPr>
          <p:cNvPr id="8" name="Footer Placeholder 7">
            <a:extLst>
              <a:ext uri="{FF2B5EF4-FFF2-40B4-BE49-F238E27FC236}">
                <a16:creationId xmlns="" xmlns:a16="http://schemas.microsoft.com/office/drawing/2014/main" id="{D077F3FB-E3D8-495D-880A-39C38C952FAC}"/>
              </a:ext>
            </a:extLst>
          </p:cNvPr>
          <p:cNvSpPr>
            <a:spLocks noGrp="1"/>
          </p:cNvSpPr>
          <p:nvPr>
            <p:ph type="ftr" sz="quarter" idx="11"/>
          </p:nvPr>
        </p:nvSpPr>
        <p:spPr/>
        <p:txBody>
          <a:bodyPr/>
          <a:lstStyle/>
          <a:p>
            <a:r>
              <a:rPr lang="en-US"/>
              <a:t>U19ITT53 / Data Warehousing &amp; Data Miming</a:t>
            </a:r>
            <a:endParaRPr lang="en-IN"/>
          </a:p>
        </p:txBody>
      </p:sp>
      <p:sp>
        <p:nvSpPr>
          <p:cNvPr id="9" name="Slide Number Placeholder 8">
            <a:extLst>
              <a:ext uri="{FF2B5EF4-FFF2-40B4-BE49-F238E27FC236}">
                <a16:creationId xmlns="" xmlns:a16="http://schemas.microsoft.com/office/drawing/2014/main" id="{43B2FDB7-4118-4D77-B472-36188EFAA673}"/>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1728191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77FCC2-F63D-4634-9EB1-D4BFB55129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F5F60C70-C07F-4764-9013-E55FFACC4890}"/>
              </a:ext>
            </a:extLst>
          </p:cNvPr>
          <p:cNvSpPr>
            <a:spLocks noGrp="1"/>
          </p:cNvSpPr>
          <p:nvPr>
            <p:ph type="dt" sz="half" idx="10"/>
          </p:nvPr>
        </p:nvSpPr>
        <p:spPr/>
        <p:txBody>
          <a:bodyPr/>
          <a:lstStyle/>
          <a:p>
            <a:fld id="{48965A79-01B6-4ABE-99A3-67D520411320}" type="datetime1">
              <a:rPr lang="en-IN" smtClean="0"/>
              <a:pPr/>
              <a:t>20-12-2024</a:t>
            </a:fld>
            <a:endParaRPr lang="en-IN"/>
          </a:p>
        </p:txBody>
      </p:sp>
      <p:sp>
        <p:nvSpPr>
          <p:cNvPr id="4" name="Footer Placeholder 3">
            <a:extLst>
              <a:ext uri="{FF2B5EF4-FFF2-40B4-BE49-F238E27FC236}">
                <a16:creationId xmlns="" xmlns:a16="http://schemas.microsoft.com/office/drawing/2014/main" id="{C4E122E1-84E7-4BEC-A2C1-4D79910AA2C5}"/>
              </a:ext>
            </a:extLst>
          </p:cNvPr>
          <p:cNvSpPr>
            <a:spLocks noGrp="1"/>
          </p:cNvSpPr>
          <p:nvPr>
            <p:ph type="ftr" sz="quarter" idx="11"/>
          </p:nvPr>
        </p:nvSpPr>
        <p:spPr/>
        <p:txBody>
          <a:bodyPr/>
          <a:lstStyle/>
          <a:p>
            <a:r>
              <a:rPr lang="en-US"/>
              <a:t>U19ITT53 / Data Warehousing &amp; Data Miming</a:t>
            </a:r>
            <a:endParaRPr lang="en-IN"/>
          </a:p>
        </p:txBody>
      </p:sp>
      <p:sp>
        <p:nvSpPr>
          <p:cNvPr id="5" name="Slide Number Placeholder 4">
            <a:extLst>
              <a:ext uri="{FF2B5EF4-FFF2-40B4-BE49-F238E27FC236}">
                <a16:creationId xmlns="" xmlns:a16="http://schemas.microsoft.com/office/drawing/2014/main" id="{DEF8E21E-E5BF-4E8B-B9FA-F7110CA30012}"/>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2157551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D90DD55-CF22-47A9-868A-FE28DF5CDA2C}"/>
              </a:ext>
            </a:extLst>
          </p:cNvPr>
          <p:cNvSpPr>
            <a:spLocks noGrp="1"/>
          </p:cNvSpPr>
          <p:nvPr>
            <p:ph type="dt" sz="half" idx="10"/>
          </p:nvPr>
        </p:nvSpPr>
        <p:spPr/>
        <p:txBody>
          <a:bodyPr/>
          <a:lstStyle/>
          <a:p>
            <a:fld id="{A100F649-AC1D-4964-8680-B1F13EA22D74}" type="datetime1">
              <a:rPr lang="en-IN" smtClean="0"/>
              <a:pPr/>
              <a:t>20-12-2024</a:t>
            </a:fld>
            <a:endParaRPr lang="en-IN"/>
          </a:p>
        </p:txBody>
      </p:sp>
      <p:sp>
        <p:nvSpPr>
          <p:cNvPr id="3" name="Footer Placeholder 2">
            <a:extLst>
              <a:ext uri="{FF2B5EF4-FFF2-40B4-BE49-F238E27FC236}">
                <a16:creationId xmlns="" xmlns:a16="http://schemas.microsoft.com/office/drawing/2014/main" id="{7C24DDCE-CAE2-4F50-B105-96E699DD2532}"/>
              </a:ext>
            </a:extLst>
          </p:cNvPr>
          <p:cNvSpPr>
            <a:spLocks noGrp="1"/>
          </p:cNvSpPr>
          <p:nvPr>
            <p:ph type="ftr" sz="quarter" idx="11"/>
          </p:nvPr>
        </p:nvSpPr>
        <p:spPr/>
        <p:txBody>
          <a:bodyPr/>
          <a:lstStyle/>
          <a:p>
            <a:r>
              <a:rPr lang="en-US"/>
              <a:t>U19ITT53 / Data Warehousing &amp; Data Miming</a:t>
            </a:r>
            <a:endParaRPr lang="en-IN"/>
          </a:p>
        </p:txBody>
      </p:sp>
      <p:sp>
        <p:nvSpPr>
          <p:cNvPr id="4" name="Slide Number Placeholder 3">
            <a:extLst>
              <a:ext uri="{FF2B5EF4-FFF2-40B4-BE49-F238E27FC236}">
                <a16:creationId xmlns="" xmlns:a16="http://schemas.microsoft.com/office/drawing/2014/main" id="{86A35257-5A80-4615-ADD2-06382CF274D9}"/>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3007385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9A8A57-202E-4B27-B205-99B212819B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9339F6E-9923-44C5-8838-36B537405F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E12E4F4B-90D4-4723-A954-70B436BC35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3B238E8-ECA3-4713-B04C-27C6B9C25A4C}"/>
              </a:ext>
            </a:extLst>
          </p:cNvPr>
          <p:cNvSpPr>
            <a:spLocks noGrp="1"/>
          </p:cNvSpPr>
          <p:nvPr>
            <p:ph type="dt" sz="half" idx="10"/>
          </p:nvPr>
        </p:nvSpPr>
        <p:spPr/>
        <p:txBody>
          <a:bodyPr/>
          <a:lstStyle/>
          <a:p>
            <a:fld id="{DFA06843-0A83-4980-A5D0-A64FEA91FA36}" type="datetime1">
              <a:rPr lang="en-IN" smtClean="0"/>
              <a:pPr/>
              <a:t>20-12-2024</a:t>
            </a:fld>
            <a:endParaRPr lang="en-IN"/>
          </a:p>
        </p:txBody>
      </p:sp>
      <p:sp>
        <p:nvSpPr>
          <p:cNvPr id="6" name="Footer Placeholder 5">
            <a:extLst>
              <a:ext uri="{FF2B5EF4-FFF2-40B4-BE49-F238E27FC236}">
                <a16:creationId xmlns="" xmlns:a16="http://schemas.microsoft.com/office/drawing/2014/main" id="{9E9068B6-189D-4F18-BB8D-B065A9791E13}"/>
              </a:ext>
            </a:extLst>
          </p:cNvPr>
          <p:cNvSpPr>
            <a:spLocks noGrp="1"/>
          </p:cNvSpPr>
          <p:nvPr>
            <p:ph type="ftr" sz="quarter" idx="11"/>
          </p:nvPr>
        </p:nvSpPr>
        <p:spPr/>
        <p:txBody>
          <a:bodyPr/>
          <a:lstStyle/>
          <a:p>
            <a:r>
              <a:rPr lang="en-US"/>
              <a:t>U19ITT53 / Data Warehousing &amp; Data Miming</a:t>
            </a:r>
            <a:endParaRPr lang="en-IN"/>
          </a:p>
        </p:txBody>
      </p:sp>
      <p:sp>
        <p:nvSpPr>
          <p:cNvPr id="7" name="Slide Number Placeholder 6">
            <a:extLst>
              <a:ext uri="{FF2B5EF4-FFF2-40B4-BE49-F238E27FC236}">
                <a16:creationId xmlns="" xmlns:a16="http://schemas.microsoft.com/office/drawing/2014/main" id="{DC78AF42-7861-45C9-B4EE-9851987B5DB0}"/>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30052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3EE512-0204-40BA-BF23-515450B336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A7B055C8-E2BA-4B2B-B521-A2FFB91FF5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6F0017E1-6C4B-40FD-BD3C-0B2EE51D9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4FE7B88-D846-4639-81D7-1B535950374F}"/>
              </a:ext>
            </a:extLst>
          </p:cNvPr>
          <p:cNvSpPr>
            <a:spLocks noGrp="1"/>
          </p:cNvSpPr>
          <p:nvPr>
            <p:ph type="dt" sz="half" idx="10"/>
          </p:nvPr>
        </p:nvSpPr>
        <p:spPr/>
        <p:txBody>
          <a:bodyPr/>
          <a:lstStyle/>
          <a:p>
            <a:fld id="{AF6D7E33-DDC3-4673-8E02-5511E748AE28}" type="datetime1">
              <a:rPr lang="en-IN" smtClean="0"/>
              <a:pPr/>
              <a:t>20-12-2024</a:t>
            </a:fld>
            <a:endParaRPr lang="en-IN"/>
          </a:p>
        </p:txBody>
      </p:sp>
      <p:sp>
        <p:nvSpPr>
          <p:cNvPr id="6" name="Footer Placeholder 5">
            <a:extLst>
              <a:ext uri="{FF2B5EF4-FFF2-40B4-BE49-F238E27FC236}">
                <a16:creationId xmlns="" xmlns:a16="http://schemas.microsoft.com/office/drawing/2014/main" id="{B1E05732-7DF4-4681-B872-357966B92E96}"/>
              </a:ext>
            </a:extLst>
          </p:cNvPr>
          <p:cNvSpPr>
            <a:spLocks noGrp="1"/>
          </p:cNvSpPr>
          <p:nvPr>
            <p:ph type="ftr" sz="quarter" idx="11"/>
          </p:nvPr>
        </p:nvSpPr>
        <p:spPr/>
        <p:txBody>
          <a:bodyPr/>
          <a:lstStyle/>
          <a:p>
            <a:r>
              <a:rPr lang="en-US"/>
              <a:t>U19ITT53 / Data Warehousing &amp; Data Miming</a:t>
            </a:r>
            <a:endParaRPr lang="en-IN"/>
          </a:p>
        </p:txBody>
      </p:sp>
      <p:sp>
        <p:nvSpPr>
          <p:cNvPr id="7" name="Slide Number Placeholder 6">
            <a:extLst>
              <a:ext uri="{FF2B5EF4-FFF2-40B4-BE49-F238E27FC236}">
                <a16:creationId xmlns="" xmlns:a16="http://schemas.microsoft.com/office/drawing/2014/main" id="{2AC07484-1CED-4A21-B89B-DBCCBDEB4AEB}"/>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1587173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B796466-73D8-432A-B158-4AB232E8B3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5508472-F18C-411D-B1C0-BC1016718D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F74CD40-93FF-4140-9464-5C9BF54169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9B04A-5B51-407F-9BD4-E644B39D5CAA}" type="datetime1">
              <a:rPr lang="en-IN" smtClean="0"/>
              <a:pPr/>
              <a:t>20-12-2024</a:t>
            </a:fld>
            <a:endParaRPr lang="en-IN"/>
          </a:p>
        </p:txBody>
      </p:sp>
      <p:sp>
        <p:nvSpPr>
          <p:cNvPr id="5" name="Footer Placeholder 4">
            <a:extLst>
              <a:ext uri="{FF2B5EF4-FFF2-40B4-BE49-F238E27FC236}">
                <a16:creationId xmlns="" xmlns:a16="http://schemas.microsoft.com/office/drawing/2014/main" id="{1556FA0E-E2A6-4873-A43B-1920248C5B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U19ITT53 / Data Warehousing &amp; Data Miming</a:t>
            </a:r>
            <a:endParaRPr lang="en-IN"/>
          </a:p>
        </p:txBody>
      </p:sp>
      <p:sp>
        <p:nvSpPr>
          <p:cNvPr id="6" name="Slide Number Placeholder 5">
            <a:extLst>
              <a:ext uri="{FF2B5EF4-FFF2-40B4-BE49-F238E27FC236}">
                <a16:creationId xmlns="" xmlns:a16="http://schemas.microsoft.com/office/drawing/2014/main" id="{ABBC1C9E-E337-4785-8B7C-D8654597D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645050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1"/>
            <a:ext cx="10972801" cy="990600"/>
          </a:xfrm>
          <a:prstGeom prst="rect">
            <a:avLst/>
          </a:prstGeom>
        </p:spPr>
        <p:txBody>
          <a:bodyPr vert="horz" lIns="100794" tIns="50397" rIns="100794" bIns="50397"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1" cy="4910328"/>
          </a:xfrm>
          <a:prstGeom prst="rect">
            <a:avLst/>
          </a:prstGeom>
        </p:spPr>
        <p:txBody>
          <a:bodyPr vert="horz" lIns="100794" tIns="50397" rIns="100794" bIns="50397">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1" y="6356351"/>
            <a:ext cx="3052063"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3" name="Footer Placeholder 2"/>
          <p:cNvSpPr>
            <a:spLocks noGrp="1"/>
          </p:cNvSpPr>
          <p:nvPr>
            <p:ph type="ftr" sz="quarter" idx="3"/>
          </p:nvPr>
        </p:nvSpPr>
        <p:spPr>
          <a:xfrm>
            <a:off x="3864864" y="6356351"/>
            <a:ext cx="4673601" cy="365760"/>
          </a:xfrm>
          <a:prstGeom prst="rect">
            <a:avLst/>
          </a:prstGeom>
        </p:spPr>
        <p:txBody>
          <a:bodyPr vert="horz" lIns="100794" tIns="50397" rIns="100794" bIns="50397"/>
          <a:lstStyle>
            <a:lvl1pPr algn="r"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23" name="Slide Number Placeholder 22"/>
          <p:cNvSpPr>
            <a:spLocks noGrp="1"/>
          </p:cNvSpPr>
          <p:nvPr>
            <p:ph type="sldNum" sz="quarter" idx="4"/>
          </p:nvPr>
        </p:nvSpPr>
        <p:spPr>
          <a:xfrm>
            <a:off x="816865" y="6356351"/>
            <a:ext cx="2641599"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fld id="{1A62CC4F-A6C2-4F5D-9EED-7D155C821D6B}" type="slidenum">
              <a:rPr lang="en-US" smtClean="0">
                <a:solidFill>
                  <a:srgbClr val="464653"/>
                </a:solidFill>
                <a:latin typeface="Times New Roman" pitchFamily="18" charset="0"/>
              </a:rPr>
              <a:pPr fontAlgn="base">
                <a:spcBef>
                  <a:spcPct val="0"/>
                </a:spcBef>
                <a:spcAft>
                  <a:spcPct val="0"/>
                </a:spcAft>
              </a:pPr>
              <a:t>‹#›</a:t>
            </a:fld>
            <a:endParaRPr lang="en-US">
              <a:solidFill>
                <a:srgbClr val="464653"/>
              </a:solidFill>
              <a:latin typeface="Times New Roman" pitchFamily="18" charset="0"/>
            </a:endParaRPr>
          </a:p>
        </p:txBody>
      </p:sp>
      <p:sp>
        <p:nvSpPr>
          <p:cNvPr id="28" name="Straight Connector 2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29" name="Straight Connector 28"/>
          <p:cNvSpPr>
            <a:spLocks noChangeShapeType="1"/>
          </p:cNvSpPr>
          <p:nvPr/>
        </p:nvSpPr>
        <p:spPr bwMode="auto">
          <a:xfrm>
            <a:off x="609600" y="1143000"/>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Isosceles Triangle 9"/>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321558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175" kern="1200">
          <a:solidFill>
            <a:schemeClr val="tx2"/>
          </a:solidFill>
          <a:latin typeface="+mj-lt"/>
          <a:ea typeface="+mj-ea"/>
          <a:cs typeface="+mj-cs"/>
        </a:defRPr>
      </a:lvl1pPr>
    </p:titleStyle>
    <p:bodyStyle>
      <a:lvl1pPr marL="274322" indent="-274322" algn="l" rtl="0" eaLnBrk="1" latinLnBrk="0" hangingPunct="1">
        <a:spcBef>
          <a:spcPts val="600"/>
        </a:spcBef>
        <a:buClr>
          <a:schemeClr val="accent1"/>
        </a:buClr>
        <a:buSzPct val="76000"/>
        <a:buFont typeface="Wingdings 3"/>
        <a:buChar char=""/>
        <a:defRPr kumimoji="0" sz="2631" kern="1200">
          <a:solidFill>
            <a:schemeClr val="tx1"/>
          </a:solidFill>
          <a:latin typeface="+mn-lt"/>
          <a:ea typeface="+mn-ea"/>
          <a:cs typeface="+mn-cs"/>
        </a:defRPr>
      </a:lvl1pPr>
      <a:lvl2pPr marL="548644" indent="-274322" algn="l" rtl="0" eaLnBrk="1" latinLnBrk="0" hangingPunct="1">
        <a:spcBef>
          <a:spcPts val="500"/>
        </a:spcBef>
        <a:buClr>
          <a:schemeClr val="accent2"/>
        </a:buClr>
        <a:buSzPct val="76000"/>
        <a:buFont typeface="Wingdings 3"/>
        <a:buChar char=""/>
        <a:defRPr kumimoji="0" sz="2268" kern="1200">
          <a:solidFill>
            <a:schemeClr val="tx2"/>
          </a:solidFill>
          <a:latin typeface="+mn-lt"/>
          <a:ea typeface="+mn-ea"/>
          <a:cs typeface="+mn-cs"/>
        </a:defRPr>
      </a:lvl2pPr>
      <a:lvl3pPr marL="822966" indent="-228602" algn="l" rtl="0" eaLnBrk="1" latinLnBrk="0" hangingPunct="1">
        <a:spcBef>
          <a:spcPts val="500"/>
        </a:spcBef>
        <a:buClr>
          <a:schemeClr val="bg1">
            <a:shade val="50000"/>
          </a:schemeClr>
        </a:buClr>
        <a:buSzPct val="76000"/>
        <a:buFont typeface="Wingdings 3"/>
        <a:buChar char=""/>
        <a:defRPr kumimoji="0" sz="1996" kern="1200">
          <a:solidFill>
            <a:schemeClr val="tx1"/>
          </a:solidFill>
          <a:latin typeface="+mn-lt"/>
          <a:ea typeface="+mn-ea"/>
          <a:cs typeface="+mn-cs"/>
        </a:defRPr>
      </a:lvl3pPr>
      <a:lvl4pPr marL="1097287" indent="-228602" algn="l" rtl="0" eaLnBrk="1" latinLnBrk="0" hangingPunct="1">
        <a:spcBef>
          <a:spcPts val="400"/>
        </a:spcBef>
        <a:buClr>
          <a:schemeClr val="accent2">
            <a:shade val="75000"/>
          </a:schemeClr>
        </a:buClr>
        <a:buSzPct val="70000"/>
        <a:buFont typeface="Wingdings"/>
        <a:buChar char=""/>
        <a:defRPr kumimoji="0" sz="1814" kern="1200">
          <a:solidFill>
            <a:schemeClr val="tx1"/>
          </a:solidFill>
          <a:latin typeface="+mn-lt"/>
          <a:ea typeface="+mn-ea"/>
          <a:cs typeface="+mn-cs"/>
        </a:defRPr>
      </a:lvl4pPr>
      <a:lvl5pPr marL="1371609" indent="-228602" algn="l" rtl="0" eaLnBrk="1" latinLnBrk="0" hangingPunct="1">
        <a:spcBef>
          <a:spcPts val="300"/>
        </a:spcBef>
        <a:buClr>
          <a:schemeClr val="accent2"/>
        </a:buClr>
        <a:buSzPct val="70000"/>
        <a:buFont typeface="Wingdings"/>
        <a:buChar char=""/>
        <a:defRPr kumimoji="0" sz="1633" kern="1200">
          <a:solidFill>
            <a:schemeClr val="tx1"/>
          </a:solidFill>
          <a:latin typeface="+mn-lt"/>
          <a:ea typeface="+mn-ea"/>
          <a:cs typeface="+mn-cs"/>
        </a:defRPr>
      </a:lvl5pPr>
      <a:lvl6pPr marL="1645931" indent="-182882" algn="l" rtl="0" eaLnBrk="1" latinLnBrk="0" hangingPunct="1">
        <a:spcBef>
          <a:spcPts val="300"/>
        </a:spcBef>
        <a:buClr>
          <a:srgbClr val="9FB8CD">
            <a:shade val="75000"/>
          </a:srgbClr>
        </a:buClr>
        <a:buSzPct val="75000"/>
        <a:buFont typeface="Wingdings 3"/>
        <a:buChar char=""/>
        <a:defRPr kumimoji="0" lang="en-US" sz="1633" kern="1200" smtClean="0">
          <a:solidFill>
            <a:schemeClr val="tx1"/>
          </a:solidFill>
          <a:latin typeface="+mn-lt"/>
          <a:ea typeface="+mn-ea"/>
          <a:cs typeface="+mn-cs"/>
        </a:defRPr>
      </a:lvl6pPr>
      <a:lvl7pPr marL="1828812" indent="-182882" algn="l" rtl="0" eaLnBrk="1" latinLnBrk="0" hangingPunct="1">
        <a:spcBef>
          <a:spcPts val="300"/>
        </a:spcBef>
        <a:buClr>
          <a:srgbClr val="727CA3">
            <a:shade val="75000"/>
          </a:srgbClr>
        </a:buClr>
        <a:buSzPct val="75000"/>
        <a:buFont typeface="Wingdings 3"/>
        <a:buChar char=""/>
        <a:defRPr kumimoji="0" lang="en-US" sz="1361" kern="1200" smtClean="0">
          <a:solidFill>
            <a:schemeClr val="tx1"/>
          </a:solidFill>
          <a:latin typeface="+mn-lt"/>
          <a:ea typeface="+mn-ea"/>
          <a:cs typeface="+mn-cs"/>
        </a:defRPr>
      </a:lvl7pPr>
      <a:lvl8pPr marL="2011693" indent="-182882" algn="l" rtl="0" eaLnBrk="1" latinLnBrk="0" hangingPunct="1">
        <a:spcBef>
          <a:spcPts val="300"/>
        </a:spcBef>
        <a:buClr>
          <a:prstClr val="white">
            <a:shade val="50000"/>
          </a:prstClr>
        </a:buClr>
        <a:buSzPct val="75000"/>
        <a:buFont typeface="Wingdings 3"/>
        <a:buChar char=""/>
        <a:defRPr kumimoji="0" lang="en-US" sz="1361" kern="1200" smtClean="0">
          <a:solidFill>
            <a:schemeClr val="tx1"/>
          </a:solidFill>
          <a:latin typeface="+mn-lt"/>
          <a:ea typeface="+mn-ea"/>
          <a:cs typeface="+mn-cs"/>
        </a:defRPr>
      </a:lvl8pPr>
      <a:lvl9pPr marL="2194574" indent="-182882" algn="l" rtl="0" eaLnBrk="1" latinLnBrk="0" hangingPunct="1">
        <a:spcBef>
          <a:spcPts val="300"/>
        </a:spcBef>
        <a:buClr>
          <a:srgbClr val="9FB8CD"/>
        </a:buClr>
        <a:buSzPct val="75000"/>
        <a:buFont typeface="Wingdings 3"/>
        <a:buChar char=""/>
        <a:defRPr kumimoji="0" lang="en-US" sz="1179"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3" algn="l" rtl="0" eaLnBrk="1" latinLnBrk="0" hangingPunct="1">
        <a:defRPr kumimoji="0" kern="1200">
          <a:solidFill>
            <a:schemeClr val="tx1"/>
          </a:solidFill>
          <a:latin typeface="+mn-lt"/>
          <a:ea typeface="+mn-ea"/>
          <a:cs typeface="+mn-cs"/>
        </a:defRPr>
      </a:lvl2pPr>
      <a:lvl3pPr marL="914406" algn="l" rtl="0" eaLnBrk="1" latinLnBrk="0" hangingPunct="1">
        <a:defRPr kumimoji="0" kern="1200">
          <a:solidFill>
            <a:schemeClr val="tx1"/>
          </a:solidFill>
          <a:latin typeface="+mn-lt"/>
          <a:ea typeface="+mn-ea"/>
          <a:cs typeface="+mn-cs"/>
        </a:defRPr>
      </a:lvl3pPr>
      <a:lvl4pPr marL="1371609" algn="l" rtl="0" eaLnBrk="1" latinLnBrk="0" hangingPunct="1">
        <a:defRPr kumimoji="0" kern="1200">
          <a:solidFill>
            <a:schemeClr val="tx1"/>
          </a:solidFill>
          <a:latin typeface="+mn-lt"/>
          <a:ea typeface="+mn-ea"/>
          <a:cs typeface="+mn-cs"/>
        </a:defRPr>
      </a:lvl4pPr>
      <a:lvl5pPr marL="1828812" algn="l" rtl="0" eaLnBrk="1" latinLnBrk="0" hangingPunct="1">
        <a:defRPr kumimoji="0" kern="1200">
          <a:solidFill>
            <a:schemeClr val="tx1"/>
          </a:solidFill>
          <a:latin typeface="+mn-lt"/>
          <a:ea typeface="+mn-ea"/>
          <a:cs typeface="+mn-cs"/>
        </a:defRPr>
      </a:lvl5pPr>
      <a:lvl6pPr marL="2286015" algn="l" rtl="0" eaLnBrk="1" latinLnBrk="0" hangingPunct="1">
        <a:defRPr kumimoji="0" kern="1200">
          <a:solidFill>
            <a:schemeClr val="tx1"/>
          </a:solidFill>
          <a:latin typeface="+mn-lt"/>
          <a:ea typeface="+mn-ea"/>
          <a:cs typeface="+mn-cs"/>
        </a:defRPr>
      </a:lvl6pPr>
      <a:lvl7pPr marL="2743218" algn="l" rtl="0" eaLnBrk="1" latinLnBrk="0" hangingPunct="1">
        <a:defRPr kumimoji="0" kern="1200">
          <a:solidFill>
            <a:schemeClr val="tx1"/>
          </a:solidFill>
          <a:latin typeface="+mn-lt"/>
          <a:ea typeface="+mn-ea"/>
          <a:cs typeface="+mn-cs"/>
        </a:defRPr>
      </a:lvl7pPr>
      <a:lvl8pPr marL="3200421" algn="l" rtl="0" eaLnBrk="1" latinLnBrk="0" hangingPunct="1">
        <a:defRPr kumimoji="0" kern="1200">
          <a:solidFill>
            <a:schemeClr val="tx1"/>
          </a:solidFill>
          <a:latin typeface="+mn-lt"/>
          <a:ea typeface="+mn-ea"/>
          <a:cs typeface="+mn-cs"/>
        </a:defRPr>
      </a:lvl8pPr>
      <a:lvl9pPr marL="3657624"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1"/>
            <a:ext cx="10972801" cy="990600"/>
          </a:xfrm>
          <a:prstGeom prst="rect">
            <a:avLst/>
          </a:prstGeom>
        </p:spPr>
        <p:txBody>
          <a:bodyPr vert="horz" lIns="100794" tIns="50397" rIns="100794" bIns="50397"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1" cy="4910328"/>
          </a:xfrm>
          <a:prstGeom prst="rect">
            <a:avLst/>
          </a:prstGeom>
        </p:spPr>
        <p:txBody>
          <a:bodyPr vert="horz" lIns="100794" tIns="50397" rIns="100794" bIns="50397">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1" y="6356351"/>
            <a:ext cx="3052063"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3" name="Footer Placeholder 2"/>
          <p:cNvSpPr>
            <a:spLocks noGrp="1"/>
          </p:cNvSpPr>
          <p:nvPr>
            <p:ph type="ftr" sz="quarter" idx="3"/>
          </p:nvPr>
        </p:nvSpPr>
        <p:spPr>
          <a:xfrm>
            <a:off x="3864864" y="6356351"/>
            <a:ext cx="4673601" cy="365760"/>
          </a:xfrm>
          <a:prstGeom prst="rect">
            <a:avLst/>
          </a:prstGeom>
        </p:spPr>
        <p:txBody>
          <a:bodyPr vert="horz" lIns="100794" tIns="50397" rIns="100794" bIns="50397"/>
          <a:lstStyle>
            <a:lvl1pPr algn="r"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23" name="Slide Number Placeholder 22"/>
          <p:cNvSpPr>
            <a:spLocks noGrp="1"/>
          </p:cNvSpPr>
          <p:nvPr>
            <p:ph type="sldNum" sz="quarter" idx="4"/>
          </p:nvPr>
        </p:nvSpPr>
        <p:spPr>
          <a:xfrm>
            <a:off x="816865" y="6356351"/>
            <a:ext cx="2641599"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fld id="{1A62CC4F-A6C2-4F5D-9EED-7D155C821D6B}" type="slidenum">
              <a:rPr lang="en-US" smtClean="0">
                <a:solidFill>
                  <a:srgbClr val="464653"/>
                </a:solidFill>
                <a:latin typeface="Times New Roman" pitchFamily="18" charset="0"/>
              </a:rPr>
              <a:pPr fontAlgn="base">
                <a:spcBef>
                  <a:spcPct val="0"/>
                </a:spcBef>
                <a:spcAft>
                  <a:spcPct val="0"/>
                </a:spcAft>
              </a:pPr>
              <a:t>‹#›</a:t>
            </a:fld>
            <a:endParaRPr lang="en-US">
              <a:solidFill>
                <a:srgbClr val="464653"/>
              </a:solidFill>
              <a:latin typeface="Times New Roman" pitchFamily="18" charset="0"/>
            </a:endParaRPr>
          </a:p>
        </p:txBody>
      </p:sp>
      <p:sp>
        <p:nvSpPr>
          <p:cNvPr id="28" name="Straight Connector 2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29" name="Straight Connector 28"/>
          <p:cNvSpPr>
            <a:spLocks noChangeShapeType="1"/>
          </p:cNvSpPr>
          <p:nvPr/>
        </p:nvSpPr>
        <p:spPr bwMode="auto">
          <a:xfrm>
            <a:off x="609600" y="1143000"/>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Isosceles Triangle 9"/>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9145353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175" kern="1200">
          <a:solidFill>
            <a:schemeClr val="tx2"/>
          </a:solidFill>
          <a:latin typeface="+mj-lt"/>
          <a:ea typeface="+mj-ea"/>
          <a:cs typeface="+mj-cs"/>
        </a:defRPr>
      </a:lvl1pPr>
    </p:titleStyle>
    <p:bodyStyle>
      <a:lvl1pPr marL="274322" indent="-274322" algn="l" rtl="0" eaLnBrk="1" latinLnBrk="0" hangingPunct="1">
        <a:spcBef>
          <a:spcPts val="600"/>
        </a:spcBef>
        <a:buClr>
          <a:schemeClr val="accent1"/>
        </a:buClr>
        <a:buSzPct val="76000"/>
        <a:buFont typeface="Wingdings 3"/>
        <a:buChar char=""/>
        <a:defRPr kumimoji="0" sz="2631" kern="1200">
          <a:solidFill>
            <a:schemeClr val="tx1"/>
          </a:solidFill>
          <a:latin typeface="+mn-lt"/>
          <a:ea typeface="+mn-ea"/>
          <a:cs typeface="+mn-cs"/>
        </a:defRPr>
      </a:lvl1pPr>
      <a:lvl2pPr marL="548644" indent="-274322" algn="l" rtl="0" eaLnBrk="1" latinLnBrk="0" hangingPunct="1">
        <a:spcBef>
          <a:spcPts val="500"/>
        </a:spcBef>
        <a:buClr>
          <a:schemeClr val="accent2"/>
        </a:buClr>
        <a:buSzPct val="76000"/>
        <a:buFont typeface="Wingdings 3"/>
        <a:buChar char=""/>
        <a:defRPr kumimoji="0" sz="2268" kern="1200">
          <a:solidFill>
            <a:schemeClr val="tx2"/>
          </a:solidFill>
          <a:latin typeface="+mn-lt"/>
          <a:ea typeface="+mn-ea"/>
          <a:cs typeface="+mn-cs"/>
        </a:defRPr>
      </a:lvl2pPr>
      <a:lvl3pPr marL="822966" indent="-228602" algn="l" rtl="0" eaLnBrk="1" latinLnBrk="0" hangingPunct="1">
        <a:spcBef>
          <a:spcPts val="500"/>
        </a:spcBef>
        <a:buClr>
          <a:schemeClr val="bg1">
            <a:shade val="50000"/>
          </a:schemeClr>
        </a:buClr>
        <a:buSzPct val="76000"/>
        <a:buFont typeface="Wingdings 3"/>
        <a:buChar char=""/>
        <a:defRPr kumimoji="0" sz="1996" kern="1200">
          <a:solidFill>
            <a:schemeClr val="tx1"/>
          </a:solidFill>
          <a:latin typeface="+mn-lt"/>
          <a:ea typeface="+mn-ea"/>
          <a:cs typeface="+mn-cs"/>
        </a:defRPr>
      </a:lvl3pPr>
      <a:lvl4pPr marL="1097287" indent="-228602" algn="l" rtl="0" eaLnBrk="1" latinLnBrk="0" hangingPunct="1">
        <a:spcBef>
          <a:spcPts val="400"/>
        </a:spcBef>
        <a:buClr>
          <a:schemeClr val="accent2">
            <a:shade val="75000"/>
          </a:schemeClr>
        </a:buClr>
        <a:buSzPct val="70000"/>
        <a:buFont typeface="Wingdings"/>
        <a:buChar char=""/>
        <a:defRPr kumimoji="0" sz="1814" kern="1200">
          <a:solidFill>
            <a:schemeClr val="tx1"/>
          </a:solidFill>
          <a:latin typeface="+mn-lt"/>
          <a:ea typeface="+mn-ea"/>
          <a:cs typeface="+mn-cs"/>
        </a:defRPr>
      </a:lvl4pPr>
      <a:lvl5pPr marL="1371609" indent="-228602" algn="l" rtl="0" eaLnBrk="1" latinLnBrk="0" hangingPunct="1">
        <a:spcBef>
          <a:spcPts val="300"/>
        </a:spcBef>
        <a:buClr>
          <a:schemeClr val="accent2"/>
        </a:buClr>
        <a:buSzPct val="70000"/>
        <a:buFont typeface="Wingdings"/>
        <a:buChar char=""/>
        <a:defRPr kumimoji="0" sz="1633" kern="1200">
          <a:solidFill>
            <a:schemeClr val="tx1"/>
          </a:solidFill>
          <a:latin typeface="+mn-lt"/>
          <a:ea typeface="+mn-ea"/>
          <a:cs typeface="+mn-cs"/>
        </a:defRPr>
      </a:lvl5pPr>
      <a:lvl6pPr marL="1645931" indent="-182882" algn="l" rtl="0" eaLnBrk="1" latinLnBrk="0" hangingPunct="1">
        <a:spcBef>
          <a:spcPts val="300"/>
        </a:spcBef>
        <a:buClr>
          <a:srgbClr val="9FB8CD">
            <a:shade val="75000"/>
          </a:srgbClr>
        </a:buClr>
        <a:buSzPct val="75000"/>
        <a:buFont typeface="Wingdings 3"/>
        <a:buChar char=""/>
        <a:defRPr kumimoji="0" lang="en-US" sz="1633" kern="1200" smtClean="0">
          <a:solidFill>
            <a:schemeClr val="tx1"/>
          </a:solidFill>
          <a:latin typeface="+mn-lt"/>
          <a:ea typeface="+mn-ea"/>
          <a:cs typeface="+mn-cs"/>
        </a:defRPr>
      </a:lvl6pPr>
      <a:lvl7pPr marL="1828812" indent="-182882" algn="l" rtl="0" eaLnBrk="1" latinLnBrk="0" hangingPunct="1">
        <a:spcBef>
          <a:spcPts val="300"/>
        </a:spcBef>
        <a:buClr>
          <a:srgbClr val="727CA3">
            <a:shade val="75000"/>
          </a:srgbClr>
        </a:buClr>
        <a:buSzPct val="75000"/>
        <a:buFont typeface="Wingdings 3"/>
        <a:buChar char=""/>
        <a:defRPr kumimoji="0" lang="en-US" sz="1361" kern="1200" smtClean="0">
          <a:solidFill>
            <a:schemeClr val="tx1"/>
          </a:solidFill>
          <a:latin typeface="+mn-lt"/>
          <a:ea typeface="+mn-ea"/>
          <a:cs typeface="+mn-cs"/>
        </a:defRPr>
      </a:lvl7pPr>
      <a:lvl8pPr marL="2011693" indent="-182882" algn="l" rtl="0" eaLnBrk="1" latinLnBrk="0" hangingPunct="1">
        <a:spcBef>
          <a:spcPts val="300"/>
        </a:spcBef>
        <a:buClr>
          <a:prstClr val="white">
            <a:shade val="50000"/>
          </a:prstClr>
        </a:buClr>
        <a:buSzPct val="75000"/>
        <a:buFont typeface="Wingdings 3"/>
        <a:buChar char=""/>
        <a:defRPr kumimoji="0" lang="en-US" sz="1361" kern="1200" smtClean="0">
          <a:solidFill>
            <a:schemeClr val="tx1"/>
          </a:solidFill>
          <a:latin typeface="+mn-lt"/>
          <a:ea typeface="+mn-ea"/>
          <a:cs typeface="+mn-cs"/>
        </a:defRPr>
      </a:lvl8pPr>
      <a:lvl9pPr marL="2194574" indent="-182882" algn="l" rtl="0" eaLnBrk="1" latinLnBrk="0" hangingPunct="1">
        <a:spcBef>
          <a:spcPts val="300"/>
        </a:spcBef>
        <a:buClr>
          <a:srgbClr val="9FB8CD"/>
        </a:buClr>
        <a:buSzPct val="75000"/>
        <a:buFont typeface="Wingdings 3"/>
        <a:buChar char=""/>
        <a:defRPr kumimoji="0" lang="en-US" sz="1179"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3" algn="l" rtl="0" eaLnBrk="1" latinLnBrk="0" hangingPunct="1">
        <a:defRPr kumimoji="0" kern="1200">
          <a:solidFill>
            <a:schemeClr val="tx1"/>
          </a:solidFill>
          <a:latin typeface="+mn-lt"/>
          <a:ea typeface="+mn-ea"/>
          <a:cs typeface="+mn-cs"/>
        </a:defRPr>
      </a:lvl2pPr>
      <a:lvl3pPr marL="914406" algn="l" rtl="0" eaLnBrk="1" latinLnBrk="0" hangingPunct="1">
        <a:defRPr kumimoji="0" kern="1200">
          <a:solidFill>
            <a:schemeClr val="tx1"/>
          </a:solidFill>
          <a:latin typeface="+mn-lt"/>
          <a:ea typeface="+mn-ea"/>
          <a:cs typeface="+mn-cs"/>
        </a:defRPr>
      </a:lvl3pPr>
      <a:lvl4pPr marL="1371609" algn="l" rtl="0" eaLnBrk="1" latinLnBrk="0" hangingPunct="1">
        <a:defRPr kumimoji="0" kern="1200">
          <a:solidFill>
            <a:schemeClr val="tx1"/>
          </a:solidFill>
          <a:latin typeface="+mn-lt"/>
          <a:ea typeface="+mn-ea"/>
          <a:cs typeface="+mn-cs"/>
        </a:defRPr>
      </a:lvl4pPr>
      <a:lvl5pPr marL="1828812" algn="l" rtl="0" eaLnBrk="1" latinLnBrk="0" hangingPunct="1">
        <a:defRPr kumimoji="0" kern="1200">
          <a:solidFill>
            <a:schemeClr val="tx1"/>
          </a:solidFill>
          <a:latin typeface="+mn-lt"/>
          <a:ea typeface="+mn-ea"/>
          <a:cs typeface="+mn-cs"/>
        </a:defRPr>
      </a:lvl5pPr>
      <a:lvl6pPr marL="2286015" algn="l" rtl="0" eaLnBrk="1" latinLnBrk="0" hangingPunct="1">
        <a:defRPr kumimoji="0" kern="1200">
          <a:solidFill>
            <a:schemeClr val="tx1"/>
          </a:solidFill>
          <a:latin typeface="+mn-lt"/>
          <a:ea typeface="+mn-ea"/>
          <a:cs typeface="+mn-cs"/>
        </a:defRPr>
      </a:lvl6pPr>
      <a:lvl7pPr marL="2743218" algn="l" rtl="0" eaLnBrk="1" latinLnBrk="0" hangingPunct="1">
        <a:defRPr kumimoji="0" kern="1200">
          <a:solidFill>
            <a:schemeClr val="tx1"/>
          </a:solidFill>
          <a:latin typeface="+mn-lt"/>
          <a:ea typeface="+mn-ea"/>
          <a:cs typeface="+mn-cs"/>
        </a:defRPr>
      </a:lvl7pPr>
      <a:lvl8pPr marL="3200421" algn="l" rtl="0" eaLnBrk="1" latinLnBrk="0" hangingPunct="1">
        <a:defRPr kumimoji="0" kern="1200">
          <a:solidFill>
            <a:schemeClr val="tx1"/>
          </a:solidFill>
          <a:latin typeface="+mn-lt"/>
          <a:ea typeface="+mn-ea"/>
          <a:cs typeface="+mn-cs"/>
        </a:defRPr>
      </a:lvl8pPr>
      <a:lvl9pPr marL="3657624"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1"/>
            <a:ext cx="10972801" cy="990600"/>
          </a:xfrm>
          <a:prstGeom prst="rect">
            <a:avLst/>
          </a:prstGeom>
        </p:spPr>
        <p:txBody>
          <a:bodyPr vert="horz" lIns="100794" tIns="50397" rIns="100794" bIns="50397"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1" cy="4910328"/>
          </a:xfrm>
          <a:prstGeom prst="rect">
            <a:avLst/>
          </a:prstGeom>
        </p:spPr>
        <p:txBody>
          <a:bodyPr vert="horz" lIns="100794" tIns="50397" rIns="100794" bIns="50397">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1" y="6356351"/>
            <a:ext cx="3052063"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3" name="Footer Placeholder 2"/>
          <p:cNvSpPr>
            <a:spLocks noGrp="1"/>
          </p:cNvSpPr>
          <p:nvPr>
            <p:ph type="ftr" sz="quarter" idx="3"/>
          </p:nvPr>
        </p:nvSpPr>
        <p:spPr>
          <a:xfrm>
            <a:off x="3864864" y="6356351"/>
            <a:ext cx="4673601" cy="365760"/>
          </a:xfrm>
          <a:prstGeom prst="rect">
            <a:avLst/>
          </a:prstGeom>
        </p:spPr>
        <p:txBody>
          <a:bodyPr vert="horz" lIns="100794" tIns="50397" rIns="100794" bIns="50397"/>
          <a:lstStyle>
            <a:lvl1pPr algn="r"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23" name="Slide Number Placeholder 22"/>
          <p:cNvSpPr>
            <a:spLocks noGrp="1"/>
          </p:cNvSpPr>
          <p:nvPr>
            <p:ph type="sldNum" sz="quarter" idx="4"/>
          </p:nvPr>
        </p:nvSpPr>
        <p:spPr>
          <a:xfrm>
            <a:off x="816865" y="6356351"/>
            <a:ext cx="2641599"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fld id="{1A62CC4F-A6C2-4F5D-9EED-7D155C821D6B}" type="slidenum">
              <a:rPr lang="en-US" smtClean="0">
                <a:solidFill>
                  <a:srgbClr val="464653"/>
                </a:solidFill>
                <a:latin typeface="Times New Roman" pitchFamily="18" charset="0"/>
              </a:rPr>
              <a:pPr fontAlgn="base">
                <a:spcBef>
                  <a:spcPct val="0"/>
                </a:spcBef>
                <a:spcAft>
                  <a:spcPct val="0"/>
                </a:spcAft>
              </a:pPr>
              <a:t>‹#›</a:t>
            </a:fld>
            <a:endParaRPr lang="en-US">
              <a:solidFill>
                <a:srgbClr val="464653"/>
              </a:solidFill>
              <a:latin typeface="Times New Roman" pitchFamily="18" charset="0"/>
            </a:endParaRPr>
          </a:p>
        </p:txBody>
      </p:sp>
      <p:sp>
        <p:nvSpPr>
          <p:cNvPr id="28" name="Straight Connector 2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29" name="Straight Connector 28"/>
          <p:cNvSpPr>
            <a:spLocks noChangeShapeType="1"/>
          </p:cNvSpPr>
          <p:nvPr/>
        </p:nvSpPr>
        <p:spPr bwMode="auto">
          <a:xfrm>
            <a:off x="609600" y="1143000"/>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Isosceles Triangle 9"/>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33378743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175" kern="1200">
          <a:solidFill>
            <a:schemeClr val="tx2"/>
          </a:solidFill>
          <a:latin typeface="+mj-lt"/>
          <a:ea typeface="+mj-ea"/>
          <a:cs typeface="+mj-cs"/>
        </a:defRPr>
      </a:lvl1pPr>
    </p:titleStyle>
    <p:bodyStyle>
      <a:lvl1pPr marL="274322" indent="-274322" algn="l" rtl="0" eaLnBrk="1" latinLnBrk="0" hangingPunct="1">
        <a:spcBef>
          <a:spcPts val="600"/>
        </a:spcBef>
        <a:buClr>
          <a:schemeClr val="accent1"/>
        </a:buClr>
        <a:buSzPct val="76000"/>
        <a:buFont typeface="Wingdings 3"/>
        <a:buChar char=""/>
        <a:defRPr kumimoji="0" sz="2631" kern="1200">
          <a:solidFill>
            <a:schemeClr val="tx1"/>
          </a:solidFill>
          <a:latin typeface="+mn-lt"/>
          <a:ea typeface="+mn-ea"/>
          <a:cs typeface="+mn-cs"/>
        </a:defRPr>
      </a:lvl1pPr>
      <a:lvl2pPr marL="548644" indent="-274322" algn="l" rtl="0" eaLnBrk="1" latinLnBrk="0" hangingPunct="1">
        <a:spcBef>
          <a:spcPts val="500"/>
        </a:spcBef>
        <a:buClr>
          <a:schemeClr val="accent2"/>
        </a:buClr>
        <a:buSzPct val="76000"/>
        <a:buFont typeface="Wingdings 3"/>
        <a:buChar char=""/>
        <a:defRPr kumimoji="0" sz="2268" kern="1200">
          <a:solidFill>
            <a:schemeClr val="tx2"/>
          </a:solidFill>
          <a:latin typeface="+mn-lt"/>
          <a:ea typeface="+mn-ea"/>
          <a:cs typeface="+mn-cs"/>
        </a:defRPr>
      </a:lvl2pPr>
      <a:lvl3pPr marL="822966" indent="-228602" algn="l" rtl="0" eaLnBrk="1" latinLnBrk="0" hangingPunct="1">
        <a:spcBef>
          <a:spcPts val="500"/>
        </a:spcBef>
        <a:buClr>
          <a:schemeClr val="bg1">
            <a:shade val="50000"/>
          </a:schemeClr>
        </a:buClr>
        <a:buSzPct val="76000"/>
        <a:buFont typeface="Wingdings 3"/>
        <a:buChar char=""/>
        <a:defRPr kumimoji="0" sz="1996" kern="1200">
          <a:solidFill>
            <a:schemeClr val="tx1"/>
          </a:solidFill>
          <a:latin typeface="+mn-lt"/>
          <a:ea typeface="+mn-ea"/>
          <a:cs typeface="+mn-cs"/>
        </a:defRPr>
      </a:lvl3pPr>
      <a:lvl4pPr marL="1097287" indent="-228602" algn="l" rtl="0" eaLnBrk="1" latinLnBrk="0" hangingPunct="1">
        <a:spcBef>
          <a:spcPts val="400"/>
        </a:spcBef>
        <a:buClr>
          <a:schemeClr val="accent2">
            <a:shade val="75000"/>
          </a:schemeClr>
        </a:buClr>
        <a:buSzPct val="70000"/>
        <a:buFont typeface="Wingdings"/>
        <a:buChar char=""/>
        <a:defRPr kumimoji="0" sz="1814" kern="1200">
          <a:solidFill>
            <a:schemeClr val="tx1"/>
          </a:solidFill>
          <a:latin typeface="+mn-lt"/>
          <a:ea typeface="+mn-ea"/>
          <a:cs typeface="+mn-cs"/>
        </a:defRPr>
      </a:lvl4pPr>
      <a:lvl5pPr marL="1371609" indent="-228602" algn="l" rtl="0" eaLnBrk="1" latinLnBrk="0" hangingPunct="1">
        <a:spcBef>
          <a:spcPts val="300"/>
        </a:spcBef>
        <a:buClr>
          <a:schemeClr val="accent2"/>
        </a:buClr>
        <a:buSzPct val="70000"/>
        <a:buFont typeface="Wingdings"/>
        <a:buChar char=""/>
        <a:defRPr kumimoji="0" sz="1633" kern="1200">
          <a:solidFill>
            <a:schemeClr val="tx1"/>
          </a:solidFill>
          <a:latin typeface="+mn-lt"/>
          <a:ea typeface="+mn-ea"/>
          <a:cs typeface="+mn-cs"/>
        </a:defRPr>
      </a:lvl5pPr>
      <a:lvl6pPr marL="1645931" indent="-182882" algn="l" rtl="0" eaLnBrk="1" latinLnBrk="0" hangingPunct="1">
        <a:spcBef>
          <a:spcPts val="300"/>
        </a:spcBef>
        <a:buClr>
          <a:srgbClr val="9FB8CD">
            <a:shade val="75000"/>
          </a:srgbClr>
        </a:buClr>
        <a:buSzPct val="75000"/>
        <a:buFont typeface="Wingdings 3"/>
        <a:buChar char=""/>
        <a:defRPr kumimoji="0" lang="en-US" sz="1633" kern="1200" smtClean="0">
          <a:solidFill>
            <a:schemeClr val="tx1"/>
          </a:solidFill>
          <a:latin typeface="+mn-lt"/>
          <a:ea typeface="+mn-ea"/>
          <a:cs typeface="+mn-cs"/>
        </a:defRPr>
      </a:lvl6pPr>
      <a:lvl7pPr marL="1828812" indent="-182882" algn="l" rtl="0" eaLnBrk="1" latinLnBrk="0" hangingPunct="1">
        <a:spcBef>
          <a:spcPts val="300"/>
        </a:spcBef>
        <a:buClr>
          <a:srgbClr val="727CA3">
            <a:shade val="75000"/>
          </a:srgbClr>
        </a:buClr>
        <a:buSzPct val="75000"/>
        <a:buFont typeface="Wingdings 3"/>
        <a:buChar char=""/>
        <a:defRPr kumimoji="0" lang="en-US" sz="1361" kern="1200" smtClean="0">
          <a:solidFill>
            <a:schemeClr val="tx1"/>
          </a:solidFill>
          <a:latin typeface="+mn-lt"/>
          <a:ea typeface="+mn-ea"/>
          <a:cs typeface="+mn-cs"/>
        </a:defRPr>
      </a:lvl7pPr>
      <a:lvl8pPr marL="2011693" indent="-182882" algn="l" rtl="0" eaLnBrk="1" latinLnBrk="0" hangingPunct="1">
        <a:spcBef>
          <a:spcPts val="300"/>
        </a:spcBef>
        <a:buClr>
          <a:prstClr val="white">
            <a:shade val="50000"/>
          </a:prstClr>
        </a:buClr>
        <a:buSzPct val="75000"/>
        <a:buFont typeface="Wingdings 3"/>
        <a:buChar char=""/>
        <a:defRPr kumimoji="0" lang="en-US" sz="1361" kern="1200" smtClean="0">
          <a:solidFill>
            <a:schemeClr val="tx1"/>
          </a:solidFill>
          <a:latin typeface="+mn-lt"/>
          <a:ea typeface="+mn-ea"/>
          <a:cs typeface="+mn-cs"/>
        </a:defRPr>
      </a:lvl8pPr>
      <a:lvl9pPr marL="2194574" indent="-182882" algn="l" rtl="0" eaLnBrk="1" latinLnBrk="0" hangingPunct="1">
        <a:spcBef>
          <a:spcPts val="300"/>
        </a:spcBef>
        <a:buClr>
          <a:srgbClr val="9FB8CD"/>
        </a:buClr>
        <a:buSzPct val="75000"/>
        <a:buFont typeface="Wingdings 3"/>
        <a:buChar char=""/>
        <a:defRPr kumimoji="0" lang="en-US" sz="1179"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3" algn="l" rtl="0" eaLnBrk="1" latinLnBrk="0" hangingPunct="1">
        <a:defRPr kumimoji="0" kern="1200">
          <a:solidFill>
            <a:schemeClr val="tx1"/>
          </a:solidFill>
          <a:latin typeface="+mn-lt"/>
          <a:ea typeface="+mn-ea"/>
          <a:cs typeface="+mn-cs"/>
        </a:defRPr>
      </a:lvl2pPr>
      <a:lvl3pPr marL="914406" algn="l" rtl="0" eaLnBrk="1" latinLnBrk="0" hangingPunct="1">
        <a:defRPr kumimoji="0" kern="1200">
          <a:solidFill>
            <a:schemeClr val="tx1"/>
          </a:solidFill>
          <a:latin typeface="+mn-lt"/>
          <a:ea typeface="+mn-ea"/>
          <a:cs typeface="+mn-cs"/>
        </a:defRPr>
      </a:lvl3pPr>
      <a:lvl4pPr marL="1371609" algn="l" rtl="0" eaLnBrk="1" latinLnBrk="0" hangingPunct="1">
        <a:defRPr kumimoji="0" kern="1200">
          <a:solidFill>
            <a:schemeClr val="tx1"/>
          </a:solidFill>
          <a:latin typeface="+mn-lt"/>
          <a:ea typeface="+mn-ea"/>
          <a:cs typeface="+mn-cs"/>
        </a:defRPr>
      </a:lvl4pPr>
      <a:lvl5pPr marL="1828812" algn="l" rtl="0" eaLnBrk="1" latinLnBrk="0" hangingPunct="1">
        <a:defRPr kumimoji="0" kern="1200">
          <a:solidFill>
            <a:schemeClr val="tx1"/>
          </a:solidFill>
          <a:latin typeface="+mn-lt"/>
          <a:ea typeface="+mn-ea"/>
          <a:cs typeface="+mn-cs"/>
        </a:defRPr>
      </a:lvl5pPr>
      <a:lvl6pPr marL="2286015" algn="l" rtl="0" eaLnBrk="1" latinLnBrk="0" hangingPunct="1">
        <a:defRPr kumimoji="0" kern="1200">
          <a:solidFill>
            <a:schemeClr val="tx1"/>
          </a:solidFill>
          <a:latin typeface="+mn-lt"/>
          <a:ea typeface="+mn-ea"/>
          <a:cs typeface="+mn-cs"/>
        </a:defRPr>
      </a:lvl6pPr>
      <a:lvl7pPr marL="2743218" algn="l" rtl="0" eaLnBrk="1" latinLnBrk="0" hangingPunct="1">
        <a:defRPr kumimoji="0" kern="1200">
          <a:solidFill>
            <a:schemeClr val="tx1"/>
          </a:solidFill>
          <a:latin typeface="+mn-lt"/>
          <a:ea typeface="+mn-ea"/>
          <a:cs typeface="+mn-cs"/>
        </a:defRPr>
      </a:lvl7pPr>
      <a:lvl8pPr marL="3200421" algn="l" rtl="0" eaLnBrk="1" latinLnBrk="0" hangingPunct="1">
        <a:defRPr kumimoji="0" kern="1200">
          <a:solidFill>
            <a:schemeClr val="tx1"/>
          </a:solidFill>
          <a:latin typeface="+mn-lt"/>
          <a:ea typeface="+mn-ea"/>
          <a:cs typeface="+mn-cs"/>
        </a:defRPr>
      </a:lvl8pPr>
      <a:lvl9pPr marL="3657624"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85000"/>
          </a:schemeClr>
        </a:solidFill>
        <a:effectLst/>
      </p:bgPr>
    </p:bg>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518615" y="0"/>
            <a:ext cx="11354937" cy="1146411"/>
          </a:xfrm>
          <a:ln/>
        </p:spPr>
        <p:txBody>
          <a:bodyPr vert="horz" lIns="17996" tIns="46790" rIns="17996" bIns="46790" anchor="b" anchorCtr="0">
            <a:normAutofit fontScale="90000"/>
          </a:bodyPr>
          <a:lstStyle/>
          <a:p>
            <a:pPr algn="ctr"/>
            <a:r>
              <a:rPr lang="en-US" sz="2800" b="1" dirty="0" smtClean="0">
                <a:solidFill>
                  <a:srgbClr val="C00000"/>
                </a:solidFill>
              </a:rPr>
              <a:t>U20ITT615 – Design Thinking</a:t>
            </a:r>
            <a:r>
              <a:rPr lang="en-US" sz="2800" b="1" dirty="0">
                <a:solidFill>
                  <a:srgbClr val="C00000"/>
                </a:solidFill>
              </a:rPr>
              <a:t/>
            </a:r>
            <a:br>
              <a:rPr lang="en-US" sz="2800" b="1" dirty="0">
                <a:solidFill>
                  <a:srgbClr val="C00000"/>
                </a:solidFill>
              </a:rPr>
            </a:br>
            <a:r>
              <a:rPr lang="en-US" sz="2800" b="1" dirty="0">
                <a:solidFill>
                  <a:srgbClr val="C00000"/>
                </a:solidFill>
              </a:rPr>
              <a:t>III Year / </a:t>
            </a:r>
            <a:r>
              <a:rPr lang="en-US" sz="2800" b="1" dirty="0" smtClean="0">
                <a:solidFill>
                  <a:srgbClr val="C00000"/>
                </a:solidFill>
              </a:rPr>
              <a:t>VI </a:t>
            </a:r>
            <a:r>
              <a:rPr lang="en-US" sz="2800" b="1" dirty="0">
                <a:solidFill>
                  <a:srgbClr val="C00000"/>
                </a:solidFill>
              </a:rPr>
              <a:t>Semester</a:t>
            </a:r>
            <a:br>
              <a:rPr lang="en-US" sz="2800" b="1" dirty="0">
                <a:solidFill>
                  <a:srgbClr val="C00000"/>
                </a:solidFill>
              </a:rPr>
            </a:br>
            <a:r>
              <a:rPr lang="en-US" sz="2800" b="1" dirty="0">
                <a:solidFill>
                  <a:schemeClr val="tx2">
                    <a:lumMod val="50000"/>
                  </a:schemeClr>
                </a:solidFill>
              </a:rPr>
              <a:t>N. </a:t>
            </a:r>
            <a:r>
              <a:rPr lang="en-US" sz="2800" b="1" dirty="0" err="1">
                <a:solidFill>
                  <a:schemeClr val="tx2">
                    <a:lumMod val="50000"/>
                  </a:schemeClr>
                </a:solidFill>
              </a:rPr>
              <a:t>Kalaiselvi</a:t>
            </a:r>
            <a:r>
              <a:rPr lang="en-US" sz="2800" b="1" dirty="0">
                <a:solidFill>
                  <a:schemeClr val="tx2">
                    <a:lumMod val="50000"/>
                  </a:schemeClr>
                </a:solidFill>
              </a:rPr>
              <a:t>, Assistant Professor, Department of IT,SMVEC</a:t>
            </a:r>
            <a:endParaRPr lang="en-GB" sz="2540" b="1" dirty="0">
              <a:solidFill>
                <a:srgbClr val="002060"/>
              </a:solidFill>
            </a:endParaRPr>
          </a:p>
        </p:txBody>
      </p:sp>
      <p:sp>
        <p:nvSpPr>
          <p:cNvPr id="689155" name="Text Box 3"/>
          <p:cNvSpPr txBox="1">
            <a:spLocks noChangeArrowheads="1"/>
          </p:cNvSpPr>
          <p:nvPr/>
        </p:nvSpPr>
        <p:spPr bwMode="auto">
          <a:xfrm>
            <a:off x="2919027" y="3361313"/>
            <a:ext cx="6398592" cy="1751224"/>
          </a:xfrm>
          <a:prstGeom prst="rect">
            <a:avLst/>
          </a:prstGeom>
          <a:noFill/>
          <a:ln w="9525">
            <a:noFill/>
            <a:miter lim="800000"/>
            <a:headEnd/>
            <a:tailEnd/>
          </a:ln>
        </p:spPr>
        <p:txBody>
          <a:bodyPr lIns="17996" tIns="46790" rIns="17996" bIns="46790" anchor="ctr"/>
          <a:lstStyle/>
          <a:p>
            <a:pPr algn="ctr" defTabSz="914326" eaLnBrk="0" fontAlgn="base" hangingPunct="0">
              <a:spcBef>
                <a:spcPct val="0"/>
              </a:spcBef>
              <a:spcAft>
                <a:spcPct val="0"/>
              </a:spcAft>
              <a:tabLst>
                <a:tab pos="660905" algn="l"/>
                <a:tab pos="1523394" algn="l"/>
                <a:tab pos="2387324" algn="l"/>
                <a:tab pos="3251252" algn="l"/>
                <a:tab pos="4115181" algn="l"/>
                <a:tab pos="4979108" algn="l"/>
                <a:tab pos="5843038" algn="l"/>
              </a:tabLst>
            </a:pPr>
            <a:endParaRPr lang="en-GB" sz="4264" b="1" dirty="0">
              <a:solidFill>
                <a:prstClr val="black"/>
              </a:solidFill>
              <a:latin typeface="Comic Sans MS" pitchFamily="66" charset="0"/>
            </a:endParaRPr>
          </a:p>
        </p:txBody>
      </p:sp>
      <p:sp>
        <p:nvSpPr>
          <p:cNvPr id="137218" name="AutoShape 2" descr="Creative Design Thinking Template Backgrou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37219" name="Picture 3" descr="C:\Users\mani\Desktop\4097-01-design-thinking-template-16x9-7-870x489.jpg"/>
          <p:cNvPicPr>
            <a:picLocks noChangeAspect="1" noChangeArrowheads="1"/>
          </p:cNvPicPr>
          <p:nvPr/>
        </p:nvPicPr>
        <p:blipFill>
          <a:blip r:embed="rId3"/>
          <a:srcRect/>
          <a:stretch>
            <a:fillRect/>
          </a:stretch>
        </p:blipFill>
        <p:spPr bwMode="auto">
          <a:xfrm>
            <a:off x="0" y="1177775"/>
            <a:ext cx="12192000" cy="5680225"/>
          </a:xfrm>
          <a:prstGeom prst="rect">
            <a:avLst/>
          </a:prstGeom>
          <a:noFill/>
        </p:spPr>
      </p:pic>
      <p:pic>
        <p:nvPicPr>
          <p:cNvPr id="1026" name="Picture 2"/>
          <p:cNvPicPr>
            <a:picLocks noChangeAspect="1" noChangeArrowheads="1"/>
          </p:cNvPicPr>
          <p:nvPr/>
        </p:nvPicPr>
        <p:blipFill>
          <a:blip r:embed="rId4"/>
          <a:srcRect/>
          <a:stretch>
            <a:fillRect/>
          </a:stretch>
        </p:blipFill>
        <p:spPr bwMode="auto">
          <a:xfrm>
            <a:off x="-3176" y="1"/>
            <a:ext cx="12195175" cy="6859786"/>
          </a:xfrm>
          <a:prstGeom prst="rect">
            <a:avLst/>
          </a:prstGeom>
          <a:noFill/>
          <a:ln w="9525">
            <a:noFill/>
            <a:miter lim="800000"/>
            <a:headEnd/>
            <a:tailEnd/>
          </a:ln>
          <a:effectLst/>
        </p:spPr>
      </p:pic>
    </p:spTree>
    <p:extLst>
      <p:ext uri="{BB962C8B-B14F-4D97-AF65-F5344CB8AC3E}">
        <p14:creationId xmlns:p14="http://schemas.microsoft.com/office/powerpoint/2010/main" xmlns="" val="3738756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Implementing Design thinking in Driving innovations</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10</a:t>
            </a:fld>
            <a:endParaRPr lang="en-US">
              <a:solidFill>
                <a:srgbClr val="464653"/>
              </a:solidFill>
            </a:endParaRPr>
          </a:p>
        </p:txBody>
      </p:sp>
      <p:sp>
        <p:nvSpPr>
          <p:cNvPr id="4" name="Rectangle 3"/>
          <p:cNvSpPr/>
          <p:nvPr/>
        </p:nvSpPr>
        <p:spPr>
          <a:xfrm>
            <a:off x="731520" y="1262301"/>
            <a:ext cx="11049000" cy="5324535"/>
          </a:xfrm>
          <a:prstGeom prst="rect">
            <a:avLst/>
          </a:prstGeom>
        </p:spPr>
        <p:txBody>
          <a:bodyPr wrap="square">
            <a:spAutoFit/>
          </a:bodyPr>
          <a:lstStyle/>
          <a:p>
            <a:pPr algn="just">
              <a:buClr>
                <a:srgbClr val="FF0000"/>
              </a:buClr>
              <a:buFont typeface="Arial" pitchFamily="34" charset="0"/>
              <a:buChar char="•"/>
            </a:pPr>
            <a:r>
              <a:rPr lang="en-US" sz="2000" dirty="0" smtClean="0">
                <a:latin typeface="Arial" pitchFamily="34" charset="0"/>
                <a:cs typeface="Arial" pitchFamily="34" charset="0"/>
              </a:rPr>
              <a:t>The biggest driving force is the accelerated rate of change in business and society caused by advances in technology. </a:t>
            </a:r>
          </a:p>
          <a:p>
            <a:pPr algn="just">
              <a:buClr>
                <a:srgbClr val="FF0000"/>
              </a:buClr>
              <a:buFont typeface="Arial" pitchFamily="34" charset="0"/>
              <a:buChar char="•"/>
            </a:pPr>
            <a:endParaRPr lang="en-US" sz="2000" dirty="0" smtClean="0">
              <a:latin typeface="Arial" pitchFamily="34" charset="0"/>
              <a:cs typeface="Arial" pitchFamily="34" charset="0"/>
            </a:endParaRPr>
          </a:p>
          <a:p>
            <a:pPr algn="just">
              <a:buClr>
                <a:srgbClr val="FF0000"/>
              </a:buClr>
              <a:buFont typeface="Arial" pitchFamily="34" charset="0"/>
              <a:buChar char="•"/>
            </a:pPr>
            <a:r>
              <a:rPr lang="en-US" sz="2000" dirty="0" smtClean="0">
                <a:latin typeface="Arial" pitchFamily="34" charset="0"/>
                <a:cs typeface="Arial" pitchFamily="34" charset="0"/>
              </a:rPr>
              <a:t>As companies become more software-driven, and the rate of change increases, so does complexity. </a:t>
            </a:r>
          </a:p>
          <a:p>
            <a:pPr algn="just">
              <a:buClr>
                <a:srgbClr val="FF0000"/>
              </a:buClr>
              <a:buFont typeface="Arial" pitchFamily="34" charset="0"/>
              <a:buChar char="•"/>
            </a:pPr>
            <a:endParaRPr lang="en-US" sz="2000" dirty="0" smtClean="0">
              <a:latin typeface="Arial" pitchFamily="34" charset="0"/>
              <a:cs typeface="Arial" pitchFamily="34" charset="0"/>
            </a:endParaRPr>
          </a:p>
          <a:p>
            <a:pPr algn="just">
              <a:buClr>
                <a:srgbClr val="FF0000"/>
              </a:buClr>
              <a:buFont typeface="Arial" pitchFamily="34" charset="0"/>
              <a:buChar char="•"/>
            </a:pPr>
            <a:r>
              <a:rPr lang="en-US" sz="2000" dirty="0" smtClean="0">
                <a:latin typeface="Arial" pitchFamily="34" charset="0"/>
                <a:cs typeface="Arial" pitchFamily="34" charset="0"/>
              </a:rPr>
              <a:t>Most companies are </a:t>
            </a:r>
            <a:r>
              <a:rPr lang="en-US" sz="2000" dirty="0" err="1" smtClean="0">
                <a:latin typeface="Arial" pitchFamily="34" charset="0"/>
                <a:cs typeface="Arial" pitchFamily="34" charset="0"/>
              </a:rPr>
              <a:t>optimised</a:t>
            </a:r>
            <a:r>
              <a:rPr lang="en-US" sz="2000" dirty="0" smtClean="0">
                <a:latin typeface="Arial" pitchFamily="34" charset="0"/>
                <a:cs typeface="Arial" pitchFamily="34" charset="0"/>
              </a:rPr>
              <a:t> to execute and solve a stated problem. Creativity is about finding the problem worth solving. </a:t>
            </a:r>
          </a:p>
          <a:p>
            <a:pPr algn="just">
              <a:buClr>
                <a:srgbClr val="FF0000"/>
              </a:buClr>
              <a:buFont typeface="Arial" pitchFamily="34" charset="0"/>
              <a:buChar char="•"/>
            </a:pPr>
            <a:endParaRPr lang="en-US" sz="2000" dirty="0" smtClean="0">
              <a:latin typeface="Arial" pitchFamily="34" charset="0"/>
              <a:cs typeface="Arial" pitchFamily="34" charset="0"/>
            </a:endParaRPr>
          </a:p>
          <a:p>
            <a:pPr algn="just">
              <a:buClr>
                <a:srgbClr val="FF0000"/>
              </a:buClr>
              <a:buFont typeface="Arial" pitchFamily="34" charset="0"/>
              <a:buChar char="•"/>
            </a:pPr>
            <a:r>
              <a:rPr lang="en-US" sz="2000" dirty="0" smtClean="0">
                <a:latin typeface="Arial" pitchFamily="34" charset="0"/>
                <a:cs typeface="Arial" pitchFamily="34" charset="0"/>
              </a:rPr>
              <a:t>An absence of a scalable creative framework encourages incremental innovation in lieu of disruptive innovation. As companies strive for disruptive innovation, they must find ways to inject and scale creativity across their organizations. </a:t>
            </a:r>
          </a:p>
          <a:p>
            <a:pPr algn="just">
              <a:buClr>
                <a:srgbClr val="FF0000"/>
              </a:buClr>
              <a:buFont typeface="Arial" pitchFamily="34" charset="0"/>
              <a:buChar char="•"/>
            </a:pPr>
            <a:endParaRPr lang="en-US" sz="2000" dirty="0" smtClean="0">
              <a:latin typeface="Arial" pitchFamily="34" charset="0"/>
              <a:cs typeface="Arial" pitchFamily="34" charset="0"/>
            </a:endParaRPr>
          </a:p>
          <a:p>
            <a:pPr algn="just">
              <a:buClr>
                <a:srgbClr val="FF0000"/>
              </a:buClr>
              <a:buFont typeface="Arial" pitchFamily="34" charset="0"/>
              <a:buChar char="•"/>
            </a:pPr>
            <a:r>
              <a:rPr lang="en-US" sz="2000" dirty="0" smtClean="0">
                <a:latin typeface="Arial" pitchFamily="34" charset="0"/>
                <a:cs typeface="Arial" pitchFamily="34" charset="0"/>
              </a:rPr>
              <a:t>Design thinking is our best tool for sense-making, meaning making, simplifying processes, and improving customer experiences. Additionally, design thinking </a:t>
            </a:r>
            <a:r>
              <a:rPr lang="en-US" sz="2000" dirty="0" err="1" smtClean="0">
                <a:latin typeface="Arial" pitchFamily="34" charset="0"/>
                <a:cs typeface="Arial" pitchFamily="34" charset="0"/>
              </a:rPr>
              <a:t>minimises</a:t>
            </a:r>
            <a:r>
              <a:rPr lang="en-US" sz="2000" dirty="0" smtClean="0">
                <a:latin typeface="Arial" pitchFamily="34" charset="0"/>
                <a:cs typeface="Arial" pitchFamily="34" charset="0"/>
              </a:rPr>
              <a:t> risk, reduces costs, improves speed, and </a:t>
            </a:r>
            <a:r>
              <a:rPr lang="en-US" sz="2000" dirty="0" err="1" smtClean="0">
                <a:latin typeface="Arial" pitchFamily="34" charset="0"/>
                <a:cs typeface="Arial" pitchFamily="34" charset="0"/>
              </a:rPr>
              <a:t>energises</a:t>
            </a:r>
            <a:r>
              <a:rPr lang="en-US" sz="2000" dirty="0" smtClean="0">
                <a:latin typeface="Arial" pitchFamily="34" charset="0"/>
                <a:cs typeface="Arial" pitchFamily="34" charset="0"/>
              </a:rPr>
              <a:t> employees</a:t>
            </a:r>
          </a:p>
          <a:p>
            <a:pPr algn="just">
              <a:buClr>
                <a:srgbClr val="FF0000"/>
              </a:buClr>
              <a:buFont typeface="Arial" pitchFamily="34" charset="0"/>
              <a:buChar char="•"/>
            </a:pPr>
            <a:endParaRPr lang="en-US" sz="2000" dirty="0" smtClean="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Creativity at Work Design Innovation Protocol</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11</a:t>
            </a:fld>
            <a:endParaRPr lang="en-US">
              <a:solidFill>
                <a:srgbClr val="464653"/>
              </a:solidFill>
            </a:endParaRPr>
          </a:p>
        </p:txBody>
      </p:sp>
      <p:pic>
        <p:nvPicPr>
          <p:cNvPr id="4" name="Picture 3"/>
          <p:cNvPicPr>
            <a:picLocks noChangeAspect="1" noChangeArrowheads="1"/>
          </p:cNvPicPr>
          <p:nvPr/>
        </p:nvPicPr>
        <p:blipFill>
          <a:blip r:embed="rId2"/>
          <a:srcRect t="2574" r="3583" b="3346"/>
          <a:stretch>
            <a:fillRect/>
          </a:stretch>
        </p:blipFill>
        <p:spPr bwMode="auto">
          <a:xfrm>
            <a:off x="893134" y="1212990"/>
            <a:ext cx="10049185" cy="506589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solidFill>
                  <a:srgbClr val="C00000"/>
                </a:solidFill>
              </a:rPr>
              <a:t>Four critical factors when implementing design thinking</a:t>
            </a:r>
            <a:endParaRPr lang="en-US" b="1"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12</a:t>
            </a:fld>
            <a:endParaRPr lang="en-US">
              <a:solidFill>
                <a:srgbClr val="464653"/>
              </a:solidFill>
            </a:endParaRPr>
          </a:p>
        </p:txBody>
      </p:sp>
      <p:sp>
        <p:nvSpPr>
          <p:cNvPr id="4" name="Rectangle 3"/>
          <p:cNvSpPr/>
          <p:nvPr/>
        </p:nvSpPr>
        <p:spPr>
          <a:xfrm>
            <a:off x="701040" y="1241757"/>
            <a:ext cx="10942320" cy="4832092"/>
          </a:xfrm>
          <a:prstGeom prst="rect">
            <a:avLst/>
          </a:prstGeom>
        </p:spPr>
        <p:txBody>
          <a:bodyPr wrap="square">
            <a:spAutoFit/>
          </a:bodyPr>
          <a:lstStyle/>
          <a:p>
            <a:pPr lvl="0" algn="just">
              <a:lnSpc>
                <a:spcPct val="120000"/>
              </a:lnSpc>
              <a:spcAft>
                <a:spcPts val="600"/>
              </a:spcAft>
            </a:pPr>
            <a:r>
              <a:rPr lang="en-US" sz="2000" b="1" dirty="0" smtClean="0"/>
              <a:t>1. Leadership</a:t>
            </a:r>
            <a:r>
              <a:rPr lang="en-US" sz="2000" dirty="0" smtClean="0"/>
              <a:t>: Link design thinking initiatives to your strategic </a:t>
            </a:r>
            <a:r>
              <a:rPr lang="en-US" sz="2000" dirty="0" err="1" smtClean="0"/>
              <a:t>goals.Provide</a:t>
            </a:r>
            <a:r>
              <a:rPr lang="en-US" sz="2000" dirty="0" smtClean="0"/>
              <a:t> direction, resources, and commitment.</a:t>
            </a:r>
          </a:p>
          <a:p>
            <a:pPr lvl="0" algn="just">
              <a:lnSpc>
                <a:spcPct val="120000"/>
              </a:lnSpc>
              <a:spcAft>
                <a:spcPts val="600"/>
              </a:spcAft>
            </a:pPr>
            <a:r>
              <a:rPr lang="en-US" sz="2000" b="1" dirty="0" smtClean="0"/>
              <a:t>2. People</a:t>
            </a:r>
            <a:r>
              <a:rPr lang="en-US" sz="2000" dirty="0" smtClean="0"/>
              <a:t>: Enable champions to lead the change through successful lighthouse projects. Build up an internal design thinking community where best practices are shared.</a:t>
            </a:r>
          </a:p>
          <a:p>
            <a:pPr lvl="0" algn="just">
              <a:lnSpc>
                <a:spcPct val="120000"/>
              </a:lnSpc>
              <a:spcAft>
                <a:spcPts val="600"/>
              </a:spcAft>
            </a:pPr>
            <a:r>
              <a:rPr lang="en-US" sz="2000" b="1" dirty="0" smtClean="0"/>
              <a:t>3. Process</a:t>
            </a:r>
            <a:r>
              <a:rPr lang="en-US" sz="2000" dirty="0" smtClean="0"/>
              <a:t>: Use the generic design thinking framework, but evolve the method and tools so they support your company’s objectives.</a:t>
            </a:r>
          </a:p>
          <a:p>
            <a:pPr lvl="0" algn="just">
              <a:lnSpc>
                <a:spcPct val="120000"/>
              </a:lnSpc>
              <a:spcAft>
                <a:spcPts val="600"/>
              </a:spcAft>
            </a:pPr>
            <a:r>
              <a:rPr lang="en-US" sz="2000" b="1" dirty="0" smtClean="0"/>
              <a:t>4. Environment</a:t>
            </a:r>
            <a:r>
              <a:rPr lang="en-US" sz="2000" dirty="0" smtClean="0"/>
              <a:t>: Develop and create collaborative workspaces for your workforce. Use to co-innovate with your customers and partners.</a:t>
            </a:r>
          </a:p>
          <a:p>
            <a:pPr lvl="0" algn="just">
              <a:lnSpc>
                <a:spcPct val="120000"/>
              </a:lnSpc>
              <a:spcAft>
                <a:spcPts val="600"/>
              </a:spcAft>
            </a:pPr>
            <a:r>
              <a:rPr lang="en-US" sz="2000" dirty="0" smtClean="0"/>
              <a:t>Design thinking works because it is a collaborative co-creative process grounded in engagement, dialogue, and learning. When you involve customers and/or stakeholders in the process of defining the problem and in developing solutions, you have a much better chance of gaining commitment for change, and getting buy-in for your innovation.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1369040" cy="914400"/>
          </a:xfrm>
        </p:spPr>
        <p:txBody>
          <a:bodyPr>
            <a:normAutofit fontScale="90000"/>
          </a:bodyPr>
          <a:lstStyle/>
          <a:p>
            <a:pPr algn="just"/>
            <a:r>
              <a:rPr lang="en-US" sz="3200" b="1" dirty="0" smtClean="0">
                <a:solidFill>
                  <a:srgbClr val="C00000"/>
                </a:solidFill>
              </a:rPr>
              <a:t>Four steps to highlight the benefits of the design thinking tools in your company</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13</a:t>
            </a:fld>
            <a:endParaRPr lang="en-US">
              <a:solidFill>
                <a:srgbClr val="464653"/>
              </a:solidFill>
            </a:endParaRPr>
          </a:p>
        </p:txBody>
      </p:sp>
      <p:sp>
        <p:nvSpPr>
          <p:cNvPr id="4" name="Rectangle 3"/>
          <p:cNvSpPr/>
          <p:nvPr/>
        </p:nvSpPr>
        <p:spPr>
          <a:xfrm>
            <a:off x="655320" y="1352157"/>
            <a:ext cx="11094720" cy="3354765"/>
          </a:xfrm>
          <a:prstGeom prst="rect">
            <a:avLst/>
          </a:prstGeom>
        </p:spPr>
        <p:txBody>
          <a:bodyPr wrap="square">
            <a:spAutoFit/>
          </a:bodyPr>
          <a:lstStyle/>
          <a:p>
            <a:pPr lvl="0">
              <a:lnSpc>
                <a:spcPct val="140000"/>
              </a:lnSpc>
              <a:spcBef>
                <a:spcPts val="2400"/>
              </a:spcBef>
              <a:buClr>
                <a:schemeClr val="dk1"/>
              </a:buClr>
              <a:buSzPts val="770"/>
            </a:pPr>
            <a:r>
              <a:rPr lang="en-US" sz="2000" b="1" dirty="0" smtClean="0">
                <a:solidFill>
                  <a:srgbClr val="7030A0"/>
                </a:solidFill>
              </a:rPr>
              <a:t>1. Focus on the problem </a:t>
            </a:r>
          </a:p>
          <a:p>
            <a:pPr lvl="0">
              <a:lnSpc>
                <a:spcPct val="160000"/>
              </a:lnSpc>
              <a:buClr>
                <a:schemeClr val="dk1"/>
              </a:buClr>
              <a:buSzPct val="73333"/>
            </a:pPr>
            <a:r>
              <a:rPr lang="en-US" sz="2000" dirty="0" smtClean="0">
                <a:solidFill>
                  <a:srgbClr val="0F1F2C"/>
                </a:solidFill>
              </a:rPr>
              <a:t>Companies often fail at effectively solving problems or meeting goals because they don’t correctly identify the user or problem initially. Here are a few tips for identifying your problem:</a:t>
            </a:r>
          </a:p>
          <a:p>
            <a:pPr marL="457200" lvl="0" indent="-295275">
              <a:buClr>
                <a:srgbClr val="0F1F2C"/>
              </a:buClr>
              <a:buSzPct val="100000"/>
              <a:buChar char="●"/>
            </a:pPr>
            <a:r>
              <a:rPr lang="en-US" sz="2000" dirty="0" smtClean="0">
                <a:solidFill>
                  <a:srgbClr val="0F1F2C"/>
                </a:solidFill>
              </a:rPr>
              <a:t>Listen. Put yourself in users’ shoes and think through their lenses.</a:t>
            </a:r>
          </a:p>
          <a:p>
            <a:pPr marL="457200" lvl="0" indent="-295275">
              <a:buClr>
                <a:srgbClr val="0F1F2C"/>
              </a:buClr>
              <a:buSzPct val="100000"/>
              <a:buChar char="●"/>
            </a:pPr>
            <a:r>
              <a:rPr lang="en-US" sz="2000" dirty="0" smtClean="0">
                <a:solidFill>
                  <a:srgbClr val="0F1F2C"/>
                </a:solidFill>
              </a:rPr>
              <a:t>Ask questions. Who encounters this problem and why? Why did past attempts fail to solve the problem at hand?</a:t>
            </a:r>
          </a:p>
          <a:p>
            <a:pPr marL="457200" lvl="0" indent="-295275">
              <a:buClr>
                <a:srgbClr val="0F1F2C"/>
              </a:buClr>
              <a:buSzPct val="100000"/>
              <a:buChar char="●"/>
            </a:pPr>
            <a:r>
              <a:rPr lang="en-US" sz="2000" dirty="0" smtClean="0">
                <a:solidFill>
                  <a:srgbClr val="0F1F2C"/>
                </a:solidFill>
              </a:rPr>
              <a:t>Have collaborative conversations. Engage with everyone, not just those on your team. </a:t>
            </a:r>
          </a:p>
          <a:p>
            <a:pPr marL="457200" lvl="0" indent="-295275">
              <a:buClr>
                <a:srgbClr val="0F1F2C"/>
              </a:buClr>
              <a:buSzPct val="100000"/>
              <a:buChar char="●"/>
            </a:pPr>
            <a:r>
              <a:rPr lang="en-US" sz="2000" dirty="0" smtClean="0">
                <a:solidFill>
                  <a:srgbClr val="0F1F2C"/>
                </a:solidFill>
              </a:rPr>
              <a:t>Stay unbiased. Don’t assume you immediately understand the problem, nor the solution. By being open-minded you might find something else you weren’t expecting</a:t>
            </a:r>
            <a:r>
              <a:rPr lang="en-US" dirty="0" smtClean="0">
                <a:solidFill>
                  <a:srgbClr val="0F1F2C"/>
                </a:solidFill>
              </a:rPr>
              <a:t>.</a:t>
            </a:r>
            <a:endParaRPr lang="en-US" dirty="0">
              <a:solidFill>
                <a:srgbClr val="0F1F2C"/>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smtClean="0">
                <a:solidFill>
                  <a:srgbClr val="C00000"/>
                </a:solidFill>
              </a:rPr>
              <a:t>Four steps to highlight the benefits of the design thinking tools in your company</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14</a:t>
            </a:fld>
            <a:endParaRPr lang="en-US">
              <a:solidFill>
                <a:srgbClr val="464653"/>
              </a:solidFill>
            </a:endParaRPr>
          </a:p>
        </p:txBody>
      </p:sp>
      <p:sp>
        <p:nvSpPr>
          <p:cNvPr id="4" name="Rectangle 3"/>
          <p:cNvSpPr/>
          <p:nvPr/>
        </p:nvSpPr>
        <p:spPr>
          <a:xfrm>
            <a:off x="563880" y="1258190"/>
            <a:ext cx="10957560" cy="5187574"/>
          </a:xfrm>
          <a:prstGeom prst="rect">
            <a:avLst/>
          </a:prstGeom>
        </p:spPr>
        <p:txBody>
          <a:bodyPr wrap="square">
            <a:spAutoFit/>
          </a:bodyPr>
          <a:lstStyle/>
          <a:p>
            <a:pPr algn="just">
              <a:lnSpc>
                <a:spcPct val="140000"/>
              </a:lnSpc>
              <a:spcBef>
                <a:spcPts val="2400"/>
              </a:spcBef>
              <a:buClr>
                <a:schemeClr val="dk1"/>
              </a:buClr>
              <a:buSzPts val="770"/>
            </a:pPr>
            <a:r>
              <a:rPr lang="en-US" sz="2200" b="1" dirty="0" smtClean="0">
                <a:solidFill>
                  <a:srgbClr val="7030A0"/>
                </a:solidFill>
              </a:rPr>
              <a:t>2. Develop design thinking skills on your team</a:t>
            </a:r>
          </a:p>
          <a:p>
            <a:pPr lvl="0" algn="just">
              <a:lnSpc>
                <a:spcPct val="140000"/>
              </a:lnSpc>
              <a:buClr>
                <a:schemeClr val="dk1"/>
              </a:buClr>
              <a:buSzPts val="523"/>
            </a:pPr>
            <a:r>
              <a:rPr lang="en-US" sz="2200" dirty="0" smtClean="0">
                <a:solidFill>
                  <a:srgbClr val="0F1F2C"/>
                </a:solidFill>
              </a:rPr>
              <a:t>Traditionally, the ideation phase of the design thinking process was saved for project managers or engineers, but that doesn’t mean it can only be used by that department or function. Since design thinking is the mindset of asking questions, understanding, and testing, everyone can and should participate in this practice. Here are a few tips for developing your team’s design thinking skills:</a:t>
            </a:r>
          </a:p>
          <a:p>
            <a:pPr marL="457200" lvl="0" indent="-318293" algn="just">
              <a:lnSpc>
                <a:spcPct val="95000"/>
              </a:lnSpc>
              <a:buClr>
                <a:srgbClr val="0F1F2C"/>
              </a:buClr>
              <a:buSzPts val="1413"/>
              <a:buChar char="●"/>
            </a:pPr>
            <a:r>
              <a:rPr lang="en-US" sz="2200" dirty="0" smtClean="0">
                <a:solidFill>
                  <a:srgbClr val="0F1F2C"/>
                </a:solidFill>
              </a:rPr>
              <a:t>Practice the mindset. Start implementing the process in your role whenever you can. For example, if you oversee </a:t>
            </a:r>
            <a:r>
              <a:rPr lang="en-US" sz="2200" dirty="0" err="1" smtClean="0">
                <a:solidFill>
                  <a:srgbClr val="0F1F2C"/>
                </a:solidFill>
              </a:rPr>
              <a:t>onboarding</a:t>
            </a:r>
            <a:r>
              <a:rPr lang="en-US" sz="2200" dirty="0" smtClean="0">
                <a:solidFill>
                  <a:srgbClr val="0F1F2C"/>
                </a:solidFill>
              </a:rPr>
              <a:t>, think about ways you can test a new approach or understand the new employee mentality by gathering feedback through a survey. Remain open to new outcomes.</a:t>
            </a:r>
          </a:p>
          <a:p>
            <a:pPr marL="457200" lvl="0" indent="-318293" algn="just">
              <a:lnSpc>
                <a:spcPct val="95000"/>
              </a:lnSpc>
              <a:buClr>
                <a:srgbClr val="0F1F2C"/>
              </a:buClr>
              <a:buSzPts val="1413"/>
              <a:buChar char="●"/>
            </a:pPr>
            <a:r>
              <a:rPr lang="en-US" sz="2200" dirty="0" smtClean="0">
                <a:solidFill>
                  <a:srgbClr val="0F1F2C"/>
                </a:solidFill>
              </a:rPr>
              <a:t>Foster interests in design thinking. If you have team members who want to take initiative and expand their skill sets, make sure to nurture that interest, whether it is encouraging experimentation or reimbursing costs for design thinking classes.</a:t>
            </a:r>
            <a:endParaRPr lang="en-US" sz="2200" dirty="0">
              <a:solidFill>
                <a:srgbClr val="0F1F2C"/>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solidFill>
                  <a:srgbClr val="C00000"/>
                </a:solidFill>
              </a:rPr>
              <a:t>Four steps to highlight the benefits of the design thinking tools in your company</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15</a:t>
            </a:fld>
            <a:endParaRPr lang="en-US">
              <a:solidFill>
                <a:srgbClr val="464653"/>
              </a:solidFill>
            </a:endParaRPr>
          </a:p>
        </p:txBody>
      </p:sp>
      <p:sp>
        <p:nvSpPr>
          <p:cNvPr id="4" name="Rectangle 3"/>
          <p:cNvSpPr/>
          <p:nvPr/>
        </p:nvSpPr>
        <p:spPr>
          <a:xfrm>
            <a:off x="624840" y="1325880"/>
            <a:ext cx="11033760" cy="5369162"/>
          </a:xfrm>
          <a:prstGeom prst="rect">
            <a:avLst/>
          </a:prstGeom>
        </p:spPr>
        <p:txBody>
          <a:bodyPr wrap="square">
            <a:spAutoFit/>
          </a:bodyPr>
          <a:lstStyle/>
          <a:p>
            <a:pPr lvl="0">
              <a:lnSpc>
                <a:spcPct val="140000"/>
              </a:lnSpc>
              <a:buClr>
                <a:schemeClr val="dk1"/>
              </a:buClr>
              <a:buSzPts val="770"/>
            </a:pPr>
            <a:r>
              <a:rPr lang="en-US" b="1" dirty="0" smtClean="0">
                <a:solidFill>
                  <a:srgbClr val="7030A0"/>
                </a:solidFill>
              </a:rPr>
              <a:t>3. Have (or start having) more debriefs </a:t>
            </a:r>
          </a:p>
          <a:p>
            <a:pPr lvl="0">
              <a:lnSpc>
                <a:spcPct val="140000"/>
              </a:lnSpc>
              <a:buClr>
                <a:schemeClr val="dk1"/>
              </a:buClr>
              <a:buSzPts val="770"/>
            </a:pPr>
            <a:r>
              <a:rPr lang="en-US" dirty="0" smtClean="0">
                <a:solidFill>
                  <a:srgbClr val="0F1F2C"/>
                </a:solidFill>
              </a:rPr>
              <a:t>It’s important to understand that design thinking is continuous. It’s a process of iterating on previous experiments so that the product or outcome can improve and become better. However, </a:t>
            </a:r>
            <a:r>
              <a:rPr lang="en-US" dirty="0" err="1" smtClean="0">
                <a:solidFill>
                  <a:srgbClr val="0F1F2C"/>
                </a:solidFill>
              </a:rPr>
              <a:t>learnings</a:t>
            </a:r>
            <a:r>
              <a:rPr lang="en-US" dirty="0" smtClean="0">
                <a:solidFill>
                  <a:srgbClr val="0F1F2C"/>
                </a:solidFill>
              </a:rPr>
              <a:t> can’t be implemented if there’s no feedback process. Here are a few tips for creating a learning culture through gathering feedback:</a:t>
            </a:r>
          </a:p>
          <a:p>
            <a:pPr marL="457200" lvl="0" indent="-314325">
              <a:buClr>
                <a:srgbClr val="0F1F2C"/>
              </a:buClr>
              <a:buSzPts val="1350"/>
              <a:buChar char="●"/>
            </a:pPr>
            <a:r>
              <a:rPr lang="en-US" dirty="0" smtClean="0">
                <a:solidFill>
                  <a:srgbClr val="0F1F2C"/>
                </a:solidFill>
              </a:rPr>
              <a:t>Be open about what went wrong. Set an example by demonstrating that failure is an expected part of design thinking. Openly discuss what tests failed and why.</a:t>
            </a:r>
          </a:p>
          <a:p>
            <a:pPr marL="457200" lvl="0" indent="-314325">
              <a:lnSpc>
                <a:spcPct val="95000"/>
              </a:lnSpc>
              <a:buClr>
                <a:srgbClr val="0F1F2C"/>
              </a:buClr>
              <a:buSzPts val="1350"/>
              <a:buChar char="●"/>
            </a:pPr>
            <a:r>
              <a:rPr lang="en-US" dirty="0" smtClean="0">
                <a:solidFill>
                  <a:srgbClr val="0F1F2C"/>
                </a:solidFill>
              </a:rPr>
              <a:t>View failure as learning. Trying and failing a new approach serves the crucial function of narrowing down the list of possible processes. This gets you and your team closer to the approach that will work best. Encourage failure!</a:t>
            </a:r>
          </a:p>
          <a:p>
            <a:pPr>
              <a:lnSpc>
                <a:spcPct val="140000"/>
              </a:lnSpc>
              <a:buClr>
                <a:schemeClr val="dk1"/>
              </a:buClr>
              <a:buSzPts val="770"/>
            </a:pPr>
            <a:r>
              <a:rPr lang="en-US" b="1" dirty="0" smtClean="0">
                <a:solidFill>
                  <a:srgbClr val="7030A0"/>
                </a:solidFill>
              </a:rPr>
              <a:t>4. Embrace the feedback loop</a:t>
            </a:r>
          </a:p>
          <a:p>
            <a:pPr lvl="0">
              <a:lnSpc>
                <a:spcPct val="160000"/>
              </a:lnSpc>
              <a:buClr>
                <a:schemeClr val="dk1"/>
              </a:buClr>
              <a:buSzPct val="73333"/>
            </a:pPr>
            <a:r>
              <a:rPr lang="en-US" dirty="0" smtClean="0">
                <a:solidFill>
                  <a:srgbClr val="0F1F2C"/>
                </a:solidFill>
              </a:rPr>
              <a:t>The goal of design thinking isn’t perfection, but the best answer possible. And the best answer likely won’t be the first answer. Thus, a constant feedback loop is essential. Here are some tips for implementing a feedback loop:</a:t>
            </a:r>
          </a:p>
          <a:p>
            <a:pPr marL="457200" lvl="0" indent="-302418">
              <a:buClr>
                <a:srgbClr val="0F1F2C"/>
              </a:buClr>
              <a:buSzPct val="100000"/>
              <a:buChar char="●"/>
            </a:pPr>
            <a:r>
              <a:rPr lang="en-US" dirty="0" smtClean="0">
                <a:solidFill>
                  <a:srgbClr val="0F1F2C"/>
                </a:solidFill>
              </a:rPr>
              <a:t>Test and iterate as much as possible. Find new ways and angles to test your assumptions, you might come across something you would’ve never thought of otherwise.</a:t>
            </a:r>
          </a:p>
          <a:p>
            <a:pPr marL="457200" lvl="0" indent="-302418">
              <a:buClr>
                <a:srgbClr val="0F1F2C"/>
              </a:buClr>
              <a:buSzPct val="100000"/>
              <a:buChar char="●"/>
            </a:pPr>
            <a:r>
              <a:rPr lang="en-US" dirty="0" smtClean="0">
                <a:solidFill>
                  <a:srgbClr val="0F1F2C"/>
                </a:solidFill>
              </a:rPr>
              <a:t>Have feedback sessions often. When you embrace feedback, not only does it create a safe space to innovate but it also prevents the same mistakes from happening again.</a:t>
            </a:r>
          </a:p>
          <a:p>
            <a:pPr marL="457200" lvl="0" indent="-314325">
              <a:lnSpc>
                <a:spcPct val="95000"/>
              </a:lnSpc>
              <a:buClr>
                <a:srgbClr val="0F1F2C"/>
              </a:buClr>
              <a:buSzPts val="1350"/>
            </a:pPr>
            <a:endParaRPr lang="en-US" dirty="0" smtClean="0">
              <a:solidFill>
                <a:srgbClr val="0F1F2C"/>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C00000"/>
                </a:solidFill>
              </a:rPr>
              <a:t>Implementing Design thinking in Driving innovations</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16</a:t>
            </a:fld>
            <a:endParaRPr lang="en-US">
              <a:solidFill>
                <a:srgbClr val="464653"/>
              </a:solidFill>
            </a:endParaRPr>
          </a:p>
        </p:txBody>
      </p:sp>
      <p:sp>
        <p:nvSpPr>
          <p:cNvPr id="4" name="Rectangle 3"/>
          <p:cNvSpPr/>
          <p:nvPr/>
        </p:nvSpPr>
        <p:spPr>
          <a:xfrm>
            <a:off x="609599" y="1337481"/>
            <a:ext cx="10972801" cy="5027017"/>
          </a:xfrm>
          <a:prstGeom prst="rect">
            <a:avLst/>
          </a:prstGeom>
        </p:spPr>
        <p:txBody>
          <a:bodyPr wrap="square">
            <a:spAutoFit/>
          </a:bodyPr>
          <a:lstStyle/>
          <a:p>
            <a:pPr algn="just">
              <a:lnSpc>
                <a:spcPct val="150000"/>
              </a:lnSpc>
            </a:pPr>
            <a:r>
              <a:rPr lang="en-US" b="1" dirty="0">
                <a:solidFill>
                  <a:srgbClr val="121212"/>
                </a:solidFill>
                <a:latin typeface="Recoleta"/>
              </a:rPr>
              <a:t>What will be the advantages?</a:t>
            </a:r>
          </a:p>
          <a:p>
            <a:pPr algn="just">
              <a:lnSpc>
                <a:spcPct val="150000"/>
              </a:lnSpc>
            </a:pPr>
            <a:r>
              <a:rPr lang="en-US" b="1" dirty="0">
                <a:solidFill>
                  <a:srgbClr val="3A3A3A"/>
                </a:solidFill>
                <a:latin typeface="Inter"/>
              </a:rPr>
              <a:t>Using design thinking to innovate will improve a lot of thing for your business like:</a:t>
            </a:r>
            <a:endParaRPr lang="en-US" dirty="0">
              <a:solidFill>
                <a:srgbClr val="3A3A3A"/>
              </a:solidFill>
              <a:latin typeface="Inter"/>
            </a:endParaRPr>
          </a:p>
          <a:p>
            <a:pPr algn="just">
              <a:lnSpc>
                <a:spcPct val="150000"/>
              </a:lnSpc>
              <a:buFont typeface="Arial" panose="020B0604020202020204" pitchFamily="34" charset="0"/>
              <a:buChar char="•"/>
            </a:pPr>
            <a:r>
              <a:rPr lang="en-US" dirty="0">
                <a:solidFill>
                  <a:srgbClr val="3A3A3A"/>
                </a:solidFill>
                <a:latin typeface="Inter"/>
              </a:rPr>
              <a:t>Quality of products </a:t>
            </a:r>
          </a:p>
          <a:p>
            <a:pPr algn="just">
              <a:lnSpc>
                <a:spcPct val="150000"/>
              </a:lnSpc>
              <a:buFont typeface="Arial" panose="020B0604020202020204" pitchFamily="34" charset="0"/>
              <a:buChar char="•"/>
            </a:pPr>
            <a:r>
              <a:rPr lang="en-US" dirty="0">
                <a:solidFill>
                  <a:srgbClr val="3A3A3A"/>
                </a:solidFill>
                <a:latin typeface="Inter"/>
              </a:rPr>
              <a:t>Reduce costs </a:t>
            </a:r>
          </a:p>
          <a:p>
            <a:pPr algn="just">
              <a:lnSpc>
                <a:spcPct val="150000"/>
              </a:lnSpc>
              <a:buFont typeface="Arial" panose="020B0604020202020204" pitchFamily="34" charset="0"/>
              <a:buChar char="•"/>
            </a:pPr>
            <a:r>
              <a:rPr lang="en-US" dirty="0">
                <a:solidFill>
                  <a:srgbClr val="3A3A3A"/>
                </a:solidFill>
                <a:latin typeface="Inter"/>
              </a:rPr>
              <a:t>Competitive advantage</a:t>
            </a:r>
          </a:p>
          <a:p>
            <a:pPr algn="just">
              <a:lnSpc>
                <a:spcPct val="150000"/>
              </a:lnSpc>
              <a:buFont typeface="Arial" panose="020B0604020202020204" pitchFamily="34" charset="0"/>
              <a:buChar char="•"/>
            </a:pPr>
            <a:r>
              <a:rPr lang="en-US" dirty="0">
                <a:solidFill>
                  <a:srgbClr val="3A3A3A"/>
                </a:solidFill>
                <a:latin typeface="Inter"/>
              </a:rPr>
              <a:t>Higher profits</a:t>
            </a:r>
          </a:p>
          <a:p>
            <a:pPr algn="just">
              <a:lnSpc>
                <a:spcPct val="150000"/>
              </a:lnSpc>
            </a:pPr>
            <a:r>
              <a:rPr lang="en-US" b="1" dirty="0">
                <a:solidFill>
                  <a:srgbClr val="3A3A3A"/>
                </a:solidFill>
                <a:latin typeface="Inter"/>
              </a:rPr>
              <a:t>Businesses that fail to innovate, run the risk of:</a:t>
            </a:r>
            <a:endParaRPr lang="en-US" dirty="0">
              <a:solidFill>
                <a:srgbClr val="3A3A3A"/>
              </a:solidFill>
              <a:latin typeface="Inter"/>
            </a:endParaRPr>
          </a:p>
          <a:p>
            <a:pPr algn="just">
              <a:lnSpc>
                <a:spcPct val="150000"/>
              </a:lnSpc>
              <a:buFont typeface="Arial" panose="020B0604020202020204" pitchFamily="34" charset="0"/>
              <a:buChar char="•"/>
            </a:pPr>
            <a:r>
              <a:rPr lang="en-US" dirty="0">
                <a:solidFill>
                  <a:srgbClr val="3A3A3A"/>
                </a:solidFill>
                <a:latin typeface="Inter"/>
              </a:rPr>
              <a:t>Losing market share to competitors</a:t>
            </a:r>
          </a:p>
          <a:p>
            <a:pPr algn="just">
              <a:lnSpc>
                <a:spcPct val="150000"/>
              </a:lnSpc>
              <a:buFont typeface="Arial" panose="020B0604020202020204" pitchFamily="34" charset="0"/>
              <a:buChar char="•"/>
            </a:pPr>
            <a:r>
              <a:rPr lang="en-US" dirty="0">
                <a:solidFill>
                  <a:srgbClr val="3A3A3A"/>
                </a:solidFill>
                <a:latin typeface="Inter"/>
              </a:rPr>
              <a:t>Falling productivity and efficiency</a:t>
            </a:r>
          </a:p>
          <a:p>
            <a:pPr algn="just">
              <a:lnSpc>
                <a:spcPct val="150000"/>
              </a:lnSpc>
              <a:buFont typeface="Arial" panose="020B0604020202020204" pitchFamily="34" charset="0"/>
              <a:buChar char="•"/>
            </a:pPr>
            <a:r>
              <a:rPr lang="en-US" dirty="0">
                <a:solidFill>
                  <a:srgbClr val="3A3A3A"/>
                </a:solidFill>
                <a:latin typeface="Inter"/>
              </a:rPr>
              <a:t>Losing people who are keen on innovation</a:t>
            </a:r>
          </a:p>
          <a:p>
            <a:pPr algn="just">
              <a:lnSpc>
                <a:spcPct val="150000"/>
              </a:lnSpc>
              <a:buFont typeface="Arial" panose="020B0604020202020204" pitchFamily="34" charset="0"/>
              <a:buChar char="•"/>
            </a:pPr>
            <a:r>
              <a:rPr lang="en-US" dirty="0">
                <a:solidFill>
                  <a:srgbClr val="3A3A3A"/>
                </a:solidFill>
                <a:latin typeface="Inter"/>
              </a:rPr>
              <a:t>Experiencing steadily reducing profits</a:t>
            </a:r>
          </a:p>
          <a:p>
            <a:pPr algn="just">
              <a:lnSpc>
                <a:spcPct val="150000"/>
              </a:lnSpc>
              <a:buFont typeface="Arial" panose="020B0604020202020204" pitchFamily="34" charset="0"/>
              <a:buChar char="•"/>
            </a:pPr>
            <a:r>
              <a:rPr lang="en-US" dirty="0">
                <a:solidFill>
                  <a:srgbClr val="3A3A3A"/>
                </a:solidFill>
                <a:latin typeface="Inter"/>
              </a:rPr>
              <a:t>Going out of business</a:t>
            </a:r>
            <a:endParaRPr lang="en-US" b="0" i="0" dirty="0">
              <a:solidFill>
                <a:srgbClr val="3A3A3A"/>
              </a:solidFill>
              <a:effectLst/>
              <a:latin typeface="Inter"/>
            </a:endParaRPr>
          </a:p>
        </p:txBody>
      </p:sp>
    </p:spTree>
    <p:extLst>
      <p:ext uri="{BB962C8B-B14F-4D97-AF65-F5344CB8AC3E}">
        <p14:creationId xmlns:p14="http://schemas.microsoft.com/office/powerpoint/2010/main" xmlns="" val="1249879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cap="all" dirty="0" smtClean="0">
                <a:solidFill>
                  <a:srgbClr val="C00000"/>
                </a:solidFill>
                <a:effectLst>
                  <a:reflection blurRad="12700" stA="48000" endA="300" endPos="55000" dir="5400000" sy="-90000" algn="bl" rotWithShape="0"/>
                </a:effectLst>
                <a:latin typeface="Franklin Gothic Medium"/>
              </a:rPr>
              <a:t>design thinking results and solutions </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17</a:t>
            </a:fld>
            <a:endParaRPr lang="en-US">
              <a:solidFill>
                <a:srgbClr val="464653"/>
              </a:solidFill>
            </a:endParaRPr>
          </a:p>
        </p:txBody>
      </p:sp>
      <p:sp>
        <p:nvSpPr>
          <p:cNvPr id="5" name="Rectangle 4"/>
          <p:cNvSpPr/>
          <p:nvPr/>
        </p:nvSpPr>
        <p:spPr>
          <a:xfrm>
            <a:off x="838200" y="1594396"/>
            <a:ext cx="10850880" cy="4067780"/>
          </a:xfrm>
          <a:prstGeom prst="rect">
            <a:avLst/>
          </a:prstGeom>
        </p:spPr>
        <p:txBody>
          <a:bodyPr wrap="square">
            <a:spAutoFit/>
          </a:bodyPr>
          <a:lstStyle/>
          <a:p>
            <a:pPr lvl="0" algn="just">
              <a:spcAft>
                <a:spcPts val="1200"/>
              </a:spcAft>
            </a:pPr>
            <a:r>
              <a:rPr lang="en-US" sz="2400" dirty="0" smtClean="0">
                <a:solidFill>
                  <a:srgbClr val="0F1F2C"/>
                </a:solidFill>
              </a:rPr>
              <a:t>The process is like a muscle that you need to build and use. With a design thinking mindset, you can spend time effectively solving the right problems and building processes that will impact your organization’s success.</a:t>
            </a:r>
          </a:p>
          <a:p>
            <a:pPr algn="just">
              <a:spcBef>
                <a:spcPts val="500"/>
              </a:spcBef>
              <a:buClr>
                <a:schemeClr val="dk1"/>
              </a:buClr>
              <a:buSzPts val="440"/>
            </a:pPr>
            <a:r>
              <a:rPr lang="en-US" sz="2400" dirty="0" smtClean="0">
                <a:solidFill>
                  <a:srgbClr val="17191D"/>
                </a:solidFill>
                <a:latin typeface="Calibri" pitchFamily="34" charset="0"/>
                <a:ea typeface="Roboto"/>
                <a:cs typeface="Roboto"/>
                <a:sym typeface="Roboto"/>
              </a:rPr>
              <a:t>Design thinking is both an ideology and a process that seeks to solve complex problems in a user-centric way. It focuses on achieving practical results and solutions that are:</a:t>
            </a:r>
          </a:p>
          <a:p>
            <a:pPr algn="just">
              <a:spcBef>
                <a:spcPts val="500"/>
              </a:spcBef>
              <a:buClr>
                <a:schemeClr val="dk1"/>
              </a:buClr>
              <a:buSzPts val="440"/>
            </a:pPr>
            <a:endParaRPr lang="en-US" sz="2400" dirty="0" smtClean="0">
              <a:solidFill>
                <a:srgbClr val="17191D"/>
              </a:solidFill>
              <a:latin typeface="Calibri" pitchFamily="34" charset="0"/>
              <a:ea typeface="Roboto"/>
              <a:cs typeface="Roboto"/>
              <a:sym typeface="Roboto"/>
            </a:endParaRPr>
          </a:p>
          <a:p>
            <a:pPr indent="-332740" algn="just">
              <a:buClr>
                <a:srgbClr val="17191D"/>
              </a:buClr>
              <a:buSzPts val="1640"/>
              <a:buFont typeface="Arial" pitchFamily="34" charset="0"/>
              <a:buChar char="•"/>
            </a:pPr>
            <a:r>
              <a:rPr lang="en-US" sz="2400" b="1" dirty="0" smtClean="0">
                <a:solidFill>
                  <a:srgbClr val="17191D"/>
                </a:solidFill>
                <a:latin typeface="Calibri" pitchFamily="34" charset="0"/>
                <a:ea typeface="Roboto"/>
                <a:cs typeface="Roboto"/>
                <a:sym typeface="Roboto"/>
              </a:rPr>
              <a:t>Technically feasible</a:t>
            </a:r>
            <a:r>
              <a:rPr lang="en-US" sz="2400" dirty="0" smtClean="0">
                <a:solidFill>
                  <a:srgbClr val="17191D"/>
                </a:solidFill>
                <a:latin typeface="Calibri" pitchFamily="34" charset="0"/>
                <a:ea typeface="Roboto"/>
                <a:cs typeface="Roboto"/>
                <a:sym typeface="Roboto"/>
              </a:rPr>
              <a:t>: They can be developed into functional products or processes;</a:t>
            </a:r>
          </a:p>
          <a:p>
            <a:pPr marL="457200" lvl="0" indent="-332740" algn="just">
              <a:buClr>
                <a:srgbClr val="17191D"/>
              </a:buClr>
              <a:buSzPts val="1640"/>
              <a:buFont typeface="Arial" pitchFamily="34" charset="0"/>
              <a:buChar char="•"/>
            </a:pPr>
            <a:r>
              <a:rPr lang="en-US" sz="2400" b="1" dirty="0" smtClean="0">
                <a:solidFill>
                  <a:srgbClr val="17191D"/>
                </a:solidFill>
                <a:latin typeface="Calibri" pitchFamily="34" charset="0"/>
                <a:ea typeface="Roboto"/>
                <a:cs typeface="Roboto"/>
                <a:sym typeface="Roboto"/>
              </a:rPr>
              <a:t>Economically viable</a:t>
            </a:r>
            <a:r>
              <a:rPr lang="en-US" sz="2400" dirty="0" smtClean="0">
                <a:solidFill>
                  <a:srgbClr val="17191D"/>
                </a:solidFill>
                <a:latin typeface="Calibri" pitchFamily="34" charset="0"/>
                <a:ea typeface="Roboto"/>
                <a:cs typeface="Roboto"/>
                <a:sym typeface="Roboto"/>
              </a:rPr>
              <a:t>: The business can afford to implement them;</a:t>
            </a:r>
          </a:p>
          <a:p>
            <a:pPr marL="457200" lvl="0" indent="-332740" algn="just">
              <a:buClr>
                <a:srgbClr val="17191D"/>
              </a:buClr>
              <a:buSzPts val="1640"/>
              <a:buFont typeface="Arial" pitchFamily="34" charset="0"/>
              <a:buChar char="•"/>
            </a:pPr>
            <a:r>
              <a:rPr lang="en-US" sz="2400" b="1" dirty="0" smtClean="0">
                <a:solidFill>
                  <a:srgbClr val="17191D"/>
                </a:solidFill>
                <a:latin typeface="Calibri" pitchFamily="34" charset="0"/>
                <a:ea typeface="Roboto"/>
                <a:cs typeface="Roboto"/>
                <a:sym typeface="Roboto"/>
              </a:rPr>
              <a:t>Desirable for the user</a:t>
            </a:r>
            <a:r>
              <a:rPr lang="en-US" sz="2400" dirty="0" smtClean="0">
                <a:solidFill>
                  <a:srgbClr val="17191D"/>
                </a:solidFill>
                <a:latin typeface="Calibri" pitchFamily="34" charset="0"/>
                <a:ea typeface="Roboto"/>
                <a:cs typeface="Roboto"/>
                <a:sym typeface="Roboto"/>
              </a:rPr>
              <a:t>: They meet a real human need.</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Design Thinking - Social Innovation</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18</a:t>
            </a:fld>
            <a:endParaRPr lang="en-US">
              <a:solidFill>
                <a:srgbClr val="464653"/>
              </a:solidFill>
            </a:endParaRPr>
          </a:p>
        </p:txBody>
      </p:sp>
      <p:sp>
        <p:nvSpPr>
          <p:cNvPr id="4" name="Rectangle 3"/>
          <p:cNvSpPr/>
          <p:nvPr/>
        </p:nvSpPr>
        <p:spPr>
          <a:xfrm>
            <a:off x="655320" y="1341120"/>
            <a:ext cx="10972800" cy="5078313"/>
          </a:xfrm>
          <a:prstGeom prst="rect">
            <a:avLst/>
          </a:prstGeom>
        </p:spPr>
        <p:txBody>
          <a:bodyPr wrap="square">
            <a:spAutoFit/>
          </a:bodyPr>
          <a:lstStyle/>
          <a:p>
            <a:pPr algn="just">
              <a:buClr>
                <a:srgbClr val="FF0000"/>
              </a:buClr>
            </a:pPr>
            <a:r>
              <a:rPr lang="en-US" dirty="0" smtClean="0"/>
              <a:t>Design thinking is not just a buzzword or a trendy concept—it holds significant importance when it comes to solving social problems. Here are some key reasons why applying design thinking to address social issues is crucial:</a:t>
            </a:r>
          </a:p>
          <a:p>
            <a:pPr algn="just" fontAlgn="base"/>
            <a:endParaRPr lang="en-US" b="1" dirty="0" smtClean="0"/>
          </a:p>
          <a:p>
            <a:pPr algn="just" fontAlgn="base"/>
            <a:r>
              <a:rPr lang="en-US" b="1" dirty="0" smtClean="0">
                <a:solidFill>
                  <a:srgbClr val="7030A0"/>
                </a:solidFill>
              </a:rPr>
              <a:t>Human-Centered Solutions:</a:t>
            </a:r>
            <a:endParaRPr lang="en-US" dirty="0" smtClean="0">
              <a:solidFill>
                <a:srgbClr val="7030A0"/>
              </a:solidFill>
            </a:endParaRPr>
          </a:p>
          <a:p>
            <a:pPr algn="just" fontAlgn="base"/>
            <a:r>
              <a:rPr lang="en-US" dirty="0" smtClean="0"/>
              <a:t>Design thinking puts people at the heart of the problem-solving process. By empathizing with the individuals affected by social problems, designers gain deep insights into their needs, aspirations, and challenges. This understanding allows for the development of solutions that are truly tailored to address the underlying causes and improve people’s lives. Design thinking ensures that the solutions created are not just band-aid fixes but transformative and sustainable changes.</a:t>
            </a:r>
          </a:p>
          <a:p>
            <a:pPr algn="just" fontAlgn="base"/>
            <a:endParaRPr lang="en-US" b="1" dirty="0" smtClean="0"/>
          </a:p>
          <a:p>
            <a:pPr algn="just" fontAlgn="base"/>
            <a:r>
              <a:rPr lang="en-US" b="1" dirty="0" smtClean="0">
                <a:solidFill>
                  <a:srgbClr val="7030A0"/>
                </a:solidFill>
              </a:rPr>
              <a:t>Creative Problem-Solving</a:t>
            </a:r>
            <a:endParaRPr lang="en-US" dirty="0" smtClean="0">
              <a:solidFill>
                <a:srgbClr val="7030A0"/>
              </a:solidFill>
            </a:endParaRPr>
          </a:p>
          <a:p>
            <a:pPr algn="just" fontAlgn="base"/>
            <a:r>
              <a:rPr lang="en-US" dirty="0" smtClean="0"/>
              <a:t>Social problems are often complex and multifaceted, requiring innovative approaches. Design thinking encourages thinking outside the box and fosters a culture of creativity. By approaching problems from new angles and combining diverse perspectives, design thinkers can generate novel and unconventional solutions. It breaks free from the constraints of traditional problem-solving methods and enables fresh ideas to emerge, leading to breakthrough innovations.</a:t>
            </a:r>
          </a:p>
          <a:p>
            <a:pPr algn="just">
              <a:buClr>
                <a:srgbClr val="FF0000"/>
              </a:buClr>
              <a:buFont typeface="Arial" pitchFamily="34" charset="0"/>
              <a:buChar char="•"/>
            </a:pPr>
            <a:endParaRPr lang="en-US" dirty="0" smtClean="0">
              <a:latin typeface="Calibri" pitchFamily="34" charset="0"/>
            </a:endParaRPr>
          </a:p>
          <a:p>
            <a:pPr algn="just">
              <a:buClr>
                <a:srgbClr val="FF0000"/>
              </a:buClr>
              <a:buFont typeface="Arial" pitchFamily="34" charset="0"/>
              <a:buChar char="•"/>
            </a:pP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Design Thinking - Social Innovation</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19</a:t>
            </a:fld>
            <a:endParaRPr lang="en-US">
              <a:solidFill>
                <a:srgbClr val="464653"/>
              </a:solidFill>
            </a:endParaRPr>
          </a:p>
        </p:txBody>
      </p:sp>
      <p:sp>
        <p:nvSpPr>
          <p:cNvPr id="4" name="Rectangle 3"/>
          <p:cNvSpPr/>
          <p:nvPr/>
        </p:nvSpPr>
        <p:spPr>
          <a:xfrm>
            <a:off x="304800" y="1225689"/>
            <a:ext cx="11628120" cy="5355312"/>
          </a:xfrm>
          <a:prstGeom prst="rect">
            <a:avLst/>
          </a:prstGeom>
        </p:spPr>
        <p:txBody>
          <a:bodyPr wrap="square">
            <a:spAutoFit/>
          </a:bodyPr>
          <a:lstStyle/>
          <a:p>
            <a:pPr algn="just" fontAlgn="base"/>
            <a:r>
              <a:rPr lang="en-US" b="1" dirty="0" smtClean="0">
                <a:solidFill>
                  <a:srgbClr val="7030A0"/>
                </a:solidFill>
              </a:rPr>
              <a:t>Iterative and Agile Approach</a:t>
            </a:r>
            <a:endParaRPr lang="en-US" dirty="0" smtClean="0">
              <a:solidFill>
                <a:srgbClr val="7030A0"/>
              </a:solidFill>
            </a:endParaRPr>
          </a:p>
          <a:p>
            <a:pPr algn="just" fontAlgn="base"/>
            <a:r>
              <a:rPr lang="en-US" dirty="0" smtClean="0"/>
              <a:t>Design thinking is an iterative process that encourages continuous learning and improvement. By prototyping and testing solutions early on, designers can gather feedback and refine their ideas based on real-world insights. This agile approach allows for rapid experimentation and course correction, ensuring that solutions are adaptive and responsive to evolving needs. It minimizes the risks associated with implementing large-scale interventions without real-world validation.</a:t>
            </a:r>
          </a:p>
          <a:p>
            <a:pPr algn="just" fontAlgn="base"/>
            <a:endParaRPr lang="en-US" b="1" dirty="0" smtClean="0"/>
          </a:p>
          <a:p>
            <a:pPr algn="just" fontAlgn="base"/>
            <a:r>
              <a:rPr lang="en-US" b="1" dirty="0" smtClean="0">
                <a:solidFill>
                  <a:srgbClr val="7030A0"/>
                </a:solidFill>
              </a:rPr>
              <a:t>Collaboration and Co-Creation</a:t>
            </a:r>
            <a:endParaRPr lang="en-US" dirty="0" smtClean="0">
              <a:solidFill>
                <a:srgbClr val="7030A0"/>
              </a:solidFill>
            </a:endParaRPr>
          </a:p>
          <a:p>
            <a:pPr algn="just" fontAlgn="base"/>
            <a:r>
              <a:rPr lang="en-US" dirty="0" smtClean="0"/>
              <a:t>Social problems are often complex and require a multidisciplinary approach. Design thinking fosters collaboration among diverse stakeholders, including experts, community members, policymakers, and organizations. This collaborative environment promotes collective intelligence and leverages the expertise and perspectives of various stakeholders. By involving those affected by the problem in the design process, it empowers communities and ensures that solutions are inclusive, contextually relevant, and sustainable.</a:t>
            </a:r>
          </a:p>
          <a:p>
            <a:pPr algn="just" fontAlgn="base"/>
            <a:endParaRPr lang="en-US" dirty="0" smtClean="0"/>
          </a:p>
          <a:p>
            <a:pPr algn="just" fontAlgn="base"/>
            <a:r>
              <a:rPr lang="en-US" b="1" dirty="0" smtClean="0">
                <a:solidFill>
                  <a:srgbClr val="7030A0"/>
                </a:solidFill>
              </a:rPr>
              <a:t>Scalability and Impact</a:t>
            </a:r>
            <a:endParaRPr lang="en-US" dirty="0" smtClean="0">
              <a:solidFill>
                <a:srgbClr val="7030A0"/>
              </a:solidFill>
            </a:endParaRPr>
          </a:p>
          <a:p>
            <a:pPr algn="just" fontAlgn="base"/>
            <a:r>
              <a:rPr lang="en-US" dirty="0" smtClean="0"/>
              <a:t>Design thinking not only aims to solve immediate social problems but also focuses on scalability and long-term impact. By testing and refining solutions iteratively, designers can identify the most effective approaches and develop strategies for scaling them up. The emphasis on measuring impact and continuous evaluation ensures that solutions are evidence-based and outcomes-driven. Design thinking enables social interventions to have a broader reach and create lasting change in communities and societies.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766AC7-4A4E-4A09-AB82-00C41332D9E3}"/>
              </a:ext>
            </a:extLst>
          </p:cNvPr>
          <p:cNvSpPr>
            <a:spLocks noGrp="1"/>
          </p:cNvSpPr>
          <p:nvPr>
            <p:ph type="title"/>
          </p:nvPr>
        </p:nvSpPr>
        <p:spPr/>
        <p:txBody>
          <a:bodyPr>
            <a:normAutofit/>
          </a:bodyPr>
          <a:lstStyle/>
          <a:p>
            <a:pPr algn="ctr"/>
            <a:r>
              <a:rPr lang="en-US" sz="4000" b="1" dirty="0">
                <a:solidFill>
                  <a:srgbClr val="C00000"/>
                </a:solidFill>
              </a:rPr>
              <a:t>Course Outcomes</a:t>
            </a:r>
            <a:endParaRPr lang="en-IN" sz="4000" b="1" dirty="0">
              <a:solidFill>
                <a:srgbClr val="C00000"/>
              </a:solidFill>
            </a:endParaRPr>
          </a:p>
        </p:txBody>
      </p:sp>
      <p:sp>
        <p:nvSpPr>
          <p:cNvPr id="3" name="Content Placeholder 2">
            <a:extLst>
              <a:ext uri="{FF2B5EF4-FFF2-40B4-BE49-F238E27FC236}">
                <a16:creationId xmlns="" xmlns:a16="http://schemas.microsoft.com/office/drawing/2014/main" id="{5DE9CB55-1009-4039-97C4-7BFC3DAB9D1D}"/>
              </a:ext>
            </a:extLst>
          </p:cNvPr>
          <p:cNvSpPr>
            <a:spLocks noGrp="1"/>
          </p:cNvSpPr>
          <p:nvPr>
            <p:ph idx="1"/>
          </p:nvPr>
        </p:nvSpPr>
        <p:spPr>
          <a:xfrm>
            <a:off x="472966" y="1466193"/>
            <a:ext cx="11430000" cy="4710770"/>
          </a:xfrm>
        </p:spPr>
        <p:txBody>
          <a:bodyPr>
            <a:normAutofit/>
          </a:bodyPr>
          <a:lstStyle/>
          <a:p>
            <a:endParaRPr lang="en-US" dirty="0">
              <a:latin typeface="Times New Roman" panose="02020603050405020304" pitchFamily="18" charset="0"/>
              <a:cs typeface="Times New Roman" panose="02020603050405020304" pitchFamily="18" charset="0"/>
            </a:endParaRPr>
          </a:p>
          <a:p>
            <a:r>
              <a:rPr lang="en-US" b="1" dirty="0"/>
              <a:t>CO1</a:t>
            </a:r>
            <a:r>
              <a:rPr lang="en-US" dirty="0"/>
              <a:t> - </a:t>
            </a:r>
            <a:r>
              <a:rPr lang="en-US" dirty="0" smtClean="0"/>
              <a:t>Explain the fundamentals of Design Thinking and innovation. </a:t>
            </a:r>
            <a:r>
              <a:rPr lang="en-US" b="1" dirty="0" smtClean="0"/>
              <a:t>(K2)</a:t>
            </a:r>
            <a:endParaRPr lang="en-US" dirty="0"/>
          </a:p>
          <a:p>
            <a:r>
              <a:rPr lang="en-US" b="1" dirty="0">
                <a:solidFill>
                  <a:srgbClr val="C00000"/>
                </a:solidFill>
              </a:rPr>
              <a:t>CO2</a:t>
            </a:r>
            <a:r>
              <a:rPr lang="en-US" dirty="0">
                <a:solidFill>
                  <a:srgbClr val="C00000"/>
                </a:solidFill>
              </a:rPr>
              <a:t> - </a:t>
            </a:r>
            <a:r>
              <a:rPr lang="en-US" dirty="0" smtClean="0">
                <a:solidFill>
                  <a:srgbClr val="C00000"/>
                </a:solidFill>
              </a:rPr>
              <a:t>Empathize and analyze model action plan. </a:t>
            </a:r>
            <a:r>
              <a:rPr lang="en-US" b="1" dirty="0" smtClean="0">
                <a:solidFill>
                  <a:srgbClr val="C00000"/>
                </a:solidFill>
              </a:rPr>
              <a:t>(K2)</a:t>
            </a:r>
            <a:endParaRPr lang="en-US" dirty="0">
              <a:solidFill>
                <a:srgbClr val="C00000"/>
              </a:solidFill>
            </a:endParaRPr>
          </a:p>
          <a:p>
            <a:r>
              <a:rPr lang="en-US" b="1" dirty="0"/>
              <a:t>CO3</a:t>
            </a:r>
            <a:r>
              <a:rPr lang="en-US" dirty="0"/>
              <a:t> - </a:t>
            </a:r>
            <a:r>
              <a:rPr lang="en-US" dirty="0" smtClean="0"/>
              <a:t>Describe the principles of innovation and idea generation for product design. </a:t>
            </a:r>
            <a:r>
              <a:rPr lang="en-US" b="1" dirty="0" smtClean="0"/>
              <a:t>(K2)</a:t>
            </a:r>
            <a:endParaRPr lang="en-US" dirty="0"/>
          </a:p>
          <a:p>
            <a:r>
              <a:rPr lang="en-US" b="1" dirty="0"/>
              <a:t>CO4</a:t>
            </a:r>
            <a:r>
              <a:rPr lang="en-US" dirty="0"/>
              <a:t> - </a:t>
            </a:r>
            <a:r>
              <a:rPr lang="en-US" dirty="0" smtClean="0"/>
              <a:t>Apply design thinking techniques for given tasks. </a:t>
            </a:r>
            <a:r>
              <a:rPr lang="en-US" b="1" dirty="0" smtClean="0"/>
              <a:t>(K3)</a:t>
            </a:r>
            <a:endParaRPr lang="en-US" dirty="0"/>
          </a:p>
          <a:p>
            <a:r>
              <a:rPr lang="en-US" b="1" dirty="0"/>
              <a:t>CO5</a:t>
            </a:r>
            <a:r>
              <a:rPr lang="en-US" dirty="0"/>
              <a:t> - </a:t>
            </a:r>
            <a:r>
              <a:rPr lang="en-US" dirty="0" smtClean="0"/>
              <a:t>Apply the design thinking techniques for solving problems in various sectors.</a:t>
            </a:r>
            <a:r>
              <a:rPr lang="en-US" b="1" dirty="0" smtClean="0"/>
              <a:t> (K3)</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143C2F92-5A62-45CD-AE91-6C9AADDDB358}"/>
              </a:ext>
            </a:extLst>
          </p:cNvPr>
          <p:cNvSpPr>
            <a:spLocks noGrp="1"/>
          </p:cNvSpPr>
          <p:nvPr>
            <p:ph type="dt" sz="half" idx="10"/>
          </p:nvPr>
        </p:nvSpPr>
        <p:spPr/>
        <p:txBody>
          <a:bodyPr/>
          <a:lstStyle/>
          <a:p>
            <a:fld id="{CE2EEBC5-93E7-49CD-BAFA-D94F2922D2F7}" type="datetime1">
              <a:rPr lang="en-IN" smtClean="0"/>
              <a:pPr/>
              <a:t>20-12-2024</a:t>
            </a:fld>
            <a:endParaRPr lang="en-IN"/>
          </a:p>
        </p:txBody>
      </p:sp>
      <p:sp>
        <p:nvSpPr>
          <p:cNvPr id="5" name="Footer Placeholder 4">
            <a:extLst>
              <a:ext uri="{FF2B5EF4-FFF2-40B4-BE49-F238E27FC236}">
                <a16:creationId xmlns="" xmlns:a16="http://schemas.microsoft.com/office/drawing/2014/main" id="{B9B837FC-51F8-4C74-9EB6-176E4090961E}"/>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 xmlns:a16="http://schemas.microsoft.com/office/drawing/2014/main" id="{336632C9-61E1-4F8A-9D18-EC260766C928}"/>
              </a:ext>
            </a:extLst>
          </p:cNvPr>
          <p:cNvSpPr>
            <a:spLocks noGrp="1"/>
          </p:cNvSpPr>
          <p:nvPr>
            <p:ph type="sldNum" sz="quarter" idx="12"/>
          </p:nvPr>
        </p:nvSpPr>
        <p:spPr/>
        <p:txBody>
          <a:bodyPr/>
          <a:lstStyle/>
          <a:p>
            <a:fld id="{9F007541-7122-47D0-81F7-220A90B2D1EC}" type="slidenum">
              <a:rPr lang="en-IN" smtClean="0"/>
              <a:pPr/>
              <a:t>2</a:t>
            </a:fld>
            <a:endParaRPr lang="en-IN"/>
          </a:p>
        </p:txBody>
      </p:sp>
    </p:spTree>
    <p:extLst>
      <p:ext uri="{BB962C8B-B14F-4D97-AF65-F5344CB8AC3E}">
        <p14:creationId xmlns:p14="http://schemas.microsoft.com/office/powerpoint/2010/main" xmlns="" val="3049218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Design Thinking - Social Innovation</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20</a:t>
            </a:fld>
            <a:endParaRPr lang="en-US">
              <a:solidFill>
                <a:srgbClr val="464653"/>
              </a:solidFill>
            </a:endParaRPr>
          </a:p>
        </p:txBody>
      </p:sp>
      <p:sp>
        <p:nvSpPr>
          <p:cNvPr id="4" name="Rectangle 3"/>
          <p:cNvSpPr/>
          <p:nvPr/>
        </p:nvSpPr>
        <p:spPr>
          <a:xfrm>
            <a:off x="487680" y="1405325"/>
            <a:ext cx="11170920" cy="4401205"/>
          </a:xfrm>
          <a:prstGeom prst="rect">
            <a:avLst/>
          </a:prstGeom>
        </p:spPr>
        <p:txBody>
          <a:bodyPr wrap="square">
            <a:spAutoFit/>
          </a:bodyPr>
          <a:lstStyle/>
          <a:p>
            <a:pPr algn="just" fontAlgn="base"/>
            <a:r>
              <a:rPr lang="en-US" sz="2000" b="1" cap="all" dirty="0" smtClean="0">
                <a:solidFill>
                  <a:srgbClr val="C00000"/>
                </a:solidFill>
              </a:rPr>
              <a:t>APPLYING DESIGN THINKING TO SOCIAL PROBLEMS</a:t>
            </a:r>
            <a:endParaRPr lang="en-US" sz="2000" cap="all" dirty="0" smtClean="0">
              <a:solidFill>
                <a:srgbClr val="C00000"/>
              </a:solidFill>
            </a:endParaRPr>
          </a:p>
          <a:p>
            <a:pPr algn="just" fontAlgn="base"/>
            <a:r>
              <a:rPr lang="en-US" sz="2000" dirty="0" smtClean="0"/>
              <a:t>Let’s apply all 5 stages of design thinking to solve social problems and see how these work:</a:t>
            </a:r>
          </a:p>
          <a:p>
            <a:pPr algn="just" fontAlgn="base"/>
            <a:r>
              <a:rPr lang="en-US" sz="2000" b="1" dirty="0" smtClean="0">
                <a:solidFill>
                  <a:srgbClr val="00B050"/>
                </a:solidFill>
              </a:rPr>
              <a:t>Identifying and Understanding Social Problems</a:t>
            </a:r>
            <a:endParaRPr lang="en-US" sz="2000" dirty="0" smtClean="0">
              <a:solidFill>
                <a:srgbClr val="00B050"/>
              </a:solidFill>
            </a:endParaRPr>
          </a:p>
          <a:p>
            <a:pPr algn="just" fontAlgn="base"/>
            <a:r>
              <a:rPr lang="en-US" sz="2000" dirty="0" smtClean="0"/>
              <a:t>In order to effectively address social problems using design thinking, it is crucial to begin by identifying and understanding the issues at hand. This stage sets the foundation for the entire problem-solving process and ensures that solutions are rooted in a deep understanding of the problem’s context and complexity. Here are key steps involved in identifying and understanding social problems through a design thinking lens:</a:t>
            </a:r>
          </a:p>
          <a:p>
            <a:pPr algn="just" fontAlgn="base"/>
            <a:endParaRPr lang="en-US" sz="2000" dirty="0" smtClean="0"/>
          </a:p>
          <a:p>
            <a:pPr marL="457200" indent="-457200" algn="just" fontAlgn="base">
              <a:buAutoNum type="arabicPeriod"/>
            </a:pPr>
            <a:r>
              <a:rPr lang="en-US" sz="2000" b="1" dirty="0" smtClean="0">
                <a:solidFill>
                  <a:srgbClr val="7030A0"/>
                </a:solidFill>
              </a:rPr>
              <a:t>Researching and Gathering Insights: </a:t>
            </a:r>
          </a:p>
          <a:p>
            <a:pPr marL="457200" indent="-457200" algn="just" fontAlgn="base">
              <a:buAutoNum type="arabicPeriod"/>
            </a:pPr>
            <a:endParaRPr lang="en-US" sz="2000" dirty="0" smtClean="0"/>
          </a:p>
          <a:p>
            <a:pPr algn="just" fontAlgn="base"/>
            <a:r>
              <a:rPr lang="en-US" sz="2000" dirty="0" smtClean="0"/>
              <a:t>Thorough research is essential to gain a comprehensive understanding of the social problem being addressed. This involves conducting literature reviews, analyzing data, and studying existing reports and studies related to the issue. By immersing themselves in existing knowledge and understanding the broader context, designers can uncover valuable insights that inform their problem-solving approach.</a:t>
            </a: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Design Thinking - Social Innovation</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21</a:t>
            </a:fld>
            <a:endParaRPr lang="en-US">
              <a:solidFill>
                <a:srgbClr val="464653"/>
              </a:solidFill>
            </a:endParaRPr>
          </a:p>
        </p:txBody>
      </p:sp>
      <p:sp>
        <p:nvSpPr>
          <p:cNvPr id="4" name="Rectangle 3"/>
          <p:cNvSpPr/>
          <p:nvPr/>
        </p:nvSpPr>
        <p:spPr>
          <a:xfrm>
            <a:off x="243840" y="1225689"/>
            <a:ext cx="11673840" cy="5262979"/>
          </a:xfrm>
          <a:prstGeom prst="rect">
            <a:avLst/>
          </a:prstGeom>
        </p:spPr>
        <p:txBody>
          <a:bodyPr wrap="square">
            <a:spAutoFit/>
          </a:bodyPr>
          <a:lstStyle/>
          <a:p>
            <a:pPr algn="just" fontAlgn="base"/>
            <a:r>
              <a:rPr lang="en-US" sz="2400" b="1" dirty="0" smtClean="0">
                <a:solidFill>
                  <a:srgbClr val="7030A0"/>
                </a:solidFill>
              </a:rPr>
              <a:t>2. Engaging with Stakeholders and Affected Communities: </a:t>
            </a:r>
            <a:r>
              <a:rPr lang="en-US" sz="2400" dirty="0" smtClean="0"/>
              <a:t>Effective problem-solving requires active engagement with stakeholders and the communities affected by the social problem. This includes individuals who directly experience the issue, as well as experts, policymakers, and organizations working in the field. By listening to diverse perspectives, designers can gain a more nuanced understanding of the problem’s causes, impacts, and potential solutions. Engaging with stakeholders also helps build trust, foster collaboration, and ensure that the proposed solutions are aligned with the needs and aspirations of the community.</a:t>
            </a:r>
          </a:p>
          <a:p>
            <a:pPr algn="just" fontAlgn="base"/>
            <a:r>
              <a:rPr lang="en-US" sz="2400" b="1" dirty="0" smtClean="0">
                <a:solidFill>
                  <a:srgbClr val="7030A0"/>
                </a:solidFill>
              </a:rPr>
              <a:t>3. Empathizing with the Target Audience:</a:t>
            </a:r>
            <a:r>
              <a:rPr lang="en-US" sz="2400" dirty="0" smtClean="0"/>
              <a:t> Empathy lies at the core of design thinking. To truly understand a social problem, designers need to develop a deep sense of empathy towards the people impacted by it. This involves putting themselves in the shoes of the individuals experiencing the problem, listening to their stories, and observing their experiences firsthand. By empathizing with the target audience, designers can uncover hidden needs, emotions, and barriers that influence the problem and its potential solutions.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Design Thinking - Social Innovation</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22</a:t>
            </a:fld>
            <a:endParaRPr lang="en-US">
              <a:solidFill>
                <a:srgbClr val="464653"/>
              </a:solidFill>
            </a:endParaRPr>
          </a:p>
        </p:txBody>
      </p:sp>
      <p:sp>
        <p:nvSpPr>
          <p:cNvPr id="4" name="Rectangle 3"/>
          <p:cNvSpPr/>
          <p:nvPr/>
        </p:nvSpPr>
        <p:spPr>
          <a:xfrm>
            <a:off x="243840" y="1652350"/>
            <a:ext cx="11170920" cy="3351238"/>
          </a:xfrm>
          <a:prstGeom prst="rect">
            <a:avLst/>
          </a:prstGeom>
        </p:spPr>
        <p:txBody>
          <a:bodyPr wrap="square">
            <a:spAutoFit/>
          </a:bodyPr>
          <a:lstStyle/>
          <a:p>
            <a:pPr algn="just" fontAlgn="base">
              <a:lnSpc>
                <a:spcPct val="150000"/>
              </a:lnSpc>
            </a:pPr>
            <a:r>
              <a:rPr lang="en-US" sz="2400" b="1" dirty="0" smtClean="0">
                <a:solidFill>
                  <a:srgbClr val="7030A0"/>
                </a:solidFill>
              </a:rPr>
              <a:t>4. Defining the Problem: </a:t>
            </a:r>
            <a:r>
              <a:rPr lang="en-US" sz="2400" dirty="0" smtClean="0"/>
              <a:t>Once a thorough understanding of the social problem has been established, designers need to define the problem statement clearly and concisely. This involves identifying the root causes, underlying factors, and systemic issues that contribute to the problem. The problem definition should be focused, actionable, and framed in a way that inspires creative ideation and solution development. A well-defined problem statement acts as a guiding beacon throughout the design thinking process.</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Design Thinking - Social Innovation</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23</a:t>
            </a:fld>
            <a:endParaRPr lang="en-US">
              <a:solidFill>
                <a:srgbClr val="464653"/>
              </a:solidFill>
            </a:endParaRPr>
          </a:p>
        </p:txBody>
      </p:sp>
      <p:sp>
        <p:nvSpPr>
          <p:cNvPr id="4" name="Rectangle 3"/>
          <p:cNvSpPr/>
          <p:nvPr/>
        </p:nvSpPr>
        <p:spPr>
          <a:xfrm>
            <a:off x="472440" y="1278612"/>
            <a:ext cx="11719560" cy="5170646"/>
          </a:xfrm>
          <a:prstGeom prst="rect">
            <a:avLst/>
          </a:prstGeom>
        </p:spPr>
        <p:txBody>
          <a:bodyPr wrap="square">
            <a:spAutoFit/>
          </a:bodyPr>
          <a:lstStyle/>
          <a:p>
            <a:pPr algn="just" fontAlgn="base"/>
            <a:r>
              <a:rPr lang="en-US" sz="2200" dirty="0" smtClean="0">
                <a:solidFill>
                  <a:srgbClr val="00B050"/>
                </a:solidFill>
              </a:rPr>
              <a:t>Empathizing with the target audience</a:t>
            </a:r>
          </a:p>
          <a:p>
            <a:pPr algn="just" fontAlgn="base"/>
            <a:r>
              <a:rPr lang="en-US" sz="2200" dirty="0" smtClean="0"/>
              <a:t>Empathy is a cornerstone of design thinking, and it plays a pivotal role in the process of solving social problems. To effectively address the needs and challenges faced by the target audience, designers must develop a deep sense of empathy. Here are key steps involved in empathizing with the target audience:</a:t>
            </a:r>
          </a:p>
          <a:p>
            <a:pPr algn="just" fontAlgn="base"/>
            <a:r>
              <a:rPr lang="en-US" sz="2200" b="1" dirty="0" smtClean="0">
                <a:solidFill>
                  <a:srgbClr val="7030A0"/>
                </a:solidFill>
              </a:rPr>
              <a:t>Active Listening: </a:t>
            </a:r>
            <a:r>
              <a:rPr lang="en-US" sz="2200" dirty="0" smtClean="0"/>
              <a:t>The first step in developing empathy is to listen actively and attentively. Designers engage in conversations with individuals who directly experience the social problem, giving them a platform to share their stories, perspectives, and emotions. By truly hearing their voices and experiences, designers can gain a more profound understanding of the lived realities and unique circumstances of the target audience.</a:t>
            </a:r>
          </a:p>
          <a:p>
            <a:pPr algn="just" fontAlgn="base"/>
            <a:r>
              <a:rPr lang="en-US" sz="2200" b="1" dirty="0" smtClean="0">
                <a:solidFill>
                  <a:srgbClr val="7030A0"/>
                </a:solidFill>
              </a:rPr>
              <a:t>Immersion and Observation:</a:t>
            </a:r>
            <a:r>
              <a:rPr lang="en-US" sz="2200" dirty="0" smtClean="0"/>
              <a:t> Empathy goes beyond just listening—it involves immersing oneself in the environment and context of the target audience. Designers spend time in the communities affected by the social problem, observing and experiencing firsthand the challenges, resources, and constraints faced by individuals. This immersive approach provides designers with rich insights and helps them uncover nuances that may not be evident through interviews alone.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Design Thinking - Social Innovation</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24</a:t>
            </a:fld>
            <a:endParaRPr lang="en-US">
              <a:solidFill>
                <a:srgbClr val="464653"/>
              </a:solidFill>
            </a:endParaRPr>
          </a:p>
        </p:txBody>
      </p:sp>
      <p:sp>
        <p:nvSpPr>
          <p:cNvPr id="4" name="Rectangle 3"/>
          <p:cNvSpPr/>
          <p:nvPr/>
        </p:nvSpPr>
        <p:spPr>
          <a:xfrm>
            <a:off x="777240" y="1325880"/>
            <a:ext cx="10622280" cy="5170646"/>
          </a:xfrm>
          <a:prstGeom prst="rect">
            <a:avLst/>
          </a:prstGeom>
        </p:spPr>
        <p:txBody>
          <a:bodyPr wrap="square">
            <a:spAutoFit/>
          </a:bodyPr>
          <a:lstStyle/>
          <a:p>
            <a:pPr algn="just" fontAlgn="base"/>
            <a:r>
              <a:rPr lang="en-US" sz="2200" b="1" dirty="0" smtClean="0">
                <a:solidFill>
                  <a:srgbClr val="7030A0"/>
                </a:solidFill>
              </a:rPr>
              <a:t>Building Trust and Relationships: </a:t>
            </a:r>
            <a:r>
              <a:rPr lang="en-US" sz="2200" dirty="0" smtClean="0"/>
              <a:t>Empathy flourishes within a trusting and respectful relationship. Designers aim to build rapport and trust with the target audience, ensuring that individuals feel comfortable sharing their experiences and perspectives openly. Trust allows for deeper conversations and a greater level of insight into the needs, motivations, and aspirations of the community members.</a:t>
            </a:r>
          </a:p>
          <a:p>
            <a:pPr algn="just" fontAlgn="base"/>
            <a:r>
              <a:rPr lang="en-US" sz="2200" b="1" dirty="0" smtClean="0">
                <a:solidFill>
                  <a:srgbClr val="7030A0"/>
                </a:solidFill>
              </a:rPr>
              <a:t>Practicing Empathy Tools and Techniques: </a:t>
            </a:r>
            <a:r>
              <a:rPr lang="en-US" sz="2200" dirty="0" smtClean="0"/>
              <a:t>Designers employ various tools and techniques to foster empathy. These may include storytelling, role-playing, journey mapping, or creating empathy maps. Such methods help designers step into the shoes of the target audience, seeing the world through their eyes and understanding their feelings, thoughts, and challenges more profoundly.</a:t>
            </a:r>
          </a:p>
          <a:p>
            <a:pPr algn="just" fontAlgn="base"/>
            <a:r>
              <a:rPr lang="en-US" sz="2200" b="1" dirty="0" smtClean="0">
                <a:solidFill>
                  <a:srgbClr val="7030A0"/>
                </a:solidFill>
              </a:rPr>
              <a:t>Avoiding Assumptions and Biases: </a:t>
            </a:r>
            <a:r>
              <a:rPr lang="en-US" sz="2200" dirty="0" smtClean="0"/>
              <a:t>Empathy requires designers to set aside preconceived notions and biases. It is essential to approach the target audience with an open mind and without judgment, recognizing that each person’s experience is unique. By avoiding assumptions, designers can genuinely understand the complexity and diversity within the target audience.</a:t>
            </a:r>
            <a:endParaRPr lang="en-US" sz="2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Design Thinking - Social Innovation</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25</a:t>
            </a:fld>
            <a:endParaRPr lang="en-US">
              <a:solidFill>
                <a:srgbClr val="464653"/>
              </a:solidFill>
            </a:endParaRPr>
          </a:p>
        </p:txBody>
      </p:sp>
      <p:sp>
        <p:nvSpPr>
          <p:cNvPr id="4" name="Rectangle 3"/>
          <p:cNvSpPr/>
          <p:nvPr/>
        </p:nvSpPr>
        <p:spPr>
          <a:xfrm>
            <a:off x="457200" y="1087636"/>
            <a:ext cx="11216640" cy="4832092"/>
          </a:xfrm>
          <a:prstGeom prst="rect">
            <a:avLst/>
          </a:prstGeom>
        </p:spPr>
        <p:txBody>
          <a:bodyPr wrap="square">
            <a:spAutoFit/>
          </a:bodyPr>
          <a:lstStyle/>
          <a:p>
            <a:pPr algn="just" fontAlgn="base"/>
            <a:r>
              <a:rPr lang="en-US" sz="2200" b="1" dirty="0" smtClean="0">
                <a:solidFill>
                  <a:srgbClr val="00B050"/>
                </a:solidFill>
              </a:rPr>
              <a:t>Defining the problem</a:t>
            </a:r>
          </a:p>
          <a:p>
            <a:pPr algn="just" fontAlgn="base"/>
            <a:r>
              <a:rPr lang="en-US" sz="2200" dirty="0" smtClean="0"/>
              <a:t>Once designers have empathized with the target audience and gained insights into the social problem, the next step in the design thinking process is to define the problem. This stage involves distilling the gathered information and observations into a clear and actionable problem statement. Here’s how designers define the problem:</a:t>
            </a:r>
          </a:p>
          <a:p>
            <a:pPr algn="just" fontAlgn="base"/>
            <a:r>
              <a:rPr lang="en-US" sz="2200" b="1" dirty="0" smtClean="0">
                <a:solidFill>
                  <a:srgbClr val="7030A0"/>
                </a:solidFill>
              </a:rPr>
              <a:t>Synthesizing Insights: </a:t>
            </a:r>
            <a:r>
              <a:rPr lang="en-US" sz="2200" dirty="0" smtClean="0"/>
              <a:t>Designers review and synthesize the data, information, and observations collected during the empathy stage. They look for patterns, themes, and commonalities among the experiences and needs of the target audience. By organizing and analyzing the data, designers gain a comprehensive overview of the problem landscape.</a:t>
            </a:r>
          </a:p>
          <a:p>
            <a:pPr algn="just" fontAlgn="base"/>
            <a:r>
              <a:rPr lang="en-US" sz="2200" b="1" dirty="0" smtClean="0">
                <a:solidFill>
                  <a:srgbClr val="7030A0"/>
                </a:solidFill>
              </a:rPr>
              <a:t>Identifying Root Causes:</a:t>
            </a:r>
            <a:r>
              <a:rPr lang="en-US" sz="2200" dirty="0" smtClean="0"/>
              <a:t> In addition to understanding the surface-level symptoms of the social problem, designers delve deeper to identify the underlying root causes. They investigate the systemic factors, societal norms, and structural barriers that contribute to the persistence of the problem. This analysis helps designers uncover the core issues that need to be addressed for effective problem-solving.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Design Thinking - Social Innovation</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26</a:t>
            </a:fld>
            <a:endParaRPr lang="en-US">
              <a:solidFill>
                <a:srgbClr val="464653"/>
              </a:solidFill>
            </a:endParaRPr>
          </a:p>
        </p:txBody>
      </p:sp>
      <p:sp>
        <p:nvSpPr>
          <p:cNvPr id="4" name="Rectangle 3"/>
          <p:cNvSpPr/>
          <p:nvPr/>
        </p:nvSpPr>
        <p:spPr>
          <a:xfrm>
            <a:off x="792480" y="1327785"/>
            <a:ext cx="10866120" cy="4939814"/>
          </a:xfrm>
          <a:prstGeom prst="rect">
            <a:avLst/>
          </a:prstGeom>
        </p:spPr>
        <p:txBody>
          <a:bodyPr wrap="square">
            <a:spAutoFit/>
          </a:bodyPr>
          <a:lstStyle/>
          <a:p>
            <a:pPr algn="just" fontAlgn="base"/>
            <a:r>
              <a:rPr lang="en-US" sz="2100" b="1" dirty="0" smtClean="0">
                <a:solidFill>
                  <a:srgbClr val="7030A0"/>
                </a:solidFill>
              </a:rPr>
              <a:t>Framing the Problem Statement: </a:t>
            </a:r>
            <a:r>
              <a:rPr lang="en-US" sz="2100" dirty="0" smtClean="0"/>
              <a:t>Designers distill their findings into a clear problem statement that encapsulates the essence of the social problem. The problem statement should be focused, specific, and actionable. It should describe the problem in a way that inspires creative ideation and solution development. A well-defined problem statement acts as a guiding North Star throughout the design thinking process, ensuring that designers stay on track and aligned with the ultimate goal.</a:t>
            </a:r>
          </a:p>
          <a:p>
            <a:pPr algn="just" fontAlgn="base"/>
            <a:r>
              <a:rPr lang="en-US" sz="2100" b="1" dirty="0" smtClean="0">
                <a:solidFill>
                  <a:srgbClr val="7030A0"/>
                </a:solidFill>
              </a:rPr>
              <a:t>Applying the “How Might We” Technique: </a:t>
            </a:r>
            <a:r>
              <a:rPr lang="en-US" sz="2100" dirty="0" smtClean="0"/>
              <a:t>To frame the problem statement in an open and solution-oriented manner, designers often use the “How Might We” (HMW) technique. By posing the problem as a question, such as “How might we address X challenge to achieve Y impact?” or “How might we improve Z to better serve the target audience?” designers encourage brainstorming and ideation around potential solutions.</a:t>
            </a:r>
          </a:p>
          <a:p>
            <a:pPr algn="just" fontAlgn="base"/>
            <a:r>
              <a:rPr lang="en-US" sz="2100" b="1" dirty="0" smtClean="0">
                <a:solidFill>
                  <a:srgbClr val="7030A0"/>
                </a:solidFill>
              </a:rPr>
              <a:t>Refining and Iterating: </a:t>
            </a:r>
            <a:r>
              <a:rPr lang="en-US" sz="2100" dirty="0" smtClean="0"/>
              <a:t>Defining the problem is not a one-time activity. Designers continuously refine and iterate the problem statement as they gain more insights and progress through the design thinking process. They remain open to feedback, adjust their understanding of the problem, and refine the problem statement to ensure its accuracy and relevance.</a:t>
            </a:r>
            <a:endParaRPr lang="en-US" sz="21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Design Thinking - Social Innovation</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27</a:t>
            </a:fld>
            <a:endParaRPr lang="en-US">
              <a:solidFill>
                <a:srgbClr val="464653"/>
              </a:solidFill>
            </a:endParaRPr>
          </a:p>
        </p:txBody>
      </p:sp>
      <p:sp>
        <p:nvSpPr>
          <p:cNvPr id="4" name="Rectangle 3"/>
          <p:cNvSpPr/>
          <p:nvPr/>
        </p:nvSpPr>
        <p:spPr>
          <a:xfrm>
            <a:off x="579120" y="1332369"/>
            <a:ext cx="11308080" cy="4616648"/>
          </a:xfrm>
          <a:prstGeom prst="rect">
            <a:avLst/>
          </a:prstGeom>
        </p:spPr>
        <p:txBody>
          <a:bodyPr wrap="square">
            <a:spAutoFit/>
          </a:bodyPr>
          <a:lstStyle/>
          <a:p>
            <a:pPr algn="just" fontAlgn="base"/>
            <a:r>
              <a:rPr lang="en-US" sz="2100" b="1" dirty="0" smtClean="0">
                <a:solidFill>
                  <a:srgbClr val="00B050"/>
                </a:solidFill>
              </a:rPr>
              <a:t>Ideation and Prototyping </a:t>
            </a:r>
          </a:p>
          <a:p>
            <a:pPr algn="just" fontAlgn="base"/>
            <a:r>
              <a:rPr lang="en-US" sz="2100" dirty="0" smtClean="0"/>
              <a:t>After empathizing with the target audience and defining the problem, the design thinking process moves into the ideation and prototyping stage. This stage is all about generating a wide range of creative ideas and exploring different possibilities. Here are key aspects of ideation and prototyping in design thinking:</a:t>
            </a:r>
          </a:p>
          <a:p>
            <a:pPr algn="just" fontAlgn="base"/>
            <a:r>
              <a:rPr lang="en-US" sz="2100" b="1" dirty="0" smtClean="0">
                <a:solidFill>
                  <a:srgbClr val="7030A0"/>
                </a:solidFill>
              </a:rPr>
              <a:t>Generating a Wide Range of Creative Ideas:</a:t>
            </a:r>
            <a:r>
              <a:rPr lang="en-US" sz="2100" dirty="0" smtClean="0"/>
              <a:t> Designers aim to generate as many ideas as possible during the ideation phase. The focus is on quantity and diversity, encouraging a free flow of creative thinking. By suspending judgment and embracing wild and unconventional ideas, designers open up new possibilities and break away from traditional solutions.</a:t>
            </a:r>
          </a:p>
          <a:p>
            <a:pPr algn="just" fontAlgn="base"/>
            <a:r>
              <a:rPr lang="en-US" sz="2100" b="1" dirty="0" smtClean="0">
                <a:solidFill>
                  <a:srgbClr val="7030A0"/>
                </a:solidFill>
              </a:rPr>
              <a:t>Brainstorming Techniques and Ideation Exercises: </a:t>
            </a:r>
            <a:r>
              <a:rPr lang="en-US" sz="2100" dirty="0" smtClean="0"/>
              <a:t>Brainstorming is a popular technique used to generate ideas in design thinking. It involves a group of individuals coming together to generate ideas through a free-flowing and non-judgmental process. Brainstorming sessions can be facilitated using various methods, such as mind mapping, random word associations, or the SCAMPER technique (Substitute, Combine, Adapt, Modify, Put to another use, Eliminate, Reverse).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Design Thinking - Social Innovation</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28</a:t>
            </a:fld>
            <a:endParaRPr lang="en-US">
              <a:solidFill>
                <a:srgbClr val="464653"/>
              </a:solidFill>
            </a:endParaRPr>
          </a:p>
        </p:txBody>
      </p:sp>
      <p:sp>
        <p:nvSpPr>
          <p:cNvPr id="4" name="Rectangle 3"/>
          <p:cNvSpPr/>
          <p:nvPr/>
        </p:nvSpPr>
        <p:spPr>
          <a:xfrm>
            <a:off x="899160" y="1455063"/>
            <a:ext cx="10195560" cy="3970318"/>
          </a:xfrm>
          <a:prstGeom prst="rect">
            <a:avLst/>
          </a:prstGeom>
        </p:spPr>
        <p:txBody>
          <a:bodyPr wrap="square">
            <a:spAutoFit/>
          </a:bodyPr>
          <a:lstStyle/>
          <a:p>
            <a:pPr algn="just" fontAlgn="base"/>
            <a:r>
              <a:rPr lang="en-US" sz="2100" b="1" dirty="0" smtClean="0">
                <a:solidFill>
                  <a:srgbClr val="7030A0"/>
                </a:solidFill>
              </a:rPr>
              <a:t>Encouraging Diverse Perspectives and Collaboration: </a:t>
            </a:r>
            <a:r>
              <a:rPr lang="en-US" sz="2100" dirty="0" smtClean="0"/>
              <a:t>Design thinking recognizes the value of diverse perspectives and collaboration in ideation. By involving individuals with different backgrounds, expertise, and viewpoints, designers can tap into a collective intelligence that enriches the ideation process. Collaborative approaches such as co-creation workshops, interdisciplinary teams, and stakeholder engagement ensure that a wide range of insights and ideas are brought to the table.</a:t>
            </a:r>
          </a:p>
          <a:p>
            <a:pPr algn="just" fontAlgn="base"/>
            <a:endParaRPr lang="en-US" sz="2100" dirty="0" smtClean="0"/>
          </a:p>
          <a:p>
            <a:pPr algn="just" fontAlgn="base"/>
            <a:r>
              <a:rPr lang="en-US" sz="2100" b="1" dirty="0" smtClean="0">
                <a:solidFill>
                  <a:srgbClr val="7030A0"/>
                </a:solidFill>
              </a:rPr>
              <a:t>Rapid Prototyping: </a:t>
            </a:r>
            <a:r>
              <a:rPr lang="en-US" sz="2100" dirty="0" smtClean="0"/>
              <a:t>Prototyping is a crucial part of the design thinking process. It involves creating tangible representations of ideas to bring them to life. Prototypes can take various forms, ranging from simple sketches and diagrams to physical models or interactive digital mock-ups. The goal is to create a visual or interactive representation that allows designers and stakeholders to experience and interact with the potential solution.</a:t>
            </a:r>
            <a:endParaRPr lang="en-US" sz="21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Design Thinking - Social Innovation</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29</a:t>
            </a:fld>
            <a:endParaRPr lang="en-US">
              <a:solidFill>
                <a:srgbClr val="464653"/>
              </a:solidFill>
            </a:endParaRPr>
          </a:p>
        </p:txBody>
      </p:sp>
      <p:sp>
        <p:nvSpPr>
          <p:cNvPr id="4" name="Rectangle 3"/>
          <p:cNvSpPr/>
          <p:nvPr/>
        </p:nvSpPr>
        <p:spPr>
          <a:xfrm>
            <a:off x="624840" y="1399639"/>
            <a:ext cx="11308080" cy="4939814"/>
          </a:xfrm>
          <a:prstGeom prst="rect">
            <a:avLst/>
          </a:prstGeom>
        </p:spPr>
        <p:txBody>
          <a:bodyPr wrap="square">
            <a:spAutoFit/>
          </a:bodyPr>
          <a:lstStyle/>
          <a:p>
            <a:pPr algn="just" fontAlgn="base"/>
            <a:r>
              <a:rPr lang="en-US" sz="2100" b="1" dirty="0" smtClean="0">
                <a:solidFill>
                  <a:srgbClr val="00B050"/>
                </a:solidFill>
              </a:rPr>
              <a:t>Prioritizing and selecting the most promising ideas</a:t>
            </a:r>
          </a:p>
          <a:p>
            <a:pPr algn="just" fontAlgn="base"/>
            <a:r>
              <a:rPr lang="en-US" sz="2100" dirty="0" smtClean="0"/>
              <a:t>Once a multitude of ideas has been generated through the ideation and prototyping stage, the next step in the design thinking process is to prioritize and select the most promising ideas to move forward with. Here’s how designers make informed decisions in selecting ideas:</a:t>
            </a:r>
          </a:p>
          <a:p>
            <a:pPr algn="just" fontAlgn="base"/>
            <a:endParaRPr lang="en-US" sz="2100" dirty="0" smtClean="0"/>
          </a:p>
          <a:p>
            <a:pPr algn="just" fontAlgn="base"/>
            <a:r>
              <a:rPr lang="en-US" sz="2100" b="1" dirty="0" smtClean="0">
                <a:solidFill>
                  <a:srgbClr val="7030A0"/>
                </a:solidFill>
              </a:rPr>
              <a:t>Evaluation Criteria: </a:t>
            </a:r>
            <a:r>
              <a:rPr lang="en-US" sz="2100" dirty="0" smtClean="0"/>
              <a:t>Designers establish evaluation criteria based on the problem definition and desired outcomes. These criteria help assess the feasibility, desirability, and viability of each idea. Common evaluation criteria may include alignment with user needs, potential impact, technical feasibility, resource requirements, and sustainability.</a:t>
            </a:r>
          </a:p>
          <a:p>
            <a:pPr algn="just" fontAlgn="base"/>
            <a:endParaRPr lang="en-US" sz="2100" dirty="0" smtClean="0"/>
          </a:p>
          <a:p>
            <a:pPr algn="just" fontAlgn="base"/>
            <a:r>
              <a:rPr lang="en-US" sz="2100" b="1" dirty="0" smtClean="0">
                <a:solidFill>
                  <a:srgbClr val="7030A0"/>
                </a:solidFill>
              </a:rPr>
              <a:t>User-Centered Approach: </a:t>
            </a:r>
            <a:r>
              <a:rPr lang="en-US" sz="2100" dirty="0" smtClean="0"/>
              <a:t>Designers put the target audience at the center of the decision-making process. They refer back to the insights gained during the empathy stage and evaluate ideas based on how well they address the needs and aspirations of the users. By prioritizing user-centered solutions, designers ensure that the selected ideas have a higher chance of resonating with the intended audience.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1"/>
            <a:ext cx="10972801" cy="509751"/>
          </a:xfrm>
        </p:spPr>
        <p:txBody>
          <a:bodyPr>
            <a:normAutofit fontScale="90000"/>
          </a:bodyPr>
          <a:lstStyle/>
          <a:p>
            <a:r>
              <a:rPr lang="en-US" b="1" dirty="0">
                <a:solidFill>
                  <a:srgbClr val="C00000"/>
                </a:solidFill>
              </a:rPr>
              <a:t>Syllabus </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3</a:t>
            </a:fld>
            <a:endParaRPr lang="en-US">
              <a:solidFill>
                <a:srgbClr val="464653"/>
              </a:solidFill>
            </a:endParaRPr>
          </a:p>
        </p:txBody>
      </p:sp>
      <p:sp>
        <p:nvSpPr>
          <p:cNvPr id="4" name="Content Placeholder 3"/>
          <p:cNvSpPr>
            <a:spLocks noGrp="1"/>
          </p:cNvSpPr>
          <p:nvPr>
            <p:ph sz="quarter" idx="1"/>
          </p:nvPr>
        </p:nvSpPr>
        <p:spPr>
          <a:xfrm>
            <a:off x="609600" y="551793"/>
            <a:ext cx="11324897" cy="5807915"/>
          </a:xfrm>
        </p:spPr>
        <p:txBody>
          <a:bodyPr>
            <a:normAutofit lnSpcReduction="10000"/>
          </a:bodyPr>
          <a:lstStyle/>
          <a:p>
            <a:r>
              <a:rPr lang="en-US" sz="2177" b="1" dirty="0">
                <a:solidFill>
                  <a:srgbClr val="7030A0"/>
                </a:solidFill>
              </a:rPr>
              <a:t>UNIT I </a:t>
            </a:r>
            <a:r>
              <a:rPr lang="en-US" sz="2177" b="1" dirty="0" smtClean="0">
                <a:solidFill>
                  <a:srgbClr val="7030A0"/>
                </a:solidFill>
              </a:rPr>
              <a:t>INTRODUCTION TO DESIGN</a:t>
            </a:r>
            <a:endParaRPr lang="en-US" sz="2177" b="1" dirty="0">
              <a:solidFill>
                <a:srgbClr val="7030A0"/>
              </a:solidFill>
            </a:endParaRPr>
          </a:p>
          <a:p>
            <a:pPr lvl="1" algn="just"/>
            <a:r>
              <a:rPr lang="en-IN" sz="1700" b="1" dirty="0" smtClean="0">
                <a:solidFill>
                  <a:srgbClr val="008000"/>
                </a:solidFill>
              </a:rPr>
              <a:t>Introduction to elements and principles of Design, basics of design-dot, line, shape, form as fundamental design components. Principles of design - Introduction to design thinking - history of Design Thinking - New materials in Industry.</a:t>
            </a:r>
          </a:p>
          <a:p>
            <a:r>
              <a:rPr lang="en-US" sz="2200" b="1" dirty="0" smtClean="0">
                <a:solidFill>
                  <a:srgbClr val="7030A0"/>
                </a:solidFill>
              </a:rPr>
              <a:t>UNIT </a:t>
            </a:r>
            <a:r>
              <a:rPr lang="en-US" sz="2200" b="1" dirty="0">
                <a:solidFill>
                  <a:srgbClr val="7030A0"/>
                </a:solidFill>
              </a:rPr>
              <a:t>II- </a:t>
            </a:r>
            <a:r>
              <a:rPr lang="en-US" sz="2200" b="1" dirty="0" smtClean="0">
                <a:solidFill>
                  <a:srgbClr val="7030A0"/>
                </a:solidFill>
              </a:rPr>
              <a:t>DESIGN THINKING</a:t>
            </a:r>
            <a:endParaRPr lang="en-US" sz="2200" b="1" dirty="0">
              <a:solidFill>
                <a:srgbClr val="7030A0"/>
              </a:solidFill>
            </a:endParaRPr>
          </a:p>
          <a:p>
            <a:pPr lvl="1" algn="just"/>
            <a:r>
              <a:rPr lang="en-IN" sz="1724" b="1" dirty="0" smtClean="0">
                <a:solidFill>
                  <a:srgbClr val="008000"/>
                </a:solidFill>
              </a:rPr>
              <a:t>Design thinking process (empathize, analyze, idea &amp; prototype), implementing the process in driving inventions, design thinking in social innovations. Tools of design thinking - person, costumer, journey map, brain storming, product development.</a:t>
            </a:r>
          </a:p>
          <a:p>
            <a:r>
              <a:rPr lang="en-US" sz="2200" b="1" dirty="0" smtClean="0">
                <a:solidFill>
                  <a:srgbClr val="7030A0"/>
                </a:solidFill>
              </a:rPr>
              <a:t>UNIT </a:t>
            </a:r>
            <a:r>
              <a:rPr lang="en-US" sz="2200" b="1" dirty="0">
                <a:solidFill>
                  <a:srgbClr val="7030A0"/>
                </a:solidFill>
              </a:rPr>
              <a:t>III- </a:t>
            </a:r>
            <a:r>
              <a:rPr lang="en-US" sz="2200" b="1" dirty="0" smtClean="0">
                <a:solidFill>
                  <a:srgbClr val="7030A0"/>
                </a:solidFill>
              </a:rPr>
              <a:t>INNOVATION AND PRODUCT DESIGN</a:t>
            </a:r>
            <a:endParaRPr lang="en-US" sz="2200" b="1" dirty="0">
              <a:solidFill>
                <a:srgbClr val="7030A0"/>
              </a:solidFill>
            </a:endParaRPr>
          </a:p>
          <a:p>
            <a:pPr lvl="1" algn="just"/>
            <a:r>
              <a:rPr lang="en-IN" sz="1800" b="1" dirty="0" smtClean="0">
                <a:solidFill>
                  <a:srgbClr val="008000"/>
                </a:solidFill>
              </a:rPr>
              <a:t>Art of innovation, Difference between innovation and creativity, role of creativity and innovation in organizations. Creativity to Innovation. Teams for innovation, Measuring the impact and value of creativity. Problem formation, introduction to product design, Product strategies, Product value, Product planning, product specifications</a:t>
            </a:r>
          </a:p>
          <a:p>
            <a:pPr algn="just"/>
            <a:r>
              <a:rPr lang="en-US" sz="2200" b="1" dirty="0" smtClean="0">
                <a:solidFill>
                  <a:srgbClr val="7030A0"/>
                </a:solidFill>
              </a:rPr>
              <a:t>UNIT </a:t>
            </a:r>
            <a:r>
              <a:rPr lang="en-US" sz="2200" b="1" dirty="0">
                <a:solidFill>
                  <a:srgbClr val="7030A0"/>
                </a:solidFill>
              </a:rPr>
              <a:t>IV </a:t>
            </a:r>
            <a:r>
              <a:rPr lang="en-US" sz="2200" b="1" dirty="0" smtClean="0">
                <a:solidFill>
                  <a:srgbClr val="7030A0"/>
                </a:solidFill>
              </a:rPr>
              <a:t>– </a:t>
            </a:r>
            <a:r>
              <a:rPr lang="en-IN" sz="2200" b="1" dirty="0" smtClean="0">
                <a:solidFill>
                  <a:srgbClr val="7030A0"/>
                </a:solidFill>
              </a:rPr>
              <a:t>DESIGN THINKING FOR STRATEGIC INNOVATION</a:t>
            </a:r>
            <a:endParaRPr lang="en-US" sz="2200" b="1" dirty="0">
              <a:solidFill>
                <a:srgbClr val="7030A0"/>
              </a:solidFill>
            </a:endParaRPr>
          </a:p>
          <a:p>
            <a:pPr lvl="1" algn="just"/>
            <a:r>
              <a:rPr lang="en-IN" sz="1724" b="1" dirty="0" smtClean="0">
                <a:solidFill>
                  <a:srgbClr val="008000"/>
                </a:solidFill>
              </a:rPr>
              <a:t>An exercise in design thinking – implementing design thinking for better process. Implement design thinking process in various Industries. Design thinking for </a:t>
            </a:r>
            <a:r>
              <a:rPr lang="en-IN" sz="1724" b="1" dirty="0" err="1" smtClean="0">
                <a:solidFill>
                  <a:srgbClr val="008000"/>
                </a:solidFill>
              </a:rPr>
              <a:t>Startups</a:t>
            </a:r>
            <a:r>
              <a:rPr lang="en-IN" sz="1724" b="1" dirty="0" smtClean="0">
                <a:solidFill>
                  <a:srgbClr val="008000"/>
                </a:solidFill>
              </a:rPr>
              <a:t>.</a:t>
            </a:r>
            <a:endParaRPr lang="en-US" sz="1724" b="1" dirty="0">
              <a:solidFill>
                <a:srgbClr val="008000"/>
              </a:solidFill>
            </a:endParaRPr>
          </a:p>
          <a:p>
            <a:pPr algn="just"/>
            <a:r>
              <a:rPr lang="en-US" sz="2177" b="1" dirty="0">
                <a:solidFill>
                  <a:srgbClr val="7030A0"/>
                </a:solidFill>
              </a:rPr>
              <a:t>UNIT V – </a:t>
            </a:r>
            <a:r>
              <a:rPr lang="en-IN" sz="2268" b="1" dirty="0" smtClean="0">
                <a:solidFill>
                  <a:srgbClr val="7030A0"/>
                </a:solidFill>
              </a:rPr>
              <a:t>DESIGN THINKING IN VARIOUS SECTORS </a:t>
            </a:r>
            <a:endParaRPr lang="en-US" sz="2268" b="1" dirty="0">
              <a:solidFill>
                <a:srgbClr val="7030A0"/>
              </a:solidFill>
            </a:endParaRPr>
          </a:p>
          <a:p>
            <a:pPr lvl="1" algn="just"/>
            <a:r>
              <a:rPr lang="en-IN" sz="1700" b="1" dirty="0" smtClean="0">
                <a:solidFill>
                  <a:srgbClr val="008000"/>
                </a:solidFill>
              </a:rPr>
              <a:t>Case studies in Information Technology, Finance, Education, Management and Retail sector. Analyze and Prototyping, Usability testing, Organizing and interpreting results</a:t>
            </a:r>
            <a:endParaRPr lang="en-US" sz="1700" b="1" dirty="0">
              <a:solidFill>
                <a:srgbClr val="008000"/>
              </a:solidFill>
            </a:endParaRPr>
          </a:p>
          <a:p>
            <a:pPr lvl="1" algn="just"/>
            <a:endParaRPr lang="en-US" sz="2200" b="1" dirty="0">
              <a:solidFill>
                <a:srgbClr val="008000"/>
              </a:solidFill>
            </a:endParaRPr>
          </a:p>
        </p:txBody>
      </p:sp>
    </p:spTree>
    <p:extLst>
      <p:ext uri="{BB962C8B-B14F-4D97-AF65-F5344CB8AC3E}">
        <p14:creationId xmlns:p14="http://schemas.microsoft.com/office/powerpoint/2010/main" xmlns="" val="3409124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Design Thinking - Social Innovation</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30</a:t>
            </a:fld>
            <a:endParaRPr lang="en-US">
              <a:solidFill>
                <a:srgbClr val="464653"/>
              </a:solidFill>
            </a:endParaRPr>
          </a:p>
        </p:txBody>
      </p:sp>
      <p:sp>
        <p:nvSpPr>
          <p:cNvPr id="4" name="Rectangle 3"/>
          <p:cNvSpPr/>
          <p:nvPr/>
        </p:nvSpPr>
        <p:spPr>
          <a:xfrm>
            <a:off x="396240" y="1225689"/>
            <a:ext cx="11551920" cy="5016758"/>
          </a:xfrm>
          <a:prstGeom prst="rect">
            <a:avLst/>
          </a:prstGeom>
        </p:spPr>
        <p:txBody>
          <a:bodyPr wrap="square">
            <a:spAutoFit/>
          </a:bodyPr>
          <a:lstStyle/>
          <a:p>
            <a:pPr algn="just" fontAlgn="base"/>
            <a:r>
              <a:rPr lang="en-US" sz="2000" b="1" dirty="0" smtClean="0">
                <a:solidFill>
                  <a:srgbClr val="7030A0"/>
                </a:solidFill>
              </a:rPr>
              <a:t>Iterative Feedback: </a:t>
            </a:r>
            <a:r>
              <a:rPr lang="en-US" sz="2000" dirty="0" smtClean="0"/>
              <a:t>Designers seek feedback on the generated ideas from various stakeholders, including end-users, experts, and other relevant parties. This feedback helps refine and iterate the ideas, making them more robust and aligned with the identified problem. Regular feedback loops enable designers to gather valuable insights and perspectives that contribute to the selection process.</a:t>
            </a:r>
          </a:p>
          <a:p>
            <a:pPr algn="just" fontAlgn="base"/>
            <a:r>
              <a:rPr lang="en-US" sz="2000" b="1" dirty="0" smtClean="0">
                <a:solidFill>
                  <a:srgbClr val="7030A0"/>
                </a:solidFill>
              </a:rPr>
              <a:t>Impact and Feasibility Analysis: </a:t>
            </a:r>
            <a:r>
              <a:rPr lang="en-US" sz="2000" dirty="0" smtClean="0"/>
              <a:t>Designers conduct impact and feasibility analysis to assess the potential impact of each idea and its practicality in implementation. They consider factors such as the scalability of the solution, resource requirements, technical feasibility, regulatory constraints, and potential risks. This analysis helps identify ideas that have the highest likelihood of creating meaningful impact while being implementable within the given constraints.</a:t>
            </a:r>
          </a:p>
          <a:p>
            <a:pPr algn="just" fontAlgn="base"/>
            <a:r>
              <a:rPr lang="en-US" sz="2000" b="1" dirty="0" smtClean="0">
                <a:solidFill>
                  <a:srgbClr val="7030A0"/>
                </a:solidFill>
              </a:rPr>
              <a:t>Prioritization Techniques: </a:t>
            </a:r>
            <a:r>
              <a:rPr lang="en-US" sz="2000" dirty="0" smtClean="0"/>
              <a:t>Various prioritization techniques, such as the prioritization matrix or the impact-effort matrix, can be employed to rank and compare ideas systematically. These techniques assign weights or scores to different criteria and help designers objectively evaluate and compare ideas. The aim is to identify ideas that align well with the desired outcomes, have high potential impact, and are feasible to implement.</a:t>
            </a:r>
          </a:p>
          <a:p>
            <a:pPr algn="just" fontAlgn="base"/>
            <a:r>
              <a:rPr lang="en-US" sz="2000" b="1" dirty="0" smtClean="0">
                <a:solidFill>
                  <a:srgbClr val="7030A0"/>
                </a:solidFill>
              </a:rPr>
              <a:t>Iterative Refinement: </a:t>
            </a:r>
            <a:r>
              <a:rPr lang="en-US" sz="2000" dirty="0" smtClean="0"/>
              <a:t>The selection process is not a final decision but an ongoing refinement of ideas. Designers iterate on the ideas, incorporating feedback and insights gained during the selection process. This iterative refinement helps enhance the selected ideas and ensures that they evolve and improve over time.</a:t>
            </a:r>
            <a:endParaRPr 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Design Thinking - Social Innovation</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31</a:t>
            </a:fld>
            <a:endParaRPr lang="en-US">
              <a:solidFill>
                <a:srgbClr val="464653"/>
              </a:solidFill>
            </a:endParaRPr>
          </a:p>
        </p:txBody>
      </p:sp>
      <p:sp>
        <p:nvSpPr>
          <p:cNvPr id="4" name="Rectangle 3"/>
          <p:cNvSpPr/>
          <p:nvPr/>
        </p:nvSpPr>
        <p:spPr>
          <a:xfrm>
            <a:off x="868680" y="1468964"/>
            <a:ext cx="10835640" cy="4293483"/>
          </a:xfrm>
          <a:prstGeom prst="rect">
            <a:avLst/>
          </a:prstGeom>
        </p:spPr>
        <p:txBody>
          <a:bodyPr wrap="square">
            <a:spAutoFit/>
          </a:bodyPr>
          <a:lstStyle/>
          <a:p>
            <a:pPr algn="just" fontAlgn="base"/>
            <a:r>
              <a:rPr lang="en-US" sz="2100" b="1" dirty="0" smtClean="0">
                <a:solidFill>
                  <a:srgbClr val="00B050"/>
                </a:solidFill>
              </a:rPr>
              <a:t>Creating prototypes to bring ideas to life</a:t>
            </a:r>
          </a:p>
          <a:p>
            <a:pPr algn="just" fontAlgn="base"/>
            <a:r>
              <a:rPr lang="en-US" sz="2100" dirty="0" smtClean="0"/>
              <a:t>Once the most promising ideas have been selected, the design thinking process moves into the stage of creating prototypes. Prototyping is a crucial step that allows designers to bring their ideas to life and test them in a tangible form. Here’s how designers create prototypes and iterate on their development:</a:t>
            </a:r>
          </a:p>
          <a:p>
            <a:pPr algn="just" fontAlgn="base"/>
            <a:endParaRPr lang="en-US" sz="2100" dirty="0" smtClean="0"/>
          </a:p>
          <a:p>
            <a:pPr algn="just" fontAlgn="base"/>
            <a:r>
              <a:rPr lang="en-US" sz="2100" b="1" dirty="0" smtClean="0">
                <a:solidFill>
                  <a:srgbClr val="7030A0"/>
                </a:solidFill>
              </a:rPr>
              <a:t>Rapid Prototyping Techniques:</a:t>
            </a:r>
            <a:r>
              <a:rPr lang="en-US" sz="2100" dirty="0" smtClean="0"/>
              <a:t> Rapid prototyping techniques are employed to quickly create tangible representations of the selected ideas. These techniques focus on speed and efficiency, enabling designers to iterate rapidly and gather feedback early in the process. </a:t>
            </a:r>
          </a:p>
          <a:p>
            <a:pPr algn="just" fontAlgn="base"/>
            <a:endParaRPr lang="en-US" sz="2100" dirty="0" smtClean="0"/>
          </a:p>
          <a:p>
            <a:pPr algn="just" fontAlgn="base"/>
            <a:r>
              <a:rPr lang="en-US" sz="2100" b="1" dirty="0" smtClean="0">
                <a:solidFill>
                  <a:srgbClr val="7030A0"/>
                </a:solidFill>
              </a:rPr>
              <a:t>Iterative Development and Refinement: </a:t>
            </a:r>
            <a:r>
              <a:rPr lang="en-US" sz="2100" dirty="0" smtClean="0"/>
              <a:t>Prototyping in design thinking is an iterative process that involves continuous development and refinement of the initial prototype. Through user testing and feedback, designers gather insights that inform subsequent iterations. </a:t>
            </a:r>
            <a:endParaRPr lang="en-US" sz="21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Design Thinking - Social Innovation</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32</a:t>
            </a:fld>
            <a:endParaRPr lang="en-US">
              <a:solidFill>
                <a:srgbClr val="464653"/>
              </a:solidFill>
            </a:endParaRPr>
          </a:p>
        </p:txBody>
      </p:sp>
      <p:sp>
        <p:nvSpPr>
          <p:cNvPr id="4" name="Rectangle 3"/>
          <p:cNvSpPr/>
          <p:nvPr/>
        </p:nvSpPr>
        <p:spPr>
          <a:xfrm>
            <a:off x="426720" y="1170027"/>
            <a:ext cx="11536680" cy="5324535"/>
          </a:xfrm>
          <a:prstGeom prst="rect">
            <a:avLst/>
          </a:prstGeom>
        </p:spPr>
        <p:txBody>
          <a:bodyPr wrap="square">
            <a:spAutoFit/>
          </a:bodyPr>
          <a:lstStyle/>
          <a:p>
            <a:pPr algn="just" fontAlgn="base"/>
            <a:r>
              <a:rPr lang="en-US" sz="2000" b="1" dirty="0" smtClean="0">
                <a:solidFill>
                  <a:srgbClr val="00B050"/>
                </a:solidFill>
              </a:rPr>
              <a:t>Testing and Iteration</a:t>
            </a:r>
            <a:endParaRPr lang="en-US" sz="2000" dirty="0" smtClean="0">
              <a:solidFill>
                <a:srgbClr val="00B050"/>
              </a:solidFill>
            </a:endParaRPr>
          </a:p>
          <a:p>
            <a:pPr algn="just" fontAlgn="base"/>
            <a:r>
              <a:rPr lang="en-US" sz="2000" dirty="0" smtClean="0"/>
              <a:t>The testing and iteration stage is a vital part of the design thinking process. It involves conducting user testing, collecting feedback, and using that feedback to improve prototypes. This iterative approach ensures that the final design is user-centered and meets the needs of the target audience. Here’s how designers test, incorporate feedback, and refine their designs:</a:t>
            </a:r>
          </a:p>
          <a:p>
            <a:pPr algn="just" fontAlgn="base"/>
            <a:r>
              <a:rPr lang="en-US" sz="2000" b="1" dirty="0" smtClean="0">
                <a:solidFill>
                  <a:srgbClr val="7030A0"/>
                </a:solidFill>
              </a:rPr>
              <a:t>Define Testing Objectives: </a:t>
            </a:r>
            <a:r>
              <a:rPr lang="en-US" sz="2000" dirty="0" smtClean="0"/>
              <a:t>Designers establish clear objectives for the testing phase, identifying what aspects of the design they want to evaluate and gather feedback on. This helps focus the testing process and gather relevant insights.</a:t>
            </a:r>
          </a:p>
          <a:p>
            <a:pPr algn="just" fontAlgn="base"/>
            <a:r>
              <a:rPr lang="en-US" sz="2000" b="1" dirty="0" smtClean="0">
                <a:solidFill>
                  <a:srgbClr val="7030A0"/>
                </a:solidFill>
              </a:rPr>
              <a:t>Create Testing Scenarios: </a:t>
            </a:r>
            <a:r>
              <a:rPr lang="en-US" sz="2000" dirty="0" smtClean="0"/>
              <a:t>Designers develop scenarios or tasks that users will perform with the prototype. These scenarios should be designed to test specific features, functionalities, or user interactions. The scenarios should resemble real-life situations as closely as possible.</a:t>
            </a:r>
          </a:p>
          <a:p>
            <a:pPr algn="just" fontAlgn="base"/>
            <a:r>
              <a:rPr lang="en-US" sz="2000" b="1" dirty="0" smtClean="0">
                <a:solidFill>
                  <a:srgbClr val="7030A0"/>
                </a:solidFill>
              </a:rPr>
              <a:t>Facilitate User Testing Sessions: </a:t>
            </a:r>
            <a:r>
              <a:rPr lang="en-US" sz="2000" dirty="0" smtClean="0"/>
              <a:t>Designers guide users through the testing process, providing instructions and clarifications when necessary. They observe and take notes on users’ actions, behaviors, and feedback during the testing session.</a:t>
            </a:r>
          </a:p>
          <a:p>
            <a:pPr algn="just" fontAlgn="base"/>
            <a:r>
              <a:rPr lang="en-US" sz="2000" b="1" dirty="0" smtClean="0">
                <a:solidFill>
                  <a:srgbClr val="7030A0"/>
                </a:solidFill>
              </a:rPr>
              <a:t>Collect Feedback: </a:t>
            </a:r>
            <a:r>
              <a:rPr lang="en-US" sz="2000" dirty="0" smtClean="0"/>
              <a:t>Designers gather feedback from users through various methods, such as surveys, interviews, or structured questionnaires. They encourage users to share their thoughts, impressions, likes, dislikes, and suggestions for improvement.</a:t>
            </a:r>
            <a:endParaRPr 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Design Thinking - Social Innovation</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33</a:t>
            </a:fld>
            <a:endParaRPr lang="en-US">
              <a:solidFill>
                <a:srgbClr val="464653"/>
              </a:solidFill>
            </a:endParaRPr>
          </a:p>
        </p:txBody>
      </p:sp>
      <p:sp>
        <p:nvSpPr>
          <p:cNvPr id="4" name="Rectangle 3"/>
          <p:cNvSpPr/>
          <p:nvPr/>
        </p:nvSpPr>
        <p:spPr>
          <a:xfrm>
            <a:off x="365760" y="1232326"/>
            <a:ext cx="11612880" cy="5170646"/>
          </a:xfrm>
          <a:prstGeom prst="rect">
            <a:avLst/>
          </a:prstGeom>
        </p:spPr>
        <p:txBody>
          <a:bodyPr wrap="square">
            <a:spAutoFit/>
          </a:bodyPr>
          <a:lstStyle/>
          <a:p>
            <a:pPr algn="just" fontAlgn="base"/>
            <a:r>
              <a:rPr lang="en-US" sz="2200" b="1" cap="all" dirty="0" smtClean="0">
                <a:solidFill>
                  <a:srgbClr val="00B050"/>
                </a:solidFill>
              </a:rPr>
              <a:t>CASE STUDIES AND EXAMPLES </a:t>
            </a:r>
          </a:p>
          <a:p>
            <a:pPr algn="just" fontAlgn="base"/>
            <a:r>
              <a:rPr lang="en-US" sz="2200" dirty="0" smtClean="0"/>
              <a:t>Design thinking has been successfully applied to solve various social problems, resulting in significant outcomes and positive impact. Let’s explore some notable case studies that highlight the successful applications of design thinking in addressing social issues:</a:t>
            </a:r>
          </a:p>
          <a:p>
            <a:pPr algn="just" fontAlgn="base"/>
            <a:r>
              <a:rPr lang="en-US" sz="2200" b="1" dirty="0" smtClean="0">
                <a:solidFill>
                  <a:srgbClr val="7030A0"/>
                </a:solidFill>
              </a:rPr>
              <a:t>Project H Design: </a:t>
            </a:r>
            <a:r>
              <a:rPr lang="en-US" sz="2200" dirty="0" smtClean="0"/>
              <a:t>Project H Design is a non-profit organization that applies design thinking to empower communities and address social challenges. They have implemented numerous projects, such as the Learning Landscape initiative, which transformed neglected public spaces into engaging learning environments for children. By involving local communities in the design process, Project H Design has created sustainable solutions that foster education, play, and community engagement.</a:t>
            </a:r>
          </a:p>
          <a:p>
            <a:pPr algn="just" fontAlgn="base"/>
            <a:r>
              <a:rPr lang="en-US" sz="2200" b="1" dirty="0" err="1" smtClean="0">
                <a:solidFill>
                  <a:srgbClr val="7030A0"/>
                </a:solidFill>
              </a:rPr>
              <a:t>IDEO.org’s</a:t>
            </a:r>
            <a:r>
              <a:rPr lang="en-US" sz="2200" b="1" dirty="0" smtClean="0">
                <a:solidFill>
                  <a:srgbClr val="7030A0"/>
                </a:solidFill>
              </a:rPr>
              <a:t> Human-Centered Design Approach: </a:t>
            </a:r>
            <a:r>
              <a:rPr lang="en-US" sz="2200" dirty="0" smtClean="0"/>
              <a:t>IDEO.org, a leading design and innovation firm, has utilized human-centered design approaches to tackle social problems. For example, they collaborated with the Bill &amp; Melinda Gates Foundation to redesign the sanitation experience for low-income communities in Kenya. By empathizing with users, they developed innovative toilet solutions that improved hygiene, reduced contamination, and positively impacted the health and well-being of individuals and communities.</a:t>
            </a:r>
            <a:endParaRPr lang="en-US" sz="2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Tools for Design Thinking - Persona</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34</a:t>
            </a:fld>
            <a:endParaRPr lang="en-US">
              <a:solidFill>
                <a:srgbClr val="464653"/>
              </a:solidFill>
            </a:endParaRPr>
          </a:p>
        </p:txBody>
      </p:sp>
      <p:sp>
        <p:nvSpPr>
          <p:cNvPr id="4" name="Rectangle 3"/>
          <p:cNvSpPr/>
          <p:nvPr/>
        </p:nvSpPr>
        <p:spPr>
          <a:xfrm>
            <a:off x="365760" y="1232326"/>
            <a:ext cx="11612880" cy="4862870"/>
          </a:xfrm>
          <a:prstGeom prst="rect">
            <a:avLst/>
          </a:prstGeom>
        </p:spPr>
        <p:txBody>
          <a:bodyPr wrap="square">
            <a:spAutoFit/>
          </a:bodyPr>
          <a:lstStyle/>
          <a:p>
            <a:r>
              <a:rPr lang="en-US" sz="2400" dirty="0" smtClean="0"/>
              <a:t>To create a successful product, you need a deep understanding of your customer’s needs.</a:t>
            </a:r>
          </a:p>
          <a:p>
            <a:r>
              <a:rPr lang="en-US" sz="2400" dirty="0" smtClean="0"/>
              <a:t>This makes personas a critical component of the Design Thinking and UX design process.</a:t>
            </a:r>
          </a:p>
          <a:p>
            <a:r>
              <a:rPr lang="en-US" sz="2400" dirty="0" smtClean="0"/>
              <a:t>Personas help designers, product teams, entrepreneurs, and innovators to:</a:t>
            </a:r>
          </a:p>
          <a:p>
            <a:pPr marL="914400" lvl="1" indent="-457200">
              <a:buFont typeface="+mj-lt"/>
              <a:buAutoNum type="arabicPeriod"/>
            </a:pPr>
            <a:r>
              <a:rPr lang="en-US" sz="2400" dirty="0" smtClean="0"/>
              <a:t>Create a shared understanding of the end users’ goals.</a:t>
            </a:r>
          </a:p>
          <a:p>
            <a:pPr marL="914400" lvl="1" indent="-457200">
              <a:buFont typeface="+mj-lt"/>
              <a:buAutoNum type="arabicPeriod"/>
            </a:pPr>
            <a:r>
              <a:rPr lang="en-US" sz="2400" dirty="0" smtClean="0"/>
              <a:t>Begin ideation with a focus on specific user goals.</a:t>
            </a:r>
          </a:p>
          <a:p>
            <a:pPr marL="914400" lvl="1" indent="-457200">
              <a:buFont typeface="+mj-lt"/>
              <a:buAutoNum type="arabicPeriod"/>
            </a:pPr>
            <a:r>
              <a:rPr lang="en-US" sz="2400" dirty="0" smtClean="0"/>
              <a:t>Prioritize ideas and make decisions.</a:t>
            </a:r>
          </a:p>
          <a:p>
            <a:pPr marL="914400" lvl="1" indent="-457200">
              <a:buFont typeface="+mj-lt"/>
              <a:buAutoNum type="arabicPeriod"/>
            </a:pPr>
            <a:r>
              <a:rPr lang="en-US" sz="2400" dirty="0" smtClean="0"/>
              <a:t>Critique and evaluate your designs.</a:t>
            </a:r>
          </a:p>
          <a:p>
            <a:pPr marL="914400" lvl="1" indent="-457200">
              <a:buFont typeface="+mj-lt"/>
              <a:buAutoNum type="arabicPeriod"/>
            </a:pPr>
            <a:r>
              <a:rPr lang="en-US" sz="2400" dirty="0" smtClean="0"/>
              <a:t>Decide who to recruit for user research and testing.</a:t>
            </a:r>
          </a:p>
          <a:p>
            <a:r>
              <a:rPr lang="en-US" sz="2400" dirty="0" smtClean="0"/>
              <a:t>They help you focus on creating solutions that have valid use cases for specific target audiences.</a:t>
            </a:r>
          </a:p>
          <a:p>
            <a:r>
              <a:rPr lang="en-US" sz="2400" dirty="0" smtClean="0"/>
              <a:t>By understanding the purpose of personas and how they’re used, you can leverage this powerful tool to create meaningful experiences for your users.</a:t>
            </a:r>
          </a:p>
          <a:p>
            <a:pPr algn="just" fontAlgn="base"/>
            <a:endParaRPr lang="en-US" sz="2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Tools for Design Thinking - Persona</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35</a:t>
            </a:fld>
            <a:endParaRPr lang="en-US">
              <a:solidFill>
                <a:srgbClr val="464653"/>
              </a:solidFill>
            </a:endParaRPr>
          </a:p>
        </p:txBody>
      </p:sp>
      <p:sp>
        <p:nvSpPr>
          <p:cNvPr id="4" name="Rectangle 3"/>
          <p:cNvSpPr/>
          <p:nvPr/>
        </p:nvSpPr>
        <p:spPr>
          <a:xfrm>
            <a:off x="365760" y="1232327"/>
            <a:ext cx="5440680" cy="5170646"/>
          </a:xfrm>
          <a:prstGeom prst="rect">
            <a:avLst/>
          </a:prstGeom>
        </p:spPr>
        <p:txBody>
          <a:bodyPr wrap="square">
            <a:spAutoFit/>
          </a:bodyPr>
          <a:lstStyle/>
          <a:p>
            <a:pPr algn="just"/>
            <a:r>
              <a:rPr lang="en-US" sz="2200" b="1" dirty="0" smtClean="0">
                <a:solidFill>
                  <a:srgbClr val="7030A0"/>
                </a:solidFill>
              </a:rPr>
              <a:t>What Are Personas?</a:t>
            </a:r>
          </a:p>
          <a:p>
            <a:pPr algn="just">
              <a:buFont typeface="Arial" pitchFamily="34" charset="0"/>
              <a:buChar char="•"/>
            </a:pPr>
            <a:r>
              <a:rPr lang="en-US" sz="2200" dirty="0" smtClean="0"/>
              <a:t>A user persona is a document describing a user segment’s needs, behaviors, and demographic information.</a:t>
            </a:r>
          </a:p>
          <a:p>
            <a:pPr algn="just">
              <a:buFont typeface="Arial" pitchFamily="34" charset="0"/>
              <a:buChar char="•"/>
            </a:pPr>
            <a:r>
              <a:rPr lang="en-US" sz="2200" dirty="0" smtClean="0"/>
              <a:t>They provide a deeper understanding of user behavior and needs so that we can make better human centered decisions during a design thinking project. </a:t>
            </a:r>
          </a:p>
          <a:p>
            <a:pPr algn="just">
              <a:buFont typeface="Arial" pitchFamily="34" charset="0"/>
              <a:buChar char="•"/>
            </a:pPr>
            <a:r>
              <a:rPr lang="en-US" sz="2200" dirty="0" smtClean="0"/>
              <a:t>Personas represent an archetype of a user segment based on user research data.</a:t>
            </a:r>
          </a:p>
          <a:p>
            <a:pPr algn="just">
              <a:buFont typeface="Arial" pitchFamily="34" charset="0"/>
              <a:buChar char="•"/>
            </a:pPr>
            <a:r>
              <a:rPr lang="en-US" sz="2200" dirty="0" smtClean="0"/>
              <a:t>They are created by researching user demographics and behavior, such as their interests, habits, goals, challenges, motivations, and pain points. </a:t>
            </a:r>
          </a:p>
          <a:p>
            <a:pPr algn="just" fontAlgn="base"/>
            <a:endParaRPr lang="en-US" sz="2200" dirty="0"/>
          </a:p>
        </p:txBody>
      </p:sp>
      <p:pic>
        <p:nvPicPr>
          <p:cNvPr id="1026" name="Picture 2"/>
          <p:cNvPicPr>
            <a:picLocks noChangeAspect="1" noChangeArrowheads="1"/>
          </p:cNvPicPr>
          <p:nvPr/>
        </p:nvPicPr>
        <p:blipFill>
          <a:blip r:embed="rId2"/>
          <a:srcRect/>
          <a:stretch>
            <a:fillRect/>
          </a:stretch>
        </p:blipFill>
        <p:spPr bwMode="auto">
          <a:xfrm>
            <a:off x="5875973" y="1186815"/>
            <a:ext cx="6041707" cy="512445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Tools for Design Thinking - Persona</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36</a:t>
            </a:fld>
            <a:endParaRPr lang="en-US">
              <a:solidFill>
                <a:srgbClr val="464653"/>
              </a:solidFill>
            </a:endParaRPr>
          </a:p>
        </p:txBody>
      </p:sp>
      <p:sp>
        <p:nvSpPr>
          <p:cNvPr id="4" name="Rectangle 3"/>
          <p:cNvSpPr/>
          <p:nvPr/>
        </p:nvSpPr>
        <p:spPr>
          <a:xfrm>
            <a:off x="365760" y="1232326"/>
            <a:ext cx="11612880" cy="4493538"/>
          </a:xfrm>
          <a:prstGeom prst="rect">
            <a:avLst/>
          </a:prstGeom>
        </p:spPr>
        <p:txBody>
          <a:bodyPr wrap="square">
            <a:spAutoFit/>
          </a:bodyPr>
          <a:lstStyle/>
          <a:p>
            <a:r>
              <a:rPr lang="en-US" sz="2400" b="1" dirty="0" smtClean="0">
                <a:solidFill>
                  <a:srgbClr val="7030A0"/>
                </a:solidFill>
              </a:rPr>
              <a:t>Characteristics of a Good Persona</a:t>
            </a:r>
          </a:p>
          <a:p>
            <a:pPr algn="just">
              <a:buFont typeface="Arial" pitchFamily="34" charset="0"/>
              <a:buChar char="•"/>
            </a:pPr>
            <a:r>
              <a:rPr lang="en-US" sz="2400" dirty="0" smtClean="0"/>
              <a:t>A good user persona should be detailed, realistic, and relatable. </a:t>
            </a:r>
          </a:p>
          <a:p>
            <a:pPr algn="just">
              <a:buFont typeface="Arial" pitchFamily="34" charset="0"/>
              <a:buChar char="•"/>
            </a:pPr>
            <a:r>
              <a:rPr lang="en-US" sz="2400" dirty="0" smtClean="0"/>
              <a:t>It should represent a real user group and describe actual user needs based on evidence.</a:t>
            </a:r>
          </a:p>
          <a:p>
            <a:pPr algn="just">
              <a:buFont typeface="Arial" pitchFamily="34" charset="0"/>
              <a:buChar char="•"/>
            </a:pPr>
            <a:r>
              <a:rPr lang="en-US" sz="2400" dirty="0" smtClean="0"/>
              <a:t>It should provide clear insights into who the users are, their motivations, goals, and needs, and how they interact with the product.</a:t>
            </a:r>
          </a:p>
          <a:p>
            <a:pPr algn="just">
              <a:buFont typeface="Arial" pitchFamily="34" charset="0"/>
              <a:buChar char="•"/>
            </a:pPr>
            <a:r>
              <a:rPr lang="en-US" sz="2400" dirty="0" smtClean="0"/>
              <a:t>Additionally, user personas should be based on real data obtained through in-depth user research, interviews, surveys, and other feedback methods.</a:t>
            </a:r>
          </a:p>
          <a:p>
            <a:pPr lvl="1" algn="just">
              <a:buFont typeface="Arial" pitchFamily="34" charset="0"/>
              <a:buChar char="•"/>
            </a:pPr>
            <a:r>
              <a:rPr lang="en-US" sz="2400" dirty="0" smtClean="0"/>
              <a:t>A good user persona should be based on user research and data.</a:t>
            </a:r>
          </a:p>
          <a:p>
            <a:pPr lvl="1" algn="just">
              <a:buFont typeface="Arial" pitchFamily="34" charset="0"/>
              <a:buChar char="•"/>
            </a:pPr>
            <a:r>
              <a:rPr lang="en-US" sz="2400" dirty="0" smtClean="0"/>
              <a:t>A good user persona should be detailed and specific.</a:t>
            </a:r>
          </a:p>
          <a:p>
            <a:pPr lvl="1" algn="just">
              <a:buFont typeface="Arial" pitchFamily="34" charset="0"/>
              <a:buChar char="•"/>
            </a:pPr>
            <a:r>
              <a:rPr lang="en-US" sz="2400" dirty="0" smtClean="0"/>
              <a:t>A good user persona should be realistic and represent a real person.</a:t>
            </a:r>
          </a:p>
          <a:p>
            <a:pPr lvl="1" algn="just">
              <a:buFont typeface="Arial" pitchFamily="34" charset="0"/>
              <a:buChar char="•"/>
            </a:pPr>
            <a:r>
              <a:rPr lang="en-US" sz="2400" dirty="0" smtClean="0"/>
              <a:t>A good user persona should be actionable and help guide the product team.</a:t>
            </a:r>
          </a:p>
          <a:p>
            <a:pPr algn="just" fontAlgn="base"/>
            <a:endParaRPr lang="en-US" sz="2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Tools for Design Thinking - Persona</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37</a:t>
            </a:fld>
            <a:endParaRPr lang="en-US">
              <a:solidFill>
                <a:srgbClr val="464653"/>
              </a:solidFill>
            </a:endParaRPr>
          </a:p>
        </p:txBody>
      </p:sp>
      <p:sp>
        <p:nvSpPr>
          <p:cNvPr id="4" name="Rectangle 3"/>
          <p:cNvSpPr/>
          <p:nvPr/>
        </p:nvSpPr>
        <p:spPr>
          <a:xfrm>
            <a:off x="365760" y="1232326"/>
            <a:ext cx="11612880" cy="4862870"/>
          </a:xfrm>
          <a:prstGeom prst="rect">
            <a:avLst/>
          </a:prstGeom>
        </p:spPr>
        <p:txBody>
          <a:bodyPr wrap="square">
            <a:spAutoFit/>
          </a:bodyPr>
          <a:lstStyle/>
          <a:p>
            <a:pPr algn="just"/>
            <a:r>
              <a:rPr lang="en-US" sz="2400" b="1" dirty="0" smtClean="0">
                <a:solidFill>
                  <a:srgbClr val="7030A0"/>
                </a:solidFill>
              </a:rPr>
              <a:t>How to Use Personas in Design Thinking?</a:t>
            </a:r>
          </a:p>
          <a:p>
            <a:pPr algn="just"/>
            <a:r>
              <a:rPr lang="en-US" sz="2400" dirty="0" smtClean="0"/>
              <a:t>personas provide a valuable tool for critiquing and evaluating concepts during all stages of product development, ensuring a final design is user-friendly and meets business objectives.</a:t>
            </a:r>
          </a:p>
          <a:p>
            <a:pPr algn="just"/>
            <a:endParaRPr lang="en-US" sz="2400" dirty="0" smtClean="0"/>
          </a:p>
          <a:p>
            <a:pPr algn="just"/>
            <a:r>
              <a:rPr lang="en-US" sz="2400" b="1" dirty="0" smtClean="0">
                <a:solidFill>
                  <a:srgbClr val="00B050"/>
                </a:solidFill>
              </a:rPr>
              <a:t>1. Create a shared understanding of the end users’ goals</a:t>
            </a:r>
          </a:p>
          <a:p>
            <a:pPr algn="just"/>
            <a:r>
              <a:rPr lang="en-US" sz="2400" dirty="0" smtClean="0"/>
              <a:t>A user persona – along with an empathy map and customer journey map – helps to align the user experience design and product management team around a shared vision.</a:t>
            </a:r>
          </a:p>
          <a:p>
            <a:pPr algn="just"/>
            <a:r>
              <a:rPr lang="en-US" sz="2400" dirty="0" smtClean="0"/>
              <a:t>It helps them to understand the user needs of the primary persona and what complex problems need to be solved.</a:t>
            </a:r>
          </a:p>
          <a:p>
            <a:pPr algn="just"/>
            <a:r>
              <a:rPr lang="en-US" sz="2400" dirty="0" smtClean="0"/>
              <a:t>A persona should provide all of the necessary context that helps teams to create an innovative solution.</a:t>
            </a:r>
          </a:p>
          <a:p>
            <a:endParaRPr lang="en-US" sz="2400" dirty="0" smtClean="0"/>
          </a:p>
          <a:p>
            <a:pPr algn="just" fontAlgn="base"/>
            <a:endParaRPr lang="en-US" sz="2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Tools for Design Thinking - Persona</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38</a:t>
            </a:fld>
            <a:endParaRPr lang="en-US">
              <a:solidFill>
                <a:srgbClr val="464653"/>
              </a:solidFill>
            </a:endParaRPr>
          </a:p>
        </p:txBody>
      </p:sp>
      <p:sp>
        <p:nvSpPr>
          <p:cNvPr id="4" name="Rectangle 3"/>
          <p:cNvSpPr/>
          <p:nvPr/>
        </p:nvSpPr>
        <p:spPr>
          <a:xfrm>
            <a:off x="365760" y="1232326"/>
            <a:ext cx="11612880" cy="5601533"/>
          </a:xfrm>
          <a:prstGeom prst="rect">
            <a:avLst/>
          </a:prstGeom>
        </p:spPr>
        <p:txBody>
          <a:bodyPr wrap="square">
            <a:spAutoFit/>
          </a:bodyPr>
          <a:lstStyle/>
          <a:p>
            <a:pPr algn="just"/>
            <a:r>
              <a:rPr lang="en-US" sz="2400" b="1" dirty="0" smtClean="0">
                <a:solidFill>
                  <a:srgbClr val="00B050"/>
                </a:solidFill>
              </a:rPr>
              <a:t>2. Decide who to recruit for user research and testing.</a:t>
            </a:r>
          </a:p>
          <a:p>
            <a:pPr algn="just"/>
            <a:r>
              <a:rPr lang="en-US" sz="2400" dirty="0" smtClean="0"/>
              <a:t>Each persona group should help you develop criteria for who you need to recruit for research. You can also use this information later in the process when you need to recruit participants for user testing when you start getting feedback on your prototype.</a:t>
            </a:r>
          </a:p>
          <a:p>
            <a:pPr algn="just"/>
            <a:endParaRPr lang="en-US" sz="2400" dirty="0" smtClean="0"/>
          </a:p>
          <a:p>
            <a:pPr algn="just"/>
            <a:r>
              <a:rPr lang="en-US" sz="2400" b="1" dirty="0" smtClean="0">
                <a:solidFill>
                  <a:srgbClr val="00B050"/>
                </a:solidFill>
              </a:rPr>
              <a:t>3. Begin ideation with a focus on specific user goals</a:t>
            </a:r>
          </a:p>
          <a:p>
            <a:pPr algn="just"/>
            <a:r>
              <a:rPr lang="en-US" sz="2400" dirty="0" smtClean="0"/>
              <a:t>A good user persona can be an excellent starting point for ideation. You can use the different insights contained in the persona as inspiration to generate and develop a creative solution that aligns with a real person’s user story, goals, and motivations.</a:t>
            </a:r>
          </a:p>
          <a:p>
            <a:pPr algn="just"/>
            <a:endParaRPr lang="en-US" sz="2400" dirty="0" smtClean="0"/>
          </a:p>
          <a:p>
            <a:pPr algn="just"/>
            <a:r>
              <a:rPr lang="en-US" sz="2400" b="1" dirty="0" smtClean="0">
                <a:solidFill>
                  <a:srgbClr val="00B050"/>
                </a:solidFill>
              </a:rPr>
              <a:t>4. Prioritize ideas and make decisions</a:t>
            </a:r>
          </a:p>
          <a:p>
            <a:pPr algn="just"/>
            <a:r>
              <a:rPr lang="en-US" sz="2400" dirty="0" smtClean="0"/>
              <a:t>Whenever you need to make a design decision, you can refer back to the persona to ensure you’re basing your decisions on evidence. Whenever you encounter a tricky scenario or a difference in opinions.</a:t>
            </a:r>
          </a:p>
          <a:p>
            <a:pPr algn="just" fontAlgn="base"/>
            <a:endParaRPr lang="en-US" sz="2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Tools for Design Thinking - Persona</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39</a:t>
            </a:fld>
            <a:endParaRPr lang="en-US">
              <a:solidFill>
                <a:srgbClr val="464653"/>
              </a:solidFill>
            </a:endParaRPr>
          </a:p>
        </p:txBody>
      </p:sp>
      <p:sp>
        <p:nvSpPr>
          <p:cNvPr id="4" name="Rectangle 3"/>
          <p:cNvSpPr/>
          <p:nvPr/>
        </p:nvSpPr>
        <p:spPr>
          <a:xfrm>
            <a:off x="365760" y="1232326"/>
            <a:ext cx="11612880" cy="5262979"/>
          </a:xfrm>
          <a:prstGeom prst="rect">
            <a:avLst/>
          </a:prstGeom>
        </p:spPr>
        <p:txBody>
          <a:bodyPr wrap="square">
            <a:spAutoFit/>
          </a:bodyPr>
          <a:lstStyle/>
          <a:p>
            <a:pPr algn="just"/>
            <a:r>
              <a:rPr lang="en-US" sz="2400" b="1" dirty="0" smtClean="0">
                <a:solidFill>
                  <a:srgbClr val="7030A0"/>
                </a:solidFill>
              </a:rPr>
              <a:t>Different Types of Design Thinking Personas</a:t>
            </a:r>
          </a:p>
          <a:p>
            <a:pPr algn="just"/>
            <a:r>
              <a:rPr lang="en-US" sz="2400" dirty="0" smtClean="0"/>
              <a:t>The three main categories of user personas are proto-personas, qualitative, and quantitative personas.</a:t>
            </a:r>
          </a:p>
          <a:p>
            <a:pPr algn="just"/>
            <a:r>
              <a:rPr lang="en-US" sz="2400" dirty="0" smtClean="0"/>
              <a:t>Each has pros and cons, but the best personas will be quantitative and qualitative, as this will paint the most complete picture of your customers and their experiences.</a:t>
            </a:r>
          </a:p>
          <a:p>
            <a:pPr algn="just"/>
            <a:r>
              <a:rPr lang="en-US" sz="2400" b="1" dirty="0" smtClean="0">
                <a:solidFill>
                  <a:srgbClr val="00B050"/>
                </a:solidFill>
              </a:rPr>
              <a:t>1. Proto-personas</a:t>
            </a:r>
          </a:p>
          <a:p>
            <a:pPr algn="just"/>
            <a:r>
              <a:rPr lang="en-US" sz="2400" dirty="0" smtClean="0"/>
              <a:t>Proto-personas are lightweight, lean personas based on the design team’s existing knowledge or the assumptions and expertise already within the group. They’re a great way to start a project because they can help you to understand what you already know and where the knowledge gaps are.</a:t>
            </a:r>
          </a:p>
          <a:p>
            <a:pPr algn="just"/>
            <a:r>
              <a:rPr lang="en-US" sz="2400" dirty="0" smtClean="0"/>
              <a:t>As you progress through your design project, you can start to build on the proto-personas as you collect real evidence from your research. It’s important to acknowledge that since proto-personas contain some assumptions and unverified data points, any decisions made using them as a basis should be done so with caution.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90000"/>
              </a:lnSpc>
            </a:pPr>
            <a:r>
              <a:rPr lang="en-US" sz="4000" b="1" dirty="0">
                <a:solidFill>
                  <a:srgbClr val="C00000"/>
                </a:solidFill>
              </a:rPr>
              <a:t>Text Books and References</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a:t>
            </a:fld>
            <a:endParaRPr lang="en-US" dirty="0">
              <a:solidFill>
                <a:srgbClr val="464653"/>
              </a:solidFill>
            </a:endParaRPr>
          </a:p>
        </p:txBody>
      </p:sp>
      <p:sp>
        <p:nvSpPr>
          <p:cNvPr id="4" name="Content Placeholder 3"/>
          <p:cNvSpPr>
            <a:spLocks noGrp="1"/>
          </p:cNvSpPr>
          <p:nvPr>
            <p:ph sz="quarter" idx="1"/>
          </p:nvPr>
        </p:nvSpPr>
        <p:spPr>
          <a:xfrm>
            <a:off x="441435" y="1219200"/>
            <a:ext cx="11342248" cy="4937760"/>
          </a:xfrm>
        </p:spPr>
        <p:txBody>
          <a:bodyPr>
            <a:normAutofit/>
          </a:bodyPr>
          <a:lstStyle/>
          <a:p>
            <a:r>
              <a:rPr lang="en-US" b="1" dirty="0"/>
              <a:t>Text Books:</a:t>
            </a:r>
            <a:endParaRPr lang="en-US" dirty="0"/>
          </a:p>
          <a:p>
            <a:pPr lvl="1"/>
            <a:r>
              <a:rPr lang="en-US" sz="2200" b="1" dirty="0" smtClean="0">
                <a:solidFill>
                  <a:srgbClr val="008000"/>
                </a:solidFill>
              </a:rPr>
              <a:t>Change by design, Tim Brown, Harper </a:t>
            </a:r>
            <a:r>
              <a:rPr lang="en-US" sz="2200" b="1" dirty="0" err="1" smtClean="0">
                <a:solidFill>
                  <a:srgbClr val="008000"/>
                </a:solidFill>
              </a:rPr>
              <a:t>Bollins</a:t>
            </a:r>
            <a:r>
              <a:rPr lang="en-US" sz="2200" b="1" dirty="0" smtClean="0">
                <a:solidFill>
                  <a:srgbClr val="008000"/>
                </a:solidFill>
              </a:rPr>
              <a:t>(2009)</a:t>
            </a:r>
            <a:endParaRPr lang="en-IN" sz="2200" b="1" dirty="0" smtClean="0">
              <a:solidFill>
                <a:srgbClr val="008000"/>
              </a:solidFill>
            </a:endParaRPr>
          </a:p>
          <a:p>
            <a:pPr lvl="1"/>
            <a:r>
              <a:rPr lang="en-US" sz="2200" b="1" dirty="0" smtClean="0">
                <a:solidFill>
                  <a:srgbClr val="008000"/>
                </a:solidFill>
              </a:rPr>
              <a:t>Design thinking in the Class Room by David Lee, </a:t>
            </a:r>
            <a:r>
              <a:rPr lang="en-US" sz="2200" b="1" dirty="0" err="1" smtClean="0">
                <a:solidFill>
                  <a:srgbClr val="008000"/>
                </a:solidFill>
              </a:rPr>
              <a:t>Ulyssespress</a:t>
            </a:r>
            <a:r>
              <a:rPr lang="en-US" sz="2200" b="1" dirty="0" smtClean="0">
                <a:solidFill>
                  <a:srgbClr val="008000"/>
                </a:solidFill>
              </a:rPr>
              <a:t>.</a:t>
            </a:r>
            <a:endParaRPr lang="en-IN" sz="2200" b="1" dirty="0" smtClean="0">
              <a:solidFill>
                <a:srgbClr val="008000"/>
              </a:solidFill>
            </a:endParaRPr>
          </a:p>
          <a:p>
            <a:pPr lvl="1"/>
            <a:r>
              <a:rPr lang="en-US" sz="2200" b="1" dirty="0" smtClean="0">
                <a:solidFill>
                  <a:srgbClr val="008000"/>
                </a:solidFill>
              </a:rPr>
              <a:t>Product Design and Manufacturing by A.K. </a:t>
            </a:r>
            <a:r>
              <a:rPr lang="en-US" sz="2200" b="1" dirty="0" err="1" smtClean="0">
                <a:solidFill>
                  <a:srgbClr val="008000"/>
                </a:solidFill>
              </a:rPr>
              <a:t>Chitale</a:t>
            </a:r>
            <a:r>
              <a:rPr lang="en-US" sz="2200" b="1" dirty="0" smtClean="0">
                <a:solidFill>
                  <a:srgbClr val="008000"/>
                </a:solidFill>
              </a:rPr>
              <a:t> and R.C. Gupta, </a:t>
            </a:r>
            <a:r>
              <a:rPr lang="en-US" sz="2200" b="1" dirty="0" err="1" smtClean="0">
                <a:solidFill>
                  <a:srgbClr val="008000"/>
                </a:solidFill>
              </a:rPr>
              <a:t>PrenticeHall</a:t>
            </a:r>
            <a:endParaRPr lang="en-US" sz="2200" b="1" dirty="0">
              <a:solidFill>
                <a:srgbClr val="008000"/>
              </a:solidFill>
            </a:endParaRPr>
          </a:p>
          <a:p>
            <a:r>
              <a:rPr lang="en-US" b="1" dirty="0" smtClean="0"/>
              <a:t>Reference </a:t>
            </a:r>
            <a:r>
              <a:rPr lang="en-US" b="1" dirty="0"/>
              <a:t>Books:</a:t>
            </a:r>
          </a:p>
          <a:p>
            <a:pPr lvl="1" algn="just"/>
            <a:r>
              <a:rPr lang="en-IN" sz="2177" b="1" dirty="0" smtClean="0">
                <a:solidFill>
                  <a:srgbClr val="008000"/>
                </a:solidFill>
              </a:rPr>
              <a:t>Design the Future , by </a:t>
            </a:r>
            <a:r>
              <a:rPr lang="en-IN" sz="2177" b="1" dirty="0" err="1" smtClean="0">
                <a:solidFill>
                  <a:srgbClr val="008000"/>
                </a:solidFill>
              </a:rPr>
              <a:t>Shrrutin</a:t>
            </a:r>
            <a:r>
              <a:rPr lang="en-IN" sz="2177" b="1" dirty="0" smtClean="0">
                <a:solidFill>
                  <a:srgbClr val="008000"/>
                </a:solidFill>
              </a:rPr>
              <a:t> N </a:t>
            </a:r>
            <a:r>
              <a:rPr lang="en-IN" sz="2177" b="1" dirty="0" err="1" smtClean="0">
                <a:solidFill>
                  <a:srgbClr val="008000"/>
                </a:solidFill>
              </a:rPr>
              <a:t>Shetty</a:t>
            </a:r>
            <a:r>
              <a:rPr lang="en-IN" sz="2177" b="1" dirty="0" smtClean="0">
                <a:solidFill>
                  <a:srgbClr val="008000"/>
                </a:solidFill>
              </a:rPr>
              <a:t> , </a:t>
            </a:r>
            <a:r>
              <a:rPr lang="en-IN" sz="2177" b="1" dirty="0" err="1" smtClean="0">
                <a:solidFill>
                  <a:srgbClr val="008000"/>
                </a:solidFill>
              </a:rPr>
              <a:t>NortonPress</a:t>
            </a:r>
            <a:endParaRPr lang="en-IN" sz="2177" b="1" dirty="0" smtClean="0">
              <a:solidFill>
                <a:srgbClr val="008000"/>
              </a:solidFill>
            </a:endParaRPr>
          </a:p>
          <a:p>
            <a:pPr lvl="1" algn="just"/>
            <a:r>
              <a:rPr lang="en-IN" sz="2177" b="1" dirty="0" smtClean="0">
                <a:solidFill>
                  <a:srgbClr val="008000"/>
                </a:solidFill>
              </a:rPr>
              <a:t>Universal principles of design- William </a:t>
            </a:r>
            <a:r>
              <a:rPr lang="en-IN" sz="2177" b="1" dirty="0" err="1" smtClean="0">
                <a:solidFill>
                  <a:srgbClr val="008000"/>
                </a:solidFill>
              </a:rPr>
              <a:t>lidwell</a:t>
            </a:r>
            <a:r>
              <a:rPr lang="en-IN" sz="2177" b="1" dirty="0" smtClean="0">
                <a:solidFill>
                  <a:srgbClr val="008000"/>
                </a:solidFill>
              </a:rPr>
              <a:t>, </a:t>
            </a:r>
            <a:r>
              <a:rPr lang="en-IN" sz="2177" b="1" dirty="0" err="1" smtClean="0">
                <a:solidFill>
                  <a:srgbClr val="008000"/>
                </a:solidFill>
              </a:rPr>
              <a:t>kritina</a:t>
            </a:r>
            <a:r>
              <a:rPr lang="en-IN" sz="2177" b="1" dirty="0" smtClean="0">
                <a:solidFill>
                  <a:srgbClr val="008000"/>
                </a:solidFill>
              </a:rPr>
              <a:t> </a:t>
            </a:r>
            <a:r>
              <a:rPr lang="en-IN" sz="2177" b="1" dirty="0" err="1" smtClean="0">
                <a:solidFill>
                  <a:srgbClr val="008000"/>
                </a:solidFill>
              </a:rPr>
              <a:t>holden</a:t>
            </a:r>
            <a:r>
              <a:rPr lang="en-IN" sz="2177" b="1" dirty="0" smtClean="0">
                <a:solidFill>
                  <a:srgbClr val="008000"/>
                </a:solidFill>
              </a:rPr>
              <a:t>, </a:t>
            </a:r>
            <a:r>
              <a:rPr lang="en-IN" sz="2177" b="1" dirty="0" err="1" smtClean="0">
                <a:solidFill>
                  <a:srgbClr val="008000"/>
                </a:solidFill>
              </a:rPr>
              <a:t>Jillbutter</a:t>
            </a:r>
            <a:r>
              <a:rPr lang="en-IN" sz="2177" b="1" dirty="0" smtClean="0">
                <a:solidFill>
                  <a:srgbClr val="008000"/>
                </a:solidFill>
              </a:rPr>
              <a:t>.</a:t>
            </a:r>
          </a:p>
          <a:p>
            <a:pPr lvl="1" algn="just"/>
            <a:r>
              <a:rPr lang="en-IN" sz="2177" b="1" dirty="0" smtClean="0">
                <a:solidFill>
                  <a:srgbClr val="008000"/>
                </a:solidFill>
              </a:rPr>
              <a:t>The era of open innovation –</a:t>
            </a:r>
            <a:r>
              <a:rPr lang="en-IN" sz="2177" b="1" dirty="0" err="1" smtClean="0">
                <a:solidFill>
                  <a:srgbClr val="008000"/>
                </a:solidFill>
              </a:rPr>
              <a:t>chesbrough.H</a:t>
            </a:r>
            <a:endParaRPr lang="en-IN" sz="2177" b="1" dirty="0" smtClean="0">
              <a:solidFill>
                <a:srgbClr val="008000"/>
              </a:solidFill>
            </a:endParaRPr>
          </a:p>
          <a:p>
            <a:r>
              <a:rPr lang="en-US" b="1" dirty="0" smtClean="0"/>
              <a:t>Websites</a:t>
            </a:r>
            <a:r>
              <a:rPr lang="en-US" b="1" dirty="0"/>
              <a:t>:</a:t>
            </a:r>
            <a:endParaRPr lang="en-US" dirty="0"/>
          </a:p>
          <a:p>
            <a:pPr lvl="1"/>
            <a:r>
              <a:rPr lang="en-US" sz="2177" b="1" dirty="0" smtClean="0">
                <a:solidFill>
                  <a:srgbClr val="008000"/>
                </a:solidFill>
              </a:rPr>
              <a:t>https://drive.google.com/file/d/1cplqb1eOWnoNMhFWNP8TyYLF2qHdGY_K/view</a:t>
            </a:r>
          </a:p>
          <a:p>
            <a:pPr lvl="1"/>
            <a:r>
              <a:rPr lang="en-US" sz="2177" b="1" dirty="0" smtClean="0">
                <a:solidFill>
                  <a:srgbClr val="008000"/>
                </a:solidFill>
              </a:rPr>
              <a:t>https://nptel.ac.in/courses/110/106/110106124/#</a:t>
            </a:r>
            <a:endParaRPr lang="en-US" sz="2177" b="1" dirty="0">
              <a:solidFill>
                <a:srgbClr val="008000"/>
              </a:solidFill>
            </a:endParaRPr>
          </a:p>
        </p:txBody>
      </p:sp>
    </p:spTree>
    <p:extLst>
      <p:ext uri="{BB962C8B-B14F-4D97-AF65-F5344CB8AC3E}">
        <p14:creationId xmlns:p14="http://schemas.microsoft.com/office/powerpoint/2010/main" xmlns="" val="21256067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Tools for Design Thinking - Persona</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40</a:t>
            </a:fld>
            <a:endParaRPr lang="en-US" dirty="0">
              <a:solidFill>
                <a:srgbClr val="464653"/>
              </a:solidFill>
            </a:endParaRPr>
          </a:p>
        </p:txBody>
      </p:sp>
      <p:sp>
        <p:nvSpPr>
          <p:cNvPr id="4" name="Rectangle 3"/>
          <p:cNvSpPr/>
          <p:nvPr/>
        </p:nvSpPr>
        <p:spPr>
          <a:xfrm>
            <a:off x="365760" y="1232326"/>
            <a:ext cx="11612880" cy="5262979"/>
          </a:xfrm>
          <a:prstGeom prst="rect">
            <a:avLst/>
          </a:prstGeom>
        </p:spPr>
        <p:txBody>
          <a:bodyPr wrap="square">
            <a:spAutoFit/>
          </a:bodyPr>
          <a:lstStyle/>
          <a:p>
            <a:pPr algn="just"/>
            <a:r>
              <a:rPr lang="en-US" sz="2400" b="1" dirty="0" smtClean="0">
                <a:solidFill>
                  <a:srgbClr val="00B050"/>
                </a:solidFill>
              </a:rPr>
              <a:t>2. Qualitative personas</a:t>
            </a:r>
          </a:p>
          <a:p>
            <a:pPr algn="just"/>
            <a:r>
              <a:rPr lang="en-US" sz="2400" dirty="0" smtClean="0"/>
              <a:t>A qualitative persona is a detailed, data-driven representation of the end user. Unlike proto-personas, which are based on the assumptions and expertise of the design team, qualitative personas use a combination of different qualitative data points from user research to accurately reflect an individual’s behaviors, needs, goals, attitudes, and motivations.</a:t>
            </a:r>
          </a:p>
          <a:p>
            <a:pPr algn="just"/>
            <a:r>
              <a:rPr lang="en-US" sz="2400" b="1" dirty="0" smtClean="0">
                <a:solidFill>
                  <a:srgbClr val="00B050"/>
                </a:solidFill>
              </a:rPr>
              <a:t>3. Statistical personas</a:t>
            </a:r>
          </a:p>
          <a:p>
            <a:pPr algn="just"/>
            <a:r>
              <a:rPr lang="en-US" sz="2400" dirty="0" smtClean="0"/>
              <a:t>A statistical – or quantitative – persona is a type of user persona that uses data gathered from quantitative research methods such as surveys, analytics, and market research to determine the demographic attributes (such as age, gender, occupation, etc.) of the target audience.</a:t>
            </a:r>
          </a:p>
          <a:p>
            <a:pPr algn="just"/>
            <a:r>
              <a:rPr lang="en-US" sz="2400" b="1" dirty="0" smtClean="0">
                <a:solidFill>
                  <a:srgbClr val="00B050"/>
                </a:solidFill>
              </a:rPr>
              <a:t>4. Hybrid personas</a:t>
            </a:r>
          </a:p>
          <a:p>
            <a:pPr algn="just"/>
            <a:r>
              <a:rPr lang="en-US" sz="2400" dirty="0" smtClean="0"/>
              <a:t>The best personas will be a combination of qualitative and quantitative data points supporting each other to give a complete picture of the customer’s needs, motivations, attitudes, and behaviors.</a:t>
            </a:r>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Tools for Design Thinking - Persona</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41</a:t>
            </a:fld>
            <a:endParaRPr lang="en-US">
              <a:solidFill>
                <a:srgbClr val="464653"/>
              </a:solidFill>
            </a:endParaRPr>
          </a:p>
        </p:txBody>
      </p:sp>
      <p:sp>
        <p:nvSpPr>
          <p:cNvPr id="4" name="Rectangle 3"/>
          <p:cNvSpPr/>
          <p:nvPr/>
        </p:nvSpPr>
        <p:spPr>
          <a:xfrm>
            <a:off x="365760" y="1232326"/>
            <a:ext cx="11612880" cy="4524315"/>
          </a:xfrm>
          <a:prstGeom prst="rect">
            <a:avLst/>
          </a:prstGeom>
        </p:spPr>
        <p:txBody>
          <a:bodyPr wrap="square">
            <a:spAutoFit/>
          </a:bodyPr>
          <a:lstStyle/>
          <a:p>
            <a:r>
              <a:rPr lang="en-US" sz="2400" b="1" dirty="0" smtClean="0">
                <a:solidFill>
                  <a:srgbClr val="7030A0"/>
                </a:solidFill>
              </a:rPr>
              <a:t>Steps to Creating User Personas With User Research</a:t>
            </a:r>
          </a:p>
          <a:p>
            <a:pPr algn="just">
              <a:buFont typeface="Arial" pitchFamily="34" charset="0"/>
              <a:buChar char="•"/>
            </a:pPr>
            <a:r>
              <a:rPr lang="en-US" sz="2400" dirty="0" smtClean="0"/>
              <a:t>The first step is to gather data about your target users. This data can come from in-depth interviews, surveys, focus groups, or any other form of qualitative research.</a:t>
            </a:r>
          </a:p>
          <a:p>
            <a:pPr algn="just">
              <a:buFont typeface="Arial" pitchFamily="34" charset="0"/>
              <a:buChar char="•"/>
            </a:pPr>
            <a:endParaRPr lang="en-US" sz="2400" dirty="0" smtClean="0"/>
          </a:p>
          <a:p>
            <a:pPr algn="just">
              <a:buFont typeface="Arial" pitchFamily="34" charset="0"/>
              <a:buChar char="•"/>
            </a:pPr>
            <a:r>
              <a:rPr lang="en-US" sz="2400" dirty="0" smtClean="0"/>
              <a:t>Once you have this data, it’s crucial to analyze it and identify common user themes. The next step is to create a persona template that includes the following information: name, age, gender, job title, interests/hobbies, pain points, and needs/requirements.</a:t>
            </a:r>
          </a:p>
          <a:p>
            <a:pPr algn="just">
              <a:buFont typeface="Arial" pitchFamily="34" charset="0"/>
              <a:buChar char="•"/>
            </a:pPr>
            <a:endParaRPr lang="en-US" sz="2400" dirty="0" smtClean="0"/>
          </a:p>
          <a:p>
            <a:pPr algn="just">
              <a:buFont typeface="Arial" pitchFamily="34" charset="0"/>
              <a:buChar char="•"/>
            </a:pPr>
            <a:r>
              <a:rPr lang="en-US" sz="2400" dirty="0" smtClean="0"/>
              <a:t>Once the template is filled out, you can populate it with data from your research findings. This process should be repeated until you have several personas that represent your target audience accurately.</a:t>
            </a:r>
          </a:p>
          <a:p>
            <a:endParaRPr lang="en-US" sz="2400" b="1" dirty="0">
              <a:solidFill>
                <a:srgbClr val="7030A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Tools for Design Thinking - Persona</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42</a:t>
            </a:fld>
            <a:endParaRPr lang="en-US">
              <a:solidFill>
                <a:srgbClr val="464653"/>
              </a:solidFill>
            </a:endParaRPr>
          </a:p>
        </p:txBody>
      </p:sp>
      <p:sp>
        <p:nvSpPr>
          <p:cNvPr id="4" name="Rectangle 3"/>
          <p:cNvSpPr/>
          <p:nvPr/>
        </p:nvSpPr>
        <p:spPr>
          <a:xfrm>
            <a:off x="365760" y="1232326"/>
            <a:ext cx="11612880" cy="5539978"/>
          </a:xfrm>
          <a:prstGeom prst="rect">
            <a:avLst/>
          </a:prstGeom>
        </p:spPr>
        <p:txBody>
          <a:bodyPr wrap="square">
            <a:spAutoFit/>
          </a:bodyPr>
          <a:lstStyle/>
          <a:p>
            <a:pPr algn="just"/>
            <a:r>
              <a:rPr lang="en-US" sz="2200" dirty="0" smtClean="0"/>
              <a:t>Remember to keep them up-to-date as your design and development processes progress, so they always reflect the latest insights into your users’ behaviors and preferences.</a:t>
            </a:r>
          </a:p>
          <a:p>
            <a:pPr algn="just"/>
            <a:r>
              <a:rPr lang="en-US" sz="2200" b="1" dirty="0" smtClean="0">
                <a:solidFill>
                  <a:srgbClr val="00B050"/>
                </a:solidFill>
              </a:rPr>
              <a:t>1. Decide on which segment you want to learn more about</a:t>
            </a:r>
          </a:p>
          <a:p>
            <a:pPr algn="just"/>
            <a:r>
              <a:rPr lang="en-US" sz="2200" dirty="0" smtClean="0"/>
              <a:t>If you’re starting from scratch, you’ll need to first figure out which customer segment you want to learn more about. At this stage, you may know very little, so making some assumptions about who might benefit from or use your product is a good starting point.</a:t>
            </a:r>
          </a:p>
          <a:p>
            <a:pPr algn="just"/>
            <a:r>
              <a:rPr lang="en-US" sz="2200" dirty="0" smtClean="0">
                <a:solidFill>
                  <a:srgbClr val="00B050"/>
                </a:solidFill>
              </a:rPr>
              <a:t>2. Brainstorm questions that you can ask customers</a:t>
            </a:r>
          </a:p>
          <a:p>
            <a:pPr algn="just"/>
            <a:r>
              <a:rPr lang="en-US" sz="2200" dirty="0" smtClean="0"/>
              <a:t>Start by brainstorming a list of questions that will help you get the answers you need about your audience. Questions should help you clarify your customer segment’s needs, behaviors, and expectations. Some common questions you can ask people are:</a:t>
            </a:r>
          </a:p>
          <a:p>
            <a:pPr lvl="1" algn="just">
              <a:buFont typeface="Arial" pitchFamily="34" charset="0"/>
              <a:buChar char="•"/>
            </a:pPr>
            <a:r>
              <a:rPr lang="en-US" sz="2200" dirty="0" smtClean="0"/>
              <a:t>Tell me about a recent experience you had with this product?</a:t>
            </a:r>
          </a:p>
          <a:p>
            <a:pPr lvl="1" algn="just">
              <a:buFont typeface="Arial" pitchFamily="34" charset="0"/>
              <a:buChar char="•"/>
            </a:pPr>
            <a:r>
              <a:rPr lang="en-US" sz="2200" dirty="0" smtClean="0"/>
              <a:t>What was it you wanted to achieve?</a:t>
            </a:r>
          </a:p>
          <a:p>
            <a:pPr lvl="1" algn="just">
              <a:buFont typeface="Arial" pitchFamily="34" charset="0"/>
              <a:buChar char="•"/>
            </a:pPr>
            <a:r>
              <a:rPr lang="en-US" sz="2200" dirty="0" smtClean="0"/>
              <a:t>Why was this important to you?</a:t>
            </a:r>
          </a:p>
          <a:p>
            <a:pPr lvl="1" algn="just">
              <a:buFont typeface="Arial" pitchFamily="34" charset="0"/>
              <a:buChar char="•"/>
            </a:pPr>
            <a:r>
              <a:rPr lang="en-US" sz="2200" dirty="0" smtClean="0"/>
              <a:t>Did it meet your expectations?</a:t>
            </a:r>
          </a:p>
          <a:p>
            <a:pPr algn="just"/>
            <a:r>
              <a:rPr lang="en-US" sz="2200" dirty="0" smtClean="0"/>
              <a:t>The answers to these questions can then be used to fill out a persona template.</a:t>
            </a:r>
          </a:p>
          <a:p>
            <a:endParaRPr 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Tools for Design Thinking - Persona</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43</a:t>
            </a:fld>
            <a:endParaRPr lang="en-US">
              <a:solidFill>
                <a:srgbClr val="464653"/>
              </a:solidFill>
            </a:endParaRPr>
          </a:p>
        </p:txBody>
      </p:sp>
      <p:sp>
        <p:nvSpPr>
          <p:cNvPr id="4" name="Rectangle 3"/>
          <p:cNvSpPr/>
          <p:nvPr/>
        </p:nvSpPr>
        <p:spPr>
          <a:xfrm>
            <a:off x="365760" y="1232326"/>
            <a:ext cx="11612880" cy="5539978"/>
          </a:xfrm>
          <a:prstGeom prst="rect">
            <a:avLst/>
          </a:prstGeom>
        </p:spPr>
        <p:txBody>
          <a:bodyPr wrap="square">
            <a:spAutoFit/>
          </a:bodyPr>
          <a:lstStyle/>
          <a:p>
            <a:pPr algn="just"/>
            <a:r>
              <a:rPr lang="en-US" sz="2200" b="1" dirty="0" smtClean="0">
                <a:solidFill>
                  <a:srgbClr val="00B050"/>
                </a:solidFill>
              </a:rPr>
              <a:t>3. Create surveys and conduct interviews to collect data</a:t>
            </a:r>
          </a:p>
          <a:p>
            <a:pPr algn="just"/>
            <a:r>
              <a:rPr lang="en-US" sz="2200" dirty="0" smtClean="0"/>
              <a:t>Now that you know who you want to speak to and what you want to ask them, you can create surveys and book participants for interviews. </a:t>
            </a:r>
          </a:p>
          <a:p>
            <a:pPr algn="just"/>
            <a:r>
              <a:rPr lang="en-US" sz="2200" dirty="0" smtClean="0"/>
              <a:t>The interviews will give you qualitative information that helps you to get a deep understanding of your users’ personal experiences.</a:t>
            </a:r>
          </a:p>
          <a:p>
            <a:pPr algn="just"/>
            <a:r>
              <a:rPr lang="en-US" sz="2200" dirty="0" smtClean="0"/>
              <a:t>The survey can help you to get an idea of customer preferences and behaviors and to quantify your findings from the interviews.</a:t>
            </a:r>
          </a:p>
          <a:p>
            <a:pPr algn="just"/>
            <a:r>
              <a:rPr lang="en-US" sz="2200" b="1" dirty="0" smtClean="0">
                <a:solidFill>
                  <a:srgbClr val="00B050"/>
                </a:solidFill>
              </a:rPr>
              <a:t>4. Analyze the findings to find common themes and patterns</a:t>
            </a:r>
          </a:p>
          <a:p>
            <a:pPr algn="just"/>
            <a:r>
              <a:rPr lang="en-US" sz="2200" dirty="0" smtClean="0"/>
              <a:t>Once you’ve finished your interviews and collected your survey responses. We need to collate all of the data, tag it so that we know where it came from, then go through an affinity mapping exercise to organize the data, make sense of it and find themes and patterns.</a:t>
            </a:r>
          </a:p>
          <a:p>
            <a:pPr algn="just"/>
            <a:r>
              <a:rPr lang="en-US" sz="2200" b="1" dirty="0" smtClean="0">
                <a:solidFill>
                  <a:srgbClr val="00B050"/>
                </a:solidFill>
              </a:rPr>
              <a:t>5. Organize your insights into a persona template</a:t>
            </a:r>
          </a:p>
          <a:p>
            <a:pPr algn="just"/>
            <a:r>
              <a:rPr lang="en-US" sz="2200" dirty="0" smtClean="0"/>
              <a:t>You need to take your findings and insights and map them to a persona template. By organizing your insights into motivational, attitudinal, and demographic information, you can paint a complete picture of who it is you’re designing for.</a:t>
            </a:r>
          </a:p>
          <a:p>
            <a:endParaRPr 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Tools for Design Thinking - Persona</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44</a:t>
            </a:fld>
            <a:endParaRPr lang="en-US">
              <a:solidFill>
                <a:srgbClr val="464653"/>
              </a:solidFill>
            </a:endParaRPr>
          </a:p>
        </p:txBody>
      </p:sp>
      <p:sp>
        <p:nvSpPr>
          <p:cNvPr id="4" name="Rectangle 3"/>
          <p:cNvSpPr/>
          <p:nvPr/>
        </p:nvSpPr>
        <p:spPr>
          <a:xfrm>
            <a:off x="365760" y="1232326"/>
            <a:ext cx="11612880" cy="830997"/>
          </a:xfrm>
          <a:prstGeom prst="rect">
            <a:avLst/>
          </a:prstGeom>
        </p:spPr>
        <p:txBody>
          <a:bodyPr wrap="square">
            <a:spAutoFit/>
          </a:bodyPr>
          <a:lstStyle/>
          <a:p>
            <a:r>
              <a:rPr lang="en-US" sz="2400" b="1" dirty="0" smtClean="0">
                <a:solidFill>
                  <a:srgbClr val="00B050"/>
                </a:solidFill>
              </a:rPr>
              <a:t>Example</a:t>
            </a:r>
          </a:p>
          <a:p>
            <a:endParaRPr lang="en-US" sz="2400" dirty="0"/>
          </a:p>
        </p:txBody>
      </p:sp>
      <p:pic>
        <p:nvPicPr>
          <p:cNvPr id="2050" name="Picture 2"/>
          <p:cNvPicPr>
            <a:picLocks noChangeAspect="1" noChangeArrowheads="1"/>
          </p:cNvPicPr>
          <p:nvPr/>
        </p:nvPicPr>
        <p:blipFill>
          <a:blip r:embed="rId2"/>
          <a:srcRect/>
          <a:stretch>
            <a:fillRect/>
          </a:stretch>
        </p:blipFill>
        <p:spPr bwMode="auto">
          <a:xfrm>
            <a:off x="1974533" y="1219200"/>
            <a:ext cx="9912667" cy="513588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Tools for Design Thinking – Journey Map</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45</a:t>
            </a:fld>
            <a:endParaRPr lang="en-US">
              <a:solidFill>
                <a:srgbClr val="464653"/>
              </a:solidFill>
            </a:endParaRPr>
          </a:p>
        </p:txBody>
      </p:sp>
      <p:sp>
        <p:nvSpPr>
          <p:cNvPr id="4" name="Rectangle 3"/>
          <p:cNvSpPr/>
          <p:nvPr/>
        </p:nvSpPr>
        <p:spPr>
          <a:xfrm>
            <a:off x="365760" y="1232326"/>
            <a:ext cx="11612880" cy="4616648"/>
          </a:xfrm>
          <a:prstGeom prst="rect">
            <a:avLst/>
          </a:prstGeom>
        </p:spPr>
        <p:txBody>
          <a:bodyPr wrap="square">
            <a:spAutoFit/>
          </a:bodyPr>
          <a:lstStyle/>
          <a:p>
            <a:pPr algn="just"/>
            <a:r>
              <a:rPr lang="en-US" sz="2100" dirty="0"/>
              <a:t>Design thinking is a simple and effective way to find the </a:t>
            </a:r>
            <a:r>
              <a:rPr lang="en-US" sz="2100" i="1" dirty="0"/>
              <a:t>right customer solution. </a:t>
            </a:r>
            <a:r>
              <a:rPr lang="en-US" sz="2100" dirty="0"/>
              <a:t>It consists of empathizing deeply with the consumer, brainstorming potential solutions (no matter how out of the box they are) then testing and iterating on those ideas until you find a good solution</a:t>
            </a:r>
            <a:r>
              <a:rPr lang="en-US" sz="2100" dirty="0" smtClean="0"/>
              <a:t>.</a:t>
            </a:r>
          </a:p>
          <a:p>
            <a:pPr algn="just"/>
            <a:endParaRPr lang="en-US" sz="2100" dirty="0"/>
          </a:p>
          <a:p>
            <a:pPr algn="just"/>
            <a:r>
              <a:rPr lang="en-US" sz="2100" b="1" dirty="0">
                <a:solidFill>
                  <a:srgbClr val="00B050"/>
                </a:solidFill>
              </a:rPr>
              <a:t>Empathy Maps </a:t>
            </a:r>
            <a:r>
              <a:rPr lang="en-US" sz="2100" b="1" dirty="0" err="1">
                <a:solidFill>
                  <a:srgbClr val="00B050"/>
                </a:solidFill>
              </a:rPr>
              <a:t>vs</a:t>
            </a:r>
            <a:r>
              <a:rPr lang="en-US" sz="2100" b="1" dirty="0">
                <a:solidFill>
                  <a:srgbClr val="00B050"/>
                </a:solidFill>
              </a:rPr>
              <a:t> Journey Maps</a:t>
            </a:r>
          </a:p>
          <a:p>
            <a:pPr algn="just"/>
            <a:r>
              <a:rPr lang="en-US" sz="2100" dirty="0"/>
              <a:t>In recent years </a:t>
            </a:r>
            <a:r>
              <a:rPr lang="en-US" sz="2100" i="1" dirty="0"/>
              <a:t>empathy maps</a:t>
            </a:r>
            <a:r>
              <a:rPr lang="en-US" sz="2100" dirty="0"/>
              <a:t> and </a:t>
            </a:r>
            <a:r>
              <a:rPr lang="en-US" sz="2100" i="1" dirty="0"/>
              <a:t>journey maps</a:t>
            </a:r>
            <a:r>
              <a:rPr lang="en-US" sz="2100" dirty="0"/>
              <a:t> have gained popularity due to the fact they are an upgrade and extension of </a:t>
            </a:r>
            <a:r>
              <a:rPr lang="en-US" sz="2100" i="1" dirty="0"/>
              <a:t>personas</a:t>
            </a:r>
            <a:r>
              <a:rPr lang="en-US" sz="2100" dirty="0"/>
              <a:t>. Personas are too empathy maps, what the internet is to our intellect. We have a base set of knowledge that we can store by default, but with the advent of the internet — and smartphones — we now treat the internet as a more detailed extension of our intellect. </a:t>
            </a:r>
            <a:endParaRPr lang="en-US" sz="2100" dirty="0" smtClean="0"/>
          </a:p>
          <a:p>
            <a:pPr algn="just"/>
            <a:endParaRPr lang="en-US" sz="2100" dirty="0"/>
          </a:p>
          <a:p>
            <a:pPr algn="just"/>
            <a:r>
              <a:rPr lang="en-US" sz="2100" dirty="0" smtClean="0"/>
              <a:t>We </a:t>
            </a:r>
            <a:r>
              <a:rPr lang="en-US" sz="2100" dirty="0"/>
              <a:t>may not know the exact answer, but we know how to find it, yet the intellect would be rendered useless without our intellect as we would no longer be able to use it in the slightest. That is the relationship personas have with empathy and journey maps. They are not a replacement and they serve no purpose without the personas in place</a:t>
            </a:r>
            <a:r>
              <a:rPr lang="en-US" sz="2100" dirty="0" smtClean="0"/>
              <a:t>.</a:t>
            </a:r>
            <a:endParaRPr lang="en-US" sz="2100" dirty="0"/>
          </a:p>
        </p:txBody>
      </p:sp>
    </p:spTree>
    <p:extLst>
      <p:ext uri="{BB962C8B-B14F-4D97-AF65-F5344CB8AC3E}">
        <p14:creationId xmlns:p14="http://schemas.microsoft.com/office/powerpoint/2010/main" xmlns="" val="35936925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Tools for Design Thinking – Journey Map</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46</a:t>
            </a:fld>
            <a:endParaRPr lang="en-US">
              <a:solidFill>
                <a:srgbClr val="464653"/>
              </a:solidFill>
            </a:endParaRPr>
          </a:p>
        </p:txBody>
      </p:sp>
      <p:sp>
        <p:nvSpPr>
          <p:cNvPr id="4" name="Rectangle 3"/>
          <p:cNvSpPr/>
          <p:nvPr/>
        </p:nvSpPr>
        <p:spPr>
          <a:xfrm>
            <a:off x="226363" y="1867370"/>
            <a:ext cx="5947358" cy="3785652"/>
          </a:xfrm>
          <a:prstGeom prst="rect">
            <a:avLst/>
          </a:prstGeom>
        </p:spPr>
        <p:txBody>
          <a:bodyPr wrap="square">
            <a:spAutoFit/>
          </a:bodyPr>
          <a:lstStyle/>
          <a:p>
            <a:r>
              <a:rPr lang="en-US" sz="2000" b="1" dirty="0"/>
              <a:t>Empathy </a:t>
            </a:r>
            <a:r>
              <a:rPr lang="en-US" sz="2000" b="1" dirty="0" smtClean="0"/>
              <a:t>Mapping</a:t>
            </a:r>
          </a:p>
          <a:p>
            <a:r>
              <a:rPr lang="en-US" sz="2000" dirty="0"/>
              <a:t>Empathy maps are deliverables that provide insight into what your persona says, does, thinks, and feels. Each of these are broken into quadrants that consist of the following.</a:t>
            </a:r>
          </a:p>
          <a:p>
            <a:r>
              <a:rPr lang="en-US" sz="2000" b="1" dirty="0"/>
              <a:t>Says</a:t>
            </a:r>
          </a:p>
          <a:p>
            <a:r>
              <a:rPr lang="en-US" sz="2000" dirty="0"/>
              <a:t>This portion consists of quotes of what the user has said aloud during interviews</a:t>
            </a:r>
          </a:p>
          <a:p>
            <a:r>
              <a:rPr lang="en-US" sz="2000" b="1" dirty="0"/>
              <a:t>Does</a:t>
            </a:r>
          </a:p>
          <a:p>
            <a:r>
              <a:rPr lang="en-US" sz="2000" dirty="0"/>
              <a:t>These are particular actions the user takes while using your product.</a:t>
            </a:r>
          </a:p>
          <a:p>
            <a:endParaRPr lang="en-US" sz="20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173721" y="1232326"/>
            <a:ext cx="5901369" cy="50557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889417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Tools for Design Thinking – Journey Map</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47</a:t>
            </a:fld>
            <a:endParaRPr lang="en-US">
              <a:solidFill>
                <a:srgbClr val="464653"/>
              </a:solidFill>
            </a:endParaRPr>
          </a:p>
        </p:txBody>
      </p:sp>
      <p:sp>
        <p:nvSpPr>
          <p:cNvPr id="4" name="Rectangle 3"/>
          <p:cNvSpPr/>
          <p:nvPr/>
        </p:nvSpPr>
        <p:spPr>
          <a:xfrm>
            <a:off x="365760" y="1232326"/>
            <a:ext cx="11421232" cy="4708981"/>
          </a:xfrm>
          <a:prstGeom prst="rect">
            <a:avLst/>
          </a:prstGeom>
        </p:spPr>
        <p:txBody>
          <a:bodyPr wrap="square">
            <a:spAutoFit/>
          </a:bodyPr>
          <a:lstStyle/>
          <a:p>
            <a:r>
              <a:rPr lang="en-US" sz="2000" b="1" dirty="0"/>
              <a:t>Thinks</a:t>
            </a:r>
          </a:p>
          <a:p>
            <a:r>
              <a:rPr lang="en-US" sz="2000" dirty="0"/>
              <a:t>This section consists of what the user thinks during the entire process. Since humans have yet to be capable of reading minds, these “thoughts” are derived from insights gained during quantitative analysis. If you’re permitted to record the user — after filming — you can study their body language to harness insights as to what they are </a:t>
            </a:r>
            <a:r>
              <a:rPr lang="en-US" sz="2000" i="1" dirty="0"/>
              <a:t>thinking </a:t>
            </a:r>
            <a:r>
              <a:rPr lang="en-US" sz="2000" dirty="0"/>
              <a:t>as well as</a:t>
            </a:r>
            <a:r>
              <a:rPr lang="en-US" sz="2000" i="1" dirty="0"/>
              <a:t> doing.</a:t>
            </a:r>
            <a:endParaRPr lang="en-US" sz="2000" dirty="0"/>
          </a:p>
          <a:p>
            <a:r>
              <a:rPr lang="en-US" sz="2000" b="1" dirty="0"/>
              <a:t>Feels</a:t>
            </a:r>
          </a:p>
          <a:p>
            <a:r>
              <a:rPr lang="en-US" sz="2000" dirty="0"/>
              <a:t>This section informs you of what the user is feeling and what is causing this </a:t>
            </a:r>
            <a:r>
              <a:rPr lang="en-US" sz="2000" i="1" dirty="0"/>
              <a:t>i.e. Excited because they just won a prize</a:t>
            </a:r>
            <a:endParaRPr lang="en-US" sz="2000" dirty="0"/>
          </a:p>
          <a:p>
            <a:r>
              <a:rPr lang="en-US" sz="2000" dirty="0"/>
              <a:t>The significance of this mapping system is that it allows you to see conflicting information you may not otherwise acknowledge if not looked at closer. For example, say a user says they like how a screen looks, but while using it they have to execute the task multiple times. If you solely recorded that the user liked the UI or the user had trouble executing the task you would end up either leaving the page as is or revising the entire page. Whereas when you get the full picture you are then able to understand that the UI that has been designed is serving its visceral purpose, but not its behavioral purpose.</a:t>
            </a:r>
          </a:p>
          <a:p>
            <a:endParaRPr lang="en-US" sz="2000" b="1" dirty="0"/>
          </a:p>
        </p:txBody>
      </p:sp>
    </p:spTree>
    <p:extLst>
      <p:ext uri="{BB962C8B-B14F-4D97-AF65-F5344CB8AC3E}">
        <p14:creationId xmlns:p14="http://schemas.microsoft.com/office/powerpoint/2010/main" xmlns="" val="203873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Tools for Design Thinking – Journey Map</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48</a:t>
            </a:fld>
            <a:endParaRPr lang="en-US">
              <a:solidFill>
                <a:srgbClr val="464653"/>
              </a:solidFill>
            </a:endParaRPr>
          </a:p>
        </p:txBody>
      </p:sp>
      <p:sp>
        <p:nvSpPr>
          <p:cNvPr id="4" name="Rectangle 3"/>
          <p:cNvSpPr/>
          <p:nvPr/>
        </p:nvSpPr>
        <p:spPr>
          <a:xfrm>
            <a:off x="365760" y="1232326"/>
            <a:ext cx="4406656" cy="4801314"/>
          </a:xfrm>
          <a:prstGeom prst="rect">
            <a:avLst/>
          </a:prstGeom>
        </p:spPr>
        <p:txBody>
          <a:bodyPr wrap="square">
            <a:spAutoFit/>
          </a:bodyPr>
          <a:lstStyle/>
          <a:p>
            <a:pPr algn="just"/>
            <a:r>
              <a:rPr lang="en-US" dirty="0"/>
              <a:t>A journey map is a detailed visualization that shows how a user-based persona is feeling throughout the process of using a particular product. When making a journey map always remember to cover these 5 key components.</a:t>
            </a:r>
          </a:p>
          <a:p>
            <a:pPr algn="just"/>
            <a:r>
              <a:rPr lang="en-US" b="1" dirty="0"/>
              <a:t>Actors</a:t>
            </a:r>
          </a:p>
          <a:p>
            <a:pPr algn="just"/>
            <a:r>
              <a:rPr lang="en-US" dirty="0"/>
              <a:t>An actor is a persona that the journey map is built around</a:t>
            </a:r>
          </a:p>
          <a:p>
            <a:pPr algn="just"/>
            <a:r>
              <a:rPr lang="en-US" b="1" dirty="0"/>
              <a:t>Scenario and Expectations</a:t>
            </a:r>
          </a:p>
          <a:p>
            <a:pPr algn="just"/>
            <a:r>
              <a:rPr lang="en-US" dirty="0"/>
              <a:t>The scenario sets the scene for this particular journey map, whereas the expectations are what the persona expects to take place. Expectations can be influenced by familiar mental models or marketing of the product [This is why marketing is a crucial aspect of the user experience].</a:t>
            </a:r>
          </a:p>
          <a:p>
            <a:pPr algn="just"/>
            <a:endParaRPr lang="en-US"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83390" y="1289832"/>
            <a:ext cx="7141596" cy="52237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666280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Tools for Design Thinking – Journey Map</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49</a:t>
            </a:fld>
            <a:endParaRPr lang="en-US">
              <a:solidFill>
                <a:srgbClr val="464653"/>
              </a:solidFill>
            </a:endParaRPr>
          </a:p>
        </p:txBody>
      </p:sp>
      <p:sp>
        <p:nvSpPr>
          <p:cNvPr id="4" name="Rectangle 3"/>
          <p:cNvSpPr/>
          <p:nvPr/>
        </p:nvSpPr>
        <p:spPr>
          <a:xfrm>
            <a:off x="365760" y="1232326"/>
            <a:ext cx="11446284" cy="5447645"/>
          </a:xfrm>
          <a:prstGeom prst="rect">
            <a:avLst/>
          </a:prstGeom>
        </p:spPr>
        <p:txBody>
          <a:bodyPr wrap="square">
            <a:spAutoFit/>
          </a:bodyPr>
          <a:lstStyle/>
          <a:p>
            <a:pPr algn="just"/>
            <a:r>
              <a:rPr lang="en-US" sz="2200" b="1" dirty="0"/>
              <a:t>Actions, Mindsets, and Emotions</a:t>
            </a:r>
          </a:p>
          <a:p>
            <a:pPr algn="just"/>
            <a:r>
              <a:rPr lang="en-US" sz="2200" dirty="0"/>
              <a:t>Actions, mindsets, and emotions are sorted across the different phases of the user journey.</a:t>
            </a:r>
          </a:p>
          <a:p>
            <a:pPr algn="just"/>
            <a:r>
              <a:rPr lang="en-US" sz="2200" dirty="0"/>
              <a:t>Actions are all the tasks that make up each phase.</a:t>
            </a:r>
          </a:p>
          <a:p>
            <a:pPr algn="just"/>
            <a:r>
              <a:rPr lang="en-US" sz="2200" dirty="0"/>
              <a:t>Mindsets are the thoughts, commentary, and concerns a user may externally express about each phase.</a:t>
            </a:r>
          </a:p>
          <a:p>
            <a:pPr algn="just"/>
            <a:r>
              <a:rPr lang="en-US" sz="2200" dirty="0"/>
              <a:t>Emotions are represented by a curved line graph that goes up and down to communicate how happy or frustrated the user is with each phase of the journey. It’s common practice to plant </a:t>
            </a:r>
            <a:r>
              <a:rPr lang="en-US" sz="2200" dirty="0" err="1"/>
              <a:t>emojis</a:t>
            </a:r>
            <a:r>
              <a:rPr lang="en-US" sz="2200" dirty="0"/>
              <a:t> on the y-axis of the journey map to make it easy to understand the emotional state of the user across the whole journey.</a:t>
            </a:r>
          </a:p>
          <a:p>
            <a:pPr algn="just"/>
            <a:r>
              <a:rPr lang="en-US" sz="2200" b="1" dirty="0"/>
              <a:t>Opportunities</a:t>
            </a:r>
          </a:p>
          <a:p>
            <a:pPr algn="just"/>
            <a:r>
              <a:rPr lang="en-US" sz="2200" dirty="0"/>
              <a:t>After analyzing a user journey teams come up with where the user journey can improve[opportunities] and how it executes these improvements[internal ownership and metrics].</a:t>
            </a:r>
          </a:p>
          <a:p>
            <a:pPr algn="just"/>
            <a:r>
              <a:rPr lang="en-US" sz="2200" dirty="0"/>
              <a:t>As you can start to see there is a fair amount of overlap between personas, empathy maps, and journey maps. Now that we’ve covered the basics let dive into the relationship between all these deliverables.</a:t>
            </a:r>
          </a:p>
          <a:p>
            <a:pPr algn="just"/>
            <a:endParaRPr lang="en-US" b="1" dirty="0"/>
          </a:p>
        </p:txBody>
      </p:sp>
    </p:spTree>
    <p:extLst>
      <p:ext uri="{BB962C8B-B14F-4D97-AF65-F5344CB8AC3E}">
        <p14:creationId xmlns:p14="http://schemas.microsoft.com/office/powerpoint/2010/main" xmlns="" val="1828071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UNIT </a:t>
            </a:r>
            <a:r>
              <a:rPr lang="en-US" b="1" dirty="0" smtClean="0">
                <a:solidFill>
                  <a:srgbClr val="C00000"/>
                </a:solidFill>
              </a:rPr>
              <a:t>II</a:t>
            </a:r>
            <a:endParaRPr lang="en-US" b="1" dirty="0">
              <a:solidFill>
                <a:srgbClr val="C00000"/>
              </a:solidFill>
            </a:endParaRP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a:t>
            </a:fld>
            <a:endParaRPr lang="en-US">
              <a:solidFill>
                <a:srgbClr val="464653"/>
              </a:solidFill>
            </a:endParaRPr>
          </a:p>
        </p:txBody>
      </p:sp>
      <p:sp>
        <p:nvSpPr>
          <p:cNvPr id="4" name="Content Placeholder 3"/>
          <p:cNvSpPr>
            <a:spLocks noGrp="1"/>
          </p:cNvSpPr>
          <p:nvPr>
            <p:ph sz="quarter" idx="1"/>
          </p:nvPr>
        </p:nvSpPr>
        <p:spPr>
          <a:xfrm>
            <a:off x="472967" y="1143001"/>
            <a:ext cx="11240812" cy="5021316"/>
          </a:xfrm>
        </p:spPr>
        <p:txBody>
          <a:bodyPr>
            <a:normAutofit/>
          </a:bodyPr>
          <a:lstStyle/>
          <a:p>
            <a:r>
              <a:rPr lang="en-US" sz="2540" b="1" dirty="0">
                <a:solidFill>
                  <a:srgbClr val="7030A0"/>
                </a:solidFill>
              </a:rPr>
              <a:t>UNIT </a:t>
            </a:r>
            <a:r>
              <a:rPr lang="en-US" sz="2540" b="1" dirty="0" smtClean="0">
                <a:solidFill>
                  <a:srgbClr val="7030A0"/>
                </a:solidFill>
              </a:rPr>
              <a:t>II </a:t>
            </a:r>
            <a:r>
              <a:rPr lang="en-US" sz="2540" b="1" dirty="0">
                <a:solidFill>
                  <a:srgbClr val="7030A0"/>
                </a:solidFill>
              </a:rPr>
              <a:t>- </a:t>
            </a:r>
            <a:r>
              <a:rPr lang="en-US" sz="2800" b="1" dirty="0" smtClean="0">
                <a:solidFill>
                  <a:srgbClr val="7030A0"/>
                </a:solidFill>
              </a:rPr>
              <a:t>DESIGN THINKING</a:t>
            </a:r>
            <a:endParaRPr lang="en-US" sz="2540" b="1" dirty="0">
              <a:solidFill>
                <a:srgbClr val="7030A0"/>
              </a:solidFill>
            </a:endParaRPr>
          </a:p>
          <a:p>
            <a:pPr lvl="1" algn="just"/>
            <a:r>
              <a:rPr lang="en-IN" sz="2800" b="1" dirty="0" smtClean="0">
                <a:solidFill>
                  <a:srgbClr val="008000"/>
                </a:solidFill>
              </a:rPr>
              <a:t>Design thinking process (empathize, analyze, idea &amp; prototype)</a:t>
            </a:r>
          </a:p>
          <a:p>
            <a:pPr lvl="1" algn="just"/>
            <a:r>
              <a:rPr lang="en-IN" sz="2800" b="1" dirty="0" smtClean="0">
                <a:solidFill>
                  <a:srgbClr val="008000"/>
                </a:solidFill>
              </a:rPr>
              <a:t>implementing the process in driving inventions</a:t>
            </a:r>
          </a:p>
          <a:p>
            <a:pPr lvl="1" algn="just"/>
            <a:r>
              <a:rPr lang="en-IN" sz="2800" b="1" dirty="0" smtClean="0">
                <a:solidFill>
                  <a:srgbClr val="008000"/>
                </a:solidFill>
              </a:rPr>
              <a:t>design thinking in social innovations. </a:t>
            </a:r>
          </a:p>
          <a:p>
            <a:pPr lvl="1" algn="just"/>
            <a:r>
              <a:rPr lang="en-IN" sz="2800" b="1" dirty="0" smtClean="0">
                <a:solidFill>
                  <a:srgbClr val="008000"/>
                </a:solidFill>
              </a:rPr>
              <a:t>Tools of design thinking - person, costumer, journey map, brain storming</a:t>
            </a:r>
          </a:p>
          <a:p>
            <a:pPr lvl="1" algn="just"/>
            <a:r>
              <a:rPr lang="en-IN" sz="2800" b="1" dirty="0" smtClean="0">
                <a:solidFill>
                  <a:srgbClr val="008000"/>
                </a:solidFill>
              </a:rPr>
              <a:t>product development</a:t>
            </a:r>
            <a:r>
              <a:rPr lang="en-IN" sz="2528" b="1" dirty="0" smtClean="0">
                <a:solidFill>
                  <a:srgbClr val="008000"/>
                </a:solidFill>
              </a:rPr>
              <a:t>.</a:t>
            </a:r>
          </a:p>
          <a:p>
            <a:pPr lvl="1" algn="just"/>
            <a:endParaRPr lang="en-US" sz="2177" b="1" dirty="0">
              <a:solidFill>
                <a:srgbClr val="008000"/>
              </a:solidFill>
            </a:endParaRPr>
          </a:p>
          <a:p>
            <a:pPr>
              <a:buNone/>
            </a:pPr>
            <a:endParaRPr lang="en-US" sz="3266" dirty="0"/>
          </a:p>
        </p:txBody>
      </p:sp>
    </p:spTree>
    <p:extLst>
      <p:ext uri="{BB962C8B-B14F-4D97-AF65-F5344CB8AC3E}">
        <p14:creationId xmlns:p14="http://schemas.microsoft.com/office/powerpoint/2010/main" xmlns="" val="30407223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Tools for Design Thinking – Brainstorming</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50</a:t>
            </a:fld>
            <a:endParaRPr lang="en-US">
              <a:solidFill>
                <a:srgbClr val="464653"/>
              </a:solidFill>
            </a:endParaRPr>
          </a:p>
        </p:txBody>
      </p:sp>
      <p:sp>
        <p:nvSpPr>
          <p:cNvPr id="4" name="Rectangle 3"/>
          <p:cNvSpPr/>
          <p:nvPr/>
        </p:nvSpPr>
        <p:spPr>
          <a:xfrm>
            <a:off x="365760" y="1232326"/>
            <a:ext cx="4118558" cy="4462760"/>
          </a:xfrm>
          <a:prstGeom prst="rect">
            <a:avLst/>
          </a:prstGeom>
        </p:spPr>
        <p:txBody>
          <a:bodyPr wrap="square">
            <a:spAutoFit/>
          </a:bodyPr>
          <a:lstStyle/>
          <a:p>
            <a:pPr algn="just"/>
            <a:r>
              <a:rPr lang="en-US" sz="2000" dirty="0"/>
              <a:t>The brainstorming design thinking tools are when the team discusses different ideas and connect them to build a clear understanding of the connected elements in the situation. </a:t>
            </a:r>
            <a:endParaRPr lang="en-US" sz="2000" dirty="0" smtClean="0"/>
          </a:p>
          <a:p>
            <a:pPr algn="just"/>
            <a:r>
              <a:rPr lang="en-US" sz="2000" dirty="0" smtClean="0"/>
              <a:t>A </a:t>
            </a:r>
            <a:r>
              <a:rPr lang="en-US" sz="2000" dirty="0"/>
              <a:t>clear definition of the situation contributes to building several prototype solutions. It is crucial to understand that there should be no negative comments or judgment on presented ideas during the brainstorming sessions. The facilitator must keep the session neutral to avoid biases</a:t>
            </a:r>
            <a:r>
              <a:rPr lang="en-US" sz="2400" dirty="0"/>
              <a:t>. </a:t>
            </a:r>
            <a:endParaRPr lang="en-US"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685386" y="1232326"/>
            <a:ext cx="7506613" cy="52561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172955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Tools for Design Thinking </a:t>
            </a:r>
            <a:r>
              <a:rPr lang="en-US" b="1" dirty="0">
                <a:solidFill>
                  <a:srgbClr val="C00000"/>
                </a:solidFill>
              </a:rPr>
              <a:t>– Brainstorming</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51</a:t>
            </a:fld>
            <a:endParaRPr lang="en-US">
              <a:solidFill>
                <a:srgbClr val="464653"/>
              </a:solidFill>
            </a:endParaRPr>
          </a:p>
        </p:txBody>
      </p:sp>
      <p:sp>
        <p:nvSpPr>
          <p:cNvPr id="4" name="Rectangle 3"/>
          <p:cNvSpPr/>
          <p:nvPr/>
        </p:nvSpPr>
        <p:spPr>
          <a:xfrm>
            <a:off x="365760" y="1232326"/>
            <a:ext cx="11446284" cy="3754874"/>
          </a:xfrm>
          <a:prstGeom prst="rect">
            <a:avLst/>
          </a:prstGeom>
        </p:spPr>
        <p:txBody>
          <a:bodyPr wrap="square">
            <a:spAutoFit/>
          </a:bodyPr>
          <a:lstStyle/>
          <a:p>
            <a:pPr algn="just"/>
            <a:r>
              <a:rPr lang="en-US" sz="2200" dirty="0"/>
              <a:t>During brainstorming, the facilitator hands the attendees a pen and Post-its to write their ideas, and then they are added to a whiteboard. Each of the attendees starts to discuss their ideas with the group. As a result of these discussions, more ideas are discovered, which can also be added to the wall</a:t>
            </a:r>
            <a:r>
              <a:rPr lang="en-US" sz="2200" dirty="0" smtClean="0"/>
              <a:t>.</a:t>
            </a:r>
          </a:p>
          <a:p>
            <a:pPr algn="just"/>
            <a:endParaRPr lang="en-US" sz="2200" b="1" dirty="0"/>
          </a:p>
          <a:p>
            <a:pPr algn="just" fontAlgn="base"/>
            <a:r>
              <a:rPr lang="en-US" sz="2200" b="1" dirty="0">
                <a:solidFill>
                  <a:srgbClr val="00B050"/>
                </a:solidFill>
              </a:rPr>
              <a:t>Reversed Brainstorming</a:t>
            </a:r>
          </a:p>
          <a:p>
            <a:pPr algn="just" fontAlgn="base"/>
            <a:r>
              <a:rPr lang="en-US" sz="2200" dirty="0"/>
              <a:t>When solving complex problems, the group may find defining or addressing ideas challenging. It is the point where there are no creative ideas, or the generated ideas are not efficient enough. One of the useful methods to overcome this situation is reversed brainstorming. In this tool, the group members reverse their mindset. </a:t>
            </a:r>
          </a:p>
          <a:p>
            <a:pPr algn="just"/>
            <a:endParaRPr lang="en-US" b="1" dirty="0"/>
          </a:p>
        </p:txBody>
      </p:sp>
    </p:spTree>
    <p:extLst>
      <p:ext uri="{BB962C8B-B14F-4D97-AF65-F5344CB8AC3E}">
        <p14:creationId xmlns:p14="http://schemas.microsoft.com/office/powerpoint/2010/main" xmlns="" val="33586738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Tools for Design Thinking </a:t>
            </a:r>
            <a:r>
              <a:rPr lang="en-US" b="1" dirty="0">
                <a:solidFill>
                  <a:srgbClr val="C00000"/>
                </a:solidFill>
              </a:rPr>
              <a:t>– Brainstorming</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52</a:t>
            </a:fld>
            <a:endParaRPr lang="en-US">
              <a:solidFill>
                <a:srgbClr val="464653"/>
              </a:solidFill>
            </a:endParaRPr>
          </a:p>
        </p:txBody>
      </p:sp>
      <p:sp>
        <p:nvSpPr>
          <p:cNvPr id="4" name="Rectangle 3"/>
          <p:cNvSpPr/>
          <p:nvPr/>
        </p:nvSpPr>
        <p:spPr>
          <a:xfrm>
            <a:off x="365760" y="1232326"/>
            <a:ext cx="11446284" cy="4801314"/>
          </a:xfrm>
          <a:prstGeom prst="rect">
            <a:avLst/>
          </a:prstGeom>
        </p:spPr>
        <p:txBody>
          <a:bodyPr wrap="square">
            <a:spAutoFit/>
          </a:bodyPr>
          <a:lstStyle/>
          <a:p>
            <a:pPr algn="just" fontAlgn="base"/>
            <a:r>
              <a:rPr lang="en-US" sz="2400" dirty="0"/>
              <a:t>In the reversed brainstorming, the group members move between five main stages as follows:</a:t>
            </a:r>
          </a:p>
          <a:p>
            <a:pPr algn="just" fontAlgn="base"/>
            <a:r>
              <a:rPr lang="en-US" sz="2400" b="1" dirty="0"/>
              <a:t>Problem</a:t>
            </a:r>
            <a:r>
              <a:rPr lang="en-US" sz="2400" dirty="0"/>
              <a:t> – In this stage, the team defines the problem that must be solved through the final product or service.</a:t>
            </a:r>
          </a:p>
          <a:p>
            <a:pPr algn="just" fontAlgn="base"/>
            <a:r>
              <a:rPr lang="en-US" sz="2400" b="1" dirty="0"/>
              <a:t>Reverse</a:t>
            </a:r>
            <a:r>
              <a:rPr lang="en-US" sz="2400" dirty="0"/>
              <a:t> – The team reverses their mindset by thinking about how to make the problem worse.</a:t>
            </a:r>
          </a:p>
          <a:p>
            <a:pPr algn="just" fontAlgn="base"/>
            <a:r>
              <a:rPr lang="en-US" sz="2400" b="1" dirty="0"/>
              <a:t>Collect</a:t>
            </a:r>
            <a:r>
              <a:rPr lang="en-US" sz="2400" dirty="0"/>
              <a:t> – The team starts brainstorming ideas that can make the problem worse and discuss with this approach in mind.</a:t>
            </a:r>
          </a:p>
          <a:p>
            <a:pPr algn="just" fontAlgn="base"/>
            <a:r>
              <a:rPr lang="en-US" sz="2400" b="1" dirty="0"/>
              <a:t>Reverse</a:t>
            </a:r>
            <a:r>
              <a:rPr lang="en-US" sz="2400" dirty="0"/>
              <a:t> – The ideas are reversed to form solutions or suggest solutions for the problem.</a:t>
            </a:r>
          </a:p>
          <a:p>
            <a:pPr algn="just" fontAlgn="base"/>
            <a:r>
              <a:rPr lang="en-US" sz="2400" b="1" dirty="0"/>
              <a:t>Evaluate</a:t>
            </a:r>
            <a:r>
              <a:rPr lang="en-US" sz="2400" dirty="0"/>
              <a:t> – The team evaluates the different solutions and sees if it works as a solution for the original problem. Note that the main idea of this stage is to check if the statements provide solutions for the issue after reversing it.</a:t>
            </a:r>
          </a:p>
          <a:p>
            <a:pPr algn="just"/>
            <a:endParaRPr lang="en-US" b="1" dirty="0"/>
          </a:p>
        </p:txBody>
      </p:sp>
    </p:spTree>
    <p:extLst>
      <p:ext uri="{BB962C8B-B14F-4D97-AF65-F5344CB8AC3E}">
        <p14:creationId xmlns:p14="http://schemas.microsoft.com/office/powerpoint/2010/main" xmlns="" val="35815796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Tools for Design Thinking </a:t>
            </a:r>
            <a:r>
              <a:rPr lang="en-US" b="1" dirty="0">
                <a:solidFill>
                  <a:srgbClr val="C00000"/>
                </a:solidFill>
              </a:rPr>
              <a:t>– Brainstorming</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53</a:t>
            </a:fld>
            <a:endParaRPr lang="en-US">
              <a:solidFill>
                <a:srgbClr val="464653"/>
              </a:solidFill>
            </a:endParaRPr>
          </a:p>
        </p:txBody>
      </p:sp>
      <p:sp>
        <p:nvSpPr>
          <p:cNvPr id="4" name="Rectangle 3"/>
          <p:cNvSpPr/>
          <p:nvPr/>
        </p:nvSpPr>
        <p:spPr>
          <a:xfrm>
            <a:off x="365760" y="1232326"/>
            <a:ext cx="11446284" cy="4524315"/>
          </a:xfrm>
          <a:prstGeom prst="rect">
            <a:avLst/>
          </a:prstGeom>
        </p:spPr>
        <p:txBody>
          <a:bodyPr wrap="square">
            <a:spAutoFit/>
          </a:bodyPr>
          <a:lstStyle/>
          <a:p>
            <a:pPr algn="just" fontAlgn="base"/>
            <a:r>
              <a:rPr lang="en-US" sz="2400" b="1" dirty="0">
                <a:solidFill>
                  <a:srgbClr val="00B050"/>
                </a:solidFill>
              </a:rPr>
              <a:t>Design Thinking Tools for Evaluation</a:t>
            </a:r>
          </a:p>
          <a:p>
            <a:pPr algn="just" fontAlgn="base"/>
            <a:r>
              <a:rPr lang="en-US" sz="2400" dirty="0"/>
              <a:t>Sometimes, we need to evaluate situations using business tools or investigate the problem’s root cause based on the collected data. After brainstorming ideas, it is time to assess them and isolate the most efficient solutions to take to the next prototyping stage. While the brainstorming stage avoids judgment on the suggested ideas, the evaluation aims to evaluate and critique them</a:t>
            </a:r>
            <a:r>
              <a:rPr lang="en-US" sz="2400" dirty="0" smtClean="0"/>
              <a:t>.</a:t>
            </a:r>
          </a:p>
          <a:p>
            <a:pPr algn="just" fontAlgn="base"/>
            <a:endParaRPr lang="en-US" sz="2400" dirty="0"/>
          </a:p>
          <a:p>
            <a:pPr algn="just"/>
            <a:r>
              <a:rPr lang="en-US" sz="2400" b="1" dirty="0">
                <a:solidFill>
                  <a:srgbClr val="7030A0"/>
                </a:solidFill>
              </a:rPr>
              <a:t>SWOT Analysis</a:t>
            </a:r>
          </a:p>
          <a:p>
            <a:pPr algn="just"/>
            <a:r>
              <a:rPr lang="en-US" sz="2400" dirty="0"/>
              <a:t>The SWOT Analysis is a method that allows you to evaluate ideas from four main perspectives; strength (S), weakness (W), opportunities (O) and threats (T). In this method, ideas are evaluated using the above four factors in order to understand their market </a:t>
            </a:r>
            <a:r>
              <a:rPr lang="en-US" sz="2400" dirty="0" smtClean="0"/>
              <a:t>viability.</a:t>
            </a:r>
            <a:endParaRPr lang="en-US" sz="2400" dirty="0"/>
          </a:p>
        </p:txBody>
      </p:sp>
    </p:spTree>
    <p:extLst>
      <p:ext uri="{BB962C8B-B14F-4D97-AF65-F5344CB8AC3E}">
        <p14:creationId xmlns:p14="http://schemas.microsoft.com/office/powerpoint/2010/main" xmlns="" val="22300840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Tools for Design Thinking </a:t>
            </a:r>
            <a:r>
              <a:rPr lang="en-US" b="1" dirty="0">
                <a:solidFill>
                  <a:srgbClr val="C00000"/>
                </a:solidFill>
              </a:rPr>
              <a:t>– Brainstorming</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54</a:t>
            </a:fld>
            <a:endParaRPr lang="en-US">
              <a:solidFill>
                <a:srgbClr val="464653"/>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436296" y="1215024"/>
            <a:ext cx="6638794" cy="50980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Rectangle 4"/>
          <p:cNvSpPr/>
          <p:nvPr/>
        </p:nvSpPr>
        <p:spPr>
          <a:xfrm>
            <a:off x="354904" y="1360438"/>
            <a:ext cx="5081392" cy="4154984"/>
          </a:xfrm>
          <a:prstGeom prst="rect">
            <a:avLst/>
          </a:prstGeom>
        </p:spPr>
        <p:txBody>
          <a:bodyPr wrap="square">
            <a:spAutoFit/>
          </a:bodyPr>
          <a:lstStyle/>
          <a:p>
            <a:pPr algn="just"/>
            <a:r>
              <a:rPr lang="en-US" sz="2400" dirty="0"/>
              <a:t>In this stage, the team investigates each idea based on those four dimensions, such as the following</a:t>
            </a:r>
            <a:r>
              <a:rPr lang="en-US" sz="2400" dirty="0" smtClean="0"/>
              <a:t>:</a:t>
            </a:r>
          </a:p>
          <a:p>
            <a:pPr algn="just"/>
            <a:r>
              <a:rPr lang="en-US" sz="2400" b="1" dirty="0" smtClean="0"/>
              <a:t>Strengths</a:t>
            </a:r>
            <a:r>
              <a:rPr lang="en-US" sz="2400" dirty="0"/>
              <a:t> – What are the advantages of the new product or service</a:t>
            </a:r>
            <a:r>
              <a:rPr lang="en-US" sz="2400" dirty="0" smtClean="0"/>
              <a:t>?</a:t>
            </a:r>
          </a:p>
          <a:p>
            <a:pPr algn="just"/>
            <a:r>
              <a:rPr lang="en-US" sz="2400" b="1" dirty="0" smtClean="0"/>
              <a:t>Weakness</a:t>
            </a:r>
            <a:r>
              <a:rPr lang="en-US" sz="2400" dirty="0"/>
              <a:t> – What are the factors that reduce your sales</a:t>
            </a:r>
            <a:r>
              <a:rPr lang="en-US" sz="2400" dirty="0" smtClean="0"/>
              <a:t>?</a:t>
            </a:r>
          </a:p>
          <a:p>
            <a:pPr algn="just"/>
            <a:r>
              <a:rPr lang="en-US" sz="2400" b="1" dirty="0" smtClean="0"/>
              <a:t>Opportunities</a:t>
            </a:r>
            <a:r>
              <a:rPr lang="en-US" sz="2400" dirty="0"/>
              <a:t> – What are the opportunities for the new product</a:t>
            </a:r>
            <a:r>
              <a:rPr lang="en-US" sz="2400" dirty="0" smtClean="0"/>
              <a:t>?</a:t>
            </a:r>
          </a:p>
          <a:p>
            <a:pPr algn="just"/>
            <a:r>
              <a:rPr lang="en-US" sz="2400" b="1" dirty="0" smtClean="0"/>
              <a:t>Threats</a:t>
            </a:r>
            <a:r>
              <a:rPr lang="en-US" sz="2400" dirty="0"/>
              <a:t> – Who are the existing or potential competitors</a:t>
            </a:r>
            <a:r>
              <a:rPr lang="en-US" sz="2400" dirty="0" smtClean="0"/>
              <a:t>?</a:t>
            </a:r>
          </a:p>
        </p:txBody>
      </p:sp>
    </p:spTree>
    <p:extLst>
      <p:ext uri="{BB962C8B-B14F-4D97-AF65-F5344CB8AC3E}">
        <p14:creationId xmlns:p14="http://schemas.microsoft.com/office/powerpoint/2010/main" xmlns="" val="29693701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Tools for Design Thinking </a:t>
            </a:r>
            <a:r>
              <a:rPr lang="en-US" b="1" dirty="0">
                <a:solidFill>
                  <a:srgbClr val="C00000"/>
                </a:solidFill>
              </a:rPr>
              <a:t>– Brainstorming</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55</a:t>
            </a:fld>
            <a:endParaRPr lang="en-US">
              <a:solidFill>
                <a:srgbClr val="464653"/>
              </a:solidFill>
            </a:endParaRPr>
          </a:p>
        </p:txBody>
      </p:sp>
      <p:sp>
        <p:nvSpPr>
          <p:cNvPr id="4" name="Rectangle 3"/>
          <p:cNvSpPr/>
          <p:nvPr/>
        </p:nvSpPr>
        <p:spPr>
          <a:xfrm>
            <a:off x="365760" y="1232326"/>
            <a:ext cx="4832541" cy="4524315"/>
          </a:xfrm>
          <a:prstGeom prst="rect">
            <a:avLst/>
          </a:prstGeom>
        </p:spPr>
        <p:txBody>
          <a:bodyPr wrap="square">
            <a:spAutoFit/>
          </a:bodyPr>
          <a:lstStyle/>
          <a:p>
            <a:pPr fontAlgn="base"/>
            <a:r>
              <a:rPr lang="en-US" sz="2400" b="1" dirty="0">
                <a:solidFill>
                  <a:srgbClr val="7030A0"/>
                </a:solidFill>
              </a:rPr>
              <a:t>SCAMPER</a:t>
            </a:r>
          </a:p>
          <a:p>
            <a:pPr algn="just" fontAlgn="base"/>
            <a:r>
              <a:rPr lang="en-US" sz="2400" dirty="0"/>
              <a:t>The SCAMPER method examines the methods that may strengthen ideas based on seven factors; Substitute, Combine, Adapt, Modify, Put to other uses, Eliminate, and Rearrange. Unlike the SWOT analysis, the SCAMPER technique evaluates how an idea can be pushed further using the above factors. It provides a valuable tool for evaluating ideas and making them solid enough for the next stage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256755" y="1232326"/>
            <a:ext cx="6317293" cy="4993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343266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Tools for Design Thinking </a:t>
            </a:r>
            <a:r>
              <a:rPr lang="en-US" b="1" dirty="0">
                <a:solidFill>
                  <a:srgbClr val="C00000"/>
                </a:solidFill>
              </a:rPr>
              <a:t>– Brainstorming</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56</a:t>
            </a:fld>
            <a:endParaRPr lang="en-US">
              <a:solidFill>
                <a:srgbClr val="464653"/>
              </a:solidFill>
            </a:endParaRPr>
          </a:p>
        </p:txBody>
      </p:sp>
      <p:sp>
        <p:nvSpPr>
          <p:cNvPr id="4" name="Rectangle 3"/>
          <p:cNvSpPr/>
          <p:nvPr/>
        </p:nvSpPr>
        <p:spPr>
          <a:xfrm>
            <a:off x="365760" y="1232326"/>
            <a:ext cx="11446284" cy="4893647"/>
          </a:xfrm>
          <a:prstGeom prst="rect">
            <a:avLst/>
          </a:prstGeom>
        </p:spPr>
        <p:txBody>
          <a:bodyPr wrap="square">
            <a:spAutoFit/>
          </a:bodyPr>
          <a:lstStyle/>
          <a:p>
            <a:pPr algn="just" fontAlgn="base"/>
            <a:r>
              <a:rPr lang="en-US" sz="2400" dirty="0"/>
              <a:t>The team members evaluate each idea and brainstorm the potentials to make </a:t>
            </a:r>
            <a:r>
              <a:rPr lang="en-US" sz="2400" dirty="0" err="1"/>
              <a:t>make</a:t>
            </a:r>
            <a:r>
              <a:rPr lang="en-US" sz="2400" dirty="0"/>
              <a:t> it more successful in the market using each of the seven factors as following</a:t>
            </a:r>
            <a:r>
              <a:rPr lang="en-US" sz="2400" dirty="0" smtClean="0"/>
              <a:t>:</a:t>
            </a:r>
          </a:p>
          <a:p>
            <a:pPr algn="just" fontAlgn="base"/>
            <a:endParaRPr lang="en-US" sz="2400" b="1" dirty="0" smtClean="0"/>
          </a:p>
          <a:p>
            <a:pPr algn="just" fontAlgn="base"/>
            <a:r>
              <a:rPr lang="en-US" sz="2400" b="1" dirty="0" smtClean="0"/>
              <a:t>Substitute</a:t>
            </a:r>
            <a:r>
              <a:rPr lang="en-US" sz="2400" dirty="0"/>
              <a:t> – The substitute technique focuses on the parts in the product, service or solution that can be replaced with another</a:t>
            </a:r>
            <a:r>
              <a:rPr lang="en-US" sz="2400" dirty="0" smtClean="0"/>
              <a:t>.</a:t>
            </a:r>
          </a:p>
          <a:p>
            <a:pPr algn="just" fontAlgn="base"/>
            <a:r>
              <a:rPr lang="en-US" sz="2400" b="1" dirty="0" smtClean="0"/>
              <a:t>Combine</a:t>
            </a:r>
            <a:r>
              <a:rPr lang="en-US" sz="2400" dirty="0"/>
              <a:t> – The combine technique tends to analyze the possibility of merging two ideas, stages of the process or product in one single more efficient output</a:t>
            </a:r>
            <a:r>
              <a:rPr lang="en-US" sz="2400" dirty="0" smtClean="0"/>
              <a:t>.</a:t>
            </a:r>
          </a:p>
          <a:p>
            <a:pPr algn="just" fontAlgn="base"/>
            <a:r>
              <a:rPr lang="en-US" sz="2400" b="1" dirty="0" smtClean="0"/>
              <a:t>Adapt</a:t>
            </a:r>
            <a:r>
              <a:rPr lang="en-US" sz="2400" dirty="0"/>
              <a:t> – Adapt refers to a brainstorming discussion that aims to adjust or tweak product or service for a better output</a:t>
            </a:r>
            <a:r>
              <a:rPr lang="en-US" sz="2400" dirty="0" smtClean="0"/>
              <a:t>.</a:t>
            </a:r>
          </a:p>
          <a:p>
            <a:pPr algn="just" fontAlgn="base"/>
            <a:r>
              <a:rPr lang="en-US" sz="2400" b="1" dirty="0" smtClean="0"/>
              <a:t>Modify</a:t>
            </a:r>
            <a:r>
              <a:rPr lang="en-US" sz="2400" b="1" dirty="0"/>
              <a:t>, minify or magnify</a:t>
            </a:r>
            <a:r>
              <a:rPr lang="en-US" sz="2400" dirty="0"/>
              <a:t> – The modify technique refers to changing the process in a way that unleashes more innovative capabilities or solves problems</a:t>
            </a:r>
            <a:r>
              <a:rPr lang="en-US" sz="2400" dirty="0" smtClean="0"/>
              <a:t>.</a:t>
            </a:r>
          </a:p>
          <a:p>
            <a:pPr algn="just" fontAlgn="base"/>
            <a:r>
              <a:rPr lang="en-US" sz="2400" b="1" dirty="0" smtClean="0"/>
              <a:t>Put </a:t>
            </a:r>
            <a:r>
              <a:rPr lang="en-US" sz="2400" b="1" dirty="0"/>
              <a:t>to another use</a:t>
            </a:r>
            <a:r>
              <a:rPr lang="en-US" sz="2400" dirty="0"/>
              <a:t> – This technique concerns how to put the current product or process for another purpose or how to use the existing product to solve problems.</a:t>
            </a:r>
          </a:p>
        </p:txBody>
      </p:sp>
    </p:spTree>
    <p:extLst>
      <p:ext uri="{BB962C8B-B14F-4D97-AF65-F5344CB8AC3E}">
        <p14:creationId xmlns:p14="http://schemas.microsoft.com/office/powerpoint/2010/main" xmlns="" val="2200659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Product Development</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57</a:t>
            </a:fld>
            <a:endParaRPr lang="en-US">
              <a:solidFill>
                <a:srgbClr val="464653"/>
              </a:solidFill>
            </a:endParaRPr>
          </a:p>
        </p:txBody>
      </p:sp>
      <p:sp>
        <p:nvSpPr>
          <p:cNvPr id="4" name="Rectangle 3"/>
          <p:cNvSpPr/>
          <p:nvPr/>
        </p:nvSpPr>
        <p:spPr>
          <a:xfrm>
            <a:off x="365760" y="1232326"/>
            <a:ext cx="11446284" cy="5042350"/>
          </a:xfrm>
          <a:prstGeom prst="rect">
            <a:avLst/>
          </a:prstGeom>
        </p:spPr>
        <p:txBody>
          <a:bodyPr wrap="square">
            <a:spAutoFit/>
          </a:bodyPr>
          <a:lstStyle/>
          <a:p>
            <a:pPr algn="just">
              <a:buFont typeface="Arial" pitchFamily="34" charset="0"/>
              <a:buChar char="•"/>
            </a:pPr>
            <a:r>
              <a:rPr lang="en-US" sz="2400" dirty="0" smtClean="0"/>
              <a:t>A product development process is the step-by-step procedure of all the actions needed to take a product from its initial concept to its market presence.</a:t>
            </a:r>
          </a:p>
          <a:p>
            <a:pPr algn="just">
              <a:buFont typeface="Arial" pitchFamily="34" charset="0"/>
              <a:buChar char="•"/>
            </a:pPr>
            <a:r>
              <a:rPr lang="en-US" sz="2400" dirty="0" smtClean="0"/>
              <a:t>It typically consists of several phases in the complex process of delivering new products and transforming a </a:t>
            </a:r>
            <a:r>
              <a:rPr lang="en-US" sz="2400" b="1" dirty="0" smtClean="0"/>
              <a:t>product idea</a:t>
            </a:r>
            <a:r>
              <a:rPr lang="en-US" sz="2400" dirty="0" smtClean="0"/>
              <a:t> into marketable merchandise.</a:t>
            </a:r>
          </a:p>
          <a:p>
            <a:pPr algn="just">
              <a:buFont typeface="Arial" pitchFamily="34" charset="0"/>
              <a:buChar char="•"/>
            </a:pPr>
            <a:r>
              <a:rPr lang="en-US" sz="2400" dirty="0" smtClean="0"/>
              <a:t>During the process, you start with an idea or concept and conclude with product specifications, a pricing strategy, service components, and distribution strategies. At its origin, this process must be idea-driven or market-driven!</a:t>
            </a:r>
          </a:p>
          <a:p>
            <a:pPr algn="just">
              <a:buFont typeface="Arial" pitchFamily="34" charset="0"/>
              <a:buChar char="•"/>
            </a:pPr>
            <a:r>
              <a:rPr lang="en-US" sz="2400" dirty="0" smtClean="0"/>
              <a:t>The product development process aims to not only create something new but, above all, to maximize the product value and mitigate the risks of failures, caused by:</a:t>
            </a:r>
          </a:p>
          <a:p>
            <a:pPr lvl="1" algn="just">
              <a:buFont typeface="Arial" pitchFamily="34" charset="0"/>
              <a:buChar char="•"/>
            </a:pPr>
            <a:r>
              <a:rPr lang="en-US" sz="2400" dirty="0" smtClean="0"/>
              <a:t>poor quality,</a:t>
            </a:r>
          </a:p>
          <a:p>
            <a:pPr lvl="1" algn="just">
              <a:buFont typeface="Arial" pitchFamily="34" charset="0"/>
              <a:buChar char="•"/>
            </a:pPr>
            <a:r>
              <a:rPr lang="en-US" sz="2400" dirty="0" smtClean="0"/>
              <a:t>noncompetitive pricing,</a:t>
            </a:r>
          </a:p>
          <a:p>
            <a:pPr lvl="1" algn="just">
              <a:buFont typeface="Arial" pitchFamily="34" charset="0"/>
              <a:buChar char="•"/>
            </a:pPr>
            <a:r>
              <a:rPr lang="en-US" sz="2400" dirty="0" smtClean="0"/>
              <a:t>delayed or premature entry,</a:t>
            </a:r>
          </a:p>
          <a:p>
            <a:pPr lvl="1" algn="just">
              <a:buFont typeface="Arial" pitchFamily="34" charset="0"/>
              <a:buChar char="•"/>
            </a:pPr>
            <a:r>
              <a:rPr lang="en-US" sz="2400" dirty="0" smtClean="0"/>
              <a:t>low brand awareness and weak promotional support.</a:t>
            </a:r>
            <a:endParaRPr lang="en-US" sz="2400" dirty="0"/>
          </a:p>
        </p:txBody>
      </p:sp>
    </p:spTree>
    <p:extLst>
      <p:ext uri="{BB962C8B-B14F-4D97-AF65-F5344CB8AC3E}">
        <p14:creationId xmlns:p14="http://schemas.microsoft.com/office/powerpoint/2010/main" xmlns="" val="22006591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Product Development</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58</a:t>
            </a:fld>
            <a:endParaRPr lang="en-US">
              <a:solidFill>
                <a:srgbClr val="464653"/>
              </a:solidFill>
            </a:endParaRPr>
          </a:p>
        </p:txBody>
      </p:sp>
      <p:sp>
        <p:nvSpPr>
          <p:cNvPr id="4" name="Rectangle 3"/>
          <p:cNvSpPr/>
          <p:nvPr/>
        </p:nvSpPr>
        <p:spPr>
          <a:xfrm>
            <a:off x="365760" y="1232326"/>
            <a:ext cx="11446284" cy="4893647"/>
          </a:xfrm>
          <a:prstGeom prst="rect">
            <a:avLst/>
          </a:prstGeom>
        </p:spPr>
        <p:txBody>
          <a:bodyPr wrap="square">
            <a:spAutoFit/>
          </a:bodyPr>
          <a:lstStyle/>
          <a:p>
            <a:pPr algn="just"/>
            <a:r>
              <a:rPr lang="en-US" sz="2400" b="1" dirty="0" smtClean="0">
                <a:solidFill>
                  <a:srgbClr val="7030A0"/>
                </a:solidFill>
              </a:rPr>
              <a:t>Why is a Product Development Process Necessary?</a:t>
            </a:r>
          </a:p>
          <a:p>
            <a:pPr algn="just">
              <a:buFont typeface="Arial" pitchFamily="34" charset="0"/>
              <a:buChar char="•"/>
            </a:pPr>
            <a:r>
              <a:rPr lang="en-US" sz="2400" dirty="0" smtClean="0"/>
              <a:t>First, let’s consider some statistical facts about the </a:t>
            </a:r>
            <a:r>
              <a:rPr lang="en-US" sz="2400" b="1" dirty="0" smtClean="0"/>
              <a:t>product development lifecycle</a:t>
            </a:r>
            <a:r>
              <a:rPr lang="en-US" sz="2400" dirty="0" smtClean="0"/>
              <a:t>:</a:t>
            </a:r>
          </a:p>
          <a:p>
            <a:pPr lvl="1" algn="just">
              <a:buFont typeface="Arial" pitchFamily="34" charset="0"/>
              <a:buChar char="•"/>
            </a:pPr>
            <a:r>
              <a:rPr lang="en-US" sz="2400" dirty="0" smtClean="0"/>
              <a:t>Only 4 in 7 product ideas enter the stage of product development.</a:t>
            </a:r>
          </a:p>
          <a:p>
            <a:pPr lvl="1" algn="just">
              <a:buFont typeface="Arial" pitchFamily="34" charset="0"/>
              <a:buChar char="•"/>
            </a:pPr>
            <a:r>
              <a:rPr lang="en-US" sz="2400" dirty="0" smtClean="0"/>
              <a:t>Only 1 in 7 product ideas will yield a successful product.</a:t>
            </a:r>
          </a:p>
          <a:p>
            <a:pPr lvl="1" algn="just">
              <a:buFont typeface="Arial" pitchFamily="34" charset="0"/>
              <a:buChar char="•"/>
            </a:pPr>
            <a:r>
              <a:rPr lang="en-US" sz="2400" dirty="0" smtClean="0"/>
              <a:t>Launched products have a failure rate from 25% to 45%.</a:t>
            </a:r>
          </a:p>
          <a:p>
            <a:pPr algn="just">
              <a:buFont typeface="Arial" pitchFamily="34" charset="0"/>
              <a:buChar char="•"/>
            </a:pPr>
            <a:r>
              <a:rPr lang="en-US" sz="2400" dirty="0" smtClean="0"/>
              <a:t>According to a report by Wheelwright and Clark, businesses that address product development in a structured manner experience more success than those that don’t!</a:t>
            </a:r>
          </a:p>
          <a:p>
            <a:pPr algn="just">
              <a:buFont typeface="Arial" pitchFamily="34" charset="0"/>
              <a:buChar char="•"/>
            </a:pPr>
            <a:r>
              <a:rPr lang="en-US" sz="2400" dirty="0" smtClean="0"/>
              <a:t>All these statistical data show, why an effective product development process is critical for a successful product! It is the driving force in the organic growth of companies.</a:t>
            </a:r>
          </a:p>
          <a:p>
            <a:pPr algn="just">
              <a:buFont typeface="Arial" pitchFamily="34" charset="0"/>
              <a:buChar char="•"/>
            </a:pPr>
            <a:r>
              <a:rPr lang="en-US" sz="2400" dirty="0" smtClean="0"/>
              <a:t>The product development process also empowers organizations to fight against factors for survival like insatiable consumer appetite, strong worldwide competition, changing consumer behavior, and technology!</a:t>
            </a:r>
          </a:p>
          <a:p>
            <a:endParaRPr lang="en-US" sz="2400" dirty="0"/>
          </a:p>
        </p:txBody>
      </p:sp>
    </p:spTree>
    <p:extLst>
      <p:ext uri="{BB962C8B-B14F-4D97-AF65-F5344CB8AC3E}">
        <p14:creationId xmlns:p14="http://schemas.microsoft.com/office/powerpoint/2010/main" xmlns="" val="22006591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Product Development</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59</a:t>
            </a:fld>
            <a:endParaRPr lang="en-US">
              <a:solidFill>
                <a:srgbClr val="464653"/>
              </a:solidFill>
            </a:endParaRPr>
          </a:p>
        </p:txBody>
      </p:sp>
      <p:sp>
        <p:nvSpPr>
          <p:cNvPr id="4" name="Rectangle 3"/>
          <p:cNvSpPr/>
          <p:nvPr/>
        </p:nvSpPr>
        <p:spPr>
          <a:xfrm>
            <a:off x="365760" y="1232326"/>
            <a:ext cx="11446284" cy="4524315"/>
          </a:xfrm>
          <a:prstGeom prst="rect">
            <a:avLst/>
          </a:prstGeom>
        </p:spPr>
        <p:txBody>
          <a:bodyPr wrap="square">
            <a:spAutoFit/>
          </a:bodyPr>
          <a:lstStyle/>
          <a:p>
            <a:r>
              <a:rPr lang="en-US" sz="2400" b="1" dirty="0" smtClean="0">
                <a:solidFill>
                  <a:srgbClr val="7030A0"/>
                </a:solidFill>
              </a:rPr>
              <a:t>Benefits of Product Development Process</a:t>
            </a:r>
          </a:p>
          <a:p>
            <a:r>
              <a:rPr lang="en-US" sz="2400" dirty="0" smtClean="0"/>
              <a:t>In organizational terms, a product development process can provide a clear outline that helps to improve the quality as well as the performance of products.</a:t>
            </a:r>
          </a:p>
          <a:p>
            <a:r>
              <a:rPr lang="en-US" sz="2400" dirty="0" smtClean="0"/>
              <a:t>This process can bring up scores of benefits to help you expand your business in today’s competitive market, such as:-</a:t>
            </a:r>
          </a:p>
          <a:p>
            <a:r>
              <a:rPr lang="en-US" sz="2400" b="1" dirty="0" smtClean="0">
                <a:solidFill>
                  <a:srgbClr val="7030A0"/>
                </a:solidFill>
              </a:rPr>
              <a:t>1. Increased value for customers</a:t>
            </a:r>
          </a:p>
          <a:p>
            <a:r>
              <a:rPr lang="en-US" sz="2400" dirty="0" smtClean="0"/>
              <a:t>The foremost benefit offered by a product development process is increased value to customers.</a:t>
            </a:r>
          </a:p>
          <a:p>
            <a:r>
              <a:rPr lang="en-US" sz="2400" dirty="0" smtClean="0"/>
              <a:t>Without value, there is no reason for customers to trade their money for a newly developed product. However, if it offers overwhelming value, then customers will flock to it. This value creation is what keeps companies growing.</a:t>
            </a:r>
          </a:p>
          <a:p>
            <a:endParaRPr lang="en-US" sz="2400" dirty="0"/>
          </a:p>
        </p:txBody>
      </p:sp>
    </p:spTree>
    <p:extLst>
      <p:ext uri="{BB962C8B-B14F-4D97-AF65-F5344CB8AC3E}">
        <p14:creationId xmlns:p14="http://schemas.microsoft.com/office/powerpoint/2010/main" xmlns="" val="220065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6" name="Google Shape;99;p19"/>
          <p:cNvSpPr txBox="1"/>
          <p:nvPr/>
        </p:nvSpPr>
        <p:spPr>
          <a:xfrm>
            <a:off x="742656" y="1250780"/>
            <a:ext cx="10051983" cy="4202800"/>
          </a:xfrm>
          <a:prstGeom prst="rect">
            <a:avLst/>
          </a:prstGeom>
          <a:noFill/>
          <a:ln>
            <a:noFill/>
          </a:ln>
        </p:spPr>
        <p:txBody>
          <a:bodyPr spcFirstLastPara="1" wrap="square" lIns="121897" tIns="60932" rIns="121897" bIns="60932" anchor="t" anchorCtr="0">
            <a:noAutofit/>
          </a:bodyPr>
          <a:lstStyle/>
          <a:p>
            <a:pPr marL="609585" indent="-541853" algn="just">
              <a:buSzPts val="2400"/>
              <a:buFont typeface="Arial"/>
              <a:buChar char="•"/>
            </a:pPr>
            <a:r>
              <a:rPr lang="en-US" sz="2100" dirty="0" smtClean="0">
                <a:latin typeface="Calibri" pitchFamily="34" charset="0"/>
              </a:rPr>
              <a:t>Design thinking is a non-linear, iterative process that teams use to understand users, challenge assumptions, redefine problems and create innovative solutions to prototype and test. </a:t>
            </a:r>
          </a:p>
          <a:p>
            <a:pPr marL="609585" indent="-541853">
              <a:buSzPts val="2400"/>
              <a:buFont typeface="Arial"/>
              <a:buChar char="•"/>
            </a:pPr>
            <a:endParaRPr lang="en-US" sz="2100" dirty="0" smtClean="0">
              <a:latin typeface="Calibri" pitchFamily="34" charset="0"/>
            </a:endParaRPr>
          </a:p>
          <a:p>
            <a:pPr marL="609585" indent="-541853">
              <a:buSzPts val="2400"/>
              <a:buFont typeface="Arial"/>
              <a:buChar char="•"/>
            </a:pPr>
            <a:r>
              <a:rPr lang="en-US" sz="2100" dirty="0" smtClean="0">
                <a:latin typeface="Calibri" pitchFamily="34" charset="0"/>
              </a:rPr>
              <a:t>Involving five phases</a:t>
            </a:r>
          </a:p>
          <a:p>
            <a:pPr marL="609585" indent="-541853">
              <a:buSzPts val="2400"/>
            </a:pPr>
            <a:endParaRPr lang="en-US" sz="2100" dirty="0" smtClean="0">
              <a:latin typeface="Calibri" pitchFamily="34" charset="0"/>
            </a:endParaRPr>
          </a:p>
          <a:p>
            <a:pPr marL="685783">
              <a:buSzPts val="2400"/>
              <a:buFont typeface="Arial" pitchFamily="34" charset="0"/>
              <a:buChar char="•"/>
            </a:pPr>
            <a:r>
              <a:rPr lang="en-US" sz="2100" dirty="0" smtClean="0">
                <a:latin typeface="Calibri" pitchFamily="34" charset="0"/>
              </a:rPr>
              <a:t>	Empathize, </a:t>
            </a:r>
          </a:p>
          <a:p>
            <a:pPr marL="685783">
              <a:buSzPts val="2400"/>
              <a:buFont typeface="Arial" pitchFamily="34" charset="0"/>
              <a:buChar char="•"/>
            </a:pPr>
            <a:r>
              <a:rPr lang="en-US" sz="2100" dirty="0" smtClean="0">
                <a:latin typeface="Calibri" pitchFamily="34" charset="0"/>
              </a:rPr>
              <a:t>	Define, </a:t>
            </a:r>
          </a:p>
          <a:p>
            <a:pPr marL="685783">
              <a:buSzPts val="2400"/>
              <a:buFont typeface="Arial" pitchFamily="34" charset="0"/>
              <a:buChar char="•"/>
            </a:pPr>
            <a:r>
              <a:rPr lang="en-US" sz="2100" dirty="0" smtClean="0">
                <a:latin typeface="Calibri" pitchFamily="34" charset="0"/>
              </a:rPr>
              <a:t>	Ideate, </a:t>
            </a:r>
          </a:p>
          <a:p>
            <a:pPr marL="685783">
              <a:buSzPts val="2400"/>
              <a:buFont typeface="Arial" pitchFamily="34" charset="0"/>
              <a:buChar char="•"/>
            </a:pPr>
            <a:r>
              <a:rPr lang="en-US" sz="2100" dirty="0" smtClean="0">
                <a:latin typeface="Calibri" pitchFamily="34" charset="0"/>
              </a:rPr>
              <a:t>	Prototype and </a:t>
            </a:r>
          </a:p>
          <a:p>
            <a:pPr marL="685783">
              <a:buSzPts val="2400"/>
              <a:buFont typeface="Arial" pitchFamily="34" charset="0"/>
              <a:buChar char="•"/>
            </a:pPr>
            <a:r>
              <a:rPr lang="en-US" sz="2100" dirty="0" smtClean="0">
                <a:latin typeface="Calibri" pitchFamily="34" charset="0"/>
              </a:rPr>
              <a:t>	Test</a:t>
            </a:r>
          </a:p>
          <a:p>
            <a:pPr marL="609585" indent="-541853">
              <a:buSzPts val="2400"/>
            </a:pPr>
            <a:endParaRPr lang="en-US" sz="2100" dirty="0" smtClean="0">
              <a:latin typeface="Calibri" pitchFamily="34" charset="0"/>
            </a:endParaRPr>
          </a:p>
          <a:p>
            <a:pPr marL="609585" indent="-338658">
              <a:buClr>
                <a:srgbClr val="000000"/>
              </a:buClr>
              <a:buSzPts val="3200"/>
            </a:pPr>
            <a:endParaRPr sz="4300">
              <a:solidFill>
                <a:srgbClr val="000000"/>
              </a:solidFill>
              <a:latin typeface="Calibri"/>
              <a:ea typeface="Calibri"/>
              <a:cs typeface="Calibri"/>
              <a:sym typeface="Calibri"/>
            </a:endParaRPr>
          </a:p>
        </p:txBody>
      </p:sp>
      <p:sp>
        <p:nvSpPr>
          <p:cNvPr id="7" name="Title 6"/>
          <p:cNvSpPr>
            <a:spLocks noGrp="1"/>
          </p:cNvSpPr>
          <p:nvPr>
            <p:ph type="title"/>
          </p:nvPr>
        </p:nvSpPr>
        <p:spPr/>
        <p:txBody>
          <a:bodyPr/>
          <a:lstStyle/>
          <a:p>
            <a:pPr algn="ctr"/>
            <a:r>
              <a:rPr lang="en" dirty="0" smtClean="0">
                <a:solidFill>
                  <a:srgbClr val="CC0000"/>
                </a:solidFill>
              </a:rPr>
              <a:t>Design Thinking Process</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Product Development</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60</a:t>
            </a:fld>
            <a:endParaRPr lang="en-US">
              <a:solidFill>
                <a:srgbClr val="464653"/>
              </a:solidFill>
            </a:endParaRPr>
          </a:p>
        </p:txBody>
      </p:sp>
      <p:sp>
        <p:nvSpPr>
          <p:cNvPr id="4" name="Rectangle 3"/>
          <p:cNvSpPr/>
          <p:nvPr/>
        </p:nvSpPr>
        <p:spPr>
          <a:xfrm>
            <a:off x="365760" y="1232326"/>
            <a:ext cx="11446284" cy="5262979"/>
          </a:xfrm>
          <a:prstGeom prst="rect">
            <a:avLst/>
          </a:prstGeom>
        </p:spPr>
        <p:txBody>
          <a:bodyPr wrap="square">
            <a:spAutoFit/>
          </a:bodyPr>
          <a:lstStyle/>
          <a:p>
            <a:pPr algn="just"/>
            <a:r>
              <a:rPr lang="en-US" sz="2400" b="1" dirty="0" smtClean="0">
                <a:solidFill>
                  <a:srgbClr val="7030A0"/>
                </a:solidFill>
              </a:rPr>
              <a:t>2. Control over product</a:t>
            </a:r>
          </a:p>
          <a:p>
            <a:pPr algn="just"/>
            <a:r>
              <a:rPr lang="en-US" sz="2400" dirty="0" smtClean="0"/>
              <a:t>The development of a product without a well-defined strategy is a risky challenge.</a:t>
            </a:r>
          </a:p>
          <a:p>
            <a:pPr algn="just"/>
            <a:r>
              <a:rPr lang="en-US" sz="2400" dirty="0" smtClean="0"/>
              <a:t>To ensure your product’s success, you must follow a proper product development process for growth and improvement. Also, this process might help you in achieving your business goals through planning and control.</a:t>
            </a:r>
          </a:p>
          <a:p>
            <a:pPr algn="just"/>
            <a:r>
              <a:rPr lang="en-US" sz="2400" dirty="0" smtClean="0"/>
              <a:t> </a:t>
            </a:r>
          </a:p>
          <a:p>
            <a:pPr algn="just"/>
            <a:r>
              <a:rPr lang="en-US" sz="2400" b="1" dirty="0" smtClean="0">
                <a:solidFill>
                  <a:srgbClr val="7030A0"/>
                </a:solidFill>
              </a:rPr>
              <a:t>3. Improved performance</a:t>
            </a:r>
          </a:p>
          <a:p>
            <a:pPr algn="just"/>
            <a:r>
              <a:rPr lang="en-US" sz="2400" dirty="0" smtClean="0"/>
              <a:t>Most times, even after investing thousands of dollars in research, organizations face disappointment due to the poor quality of the product.</a:t>
            </a:r>
          </a:p>
          <a:p>
            <a:pPr algn="just"/>
            <a:r>
              <a:rPr lang="en-US" sz="2400" dirty="0" smtClean="0"/>
              <a:t>Whereas, if you follow a well-planned product development process, it will not only keep a record of all the mistakes, but you can also rectify the same before the production phase.</a:t>
            </a:r>
          </a:p>
          <a:p>
            <a:pPr algn="just"/>
            <a:r>
              <a:rPr lang="en-US" sz="2400" dirty="0" smtClean="0"/>
              <a:t>It also enables you to offer incremental improvements over previous versions.</a:t>
            </a:r>
          </a:p>
          <a:p>
            <a:endParaRPr lang="en-US" sz="2400" dirty="0" smtClean="0"/>
          </a:p>
          <a:p>
            <a:endParaRPr lang="en-US" sz="2400" dirty="0"/>
          </a:p>
        </p:txBody>
      </p:sp>
    </p:spTree>
    <p:extLst>
      <p:ext uri="{BB962C8B-B14F-4D97-AF65-F5344CB8AC3E}">
        <p14:creationId xmlns:p14="http://schemas.microsoft.com/office/powerpoint/2010/main" xmlns="" val="22006591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Product Development</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61</a:t>
            </a:fld>
            <a:endParaRPr lang="en-US">
              <a:solidFill>
                <a:srgbClr val="464653"/>
              </a:solidFill>
            </a:endParaRPr>
          </a:p>
        </p:txBody>
      </p:sp>
      <p:sp>
        <p:nvSpPr>
          <p:cNvPr id="4" name="Rectangle 3"/>
          <p:cNvSpPr/>
          <p:nvPr/>
        </p:nvSpPr>
        <p:spPr>
          <a:xfrm>
            <a:off x="365760" y="1232326"/>
            <a:ext cx="11446284" cy="3416320"/>
          </a:xfrm>
          <a:prstGeom prst="rect">
            <a:avLst/>
          </a:prstGeom>
        </p:spPr>
        <p:txBody>
          <a:bodyPr wrap="square">
            <a:spAutoFit/>
          </a:bodyPr>
          <a:lstStyle/>
          <a:p>
            <a:r>
              <a:rPr lang="en-US" sz="2400" b="1" dirty="0" smtClean="0">
                <a:solidFill>
                  <a:srgbClr val="7030A0"/>
                </a:solidFill>
              </a:rPr>
              <a:t>4. Reduced cost</a:t>
            </a:r>
          </a:p>
          <a:p>
            <a:pPr algn="just"/>
            <a:r>
              <a:rPr lang="en-US" sz="2400" dirty="0" smtClean="0"/>
              <a:t>There is no denying the fact that cost reduction is a crucial product development goal. Minimizing costs gives you the flexibility to lower your prices and win an increased profit margin.</a:t>
            </a:r>
          </a:p>
          <a:p>
            <a:pPr algn="just"/>
            <a:r>
              <a:rPr lang="en-US" sz="2400" dirty="0" smtClean="0"/>
              <a:t>The product development process helps teams reduce costs by redesigning the product to simplify the manufacturing process, using lower-cost materials, or eliminating features that are not desired in the market.</a:t>
            </a:r>
          </a:p>
          <a:p>
            <a:endParaRPr lang="en-US" sz="2400" dirty="0" smtClean="0"/>
          </a:p>
          <a:p>
            <a:endParaRPr lang="en-US" sz="2400" dirty="0"/>
          </a:p>
        </p:txBody>
      </p:sp>
    </p:spTree>
    <p:extLst>
      <p:ext uri="{BB962C8B-B14F-4D97-AF65-F5344CB8AC3E}">
        <p14:creationId xmlns:p14="http://schemas.microsoft.com/office/powerpoint/2010/main" xmlns="" val="22006591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Product Development</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62</a:t>
            </a:fld>
            <a:endParaRPr lang="en-US">
              <a:solidFill>
                <a:srgbClr val="464653"/>
              </a:solidFill>
            </a:endParaRPr>
          </a:p>
        </p:txBody>
      </p:sp>
      <p:sp>
        <p:nvSpPr>
          <p:cNvPr id="4" name="Rectangle 3"/>
          <p:cNvSpPr/>
          <p:nvPr/>
        </p:nvSpPr>
        <p:spPr>
          <a:xfrm>
            <a:off x="365760" y="1232326"/>
            <a:ext cx="11446284" cy="5632311"/>
          </a:xfrm>
          <a:prstGeom prst="rect">
            <a:avLst/>
          </a:prstGeom>
        </p:spPr>
        <p:txBody>
          <a:bodyPr wrap="square">
            <a:spAutoFit/>
          </a:bodyPr>
          <a:lstStyle/>
          <a:p>
            <a:pPr algn="just"/>
            <a:r>
              <a:rPr lang="en-US" sz="2400" b="1" dirty="0" smtClean="0">
                <a:solidFill>
                  <a:srgbClr val="7030A0"/>
                </a:solidFill>
              </a:rPr>
              <a:t>The 8 Stages of a Product Development Process</a:t>
            </a:r>
          </a:p>
          <a:p>
            <a:pPr algn="just"/>
            <a:r>
              <a:rPr lang="en-US" sz="2400" dirty="0" smtClean="0"/>
              <a:t>By now we all know, there is no better way around– than a structured, systematic, value-driven product development process for the growth and improvement of new products.</a:t>
            </a:r>
          </a:p>
          <a:p>
            <a:pPr algn="just"/>
            <a:r>
              <a:rPr lang="en-US" sz="2400" dirty="0" smtClean="0"/>
              <a:t>In this section, we will dig into </a:t>
            </a:r>
            <a:r>
              <a:rPr lang="en-US" sz="2400" b="1" dirty="0" smtClean="0"/>
              <a:t>8 major stages in a product development process:</a:t>
            </a:r>
            <a:endParaRPr lang="en-US" sz="2400" dirty="0" smtClean="0"/>
          </a:p>
          <a:p>
            <a:pPr algn="just"/>
            <a:r>
              <a:rPr lang="en-US" sz="2400" b="1" dirty="0" smtClean="0">
                <a:solidFill>
                  <a:srgbClr val="7030A0"/>
                </a:solidFill>
              </a:rPr>
              <a:t>Stage 1: Ideation and concept</a:t>
            </a:r>
          </a:p>
          <a:p>
            <a:pPr algn="just"/>
            <a:r>
              <a:rPr lang="en-US" sz="2400" dirty="0" smtClean="0"/>
              <a:t>The very first stage is to define an initial concept for the product. Also, called idea generation, it’s the systematic search for new-product ideas and concepts.</a:t>
            </a:r>
          </a:p>
          <a:p>
            <a:pPr algn="just"/>
            <a:r>
              <a:rPr lang="en-US" sz="2400" dirty="0" smtClean="0"/>
              <a:t>Typically, a business generates hundreds of ideas, to find a handful of good ones in the end. Sources of new ideas can be:</a:t>
            </a:r>
          </a:p>
          <a:p>
            <a:pPr algn="just">
              <a:buFont typeface="Arial" pitchFamily="34" charset="0"/>
              <a:buChar char="•"/>
            </a:pPr>
            <a:r>
              <a:rPr lang="en-US" sz="2400" dirty="0" smtClean="0"/>
              <a:t>Discussions with a development team,</a:t>
            </a:r>
          </a:p>
          <a:p>
            <a:pPr algn="just">
              <a:buFont typeface="Arial" pitchFamily="34" charset="0"/>
              <a:buChar char="•"/>
            </a:pPr>
            <a:r>
              <a:rPr lang="en-US" sz="2400" dirty="0" smtClean="0"/>
              <a:t>A piece of information available in the market, or</a:t>
            </a:r>
          </a:p>
          <a:p>
            <a:pPr algn="just">
              <a:buFont typeface="Arial" pitchFamily="34" charset="0"/>
              <a:buChar char="•"/>
            </a:pPr>
            <a:r>
              <a:rPr lang="en-US" sz="2400" dirty="0" smtClean="0"/>
              <a:t>Through a statistical occurrence discovered.</a:t>
            </a:r>
          </a:p>
          <a:p>
            <a:pPr algn="just"/>
            <a:r>
              <a:rPr lang="en-US" sz="2400" dirty="0" smtClean="0"/>
              <a:t>You will have to describe the concept or idea on a document for presentation and approval.</a:t>
            </a:r>
          </a:p>
          <a:p>
            <a:endParaRPr lang="en-US" sz="2400" dirty="0"/>
          </a:p>
        </p:txBody>
      </p:sp>
    </p:spTree>
    <p:extLst>
      <p:ext uri="{BB962C8B-B14F-4D97-AF65-F5344CB8AC3E}">
        <p14:creationId xmlns:p14="http://schemas.microsoft.com/office/powerpoint/2010/main" xmlns="" val="2200659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Product Development</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63</a:t>
            </a:fld>
            <a:endParaRPr lang="en-US">
              <a:solidFill>
                <a:srgbClr val="464653"/>
              </a:solidFill>
            </a:endParaRPr>
          </a:p>
        </p:txBody>
      </p:sp>
      <p:sp>
        <p:nvSpPr>
          <p:cNvPr id="4" name="Rectangle 3"/>
          <p:cNvSpPr/>
          <p:nvPr/>
        </p:nvSpPr>
        <p:spPr>
          <a:xfrm>
            <a:off x="220717" y="1232326"/>
            <a:ext cx="11971283" cy="5309146"/>
          </a:xfrm>
          <a:prstGeom prst="rect">
            <a:avLst/>
          </a:prstGeom>
        </p:spPr>
        <p:txBody>
          <a:bodyPr wrap="square">
            <a:spAutoFit/>
          </a:bodyPr>
          <a:lstStyle/>
          <a:p>
            <a:pPr algn="just"/>
            <a:r>
              <a:rPr lang="en-US" sz="2100" b="1" dirty="0" smtClean="0">
                <a:solidFill>
                  <a:srgbClr val="7030A0"/>
                </a:solidFill>
              </a:rPr>
              <a:t>Stage 2: Product research and validation</a:t>
            </a:r>
          </a:p>
          <a:p>
            <a:pPr algn="just"/>
            <a:r>
              <a:rPr lang="en-US" sz="2100" dirty="0" smtClean="0"/>
              <a:t>With the right product concept in mind, you may want to take a leap ahead to the production, but this can become a misstep if you fail to validate your idea first.</a:t>
            </a:r>
          </a:p>
          <a:p>
            <a:pPr algn="just"/>
            <a:r>
              <a:rPr lang="en-US" sz="2100" dirty="0" smtClean="0"/>
              <a:t>Product validation &amp; research ensures you’re developing a product that people will pay for, and that you won’t waste money, time, or effort on an idea that will not sell.</a:t>
            </a:r>
          </a:p>
          <a:p>
            <a:pPr algn="just"/>
            <a:r>
              <a:rPr lang="en-US" sz="2100" dirty="0" smtClean="0"/>
              <a:t>There are many ways you can validate your product ideas and do research, including:</a:t>
            </a:r>
          </a:p>
          <a:p>
            <a:pPr algn="just">
              <a:buFont typeface="Arial" pitchFamily="34" charset="0"/>
              <a:buChar char="•"/>
            </a:pPr>
            <a:r>
              <a:rPr lang="en-US" sz="2100" dirty="0" smtClean="0"/>
              <a:t>Sending out an online survey to get feedback</a:t>
            </a:r>
          </a:p>
          <a:p>
            <a:pPr algn="just">
              <a:buFont typeface="Arial" pitchFamily="34" charset="0"/>
              <a:buChar char="•"/>
            </a:pPr>
            <a:r>
              <a:rPr lang="en-US" sz="2100" dirty="0" smtClean="0"/>
              <a:t>Starting a crowd funding campaign</a:t>
            </a:r>
          </a:p>
          <a:p>
            <a:pPr algn="just">
              <a:buFont typeface="Arial" pitchFamily="34" charset="0"/>
              <a:buChar char="•"/>
            </a:pPr>
            <a:r>
              <a:rPr lang="en-US" sz="2100" dirty="0" smtClean="0"/>
              <a:t>Asking for feedback on online forums like </a:t>
            </a:r>
            <a:r>
              <a:rPr lang="en-US" sz="2100" dirty="0" err="1" smtClean="0"/>
              <a:t>Reddit</a:t>
            </a:r>
            <a:r>
              <a:rPr lang="en-US" sz="2100" dirty="0" smtClean="0"/>
              <a:t> or </a:t>
            </a:r>
            <a:r>
              <a:rPr lang="en-US" sz="2100" dirty="0" err="1" smtClean="0"/>
              <a:t>quora</a:t>
            </a:r>
            <a:endParaRPr lang="en-US" sz="2100" dirty="0" smtClean="0"/>
          </a:p>
          <a:p>
            <a:pPr algn="just">
              <a:buFont typeface="Arial" pitchFamily="34" charset="0"/>
              <a:buChar char="•"/>
            </a:pPr>
            <a:r>
              <a:rPr lang="en-US" sz="2100" dirty="0" smtClean="0"/>
              <a:t>Researching online demand</a:t>
            </a:r>
          </a:p>
          <a:p>
            <a:pPr algn="just"/>
            <a:r>
              <a:rPr lang="en-US" sz="2100" b="1" dirty="0" smtClean="0">
                <a:solidFill>
                  <a:srgbClr val="7030A0"/>
                </a:solidFill>
              </a:rPr>
              <a:t>Stage 3: Business plan</a:t>
            </a:r>
          </a:p>
          <a:p>
            <a:pPr algn="just"/>
            <a:r>
              <a:rPr lang="en-US" sz="2100" dirty="0" smtClean="0"/>
              <a:t>The economic parameters of a product launch are significant. Hence, you need a full-fledged business plan for a product, it will encompass all of the economic elements involved in developing and marketing the product.</a:t>
            </a:r>
          </a:p>
          <a:p>
            <a:pPr algn="just"/>
            <a:r>
              <a:rPr lang="en-US" sz="2100" dirty="0" smtClean="0"/>
              <a:t>A business plan will help you analyze all of the investments during product development and subsequently establish variables for a sales pipeline and related costs post-launch.</a:t>
            </a:r>
          </a:p>
          <a:p>
            <a:endParaRPr lang="en-US" sz="2400" dirty="0"/>
          </a:p>
        </p:txBody>
      </p:sp>
    </p:spTree>
    <p:extLst>
      <p:ext uri="{BB962C8B-B14F-4D97-AF65-F5344CB8AC3E}">
        <p14:creationId xmlns:p14="http://schemas.microsoft.com/office/powerpoint/2010/main" xmlns="" val="22006591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Product Development</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64</a:t>
            </a:fld>
            <a:endParaRPr lang="en-US">
              <a:solidFill>
                <a:srgbClr val="464653"/>
              </a:solidFill>
            </a:endParaRPr>
          </a:p>
        </p:txBody>
      </p:sp>
      <p:sp>
        <p:nvSpPr>
          <p:cNvPr id="4" name="Rectangle 3"/>
          <p:cNvSpPr/>
          <p:nvPr/>
        </p:nvSpPr>
        <p:spPr>
          <a:xfrm>
            <a:off x="220717" y="1232326"/>
            <a:ext cx="11971283" cy="5262979"/>
          </a:xfrm>
          <a:prstGeom prst="rect">
            <a:avLst/>
          </a:prstGeom>
        </p:spPr>
        <p:txBody>
          <a:bodyPr wrap="square">
            <a:spAutoFit/>
          </a:bodyPr>
          <a:lstStyle/>
          <a:p>
            <a:pPr algn="just"/>
            <a:r>
              <a:rPr lang="en-US" sz="2400" b="1" dirty="0" smtClean="0">
                <a:solidFill>
                  <a:srgbClr val="7030A0"/>
                </a:solidFill>
              </a:rPr>
              <a:t>Stage 4: Prototype</a:t>
            </a:r>
          </a:p>
          <a:p>
            <a:pPr algn="just"/>
            <a:r>
              <a:rPr lang="en-US" sz="2400" dirty="0" smtClean="0"/>
              <a:t>The purpose of a prototyping step during a product development process is to build a preliminary product to test product design, validate usage hypotheses, show investors, and use for marketing purposes.</a:t>
            </a:r>
          </a:p>
          <a:p>
            <a:pPr algn="just"/>
            <a:r>
              <a:rPr lang="en-US" sz="2400" dirty="0" smtClean="0"/>
              <a:t>In some cases, your prototype will either be a physical or a digital product. Once you get to this phase, your product is starting to take form.</a:t>
            </a:r>
          </a:p>
          <a:p>
            <a:pPr algn="just"/>
            <a:r>
              <a:rPr lang="en-US" sz="2400" dirty="0" smtClean="0"/>
              <a:t> </a:t>
            </a:r>
          </a:p>
          <a:p>
            <a:pPr algn="just"/>
            <a:r>
              <a:rPr lang="en-US" sz="2400" b="1" dirty="0" smtClean="0">
                <a:solidFill>
                  <a:srgbClr val="7030A0"/>
                </a:solidFill>
              </a:rPr>
              <a:t>Stage 5: Testing</a:t>
            </a:r>
          </a:p>
          <a:p>
            <a:pPr algn="just"/>
            <a:r>
              <a:rPr lang="en-US" sz="2400" dirty="0" smtClean="0"/>
              <a:t>Once you are done prototyping your product, it’s time to test it with prospective customers.</a:t>
            </a:r>
          </a:p>
          <a:p>
            <a:pPr algn="just"/>
            <a:r>
              <a:rPr lang="en-US" sz="2400" dirty="0" smtClean="0"/>
              <a:t>This can be achieved by testing it with existing prospects or through formal-informal focus groups. Your testing must generate genuine feedback and answer the following questions:</a:t>
            </a:r>
          </a:p>
          <a:p>
            <a:pPr algn="just"/>
            <a:r>
              <a:rPr lang="en-US" sz="2400" dirty="0" smtClean="0"/>
              <a:t>What they like or dislike about the product,</a:t>
            </a:r>
          </a:p>
          <a:p>
            <a:pPr algn="just"/>
            <a:r>
              <a:rPr lang="en-US" sz="2400" dirty="0" smtClean="0"/>
              <a:t>Where do they feel your products need improvement, and</a:t>
            </a:r>
          </a:p>
          <a:p>
            <a:pPr algn="just"/>
            <a:r>
              <a:rPr lang="en-US" sz="2400" dirty="0" smtClean="0"/>
              <a:t>Is the price point of your product competitive?</a:t>
            </a:r>
          </a:p>
        </p:txBody>
      </p:sp>
    </p:spTree>
    <p:extLst>
      <p:ext uri="{BB962C8B-B14F-4D97-AF65-F5344CB8AC3E}">
        <p14:creationId xmlns:p14="http://schemas.microsoft.com/office/powerpoint/2010/main" xmlns="" val="22006591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Product Development</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65</a:t>
            </a:fld>
            <a:endParaRPr lang="en-US">
              <a:solidFill>
                <a:srgbClr val="464653"/>
              </a:solidFill>
            </a:endParaRPr>
          </a:p>
        </p:txBody>
      </p:sp>
      <p:sp>
        <p:nvSpPr>
          <p:cNvPr id="4" name="Rectangle 3"/>
          <p:cNvSpPr/>
          <p:nvPr/>
        </p:nvSpPr>
        <p:spPr>
          <a:xfrm>
            <a:off x="220717" y="1232326"/>
            <a:ext cx="11971283" cy="5262979"/>
          </a:xfrm>
          <a:prstGeom prst="rect">
            <a:avLst/>
          </a:prstGeom>
        </p:spPr>
        <p:txBody>
          <a:bodyPr wrap="square">
            <a:spAutoFit/>
          </a:bodyPr>
          <a:lstStyle/>
          <a:p>
            <a:pPr algn="just"/>
            <a:r>
              <a:rPr lang="en-US" sz="2400" b="1" dirty="0" smtClean="0">
                <a:solidFill>
                  <a:srgbClr val="7030A0"/>
                </a:solidFill>
              </a:rPr>
              <a:t>Stage 6: Costing</a:t>
            </a:r>
          </a:p>
          <a:p>
            <a:pPr algn="just"/>
            <a:r>
              <a:rPr lang="en-US" sz="2400" dirty="0" smtClean="0"/>
              <a:t>By now, you probably have a clear vision of the cost to build your product.</a:t>
            </a:r>
          </a:p>
          <a:p>
            <a:pPr algn="just"/>
            <a:r>
              <a:rPr lang="en-US" sz="2400" dirty="0" smtClean="0"/>
              <a:t>Costing is the stage of taking all of the data collected so far, and adding everything up to your cost of goods sold </a:t>
            </a:r>
            <a:r>
              <a:rPr lang="en-US" sz="2400" b="1" dirty="0" smtClean="0"/>
              <a:t>(COGS)</a:t>
            </a:r>
            <a:r>
              <a:rPr lang="en-US" sz="2400" dirty="0" smtClean="0"/>
              <a:t> so that you can determine your gross margin and retail price.</a:t>
            </a:r>
          </a:p>
          <a:p>
            <a:pPr algn="just"/>
            <a:r>
              <a:rPr lang="en-US" sz="2400" dirty="0" smtClean="0"/>
              <a:t>These costs include all of your manufacturing costs, raw materials, factory set up costs, and shipping costs.</a:t>
            </a:r>
          </a:p>
          <a:p>
            <a:pPr algn="just"/>
            <a:r>
              <a:rPr lang="en-US" sz="2400" dirty="0" smtClean="0"/>
              <a:t> </a:t>
            </a:r>
          </a:p>
          <a:p>
            <a:pPr algn="just"/>
            <a:r>
              <a:rPr lang="en-US" sz="2400" b="1" dirty="0" smtClean="0">
                <a:solidFill>
                  <a:srgbClr val="7030A0"/>
                </a:solidFill>
              </a:rPr>
              <a:t>Stage 7: Designing</a:t>
            </a:r>
          </a:p>
          <a:p>
            <a:pPr algn="just"/>
            <a:r>
              <a:rPr lang="en-US" sz="2400" dirty="0" smtClean="0"/>
              <a:t>Now, that your prototype is ready, together with your costing, it’s time to write the technical specifications associated with the design phase.</a:t>
            </a:r>
          </a:p>
          <a:p>
            <a:pPr algn="just"/>
            <a:r>
              <a:rPr lang="en-US" sz="2400" dirty="0" smtClean="0"/>
              <a:t>Depending on the type of product you want to create and launch in the market, you may need to work with external designers to provide the design specifications required for the manufacturing of your final product.</a:t>
            </a:r>
          </a:p>
          <a:p>
            <a:endParaRPr lang="en-US" sz="2400" dirty="0"/>
          </a:p>
        </p:txBody>
      </p:sp>
    </p:spTree>
    <p:extLst>
      <p:ext uri="{BB962C8B-B14F-4D97-AF65-F5344CB8AC3E}">
        <p14:creationId xmlns:p14="http://schemas.microsoft.com/office/powerpoint/2010/main" xmlns="" val="22006591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Product Development</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66</a:t>
            </a:fld>
            <a:endParaRPr lang="en-US">
              <a:solidFill>
                <a:srgbClr val="464653"/>
              </a:solidFill>
            </a:endParaRPr>
          </a:p>
        </p:txBody>
      </p:sp>
      <p:sp>
        <p:nvSpPr>
          <p:cNvPr id="4" name="Rectangle 3"/>
          <p:cNvSpPr/>
          <p:nvPr/>
        </p:nvSpPr>
        <p:spPr>
          <a:xfrm>
            <a:off x="220717" y="1232326"/>
            <a:ext cx="11971283" cy="2308324"/>
          </a:xfrm>
          <a:prstGeom prst="rect">
            <a:avLst/>
          </a:prstGeom>
        </p:spPr>
        <p:txBody>
          <a:bodyPr wrap="square">
            <a:spAutoFit/>
          </a:bodyPr>
          <a:lstStyle/>
          <a:p>
            <a:pPr algn="just"/>
            <a:r>
              <a:rPr lang="en-US" sz="2400" b="1" dirty="0" smtClean="0">
                <a:solidFill>
                  <a:srgbClr val="7030A0"/>
                </a:solidFill>
              </a:rPr>
              <a:t>Stage 8: Marketing and distribution</a:t>
            </a:r>
          </a:p>
          <a:p>
            <a:pPr algn="just"/>
            <a:r>
              <a:rPr lang="en-US" sz="2400" dirty="0" smtClean="0"/>
              <a:t>Getting marketing and sales right for a new product is one of the hardest steps in this entire product development process.</a:t>
            </a:r>
          </a:p>
          <a:p>
            <a:pPr algn="just"/>
            <a:r>
              <a:rPr lang="en-US" sz="2400" dirty="0" smtClean="0"/>
              <a:t>It’s an ultimate task in the product launch phase, and cannot happen without a go-to-market and distribution strategy.</a:t>
            </a:r>
          </a:p>
          <a:p>
            <a:endParaRPr lang="en-US" sz="2400" dirty="0"/>
          </a:p>
        </p:txBody>
      </p:sp>
    </p:spTree>
    <p:extLst>
      <p:ext uri="{BB962C8B-B14F-4D97-AF65-F5344CB8AC3E}">
        <p14:creationId xmlns:p14="http://schemas.microsoft.com/office/powerpoint/2010/main" xmlns="" val="22006591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Product Development</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67</a:t>
            </a:fld>
            <a:endParaRPr lang="en-US" dirty="0">
              <a:solidFill>
                <a:srgbClr val="464653"/>
              </a:solidFill>
            </a:endParaRPr>
          </a:p>
        </p:txBody>
      </p:sp>
      <p:sp>
        <p:nvSpPr>
          <p:cNvPr id="4" name="Rectangle 3"/>
          <p:cNvSpPr/>
          <p:nvPr/>
        </p:nvSpPr>
        <p:spPr>
          <a:xfrm>
            <a:off x="220717" y="1232326"/>
            <a:ext cx="11729545" cy="5201424"/>
          </a:xfrm>
          <a:prstGeom prst="rect">
            <a:avLst/>
          </a:prstGeom>
        </p:spPr>
        <p:txBody>
          <a:bodyPr wrap="square">
            <a:spAutoFit/>
          </a:bodyPr>
          <a:lstStyle/>
          <a:p>
            <a:pPr algn="just"/>
            <a:r>
              <a:rPr lang="en-US" sz="2200" b="1" dirty="0" smtClean="0">
                <a:solidFill>
                  <a:srgbClr val="7030A0"/>
                </a:solidFill>
              </a:rPr>
              <a:t>Best Practices for Your Product Development Process</a:t>
            </a:r>
          </a:p>
          <a:p>
            <a:pPr algn="just"/>
            <a:r>
              <a:rPr lang="en-US" sz="2200" dirty="0" smtClean="0"/>
              <a:t>Although their development approaches may vary, most businesses that constantly deliver successful products share certain practices. Here are some of these best practices that you can follow while creating a product development process:</a:t>
            </a:r>
          </a:p>
          <a:p>
            <a:pPr algn="just">
              <a:buFont typeface="Arial" pitchFamily="34" charset="0"/>
              <a:buChar char="•"/>
            </a:pPr>
            <a:r>
              <a:rPr lang="en-US" sz="2200" dirty="0" smtClean="0"/>
              <a:t>Start with your customers’ problems and demands in mind.</a:t>
            </a:r>
          </a:p>
          <a:p>
            <a:pPr algn="just">
              <a:buFont typeface="Arial" pitchFamily="34" charset="0"/>
              <a:buChar char="•"/>
            </a:pPr>
            <a:r>
              <a:rPr lang="en-US" sz="2200" dirty="0" smtClean="0"/>
              <a:t>Use market research and your own customer feedback.</a:t>
            </a:r>
          </a:p>
          <a:p>
            <a:pPr algn="just">
              <a:buFont typeface="Arial" pitchFamily="34" charset="0"/>
              <a:buChar char="•"/>
            </a:pPr>
            <a:r>
              <a:rPr lang="en-US" sz="2200" dirty="0" smtClean="0"/>
              <a:t>Have regular communication across your company. Maintain transparency, share knowledge, and insights!</a:t>
            </a:r>
          </a:p>
          <a:p>
            <a:pPr algn="just">
              <a:buFont typeface="Arial" pitchFamily="34" charset="0"/>
              <a:buChar char="•"/>
            </a:pPr>
            <a:r>
              <a:rPr lang="en-US" sz="2200" dirty="0" smtClean="0"/>
              <a:t>Work with one of the available frameworks for your product development process. Don’t try to develop without a system in place.</a:t>
            </a:r>
          </a:p>
          <a:p>
            <a:pPr algn="just">
              <a:buFont typeface="Arial" pitchFamily="34" charset="0"/>
              <a:buChar char="•"/>
            </a:pPr>
            <a:r>
              <a:rPr lang="en-US" sz="2200" dirty="0" smtClean="0"/>
              <a:t>Validate your product idea as early in the process as possible. This might include testing the product concept with a small group of early developers.</a:t>
            </a:r>
          </a:p>
          <a:p>
            <a:pPr algn="just">
              <a:buFont typeface="Arial" pitchFamily="34" charset="0"/>
              <a:buChar char="•"/>
            </a:pPr>
            <a:r>
              <a:rPr lang="en-US" sz="2200" dirty="0" smtClean="0"/>
              <a:t>Set realistic development goals and timelines.</a:t>
            </a:r>
          </a:p>
          <a:p>
            <a:pPr algn="just">
              <a:buFont typeface="Arial" pitchFamily="34" charset="0"/>
              <a:buChar char="•"/>
            </a:pPr>
            <a:r>
              <a:rPr lang="en-US" sz="2200" dirty="0" smtClean="0"/>
              <a:t>Focus only on ideas your organization has both the resources and the expertise to execute.</a:t>
            </a:r>
          </a:p>
          <a:p>
            <a:endParaRPr lang="en-US" sz="2400" dirty="0"/>
          </a:p>
        </p:txBody>
      </p:sp>
    </p:spTree>
    <p:extLst>
      <p:ext uri="{BB962C8B-B14F-4D97-AF65-F5344CB8AC3E}">
        <p14:creationId xmlns:p14="http://schemas.microsoft.com/office/powerpoint/2010/main" xmlns="" val="22006591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0F4C70-5D72-401B-B2DF-4C79E2F2B07E}"/>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 xmlns:a16="http://schemas.microsoft.com/office/drawing/2014/main" id="{333F7ECB-8999-4B6C-9453-23C2E56BAB1F}"/>
              </a:ext>
            </a:extLst>
          </p:cNvPr>
          <p:cNvSpPr>
            <a:spLocks noGrp="1"/>
          </p:cNvSpPr>
          <p:nvPr>
            <p:ph type="sldNum" sz="quarter" idx="12"/>
          </p:nvPr>
        </p:nvSpPr>
        <p:spPr/>
        <p:txBody>
          <a:bodyPr/>
          <a:lstStyle/>
          <a:p>
            <a:fld id="{E3591306-41CF-4237-B2B4-5C605DD45071}" type="slidenum">
              <a:rPr lang="en-US" smtClean="0">
                <a:solidFill>
                  <a:srgbClr val="464653"/>
                </a:solidFill>
              </a:rPr>
              <a:pPr/>
              <a:t>68</a:t>
            </a:fld>
            <a:endParaRPr lang="en-US">
              <a:solidFill>
                <a:srgbClr val="464653"/>
              </a:solidFill>
            </a:endParaRPr>
          </a:p>
        </p:txBody>
      </p:sp>
      <p:sp>
        <p:nvSpPr>
          <p:cNvPr id="4" name="Content Placeholder 3">
            <a:extLst>
              <a:ext uri="{FF2B5EF4-FFF2-40B4-BE49-F238E27FC236}">
                <a16:creationId xmlns="" xmlns:a16="http://schemas.microsoft.com/office/drawing/2014/main" id="{0D08B066-530B-4580-8057-486391DA4CFF}"/>
              </a:ext>
            </a:extLst>
          </p:cNvPr>
          <p:cNvSpPr>
            <a:spLocks noGrp="1"/>
          </p:cNvSpPr>
          <p:nvPr>
            <p:ph sz="quarter" idx="1"/>
          </p:nvPr>
        </p:nvSpPr>
        <p:spPr/>
        <p:txBody>
          <a:bodyPr/>
          <a:lstStyle/>
          <a:p>
            <a:pPr marL="0" indent="0" algn="ctr">
              <a:buNone/>
            </a:pPr>
            <a:endParaRPr lang="en-US" b="1" dirty="0">
              <a:solidFill>
                <a:srgbClr val="FF0000"/>
              </a:solidFill>
            </a:endParaRPr>
          </a:p>
          <a:p>
            <a:pPr marL="0" indent="0" algn="ctr">
              <a:buNone/>
            </a:pPr>
            <a:endParaRPr lang="en-US" b="1" dirty="0">
              <a:solidFill>
                <a:srgbClr val="FF0000"/>
              </a:solidFill>
            </a:endParaRPr>
          </a:p>
          <a:p>
            <a:pPr marL="0" indent="0" algn="ctr">
              <a:buNone/>
            </a:pPr>
            <a:endParaRPr lang="en-US" b="1" dirty="0">
              <a:solidFill>
                <a:srgbClr val="FF0000"/>
              </a:solidFill>
            </a:endParaRPr>
          </a:p>
          <a:p>
            <a:pPr marL="0" indent="0" algn="ctr">
              <a:buNone/>
            </a:pPr>
            <a:endParaRPr lang="en-US" b="1" dirty="0">
              <a:solidFill>
                <a:srgbClr val="FF0000"/>
              </a:solidFill>
            </a:endParaRPr>
          </a:p>
          <a:p>
            <a:pPr marL="0" indent="0" algn="ctr">
              <a:buNone/>
            </a:pPr>
            <a:r>
              <a:rPr lang="en-US" b="1" dirty="0">
                <a:solidFill>
                  <a:srgbClr val="FF0000"/>
                </a:solidFill>
              </a:rPr>
              <a:t>END of UNIT </a:t>
            </a:r>
            <a:r>
              <a:rPr lang="en-US" b="1" dirty="0" smtClean="0">
                <a:solidFill>
                  <a:srgbClr val="FF0000"/>
                </a:solidFill>
              </a:rPr>
              <a:t>II</a:t>
            </a:r>
            <a:endParaRPr lang="en-IN" b="1" dirty="0">
              <a:solidFill>
                <a:srgbClr val="FF0000"/>
              </a:solidFill>
            </a:endParaRPr>
          </a:p>
        </p:txBody>
      </p:sp>
    </p:spTree>
    <p:extLst>
      <p:ext uri="{BB962C8B-B14F-4D97-AF65-F5344CB8AC3E}">
        <p14:creationId xmlns:p14="http://schemas.microsoft.com/office/powerpoint/2010/main" xmlns="" val="3710401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6" name="Google Shape;99;p19"/>
          <p:cNvSpPr txBox="1"/>
          <p:nvPr/>
        </p:nvSpPr>
        <p:spPr>
          <a:xfrm>
            <a:off x="665019" y="1725233"/>
            <a:ext cx="10051983" cy="4202800"/>
          </a:xfrm>
          <a:prstGeom prst="rect">
            <a:avLst/>
          </a:prstGeom>
          <a:noFill/>
          <a:ln>
            <a:noFill/>
          </a:ln>
        </p:spPr>
        <p:txBody>
          <a:bodyPr spcFirstLastPara="1" wrap="square" lIns="121897" tIns="60932" rIns="121897" bIns="60932" anchor="t" anchorCtr="0">
            <a:noAutofit/>
          </a:bodyPr>
          <a:lstStyle/>
          <a:p>
            <a:r>
              <a:rPr lang="en-US" b="1" dirty="0" smtClean="0">
                <a:solidFill>
                  <a:srgbClr val="FF0000"/>
                </a:solidFill>
              </a:rPr>
              <a:t>The Five Stages of Design Thinking</a:t>
            </a:r>
          </a:p>
          <a:p>
            <a:endParaRPr lang="en-US" dirty="0" smtClean="0"/>
          </a:p>
          <a:p>
            <a:r>
              <a:rPr lang="en-US" dirty="0" smtClean="0"/>
              <a:t>Stage 1: </a:t>
            </a:r>
            <a:r>
              <a:rPr lang="en-US" dirty="0" smtClean="0">
                <a:solidFill>
                  <a:srgbClr val="FF0000"/>
                </a:solidFill>
              </a:rPr>
              <a:t>Empathize</a:t>
            </a:r>
            <a:r>
              <a:rPr lang="en-US" dirty="0" smtClean="0"/>
              <a:t>—Research Your Users' Needs.</a:t>
            </a:r>
          </a:p>
          <a:p>
            <a:endParaRPr lang="en-US" dirty="0" smtClean="0"/>
          </a:p>
          <a:p>
            <a:r>
              <a:rPr lang="en-US" dirty="0" smtClean="0"/>
              <a:t>Stage 2: </a:t>
            </a:r>
            <a:r>
              <a:rPr lang="en-US" dirty="0" smtClean="0">
                <a:solidFill>
                  <a:srgbClr val="FF0000"/>
                </a:solidFill>
              </a:rPr>
              <a:t>Define</a:t>
            </a:r>
            <a:r>
              <a:rPr lang="en-US" dirty="0" smtClean="0"/>
              <a:t>—State Your Users' Needs and Problems.</a:t>
            </a:r>
          </a:p>
          <a:p>
            <a:endParaRPr lang="en-US" dirty="0" smtClean="0"/>
          </a:p>
          <a:p>
            <a:r>
              <a:rPr lang="en-US" dirty="0" smtClean="0"/>
              <a:t>Stage 3: </a:t>
            </a:r>
            <a:r>
              <a:rPr lang="en-US" dirty="0" smtClean="0">
                <a:solidFill>
                  <a:srgbClr val="FF0000"/>
                </a:solidFill>
              </a:rPr>
              <a:t>Ideate</a:t>
            </a:r>
            <a:r>
              <a:rPr lang="en-US" dirty="0" smtClean="0"/>
              <a:t>—Challenge Assumptions and Create Ideas.</a:t>
            </a:r>
          </a:p>
          <a:p>
            <a:endParaRPr lang="en-US" dirty="0" smtClean="0"/>
          </a:p>
          <a:p>
            <a:r>
              <a:rPr lang="en-US" dirty="0" smtClean="0"/>
              <a:t>Stage 4: </a:t>
            </a:r>
            <a:r>
              <a:rPr lang="en-US" dirty="0" smtClean="0">
                <a:solidFill>
                  <a:srgbClr val="FF0000"/>
                </a:solidFill>
              </a:rPr>
              <a:t>Prototype</a:t>
            </a:r>
            <a:r>
              <a:rPr lang="en-US" dirty="0" smtClean="0"/>
              <a:t>—Start to Create Solutions.</a:t>
            </a:r>
          </a:p>
          <a:p>
            <a:endParaRPr lang="en-US" dirty="0" smtClean="0"/>
          </a:p>
          <a:p>
            <a:r>
              <a:rPr lang="en-US" dirty="0" smtClean="0"/>
              <a:t>Stage 5: </a:t>
            </a:r>
            <a:r>
              <a:rPr lang="en-US" dirty="0" smtClean="0">
                <a:solidFill>
                  <a:srgbClr val="FF0000"/>
                </a:solidFill>
              </a:rPr>
              <a:t>Test</a:t>
            </a:r>
            <a:r>
              <a:rPr lang="en-US" dirty="0" smtClean="0"/>
              <a:t>—Try Your Solutions Out.</a:t>
            </a:r>
          </a:p>
          <a:p>
            <a:pPr marL="609585" indent="-541853">
              <a:buSzPts val="2400"/>
            </a:pPr>
            <a:endParaRPr lang="en-US" sz="2100" dirty="0" smtClean="0">
              <a:latin typeface="Calibri" pitchFamily="34" charset="0"/>
            </a:endParaRPr>
          </a:p>
          <a:p>
            <a:pPr marL="609585" indent="-338658">
              <a:buClr>
                <a:srgbClr val="000000"/>
              </a:buClr>
              <a:buSzPts val="3200"/>
            </a:pPr>
            <a:endParaRPr sz="4300">
              <a:solidFill>
                <a:srgbClr val="000000"/>
              </a:solidFill>
              <a:latin typeface="Calibri"/>
              <a:ea typeface="Calibri"/>
              <a:cs typeface="Calibri"/>
              <a:sym typeface="Calibri"/>
            </a:endParaRPr>
          </a:p>
        </p:txBody>
      </p:sp>
      <p:sp>
        <p:nvSpPr>
          <p:cNvPr id="7" name="Title 6"/>
          <p:cNvSpPr>
            <a:spLocks noGrp="1"/>
          </p:cNvSpPr>
          <p:nvPr>
            <p:ph type="title"/>
          </p:nvPr>
        </p:nvSpPr>
        <p:spPr/>
        <p:txBody>
          <a:bodyPr/>
          <a:lstStyle/>
          <a:p>
            <a:pPr algn="ctr"/>
            <a:r>
              <a:rPr lang="en-US" dirty="0" smtClean="0">
                <a:solidFill>
                  <a:srgbClr val="CC0000"/>
                </a:solidFill>
              </a:rPr>
              <a:t>Introduction to design thinking</a:t>
            </a:r>
            <a:endParaRPr lang="en-US" dirty="0"/>
          </a:p>
        </p:txBody>
      </p:sp>
      <p:pic>
        <p:nvPicPr>
          <p:cNvPr id="1026" name="Picture 2" descr="C:\Users\Personal\Desktop\4e3533ead5cffd7b87ff46cba9c23d8d.jpeg"/>
          <p:cNvPicPr>
            <a:picLocks noChangeAspect="1" noChangeArrowheads="1"/>
          </p:cNvPicPr>
          <p:nvPr/>
        </p:nvPicPr>
        <p:blipFill>
          <a:blip r:embed="rId3"/>
          <a:srcRect/>
          <a:stretch>
            <a:fillRect/>
          </a:stretch>
        </p:blipFill>
        <p:spPr bwMode="auto">
          <a:xfrm>
            <a:off x="7416800" y="2235200"/>
            <a:ext cx="4216400" cy="24384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6" name="Google Shape;99;p19"/>
          <p:cNvSpPr txBox="1"/>
          <p:nvPr/>
        </p:nvSpPr>
        <p:spPr>
          <a:xfrm>
            <a:off x="604634" y="1276660"/>
            <a:ext cx="11049653" cy="4623808"/>
          </a:xfrm>
          <a:prstGeom prst="rect">
            <a:avLst/>
          </a:prstGeom>
          <a:noFill/>
          <a:ln>
            <a:noFill/>
          </a:ln>
        </p:spPr>
        <p:txBody>
          <a:bodyPr spcFirstLastPara="1" wrap="square" lIns="121897" tIns="60932" rIns="121897" bIns="60932" anchor="t" anchorCtr="0">
            <a:noAutofit/>
          </a:bodyPr>
          <a:lstStyle/>
          <a:p>
            <a:pPr algn="just"/>
            <a:r>
              <a:rPr lang="en-US" b="1" dirty="0" smtClean="0">
                <a:latin typeface="Calibri" pitchFamily="34" charset="0"/>
              </a:rPr>
              <a:t>Stage 1: </a:t>
            </a:r>
            <a:r>
              <a:rPr lang="en-US" b="1" dirty="0" smtClean="0">
                <a:solidFill>
                  <a:srgbClr val="FF0000"/>
                </a:solidFill>
                <a:latin typeface="Calibri" pitchFamily="34" charset="0"/>
              </a:rPr>
              <a:t>Empathize</a:t>
            </a:r>
            <a:r>
              <a:rPr lang="en-US" b="1" dirty="0" smtClean="0">
                <a:latin typeface="Calibri" pitchFamily="34" charset="0"/>
              </a:rPr>
              <a:t>—Research Your Users' Needs.</a:t>
            </a:r>
          </a:p>
          <a:p>
            <a:pPr algn="just">
              <a:buFont typeface="Arial" pitchFamily="34" charset="0"/>
              <a:buChar char="•"/>
            </a:pPr>
            <a:r>
              <a:rPr lang="en-US" dirty="0" smtClean="0">
                <a:latin typeface="Calibri" pitchFamily="34" charset="0"/>
              </a:rPr>
              <a:t>Here, you should gain an empathetic understanding of the problem you’re trying to solve, typically through user research. </a:t>
            </a:r>
          </a:p>
          <a:p>
            <a:pPr algn="just">
              <a:buFont typeface="Arial" pitchFamily="34" charset="0"/>
              <a:buChar char="•"/>
            </a:pPr>
            <a:r>
              <a:rPr lang="en-US" dirty="0" smtClean="0">
                <a:latin typeface="Calibri" pitchFamily="34" charset="0"/>
              </a:rPr>
              <a:t>Empathy is crucial to a human-centered design process such as design thinking because it allows you to set aside your own assumptions about the world and gain real insight into users and their needs.</a:t>
            </a:r>
          </a:p>
          <a:p>
            <a:pPr algn="just">
              <a:buFont typeface="Arial" pitchFamily="34" charset="0"/>
              <a:buChar char="•"/>
            </a:pPr>
            <a:endParaRPr lang="en-US" dirty="0" smtClean="0">
              <a:latin typeface="Calibri" pitchFamily="34" charset="0"/>
            </a:endParaRPr>
          </a:p>
          <a:p>
            <a:pPr algn="just"/>
            <a:r>
              <a:rPr lang="en-US" b="1" dirty="0" smtClean="0">
                <a:latin typeface="Calibri" pitchFamily="34" charset="0"/>
              </a:rPr>
              <a:t>Stage 2: </a:t>
            </a:r>
            <a:r>
              <a:rPr lang="en-US" b="1" dirty="0" smtClean="0">
                <a:solidFill>
                  <a:srgbClr val="FF0000"/>
                </a:solidFill>
                <a:latin typeface="Calibri" pitchFamily="34" charset="0"/>
              </a:rPr>
              <a:t>Define</a:t>
            </a:r>
            <a:r>
              <a:rPr lang="en-US" b="1" dirty="0" smtClean="0">
                <a:latin typeface="Calibri" pitchFamily="34" charset="0"/>
              </a:rPr>
              <a:t>—State Your Users' Needs and Problems</a:t>
            </a:r>
          </a:p>
          <a:p>
            <a:pPr algn="just">
              <a:buFont typeface="Arial" pitchFamily="34" charset="0"/>
              <a:buChar char="•"/>
            </a:pPr>
            <a:r>
              <a:rPr lang="en-US" dirty="0" smtClean="0">
                <a:latin typeface="Calibri" pitchFamily="34" charset="0"/>
              </a:rPr>
              <a:t>It’s time to accumulate the information gathered during the Empathize stage. </a:t>
            </a:r>
          </a:p>
          <a:p>
            <a:pPr algn="just">
              <a:buFont typeface="Arial" pitchFamily="34" charset="0"/>
              <a:buChar char="•"/>
            </a:pPr>
            <a:r>
              <a:rPr lang="en-US" dirty="0" smtClean="0">
                <a:latin typeface="Calibri" pitchFamily="34" charset="0"/>
              </a:rPr>
              <a:t>You then analyze your observations and synthesize them to define the core problems you and your team have identified. These definitions are called problem statements. </a:t>
            </a:r>
          </a:p>
          <a:p>
            <a:pPr algn="just">
              <a:buFont typeface="Arial" pitchFamily="34" charset="0"/>
              <a:buChar char="•"/>
            </a:pPr>
            <a:r>
              <a:rPr lang="en-US" dirty="0" smtClean="0">
                <a:latin typeface="Calibri" pitchFamily="34" charset="0"/>
              </a:rPr>
              <a:t>You can create personas to help keep your efforts human-centered before proceeding to ideation.</a:t>
            </a:r>
          </a:p>
          <a:p>
            <a:pPr algn="just">
              <a:buFont typeface="Arial" pitchFamily="34" charset="0"/>
              <a:buChar char="•"/>
            </a:pPr>
            <a:endParaRPr lang="en-US" dirty="0" smtClean="0">
              <a:latin typeface="Calibri" pitchFamily="34" charset="0"/>
            </a:endParaRPr>
          </a:p>
          <a:p>
            <a:endParaRPr lang="en-US" dirty="0" smtClean="0"/>
          </a:p>
          <a:p>
            <a:pPr marL="609585" indent="-541853">
              <a:buSzPts val="2400"/>
            </a:pPr>
            <a:endParaRPr lang="en-US" sz="2100" dirty="0" smtClean="0">
              <a:latin typeface="Calibri" pitchFamily="34" charset="0"/>
            </a:endParaRPr>
          </a:p>
          <a:p>
            <a:pPr marL="609585" indent="-338658">
              <a:buClr>
                <a:srgbClr val="000000"/>
              </a:buClr>
              <a:buSzPts val="3200"/>
            </a:pPr>
            <a:endParaRPr sz="4300">
              <a:solidFill>
                <a:srgbClr val="000000"/>
              </a:solidFill>
              <a:latin typeface="Calibri"/>
              <a:ea typeface="Calibri"/>
              <a:cs typeface="Calibri"/>
              <a:sym typeface="Calibri"/>
            </a:endParaRPr>
          </a:p>
        </p:txBody>
      </p:sp>
      <p:sp>
        <p:nvSpPr>
          <p:cNvPr id="7" name="Title 6"/>
          <p:cNvSpPr>
            <a:spLocks noGrp="1"/>
          </p:cNvSpPr>
          <p:nvPr>
            <p:ph type="title"/>
          </p:nvPr>
        </p:nvSpPr>
        <p:spPr/>
        <p:txBody>
          <a:bodyPr/>
          <a:lstStyle/>
          <a:p>
            <a:pPr algn="ctr"/>
            <a:r>
              <a:rPr lang="en-US" b="1" dirty="0" smtClean="0">
                <a:solidFill>
                  <a:srgbClr val="FF0000"/>
                </a:solidFill>
              </a:rPr>
              <a:t>The Five Stages of Design Thinking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6" name="Google Shape;99;p19"/>
          <p:cNvSpPr txBox="1"/>
          <p:nvPr/>
        </p:nvSpPr>
        <p:spPr>
          <a:xfrm>
            <a:off x="725404" y="1345670"/>
            <a:ext cx="11222181" cy="4848095"/>
          </a:xfrm>
          <a:prstGeom prst="rect">
            <a:avLst/>
          </a:prstGeom>
          <a:noFill/>
          <a:ln>
            <a:noFill/>
          </a:ln>
        </p:spPr>
        <p:txBody>
          <a:bodyPr spcFirstLastPara="1" wrap="square" lIns="121897" tIns="60932" rIns="121897" bIns="60932" anchor="t" anchorCtr="0">
            <a:noAutofit/>
          </a:bodyPr>
          <a:lstStyle/>
          <a:p>
            <a:pPr algn="just"/>
            <a:r>
              <a:rPr lang="en-US" b="1" dirty="0" smtClean="0">
                <a:latin typeface="Calibri" pitchFamily="34" charset="0"/>
              </a:rPr>
              <a:t>Stage 3: </a:t>
            </a:r>
            <a:r>
              <a:rPr lang="en-US" b="1" dirty="0" smtClean="0">
                <a:solidFill>
                  <a:srgbClr val="FF0000"/>
                </a:solidFill>
                <a:latin typeface="Calibri" pitchFamily="34" charset="0"/>
              </a:rPr>
              <a:t>Ideate</a:t>
            </a:r>
            <a:r>
              <a:rPr lang="en-US" b="1" dirty="0" smtClean="0">
                <a:latin typeface="Calibri" pitchFamily="34" charset="0"/>
              </a:rPr>
              <a:t>—Challenge Assumptions and Create Ideas</a:t>
            </a:r>
          </a:p>
          <a:p>
            <a:pPr algn="just">
              <a:buFont typeface="Arial" pitchFamily="34" charset="0"/>
              <a:buChar char="•"/>
            </a:pPr>
            <a:r>
              <a:rPr lang="en-US" dirty="0" smtClean="0">
                <a:latin typeface="Calibri" pitchFamily="34" charset="0"/>
              </a:rPr>
              <a:t>Now, you’re ready to </a:t>
            </a:r>
            <a:r>
              <a:rPr lang="en-US" dirty="0" smtClean="0">
                <a:solidFill>
                  <a:srgbClr val="FF0000"/>
                </a:solidFill>
                <a:latin typeface="Calibri" pitchFamily="34" charset="0"/>
              </a:rPr>
              <a:t>generate ideas. </a:t>
            </a:r>
          </a:p>
          <a:p>
            <a:pPr algn="just">
              <a:buFont typeface="Arial" pitchFamily="34" charset="0"/>
              <a:buChar char="•"/>
            </a:pPr>
            <a:r>
              <a:rPr lang="en-US" dirty="0" smtClean="0">
                <a:latin typeface="Calibri" pitchFamily="34" charset="0"/>
              </a:rPr>
              <a:t>The solid background of knowledge from the first two phases means you can start to “think outside the box”, </a:t>
            </a:r>
            <a:r>
              <a:rPr lang="en-US" dirty="0" smtClean="0">
                <a:solidFill>
                  <a:srgbClr val="FF0000"/>
                </a:solidFill>
                <a:latin typeface="Calibri" pitchFamily="34" charset="0"/>
              </a:rPr>
              <a:t>look for alternative ways </a:t>
            </a:r>
            <a:r>
              <a:rPr lang="en-US" dirty="0" smtClean="0">
                <a:latin typeface="Calibri" pitchFamily="34" charset="0"/>
              </a:rPr>
              <a:t>to view the problem and identify innovative solutions to the problem statement you’ve created. </a:t>
            </a:r>
          </a:p>
          <a:p>
            <a:pPr algn="just">
              <a:buFont typeface="Arial" pitchFamily="34" charset="0"/>
              <a:buChar char="•"/>
            </a:pPr>
            <a:r>
              <a:rPr lang="en-US" dirty="0" smtClean="0">
                <a:latin typeface="Calibri" pitchFamily="34" charset="0"/>
              </a:rPr>
              <a:t>Brainstorming is particularly useful here..</a:t>
            </a:r>
          </a:p>
          <a:p>
            <a:pPr algn="just">
              <a:buFont typeface="Arial" pitchFamily="34" charset="0"/>
              <a:buChar char="•"/>
            </a:pPr>
            <a:endParaRPr lang="en-US" dirty="0" smtClean="0">
              <a:latin typeface="Calibri" pitchFamily="34" charset="0"/>
            </a:endParaRPr>
          </a:p>
          <a:p>
            <a:pPr algn="just"/>
            <a:r>
              <a:rPr lang="en-US" b="1" dirty="0" smtClean="0">
                <a:latin typeface="Calibri" pitchFamily="34" charset="0"/>
              </a:rPr>
              <a:t>Stage 4: </a:t>
            </a:r>
            <a:r>
              <a:rPr lang="en-US" b="1" dirty="0" smtClean="0">
                <a:solidFill>
                  <a:srgbClr val="FF0000"/>
                </a:solidFill>
                <a:latin typeface="Calibri" pitchFamily="34" charset="0"/>
              </a:rPr>
              <a:t>Prototype</a:t>
            </a:r>
            <a:r>
              <a:rPr lang="en-US" b="1" dirty="0" smtClean="0">
                <a:latin typeface="Calibri" pitchFamily="34" charset="0"/>
              </a:rPr>
              <a:t>—Start to Create Solutions</a:t>
            </a:r>
          </a:p>
          <a:p>
            <a:pPr algn="just">
              <a:buFont typeface="Arial" pitchFamily="34" charset="0"/>
              <a:buChar char="•"/>
            </a:pPr>
            <a:r>
              <a:rPr lang="en-US" dirty="0" smtClean="0">
                <a:latin typeface="Calibri" pitchFamily="34" charset="0"/>
              </a:rPr>
              <a:t>This is an experimental phase. The aim is to identify the best </a:t>
            </a:r>
            <a:r>
              <a:rPr lang="en-US" dirty="0" smtClean="0">
                <a:solidFill>
                  <a:srgbClr val="FF0000"/>
                </a:solidFill>
                <a:latin typeface="Calibri" pitchFamily="34" charset="0"/>
              </a:rPr>
              <a:t>possible solution for each problem found. </a:t>
            </a:r>
          </a:p>
          <a:p>
            <a:pPr algn="just">
              <a:buFont typeface="Arial" pitchFamily="34" charset="0"/>
              <a:buChar char="•"/>
            </a:pPr>
            <a:r>
              <a:rPr lang="en-US" dirty="0" smtClean="0">
                <a:latin typeface="Calibri" pitchFamily="34" charset="0"/>
              </a:rPr>
              <a:t>Your team should produce some inexpensive, scaled-down versions of the product (or specific features found within the product) to investigate the ideas you’ve generated. This could involve simply paper prototyping.</a:t>
            </a:r>
          </a:p>
          <a:p>
            <a:pPr algn="just">
              <a:buFont typeface="Arial" pitchFamily="34" charset="0"/>
              <a:buChar char="•"/>
            </a:pPr>
            <a:endParaRPr lang="en-US" dirty="0" smtClean="0">
              <a:latin typeface="Calibri" pitchFamily="34" charset="0"/>
            </a:endParaRPr>
          </a:p>
          <a:p>
            <a:pPr algn="just"/>
            <a:r>
              <a:rPr lang="en-US" b="1" dirty="0" smtClean="0">
                <a:latin typeface="Calibri" pitchFamily="34" charset="0"/>
              </a:rPr>
              <a:t>Stage 5: </a:t>
            </a:r>
            <a:r>
              <a:rPr lang="en-US" b="1" dirty="0" smtClean="0">
                <a:solidFill>
                  <a:srgbClr val="FF0000"/>
                </a:solidFill>
                <a:latin typeface="Calibri" pitchFamily="34" charset="0"/>
              </a:rPr>
              <a:t>Test</a:t>
            </a:r>
            <a:r>
              <a:rPr lang="en-US" b="1" dirty="0" smtClean="0">
                <a:latin typeface="Calibri" pitchFamily="34" charset="0"/>
              </a:rPr>
              <a:t>—Try Your Solutions Out</a:t>
            </a:r>
          </a:p>
          <a:p>
            <a:pPr algn="just">
              <a:buFont typeface="Arial" pitchFamily="34" charset="0"/>
              <a:buChar char="•"/>
            </a:pPr>
            <a:r>
              <a:rPr lang="en-US" dirty="0" smtClean="0">
                <a:latin typeface="Calibri" pitchFamily="34" charset="0"/>
              </a:rPr>
              <a:t>Evaluators rigorously test the prototypes. Although this is the final phase, design thinking is iterative: </a:t>
            </a:r>
            <a:r>
              <a:rPr lang="en-US" b="1" dirty="0" smtClean="0">
                <a:latin typeface="Calibri" pitchFamily="34" charset="0"/>
              </a:rPr>
              <a:t>Teams often use the results to </a:t>
            </a:r>
            <a:r>
              <a:rPr lang="en-US" b="1" i="1" dirty="0" smtClean="0">
                <a:latin typeface="Calibri" pitchFamily="34" charset="0"/>
              </a:rPr>
              <a:t>redefine </a:t>
            </a:r>
            <a:r>
              <a:rPr lang="en-US" b="1" dirty="0" smtClean="0">
                <a:latin typeface="Calibri" pitchFamily="34" charset="0"/>
              </a:rPr>
              <a:t>one or more further problems</a:t>
            </a:r>
            <a:r>
              <a:rPr lang="en-US" dirty="0" smtClean="0">
                <a:latin typeface="Calibri" pitchFamily="34" charset="0"/>
              </a:rPr>
              <a:t>. </a:t>
            </a:r>
          </a:p>
          <a:p>
            <a:pPr algn="just">
              <a:buFont typeface="Arial" pitchFamily="34" charset="0"/>
              <a:buChar char="•"/>
            </a:pPr>
            <a:r>
              <a:rPr lang="en-US" dirty="0" smtClean="0">
                <a:latin typeface="Calibri" pitchFamily="34" charset="0"/>
              </a:rPr>
              <a:t>So, you can return to previous stages to make further iterations, alterations and refinements – to find or rule out alternative solutions</a:t>
            </a:r>
          </a:p>
          <a:p>
            <a:endParaRPr lang="en-US" dirty="0" smtClean="0"/>
          </a:p>
          <a:p>
            <a:pPr marL="609585" indent="-541853">
              <a:buSzPts val="2400"/>
            </a:pPr>
            <a:endParaRPr lang="en-US" sz="2100" dirty="0" smtClean="0">
              <a:latin typeface="Calibri" pitchFamily="34" charset="0"/>
            </a:endParaRPr>
          </a:p>
          <a:p>
            <a:pPr marL="609585" indent="-338658">
              <a:buClr>
                <a:srgbClr val="000000"/>
              </a:buClr>
              <a:buSzPts val="3200"/>
            </a:pPr>
            <a:endParaRPr sz="4300">
              <a:solidFill>
                <a:srgbClr val="000000"/>
              </a:solidFill>
              <a:latin typeface="Calibri"/>
              <a:ea typeface="Calibri"/>
              <a:cs typeface="Calibri"/>
              <a:sym typeface="Calibri"/>
            </a:endParaRPr>
          </a:p>
        </p:txBody>
      </p:sp>
      <p:sp>
        <p:nvSpPr>
          <p:cNvPr id="7" name="Title 6"/>
          <p:cNvSpPr>
            <a:spLocks noGrp="1"/>
          </p:cNvSpPr>
          <p:nvPr>
            <p:ph type="title"/>
          </p:nvPr>
        </p:nvSpPr>
        <p:spPr/>
        <p:txBody>
          <a:bodyPr/>
          <a:lstStyle/>
          <a:p>
            <a:pPr algn="ctr"/>
            <a:r>
              <a:rPr lang="en-US" b="1" dirty="0" smtClean="0">
                <a:solidFill>
                  <a:srgbClr val="FF0000"/>
                </a:solidFill>
              </a:rPr>
              <a:t>The Five Stages of Design Thinking</a:t>
            </a:r>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1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4.xml><?xml version="1.0" encoding="utf-8"?>
<a:theme xmlns:a="http://schemas.openxmlformats.org/drawingml/2006/main" name="2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1170</TotalTime>
  <Words>4679</Words>
  <Application>Microsoft Office PowerPoint</Application>
  <PresentationFormat>Custom</PresentationFormat>
  <Paragraphs>580</Paragraphs>
  <Slides>68</Slides>
  <Notes>28</Notes>
  <HiddenSlides>0</HiddenSlides>
  <MMClips>0</MMClips>
  <ScaleCrop>false</ScaleCrop>
  <HeadingPairs>
    <vt:vector size="4" baseType="variant">
      <vt:variant>
        <vt:lpstr>Theme</vt:lpstr>
      </vt:variant>
      <vt:variant>
        <vt:i4>4</vt:i4>
      </vt:variant>
      <vt:variant>
        <vt:lpstr>Slide Titles</vt:lpstr>
      </vt:variant>
      <vt:variant>
        <vt:i4>68</vt:i4>
      </vt:variant>
    </vt:vector>
  </HeadingPairs>
  <TitlesOfParts>
    <vt:vector size="72" baseType="lpstr">
      <vt:lpstr>Office Theme</vt:lpstr>
      <vt:lpstr>Origin</vt:lpstr>
      <vt:lpstr>1_Origin</vt:lpstr>
      <vt:lpstr>2_Origin</vt:lpstr>
      <vt:lpstr>U20ITT615 – Design Thinking III Year / VI Semester N. Kalaiselvi, Assistant Professor, Department of IT,SMVEC</vt:lpstr>
      <vt:lpstr>Course Outcomes</vt:lpstr>
      <vt:lpstr>Syllabus </vt:lpstr>
      <vt:lpstr>Text Books and References</vt:lpstr>
      <vt:lpstr>UNIT II</vt:lpstr>
      <vt:lpstr>Design Thinking Process</vt:lpstr>
      <vt:lpstr>Introduction to design thinking</vt:lpstr>
      <vt:lpstr>The Five Stages of Design Thinking</vt:lpstr>
      <vt:lpstr>The Five Stages of Design Thinking</vt:lpstr>
      <vt:lpstr>Implementing Design thinking in Driving innovations</vt:lpstr>
      <vt:lpstr>Creativity at Work Design Innovation Protocol</vt:lpstr>
      <vt:lpstr>Four critical factors when implementing design thinking</vt:lpstr>
      <vt:lpstr>Four steps to highlight the benefits of the design thinking tools in your company</vt:lpstr>
      <vt:lpstr>Four steps to highlight the benefits of the design thinking tools in your company</vt:lpstr>
      <vt:lpstr>Four steps to highlight the benefits of the design thinking tools in your company</vt:lpstr>
      <vt:lpstr>Implementing Design thinking in Driving innovations</vt:lpstr>
      <vt:lpstr>design thinking results and solutions </vt:lpstr>
      <vt:lpstr>Design Thinking - Social Innovation</vt:lpstr>
      <vt:lpstr>Design Thinking - Social Innovation</vt:lpstr>
      <vt:lpstr>Design Thinking - Social Innovation</vt:lpstr>
      <vt:lpstr>Design Thinking - Social Innovation</vt:lpstr>
      <vt:lpstr>Design Thinking - Social Innovation</vt:lpstr>
      <vt:lpstr>Design Thinking - Social Innovation</vt:lpstr>
      <vt:lpstr>Design Thinking - Social Innovation</vt:lpstr>
      <vt:lpstr>Design Thinking - Social Innovation</vt:lpstr>
      <vt:lpstr>Design Thinking - Social Innovation</vt:lpstr>
      <vt:lpstr>Design Thinking - Social Innovation</vt:lpstr>
      <vt:lpstr>Design Thinking - Social Innovation</vt:lpstr>
      <vt:lpstr>Design Thinking - Social Innovation</vt:lpstr>
      <vt:lpstr>Design Thinking - Social Innovation</vt:lpstr>
      <vt:lpstr>Design Thinking - Social Innovation</vt:lpstr>
      <vt:lpstr>Design Thinking - Social Innovation</vt:lpstr>
      <vt:lpstr>Design Thinking - Social Innovation</vt:lpstr>
      <vt:lpstr>Tools for Design Thinking - Persona</vt:lpstr>
      <vt:lpstr>Tools for Design Thinking - Persona</vt:lpstr>
      <vt:lpstr>Tools for Design Thinking - Persona</vt:lpstr>
      <vt:lpstr>Tools for Design Thinking - Persona</vt:lpstr>
      <vt:lpstr>Tools for Design Thinking - Persona</vt:lpstr>
      <vt:lpstr>Tools for Design Thinking - Persona</vt:lpstr>
      <vt:lpstr>Tools for Design Thinking - Persona</vt:lpstr>
      <vt:lpstr>Tools for Design Thinking - Persona</vt:lpstr>
      <vt:lpstr>Tools for Design Thinking - Persona</vt:lpstr>
      <vt:lpstr>Tools for Design Thinking - Persona</vt:lpstr>
      <vt:lpstr>Tools for Design Thinking - Persona</vt:lpstr>
      <vt:lpstr>Tools for Design Thinking – Journey Map</vt:lpstr>
      <vt:lpstr>Tools for Design Thinking – Journey Map</vt:lpstr>
      <vt:lpstr>Tools for Design Thinking – Journey Map</vt:lpstr>
      <vt:lpstr>Tools for Design Thinking – Journey Map</vt:lpstr>
      <vt:lpstr>Tools for Design Thinking – Journey Map</vt:lpstr>
      <vt:lpstr>Tools for Design Thinking – Brainstorming</vt:lpstr>
      <vt:lpstr>Tools for Design Thinking – Brainstorming</vt:lpstr>
      <vt:lpstr>Tools for Design Thinking – Brainstorming</vt:lpstr>
      <vt:lpstr>Tools for Design Thinking – Brainstorming</vt:lpstr>
      <vt:lpstr>Tools for Design Thinking – Brainstorming</vt:lpstr>
      <vt:lpstr>Tools for Design Thinking – Brainstorming</vt:lpstr>
      <vt:lpstr>Tools for Design Thinking – Brainstorming</vt:lpstr>
      <vt:lpstr>Product Development</vt:lpstr>
      <vt:lpstr>Product Development</vt:lpstr>
      <vt:lpstr>Product Development</vt:lpstr>
      <vt:lpstr>Product Development</vt:lpstr>
      <vt:lpstr>Product Development</vt:lpstr>
      <vt:lpstr>Product Development</vt:lpstr>
      <vt:lpstr>Product Development</vt:lpstr>
      <vt:lpstr>Product Development</vt:lpstr>
      <vt:lpstr>Product Development</vt:lpstr>
      <vt:lpstr>Product Development</vt:lpstr>
      <vt:lpstr>Product Development</vt:lpstr>
      <vt:lpstr>Slide 68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S SEETHARAMAN</dc:creator>
  <cp:lastModifiedBy>PC</cp:lastModifiedBy>
  <cp:revision>217</cp:revision>
  <dcterms:created xsi:type="dcterms:W3CDTF">2021-07-18T08:05:59Z</dcterms:created>
  <dcterms:modified xsi:type="dcterms:W3CDTF">2024-12-20T13:04:46Z</dcterms:modified>
</cp:coreProperties>
</file>