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 id="2147483684" r:id="rId4"/>
  </p:sldMasterIdLst>
  <p:notesMasterIdLst>
    <p:notesMasterId r:id="rId68"/>
  </p:notesMasterIdLst>
  <p:sldIdLst>
    <p:sldId id="268" r:id="rId5"/>
    <p:sldId id="263" r:id="rId6"/>
    <p:sldId id="277" r:id="rId7"/>
    <p:sldId id="278" r:id="rId8"/>
    <p:sldId id="279" r:id="rId9"/>
    <p:sldId id="485" r:id="rId10"/>
    <p:sldId id="489" r:id="rId11"/>
    <p:sldId id="490" r:id="rId12"/>
    <p:sldId id="491" r:id="rId13"/>
    <p:sldId id="492" r:id="rId14"/>
    <p:sldId id="493" r:id="rId15"/>
    <p:sldId id="494" r:id="rId16"/>
    <p:sldId id="495" r:id="rId17"/>
    <p:sldId id="496" r:id="rId18"/>
    <p:sldId id="497" r:id="rId19"/>
    <p:sldId id="498" r:id="rId20"/>
    <p:sldId id="499" r:id="rId21"/>
    <p:sldId id="510" r:id="rId22"/>
    <p:sldId id="501" r:id="rId23"/>
    <p:sldId id="502" r:id="rId24"/>
    <p:sldId id="503" r:id="rId25"/>
    <p:sldId id="504" r:id="rId26"/>
    <p:sldId id="505" r:id="rId27"/>
    <p:sldId id="506" r:id="rId28"/>
    <p:sldId id="507" r:id="rId29"/>
    <p:sldId id="508" r:id="rId30"/>
    <p:sldId id="509" r:id="rId31"/>
    <p:sldId id="487" r:id="rId32"/>
    <p:sldId id="486" r:id="rId33"/>
    <p:sldId id="481" r:id="rId34"/>
    <p:sldId id="484" r:id="rId35"/>
    <p:sldId id="511" r:id="rId36"/>
    <p:sldId id="512" r:id="rId37"/>
    <p:sldId id="515" r:id="rId38"/>
    <p:sldId id="516" r:id="rId39"/>
    <p:sldId id="517" r:id="rId40"/>
    <p:sldId id="518" r:id="rId41"/>
    <p:sldId id="519" r:id="rId42"/>
    <p:sldId id="520" r:id="rId43"/>
    <p:sldId id="521" r:id="rId44"/>
    <p:sldId id="522" r:id="rId45"/>
    <p:sldId id="523" r:id="rId46"/>
    <p:sldId id="524" r:id="rId47"/>
    <p:sldId id="525" r:id="rId48"/>
    <p:sldId id="542" r:id="rId49"/>
    <p:sldId id="543" r:id="rId50"/>
    <p:sldId id="526" r:id="rId51"/>
    <p:sldId id="527" r:id="rId52"/>
    <p:sldId id="528" r:id="rId53"/>
    <p:sldId id="529" r:id="rId54"/>
    <p:sldId id="530" r:id="rId55"/>
    <p:sldId id="531" r:id="rId56"/>
    <p:sldId id="532" r:id="rId57"/>
    <p:sldId id="533" r:id="rId58"/>
    <p:sldId id="534" r:id="rId59"/>
    <p:sldId id="535" r:id="rId60"/>
    <p:sldId id="536" r:id="rId61"/>
    <p:sldId id="537" r:id="rId62"/>
    <p:sldId id="538" r:id="rId63"/>
    <p:sldId id="539" r:id="rId64"/>
    <p:sldId id="540" r:id="rId65"/>
    <p:sldId id="541" r:id="rId66"/>
    <p:sldId id="41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5158" autoAdjust="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A7ED-4C0D-43CD-9F89-94CA4678050C}" type="datetimeFigureOut">
              <a:rPr lang="en-IN" smtClean="0"/>
              <a:pPr/>
              <a:t>20-12-2024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93DCE-8474-47DE-9603-678EB3E816D2}" type="slidenum">
              <a:rPr lang="en-IN" smtClean="0"/>
              <a:pPr/>
              <a:t>‹#›</a:t>
            </a:fld>
            <a:endParaRPr lang="en-IN"/>
          </a:p>
        </p:txBody>
      </p:sp>
    </p:spTree>
    <p:extLst>
      <p:ext uri="{BB962C8B-B14F-4D97-AF65-F5344CB8AC3E}">
        <p14:creationId xmlns:p14="http://schemas.microsoft.com/office/powerpoint/2010/main" xmlns="" val="349414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0178" name="Rectangle 2"/>
          <p:cNvSpPr>
            <a:spLocks noGrp="1" noRot="1" noChangeAspect="1" noChangeArrowheads="1" noTextEdit="1"/>
          </p:cNvSpPr>
          <p:nvPr>
            <p:ph type="sldImg"/>
          </p:nvPr>
        </p:nvSpPr>
        <p:spPr bwMode="auto">
          <a:xfrm>
            <a:off x="200025" y="307975"/>
            <a:ext cx="6608763" cy="3717925"/>
          </a:xfrm>
          <a:prstGeom prst="rect">
            <a:avLst/>
          </a:prstGeom>
          <a:solidFill>
            <a:srgbClr val="FFFFFF"/>
          </a:solidFill>
          <a:ln>
            <a:solidFill>
              <a:srgbClr val="000000"/>
            </a:solidFill>
            <a:miter lim="800000"/>
            <a:headEnd/>
            <a:tailEnd/>
          </a:ln>
        </p:spPr>
      </p:sp>
      <p:sp>
        <p:nvSpPr>
          <p:cNvPr id="690179" name="Text Box 3"/>
          <p:cNvSpPr txBox="1">
            <a:spLocks noChangeArrowheads="1"/>
          </p:cNvSpPr>
          <p:nvPr/>
        </p:nvSpPr>
        <p:spPr bwMode="auto">
          <a:xfrm>
            <a:off x="514350" y="4387850"/>
            <a:ext cx="5984875" cy="4127500"/>
          </a:xfrm>
          <a:prstGeom prst="rect">
            <a:avLst/>
          </a:prstGeom>
          <a:noFill/>
          <a:ln w="9525">
            <a:noFill/>
            <a:miter lim="800000"/>
            <a:headEnd/>
            <a:tailEnd/>
          </a:ln>
        </p:spPr>
        <p:txBody>
          <a:bodyPr lIns="0" tIns="0" rIns="0" bIns="0"/>
          <a:lstStyle/>
          <a:p>
            <a:pPr defTabSz="931863" eaLnBrk="0" fontAlgn="base" hangingPunct="0">
              <a:spcBef>
                <a:spcPct val="0"/>
              </a:spcBef>
              <a:spcAft>
                <a:spcPct val="0"/>
              </a:spcAft>
            </a:pPr>
            <a:endParaRPr lang="en-US" sz="2400">
              <a:solidFill>
                <a:srgbClr val="000000"/>
              </a:solidFill>
              <a:latin typeface="Arial Black" pitchFamily="34" charset="0"/>
            </a:endParaRPr>
          </a:p>
        </p:txBody>
      </p:sp>
    </p:spTree>
    <p:extLst>
      <p:ext uri="{BB962C8B-B14F-4D97-AF65-F5344CB8AC3E}">
        <p14:creationId xmlns:p14="http://schemas.microsoft.com/office/powerpoint/2010/main" xmlns="" val="316184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28</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29</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30</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32</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33</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34</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35</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36</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37</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38</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39</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40</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41</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42</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43</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44</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C1D93DCE-8474-47DE-9603-678EB3E816D2}" type="slidenum">
              <a:rPr lang="en-IN" smtClean="0"/>
              <a:pPr/>
              <a:t>45</a:t>
            </a:fld>
            <a:endParaRPr lang="en-IN"/>
          </a:p>
        </p:txBody>
      </p:sp>
    </p:spTree>
    <p:extLst>
      <p:ext uri="{BB962C8B-B14F-4D97-AF65-F5344CB8AC3E}">
        <p14:creationId xmlns:p14="http://schemas.microsoft.com/office/powerpoint/2010/main" xmlns="" val="2142130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D93DCE-8474-47DE-9603-678EB3E816D2}" type="slidenum">
              <a:rPr lang="en-IN" smtClean="0"/>
              <a:pPr/>
              <a:t>46</a:t>
            </a:fld>
            <a:endParaRPr lang="en-IN"/>
          </a:p>
        </p:txBody>
      </p:sp>
    </p:spTree>
    <p:extLst>
      <p:ext uri="{BB962C8B-B14F-4D97-AF65-F5344CB8AC3E}">
        <p14:creationId xmlns:p14="http://schemas.microsoft.com/office/powerpoint/2010/main" xmlns="" val="19835692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47</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48</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5FF19-32C0-4A60-9364-8BD91C94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05A5E52-1E3C-4B1A-90C7-3587C39D6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2376566-ECC0-44D1-8C16-63F8D193C232}"/>
              </a:ext>
            </a:extLst>
          </p:cNvPr>
          <p:cNvSpPr>
            <a:spLocks noGrp="1"/>
          </p:cNvSpPr>
          <p:nvPr>
            <p:ph type="dt" sz="half" idx="10"/>
          </p:nvPr>
        </p:nvSpPr>
        <p:spPr/>
        <p:txBody>
          <a:bodyPr/>
          <a:lstStyle/>
          <a:p>
            <a:fld id="{38A6FF37-408C-487B-9E3E-E57157BA63E6}" type="datetime1">
              <a:rPr lang="en-IN" smtClean="0"/>
              <a:pPr/>
              <a:t>20-12-2024</a:t>
            </a:fld>
            <a:endParaRPr lang="en-IN"/>
          </a:p>
        </p:txBody>
      </p:sp>
      <p:sp>
        <p:nvSpPr>
          <p:cNvPr id="5" name="Footer Placeholder 4">
            <a:extLst>
              <a:ext uri="{FF2B5EF4-FFF2-40B4-BE49-F238E27FC236}">
                <a16:creationId xmlns:a16="http://schemas.microsoft.com/office/drawing/2014/main" xmlns="" id="{44787AA8-B3BE-4F99-B5EF-A7DF7613ABB2}"/>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23117DF5-0FC3-49C2-9C39-90D917566AA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28946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B2F710-EC4B-47F5-904E-EC2DEB31E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AEED265-1BE6-4977-BB28-BEF2EE7B9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144144D-610F-4299-A7E8-55620DEABFA5}"/>
              </a:ext>
            </a:extLst>
          </p:cNvPr>
          <p:cNvSpPr>
            <a:spLocks noGrp="1"/>
          </p:cNvSpPr>
          <p:nvPr>
            <p:ph type="dt" sz="half" idx="10"/>
          </p:nvPr>
        </p:nvSpPr>
        <p:spPr/>
        <p:txBody>
          <a:bodyPr/>
          <a:lstStyle/>
          <a:p>
            <a:fld id="{6698A4B0-4094-4CF1-8B53-76A0BB453C34}" type="datetime1">
              <a:rPr lang="en-IN" smtClean="0"/>
              <a:pPr/>
              <a:t>20-12-2024</a:t>
            </a:fld>
            <a:endParaRPr lang="en-IN"/>
          </a:p>
        </p:txBody>
      </p:sp>
      <p:sp>
        <p:nvSpPr>
          <p:cNvPr id="5" name="Footer Placeholder 4">
            <a:extLst>
              <a:ext uri="{FF2B5EF4-FFF2-40B4-BE49-F238E27FC236}">
                <a16:creationId xmlns:a16="http://schemas.microsoft.com/office/drawing/2014/main" xmlns="" id="{E9D4DABF-5E58-4D5D-B3C1-D871D124F96B}"/>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D3187D39-8F47-4310-BB64-C7CC03DBF11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7792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E040B94-FEDF-4C30-818C-1343D7BE1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3BEA226-69E6-4FA8-84F1-0B653F799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6BAA46E-EB58-466D-8BC3-28B5F290C9C7}"/>
              </a:ext>
            </a:extLst>
          </p:cNvPr>
          <p:cNvSpPr>
            <a:spLocks noGrp="1"/>
          </p:cNvSpPr>
          <p:nvPr>
            <p:ph type="dt" sz="half" idx="10"/>
          </p:nvPr>
        </p:nvSpPr>
        <p:spPr/>
        <p:txBody>
          <a:bodyPr/>
          <a:lstStyle/>
          <a:p>
            <a:fld id="{E3E250B4-EAE9-4871-9C11-6E55CD99A3CE}" type="datetime1">
              <a:rPr lang="en-IN" smtClean="0"/>
              <a:pPr/>
              <a:t>20-12-2024</a:t>
            </a:fld>
            <a:endParaRPr lang="en-IN"/>
          </a:p>
        </p:txBody>
      </p:sp>
      <p:sp>
        <p:nvSpPr>
          <p:cNvPr id="5" name="Footer Placeholder 4">
            <a:extLst>
              <a:ext uri="{FF2B5EF4-FFF2-40B4-BE49-F238E27FC236}">
                <a16:creationId xmlns:a16="http://schemas.microsoft.com/office/drawing/2014/main" xmlns="" id="{33284900-2135-4EC0-AE12-DDDA25AC067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DAC220D7-8F0D-4CB5-A293-8C0D1F04633C}"/>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289551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732377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601164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05567078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66591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219005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4018922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39676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7528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082E6-C76A-4392-9E8B-6A102ADAA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4309F33-DE94-4495-B903-F712AD192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C0A87D-B221-4A54-8251-46EAD787F162}"/>
              </a:ext>
            </a:extLst>
          </p:cNvPr>
          <p:cNvSpPr>
            <a:spLocks noGrp="1"/>
          </p:cNvSpPr>
          <p:nvPr>
            <p:ph type="dt" sz="half" idx="10"/>
          </p:nvPr>
        </p:nvSpPr>
        <p:spPr/>
        <p:txBody>
          <a:bodyPr/>
          <a:lstStyle/>
          <a:p>
            <a:fld id="{CE2EEBC5-93E7-49CD-BAFA-D94F2922D2F7}" type="datetime1">
              <a:rPr lang="en-IN" smtClean="0"/>
              <a:pPr/>
              <a:t>20-12-2024</a:t>
            </a:fld>
            <a:endParaRPr lang="en-IN"/>
          </a:p>
        </p:txBody>
      </p:sp>
      <p:sp>
        <p:nvSpPr>
          <p:cNvPr id="5" name="Footer Placeholder 4">
            <a:extLst>
              <a:ext uri="{FF2B5EF4-FFF2-40B4-BE49-F238E27FC236}">
                <a16:creationId xmlns:a16="http://schemas.microsoft.com/office/drawing/2014/main" xmlns="" id="{9770EEDA-7568-4AF1-BBFF-5A6CB17A6E56}"/>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BB59D8E0-848B-473E-A56D-C9B9ABFB715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346178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9547022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xmlns="" val="422519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xmlns="" val="2701494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1455999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534867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261347350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433234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2743443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7573107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88372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7F8BE-152C-40C7-BF47-8D89F9492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1CDC127-F38C-43F0-AD75-D856735C3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72BD172-6460-452B-B38E-2F48EC104985}"/>
              </a:ext>
            </a:extLst>
          </p:cNvPr>
          <p:cNvSpPr>
            <a:spLocks noGrp="1"/>
          </p:cNvSpPr>
          <p:nvPr>
            <p:ph type="dt" sz="half" idx="10"/>
          </p:nvPr>
        </p:nvSpPr>
        <p:spPr/>
        <p:txBody>
          <a:bodyPr/>
          <a:lstStyle/>
          <a:p>
            <a:fld id="{A4CFBAF4-7C74-44DA-A7AA-CB95E69D7E5B}" type="datetime1">
              <a:rPr lang="en-IN" smtClean="0"/>
              <a:pPr/>
              <a:t>20-12-2024</a:t>
            </a:fld>
            <a:endParaRPr lang="en-IN"/>
          </a:p>
        </p:txBody>
      </p:sp>
      <p:sp>
        <p:nvSpPr>
          <p:cNvPr id="5" name="Footer Placeholder 4">
            <a:extLst>
              <a:ext uri="{FF2B5EF4-FFF2-40B4-BE49-F238E27FC236}">
                <a16:creationId xmlns:a16="http://schemas.microsoft.com/office/drawing/2014/main" xmlns="" id="{35169672-2B7B-4EB8-9666-4DB68A34D4D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2B85184C-6D84-4E48-B5AB-644B7E0ED231}"/>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3204684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211338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1986287972"/>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xmlns="" val="1419929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xmlns="" val="1479339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2" name="Google Shape;62;p5"/>
          <p:cNvGrpSpPr/>
          <p:nvPr/>
        </p:nvGrpSpPr>
        <p:grpSpPr>
          <a:xfrm>
            <a:off x="9262456" y="5963632"/>
            <a:ext cx="2937107" cy="894393"/>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oogle Shape;70;p5"/>
          <p:cNvGrpSpPr/>
          <p:nvPr/>
        </p:nvGrpSpPr>
        <p:grpSpPr>
          <a:xfrm>
            <a:off x="-6" y="54"/>
            <a:ext cx="9429907" cy="1769753"/>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1085700" y="1769800"/>
            <a:ext cx="8176800" cy="4194000"/>
          </a:xfrm>
          <a:prstGeom prst="rect">
            <a:avLst/>
          </a:prstGeom>
        </p:spPr>
        <p:txBody>
          <a:bodyPr spcFirstLastPara="1" wrap="square" lIns="121897" tIns="121897" rIns="121897" bIns="121897" anchor="ctr" anchorCtr="0">
            <a:noAutofit/>
          </a:bodyPr>
          <a:lstStyle>
            <a:lvl1pPr marL="609585" lvl="0" indent="-507987">
              <a:spcBef>
                <a:spcPts val="800"/>
              </a:spcBef>
              <a:spcAft>
                <a:spcPts val="0"/>
              </a:spcAft>
              <a:buSzPts val="2400"/>
              <a:buChar char="▰"/>
              <a:defRPr/>
            </a:lvl1pPr>
            <a:lvl2pPr marL="1219170" lvl="1" indent="-507987">
              <a:spcBef>
                <a:spcPts val="1333"/>
              </a:spcBef>
              <a:spcAft>
                <a:spcPts val="0"/>
              </a:spcAft>
              <a:buSzPts val="2400"/>
              <a:buChar char="▻"/>
              <a:defRPr/>
            </a:lvl2pPr>
            <a:lvl3pPr marL="1828754" lvl="2" indent="-507987">
              <a:spcBef>
                <a:spcPts val="1333"/>
              </a:spcBef>
              <a:spcAft>
                <a:spcPts val="0"/>
              </a:spcAft>
              <a:buSzPts val="2400"/>
              <a:buChar char="▻"/>
              <a:defRPr/>
            </a:lvl3pPr>
            <a:lvl4pPr marL="2438339" lvl="3" indent="-507987">
              <a:spcBef>
                <a:spcPts val="1333"/>
              </a:spcBef>
              <a:spcAft>
                <a:spcPts val="0"/>
              </a:spcAft>
              <a:buSzPts val="2400"/>
              <a:buChar char="▻"/>
              <a:defRPr/>
            </a:lvl4pPr>
            <a:lvl5pPr marL="3047924" lvl="4" indent="-507987">
              <a:spcBef>
                <a:spcPts val="1333"/>
              </a:spcBef>
              <a:spcAft>
                <a:spcPts val="0"/>
              </a:spcAft>
              <a:buSzPts val="2400"/>
              <a:buChar char="▻"/>
              <a:defRPr/>
            </a:lvl5pPr>
            <a:lvl6pPr marL="3657509" lvl="5" indent="-507987">
              <a:spcBef>
                <a:spcPts val="1333"/>
              </a:spcBef>
              <a:spcAft>
                <a:spcPts val="0"/>
              </a:spcAft>
              <a:buSzPts val="2400"/>
              <a:buChar char="▻"/>
              <a:defRPr/>
            </a:lvl6pPr>
            <a:lvl7pPr marL="4267093" lvl="6" indent="-507987">
              <a:spcBef>
                <a:spcPts val="1333"/>
              </a:spcBef>
              <a:spcAft>
                <a:spcPts val="0"/>
              </a:spcAft>
              <a:buSzPts val="2400"/>
              <a:buChar char="▻"/>
              <a:defRPr/>
            </a:lvl7pPr>
            <a:lvl8pPr marL="4876678" lvl="7" indent="-507987">
              <a:spcBef>
                <a:spcPts val="1333"/>
              </a:spcBef>
              <a:spcAft>
                <a:spcPts val="0"/>
              </a:spcAft>
              <a:buSzPts val="2400"/>
              <a:buChar char="▻"/>
              <a:defRPr/>
            </a:lvl8pPr>
            <a:lvl9pPr marL="5486263" lvl="8" indent="-507987">
              <a:spcBef>
                <a:spcPts val="1333"/>
              </a:spcBef>
              <a:spcAft>
                <a:spcPts val="1333"/>
              </a:spcAft>
              <a:buSzPts val="2400"/>
              <a:buChar char="▻"/>
              <a:defRPr/>
            </a:lvl9pPr>
          </a:lstStyle>
          <a:p>
            <a:endParaRPr/>
          </a:p>
        </p:txBody>
      </p:sp>
      <p:sp>
        <p:nvSpPr>
          <p:cNvPr id="80" name="Google Shape;80;p5"/>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4053292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1984586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59056435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22212252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418654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CA921-C65C-4B30-AD9C-F36D728D3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1E693E9-4966-4DDE-9EBB-F3170649D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9412F7C-83B9-411D-9616-674B0C318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7BBB4DC-26DA-4149-A821-957101290D31}"/>
              </a:ext>
            </a:extLst>
          </p:cNvPr>
          <p:cNvSpPr>
            <a:spLocks noGrp="1"/>
          </p:cNvSpPr>
          <p:nvPr>
            <p:ph type="dt" sz="half" idx="10"/>
          </p:nvPr>
        </p:nvSpPr>
        <p:spPr/>
        <p:txBody>
          <a:bodyPr/>
          <a:lstStyle/>
          <a:p>
            <a:fld id="{D3738115-B5A7-4518-A8FB-0E3540CC4A36}" type="datetime1">
              <a:rPr lang="en-IN" smtClean="0"/>
              <a:pPr/>
              <a:t>20-12-2024</a:t>
            </a:fld>
            <a:endParaRPr lang="en-IN"/>
          </a:p>
        </p:txBody>
      </p:sp>
      <p:sp>
        <p:nvSpPr>
          <p:cNvPr id="6" name="Footer Placeholder 5">
            <a:extLst>
              <a:ext uri="{FF2B5EF4-FFF2-40B4-BE49-F238E27FC236}">
                <a16:creationId xmlns:a16="http://schemas.microsoft.com/office/drawing/2014/main" xmlns="" id="{430BC353-9994-4336-B1F1-0C34EA31391F}"/>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xmlns="" id="{84B68724-5441-45F9-B82A-085DB1DE75EE}"/>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4058909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6109919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22410615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4095545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021063943"/>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xmlns="" val="1696598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xmlns="" val="324168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01DC1-2B15-4D8A-8BE1-F737C08325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A6905C6-F807-43AB-9879-F89A87D30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D3F699-64D2-4756-87F2-49C6A9890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B2772A3-29B9-457F-9D66-EBC867380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9DA46A6-20CE-4F8D-B8AF-B6CF9FCC9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46A8FB9-D55A-43B1-976F-E1D36FBA234E}"/>
              </a:ext>
            </a:extLst>
          </p:cNvPr>
          <p:cNvSpPr>
            <a:spLocks noGrp="1"/>
          </p:cNvSpPr>
          <p:nvPr>
            <p:ph type="dt" sz="half" idx="10"/>
          </p:nvPr>
        </p:nvSpPr>
        <p:spPr/>
        <p:txBody>
          <a:bodyPr/>
          <a:lstStyle/>
          <a:p>
            <a:fld id="{E2850189-6100-4FFB-85E5-4C3D4F68C8CC}" type="datetime1">
              <a:rPr lang="en-IN" smtClean="0"/>
              <a:pPr/>
              <a:t>20-12-2024</a:t>
            </a:fld>
            <a:endParaRPr lang="en-IN"/>
          </a:p>
        </p:txBody>
      </p:sp>
      <p:sp>
        <p:nvSpPr>
          <p:cNvPr id="8" name="Footer Placeholder 7">
            <a:extLst>
              <a:ext uri="{FF2B5EF4-FFF2-40B4-BE49-F238E27FC236}">
                <a16:creationId xmlns:a16="http://schemas.microsoft.com/office/drawing/2014/main" xmlns="" id="{D077F3FB-E3D8-495D-880A-39C38C952FAC}"/>
              </a:ext>
            </a:extLst>
          </p:cNvPr>
          <p:cNvSpPr>
            <a:spLocks noGrp="1"/>
          </p:cNvSpPr>
          <p:nvPr>
            <p:ph type="ftr" sz="quarter" idx="11"/>
          </p:nvPr>
        </p:nvSpPr>
        <p:spPr/>
        <p:txBody>
          <a:bodyPr/>
          <a:lstStyle/>
          <a:p>
            <a:r>
              <a:rPr lang="en-US"/>
              <a:t>U19ITT53 / Data Warehousing &amp; Data Miming</a:t>
            </a:r>
            <a:endParaRPr lang="en-IN"/>
          </a:p>
        </p:txBody>
      </p:sp>
      <p:sp>
        <p:nvSpPr>
          <p:cNvPr id="9" name="Slide Number Placeholder 8">
            <a:extLst>
              <a:ext uri="{FF2B5EF4-FFF2-40B4-BE49-F238E27FC236}">
                <a16:creationId xmlns:a16="http://schemas.microsoft.com/office/drawing/2014/main" xmlns="" id="{43B2FDB7-4118-4D77-B472-36188EFAA67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72819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7FCC2-F63D-4634-9EB1-D4BFB55129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5F60C70-C07F-4764-9013-E55FFACC4890}"/>
              </a:ext>
            </a:extLst>
          </p:cNvPr>
          <p:cNvSpPr>
            <a:spLocks noGrp="1"/>
          </p:cNvSpPr>
          <p:nvPr>
            <p:ph type="dt" sz="half" idx="10"/>
          </p:nvPr>
        </p:nvSpPr>
        <p:spPr/>
        <p:txBody>
          <a:bodyPr/>
          <a:lstStyle/>
          <a:p>
            <a:fld id="{48965A79-01B6-4ABE-99A3-67D520411320}" type="datetime1">
              <a:rPr lang="en-IN" smtClean="0"/>
              <a:pPr/>
              <a:t>20-12-2024</a:t>
            </a:fld>
            <a:endParaRPr lang="en-IN"/>
          </a:p>
        </p:txBody>
      </p:sp>
      <p:sp>
        <p:nvSpPr>
          <p:cNvPr id="4" name="Footer Placeholder 3">
            <a:extLst>
              <a:ext uri="{FF2B5EF4-FFF2-40B4-BE49-F238E27FC236}">
                <a16:creationId xmlns:a16="http://schemas.microsoft.com/office/drawing/2014/main" xmlns="" id="{C4E122E1-84E7-4BEC-A2C1-4D79910AA2C5}"/>
              </a:ext>
            </a:extLst>
          </p:cNvPr>
          <p:cNvSpPr>
            <a:spLocks noGrp="1"/>
          </p:cNvSpPr>
          <p:nvPr>
            <p:ph type="ftr" sz="quarter" idx="11"/>
          </p:nvPr>
        </p:nvSpPr>
        <p:spPr/>
        <p:txBody>
          <a:bodyPr/>
          <a:lstStyle/>
          <a:p>
            <a:r>
              <a:rPr lang="en-US"/>
              <a:t>U19ITT53 / Data Warehousing &amp; Data Miming</a:t>
            </a:r>
            <a:endParaRPr lang="en-IN"/>
          </a:p>
        </p:txBody>
      </p:sp>
      <p:sp>
        <p:nvSpPr>
          <p:cNvPr id="5" name="Slide Number Placeholder 4">
            <a:extLst>
              <a:ext uri="{FF2B5EF4-FFF2-40B4-BE49-F238E27FC236}">
                <a16:creationId xmlns:a16="http://schemas.microsoft.com/office/drawing/2014/main" xmlns="" id="{DEF8E21E-E5BF-4E8B-B9FA-F7110CA30012}"/>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215755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D90DD55-CF22-47A9-868A-FE28DF5CDA2C}"/>
              </a:ext>
            </a:extLst>
          </p:cNvPr>
          <p:cNvSpPr>
            <a:spLocks noGrp="1"/>
          </p:cNvSpPr>
          <p:nvPr>
            <p:ph type="dt" sz="half" idx="10"/>
          </p:nvPr>
        </p:nvSpPr>
        <p:spPr/>
        <p:txBody>
          <a:bodyPr/>
          <a:lstStyle/>
          <a:p>
            <a:fld id="{A100F649-AC1D-4964-8680-B1F13EA22D74}" type="datetime1">
              <a:rPr lang="en-IN" smtClean="0"/>
              <a:pPr/>
              <a:t>20-12-2024</a:t>
            </a:fld>
            <a:endParaRPr lang="en-IN"/>
          </a:p>
        </p:txBody>
      </p:sp>
      <p:sp>
        <p:nvSpPr>
          <p:cNvPr id="3" name="Footer Placeholder 2">
            <a:extLst>
              <a:ext uri="{FF2B5EF4-FFF2-40B4-BE49-F238E27FC236}">
                <a16:creationId xmlns:a16="http://schemas.microsoft.com/office/drawing/2014/main" xmlns="" id="{7C24DDCE-CAE2-4F50-B105-96E699DD2532}"/>
              </a:ext>
            </a:extLst>
          </p:cNvPr>
          <p:cNvSpPr>
            <a:spLocks noGrp="1"/>
          </p:cNvSpPr>
          <p:nvPr>
            <p:ph type="ftr" sz="quarter" idx="11"/>
          </p:nvPr>
        </p:nvSpPr>
        <p:spPr/>
        <p:txBody>
          <a:bodyPr/>
          <a:lstStyle/>
          <a:p>
            <a:r>
              <a:rPr lang="en-US"/>
              <a:t>U19ITT53 / Data Warehousing &amp; Data Miming</a:t>
            </a:r>
            <a:endParaRPr lang="en-IN"/>
          </a:p>
        </p:txBody>
      </p:sp>
      <p:sp>
        <p:nvSpPr>
          <p:cNvPr id="4" name="Slide Number Placeholder 3">
            <a:extLst>
              <a:ext uri="{FF2B5EF4-FFF2-40B4-BE49-F238E27FC236}">
                <a16:creationId xmlns:a16="http://schemas.microsoft.com/office/drawing/2014/main" xmlns="" id="{86A35257-5A80-4615-ADD2-06382CF274D9}"/>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300738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A8A57-202E-4B27-B205-99B212819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339F6E-9923-44C5-8838-36B537405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12E4F4B-90D4-4723-A954-70B436BC3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B238E8-ECA3-4713-B04C-27C6B9C25A4C}"/>
              </a:ext>
            </a:extLst>
          </p:cNvPr>
          <p:cNvSpPr>
            <a:spLocks noGrp="1"/>
          </p:cNvSpPr>
          <p:nvPr>
            <p:ph type="dt" sz="half" idx="10"/>
          </p:nvPr>
        </p:nvSpPr>
        <p:spPr/>
        <p:txBody>
          <a:bodyPr/>
          <a:lstStyle/>
          <a:p>
            <a:fld id="{DFA06843-0A83-4980-A5D0-A64FEA91FA36}" type="datetime1">
              <a:rPr lang="en-IN" smtClean="0"/>
              <a:pPr/>
              <a:t>20-12-2024</a:t>
            </a:fld>
            <a:endParaRPr lang="en-IN"/>
          </a:p>
        </p:txBody>
      </p:sp>
      <p:sp>
        <p:nvSpPr>
          <p:cNvPr id="6" name="Footer Placeholder 5">
            <a:extLst>
              <a:ext uri="{FF2B5EF4-FFF2-40B4-BE49-F238E27FC236}">
                <a16:creationId xmlns:a16="http://schemas.microsoft.com/office/drawing/2014/main" xmlns="" id="{9E9068B6-189D-4F18-BB8D-B065A9791E13}"/>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xmlns="" id="{DC78AF42-7861-45C9-B4EE-9851987B5DB0}"/>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3005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3EE512-0204-40BA-BF23-515450B3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7B055C8-E2BA-4B2B-B521-A2FFB91FF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F0017E1-6C4B-40FD-BD3C-0B2EE51D9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4FE7B88-D846-4639-81D7-1B535950374F}"/>
              </a:ext>
            </a:extLst>
          </p:cNvPr>
          <p:cNvSpPr>
            <a:spLocks noGrp="1"/>
          </p:cNvSpPr>
          <p:nvPr>
            <p:ph type="dt" sz="half" idx="10"/>
          </p:nvPr>
        </p:nvSpPr>
        <p:spPr/>
        <p:txBody>
          <a:bodyPr/>
          <a:lstStyle/>
          <a:p>
            <a:fld id="{AF6D7E33-DDC3-4673-8E02-5511E748AE28}" type="datetime1">
              <a:rPr lang="en-IN" smtClean="0"/>
              <a:pPr/>
              <a:t>20-12-2024</a:t>
            </a:fld>
            <a:endParaRPr lang="en-IN"/>
          </a:p>
        </p:txBody>
      </p:sp>
      <p:sp>
        <p:nvSpPr>
          <p:cNvPr id="6" name="Footer Placeholder 5">
            <a:extLst>
              <a:ext uri="{FF2B5EF4-FFF2-40B4-BE49-F238E27FC236}">
                <a16:creationId xmlns:a16="http://schemas.microsoft.com/office/drawing/2014/main" xmlns="" id="{B1E05732-7DF4-4681-B872-357966B92E96}"/>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xmlns="" id="{2AC07484-1CED-4A21-B89B-DBCCBDEB4AEB}"/>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58717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796466-73D8-432A-B158-4AB232E8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5508472-F18C-411D-B1C0-BC1016718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74CD40-93FF-4140-9464-5C9BF5416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9B04A-5B51-407F-9BD4-E644B39D5CAA}" type="datetime1">
              <a:rPr lang="en-IN" smtClean="0"/>
              <a:pPr/>
              <a:t>20-12-2024</a:t>
            </a:fld>
            <a:endParaRPr lang="en-IN"/>
          </a:p>
        </p:txBody>
      </p:sp>
      <p:sp>
        <p:nvSpPr>
          <p:cNvPr id="5" name="Footer Placeholder 4">
            <a:extLst>
              <a:ext uri="{FF2B5EF4-FFF2-40B4-BE49-F238E27FC236}">
                <a16:creationId xmlns:a16="http://schemas.microsoft.com/office/drawing/2014/main" xmlns="" id="{1556FA0E-E2A6-4873-A43B-1920248C5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ABBC1C9E-E337-4785-8B7C-D8654597D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64505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21558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914535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337874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hyperlink" Target="https://makeiterate.com/what-problems-can-design-thinking-solve/" TargetMode="External"/><Relationship Id="rId2" Type="http://schemas.openxmlformats.org/officeDocument/2006/relationships/notesSlide" Target="../notesSlides/notesSlide39.xml"/><Relationship Id="rId1" Type="http://schemas.openxmlformats.org/officeDocument/2006/relationships/slideLayout" Target="../slideLayouts/slideLayout28.xml"/><Relationship Id="rId4" Type="http://schemas.openxmlformats.org/officeDocument/2006/relationships/hyperlink" Target="https://makeiterate.com/the-stanford-design-thinking-process/"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85000"/>
          </a:schemeClr>
        </a:solidFill>
        <a:effectLst/>
      </p:bgPr>
    </p:bg>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18615" y="0"/>
            <a:ext cx="11354937" cy="1146411"/>
          </a:xfrm>
          <a:ln/>
        </p:spPr>
        <p:txBody>
          <a:bodyPr vert="horz" lIns="17996" tIns="46790" rIns="17996" bIns="46790" anchor="b" anchorCtr="0">
            <a:normAutofit/>
          </a:bodyPr>
          <a:lstStyle/>
          <a:p>
            <a:pPr algn="ctr"/>
            <a:r>
              <a:rPr lang="en-US" sz="2800" b="1" dirty="0">
                <a:solidFill>
                  <a:srgbClr val="C00000"/>
                </a:solidFill>
              </a:rPr>
              <a:t>U20ITT615 – Design Thinking</a:t>
            </a:r>
            <a:br>
              <a:rPr lang="en-US" sz="2800" b="1" dirty="0">
                <a:solidFill>
                  <a:srgbClr val="C00000"/>
                </a:solidFill>
              </a:rPr>
            </a:br>
            <a:r>
              <a:rPr lang="en-US" sz="2800" b="1" dirty="0">
                <a:solidFill>
                  <a:srgbClr val="C00000"/>
                </a:solidFill>
              </a:rPr>
              <a:t>III Year / VI </a:t>
            </a:r>
            <a:r>
              <a:rPr lang="en-US" sz="2800" b="1" dirty="0" smtClean="0">
                <a:solidFill>
                  <a:srgbClr val="C00000"/>
                </a:solidFill>
              </a:rPr>
              <a:t>Semester</a:t>
            </a:r>
            <a:endParaRPr lang="en-GB" sz="2540" b="1" dirty="0">
              <a:solidFill>
                <a:srgbClr val="002060"/>
              </a:solidFill>
            </a:endParaRPr>
          </a:p>
        </p:txBody>
      </p:sp>
      <p:sp>
        <p:nvSpPr>
          <p:cNvPr id="689155" name="Text Box 3"/>
          <p:cNvSpPr txBox="1">
            <a:spLocks noChangeArrowheads="1"/>
          </p:cNvSpPr>
          <p:nvPr/>
        </p:nvSpPr>
        <p:spPr bwMode="auto">
          <a:xfrm>
            <a:off x="2919027" y="3361313"/>
            <a:ext cx="6398592" cy="1751224"/>
          </a:xfrm>
          <a:prstGeom prst="rect">
            <a:avLst/>
          </a:prstGeom>
          <a:noFill/>
          <a:ln w="9525">
            <a:noFill/>
            <a:miter lim="800000"/>
            <a:headEnd/>
            <a:tailEnd/>
          </a:ln>
        </p:spPr>
        <p:txBody>
          <a:bodyPr lIns="17996" tIns="46790" rIns="17996" bIns="46790" anchor="ctr"/>
          <a:lstStyle/>
          <a:p>
            <a:pPr algn="ctr" defTabSz="914326" eaLnBrk="0" fontAlgn="base" hangingPunct="0">
              <a:spcBef>
                <a:spcPct val="0"/>
              </a:spcBef>
              <a:spcAft>
                <a:spcPct val="0"/>
              </a:spcAft>
              <a:tabLst>
                <a:tab pos="660905" algn="l"/>
                <a:tab pos="1523394" algn="l"/>
                <a:tab pos="2387324" algn="l"/>
                <a:tab pos="3251252" algn="l"/>
                <a:tab pos="4115181" algn="l"/>
                <a:tab pos="4979108" algn="l"/>
                <a:tab pos="5843038" algn="l"/>
              </a:tabLst>
            </a:pPr>
            <a:endParaRPr lang="en-GB" sz="4264" b="1" dirty="0">
              <a:solidFill>
                <a:prstClr val="black"/>
              </a:solidFill>
              <a:latin typeface="Comic Sans MS" pitchFamily="66" charset="0"/>
            </a:endParaRPr>
          </a:p>
        </p:txBody>
      </p:sp>
      <p:sp>
        <p:nvSpPr>
          <p:cNvPr id="137218" name="AutoShape 2" descr="Creative Design Thinking Template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descr="DesignThinking-medium-size.jpg"/>
          <p:cNvPicPr>
            <a:picLocks noChangeAspect="1"/>
          </p:cNvPicPr>
          <p:nvPr/>
        </p:nvPicPr>
        <p:blipFill>
          <a:blip r:embed="rId3"/>
          <a:stretch>
            <a:fillRect/>
          </a:stretch>
        </p:blipFill>
        <p:spPr>
          <a:xfrm>
            <a:off x="1209820" y="1174183"/>
            <a:ext cx="10030265" cy="5683817"/>
          </a:xfrm>
          <a:prstGeom prst="rect">
            <a:avLst/>
          </a:prstGeom>
        </p:spPr>
      </p:pic>
    </p:spTree>
    <p:extLst>
      <p:ext uri="{BB962C8B-B14F-4D97-AF65-F5344CB8AC3E}">
        <p14:creationId xmlns:p14="http://schemas.microsoft.com/office/powerpoint/2010/main" xmlns="" val="3738756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b="1" dirty="0">
                <a:solidFill>
                  <a:schemeClr val="bg1"/>
                </a:solidFill>
              </a:rPr>
              <a:t>Make Meaning, Not Money</a:t>
            </a:r>
            <a:br>
              <a:rPr lang="en-US" b="1" dirty="0">
                <a:solidFill>
                  <a:schemeClr val="bg1"/>
                </a:solidFill>
              </a:rPr>
            </a:br>
            <a:endParaRPr b="1">
              <a:solidFill>
                <a:schemeClr val="bg1"/>
              </a:solidFill>
            </a:endParaRPr>
          </a:p>
        </p:txBody>
      </p:sp>
      <p:sp>
        <p:nvSpPr>
          <p:cNvPr id="237" name="Google Shape;237;p16"/>
          <p:cNvSpPr txBox="1">
            <a:spLocks noGrp="1"/>
          </p:cNvSpPr>
          <p:nvPr>
            <p:ph type="body" idx="1"/>
          </p:nvPr>
        </p:nvSpPr>
        <p:spPr>
          <a:xfrm>
            <a:off x="1085700" y="1769800"/>
            <a:ext cx="8176800" cy="4194000"/>
          </a:xfrm>
          <a:prstGeom prst="rect">
            <a:avLst/>
          </a:prstGeom>
        </p:spPr>
        <p:txBody>
          <a:bodyPr spcFirstLastPara="1" wrap="square" lIns="121897" tIns="121897" rIns="121897" bIns="121897" anchor="ctr" anchorCtr="0">
            <a:noAutofit/>
          </a:bodyPr>
          <a:lstStyle/>
          <a:p>
            <a:pPr>
              <a:spcBef>
                <a:spcPts val="0"/>
              </a:spcBef>
            </a:pPr>
            <a:r>
              <a:rPr lang="en-US" sz="2400" b="1" dirty="0"/>
              <a:t>Innovation is about offering value and changing the world.</a:t>
            </a:r>
            <a:r>
              <a:rPr lang="en-US" sz="2400" dirty="0"/>
              <a:t> </a:t>
            </a:r>
          </a:p>
          <a:p>
            <a:pPr>
              <a:spcBef>
                <a:spcPts val="0"/>
              </a:spcBef>
            </a:pPr>
            <a:endParaRPr lang="en-US" sz="2400" dirty="0"/>
          </a:p>
          <a:p>
            <a:pPr>
              <a:spcBef>
                <a:spcPts val="0"/>
              </a:spcBef>
            </a:pPr>
            <a:r>
              <a:rPr lang="en-US" sz="2400" dirty="0"/>
              <a:t>If you innovate to bring a difference in people’s lives, the money will follow eventually. But money shouldn’t be your first agenda.</a:t>
            </a:r>
          </a:p>
          <a:p>
            <a:pPr>
              <a:spcBef>
                <a:spcPts val="0"/>
              </a:spcBef>
            </a:pPr>
            <a:endParaRPr lang="en-US" sz="2400" dirty="0"/>
          </a:p>
          <a:p>
            <a:pPr>
              <a:spcBef>
                <a:spcPts val="0"/>
              </a:spcBef>
            </a:pPr>
            <a:r>
              <a:rPr lang="en-US" sz="2400" dirty="0"/>
              <a:t>When I shared this modified version in our next zoom meeting, everybody said </a:t>
            </a:r>
            <a:r>
              <a:rPr lang="en-US" sz="2400" i="1" dirty="0"/>
              <a:t>‘yes, this is what all our clients would want.’ </a:t>
            </a: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10</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b="1" dirty="0">
                <a:solidFill>
                  <a:schemeClr val="bg1"/>
                </a:solidFill>
              </a:rPr>
              <a:t>Make A Mantra, Not Mission</a:t>
            </a:r>
            <a:br>
              <a:rPr lang="en-US" b="1" dirty="0">
                <a:solidFill>
                  <a:schemeClr val="bg1"/>
                </a:solidFill>
              </a:rPr>
            </a:br>
            <a:r>
              <a:rPr lang="en-US" dirty="0"/>
              <a:t/>
            </a:r>
            <a:br>
              <a:rPr lang="en-US" dirty="0"/>
            </a:br>
            <a:endParaRP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11</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36194" name="AutoShape 2" descr="https://innovationmanagement.se/wp-content/uploads/2021/04/mantra.jpg"/>
          <p:cNvSpPr>
            <a:spLocks noChangeAspect="1" noChangeArrowheads="1"/>
          </p:cNvSpPr>
          <p:nvPr/>
        </p:nvSpPr>
        <p:spPr bwMode="auto">
          <a:xfrm>
            <a:off x="207433" y="-192617"/>
            <a:ext cx="406400" cy="406401"/>
          </a:xfrm>
          <a:prstGeom prst="rect">
            <a:avLst/>
          </a:prstGeom>
          <a:noFill/>
        </p:spPr>
        <p:txBody>
          <a:bodyPr vert="horz" wrap="square" lIns="121917" tIns="60958" rIns="121917" bIns="60958" numCol="1" anchor="t" anchorCtr="0" compatLnSpc="1">
            <a:prstTxWarp prst="textNoShape">
              <a:avLst/>
            </a:prstTxWarp>
          </a:bodyPr>
          <a:lstStyle/>
          <a:p>
            <a:endParaRPr lang="en-US"/>
          </a:p>
        </p:txBody>
      </p:sp>
      <p:pic>
        <p:nvPicPr>
          <p:cNvPr id="136195" name="Picture 3" descr="C:\Users\Personal\Downloads\mantra.jpg"/>
          <p:cNvPicPr>
            <a:picLocks noChangeAspect="1" noChangeArrowheads="1"/>
          </p:cNvPicPr>
          <p:nvPr/>
        </p:nvPicPr>
        <p:blipFill>
          <a:blip r:embed="rId3"/>
          <a:srcRect/>
          <a:stretch>
            <a:fillRect/>
          </a:stretch>
        </p:blipFill>
        <p:spPr bwMode="auto">
          <a:xfrm>
            <a:off x="1016000" y="1498601"/>
            <a:ext cx="7112000" cy="50419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b="1" dirty="0">
                <a:solidFill>
                  <a:schemeClr val="bg1"/>
                </a:solidFill>
              </a:rPr>
              <a:t>Make A Mantra, Not Mission </a:t>
            </a:r>
            <a:br>
              <a:rPr lang="en-US" b="1" dirty="0">
                <a:solidFill>
                  <a:schemeClr val="bg1"/>
                </a:solidFill>
              </a:rPr>
            </a:br>
            <a:endParaRPr b="1">
              <a:solidFill>
                <a:schemeClr val="bg1"/>
              </a:solidFill>
            </a:endParaRPr>
          </a:p>
        </p:txBody>
      </p:sp>
      <p:sp>
        <p:nvSpPr>
          <p:cNvPr id="237" name="Google Shape;237;p16"/>
          <p:cNvSpPr txBox="1">
            <a:spLocks noGrp="1"/>
          </p:cNvSpPr>
          <p:nvPr>
            <p:ph type="body" idx="1"/>
          </p:nvPr>
        </p:nvSpPr>
        <p:spPr>
          <a:xfrm>
            <a:off x="1085700" y="1769800"/>
            <a:ext cx="8176800" cy="4194000"/>
          </a:xfrm>
          <a:prstGeom prst="rect">
            <a:avLst/>
          </a:prstGeom>
        </p:spPr>
        <p:txBody>
          <a:bodyPr spcFirstLastPara="1" wrap="square" lIns="121897" tIns="121897" rIns="121897" bIns="121897" anchor="ctr" anchorCtr="0">
            <a:noAutofit/>
          </a:bodyPr>
          <a:lstStyle/>
          <a:p>
            <a:pPr>
              <a:spcBef>
                <a:spcPts val="0"/>
              </a:spcBef>
            </a:pPr>
            <a:r>
              <a:rPr lang="en-US" sz="2400" dirty="0"/>
              <a:t>Because according to Guy, your meaning leads to a mantra. And the mantra is the crux of the difference you want to make. </a:t>
            </a:r>
          </a:p>
          <a:p>
            <a:pPr>
              <a:spcBef>
                <a:spcPts val="0"/>
              </a:spcBef>
            </a:pPr>
            <a:endParaRPr lang="en-US" sz="2400" dirty="0"/>
          </a:p>
          <a:p>
            <a:pPr>
              <a:spcBef>
                <a:spcPts val="0"/>
              </a:spcBef>
            </a:pPr>
            <a:r>
              <a:rPr lang="en-US" sz="2400" dirty="0"/>
              <a:t>Chuck your 50-word mission statement. Stick to a 2-3 word mantra that represents your aim of the innovation. </a:t>
            </a:r>
          </a:p>
          <a:p>
            <a:pPr>
              <a:spcBef>
                <a:spcPts val="0"/>
              </a:spcBef>
            </a:pPr>
            <a:endParaRPr lang="en-US" sz="2400" dirty="0"/>
          </a:p>
          <a:p>
            <a:pPr>
              <a:spcBef>
                <a:spcPts val="0"/>
              </a:spcBef>
            </a:pPr>
            <a:r>
              <a:rPr lang="en-US" sz="2400" dirty="0"/>
              <a:t>I realized that if we can narrow down our vision to 2-3 words, this can make our path more clear.</a:t>
            </a: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12</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b="1" dirty="0">
                <a:solidFill>
                  <a:schemeClr val="bg1"/>
                </a:solidFill>
              </a:rPr>
              <a:t>Make A Mantra, Not Mission </a:t>
            </a:r>
            <a:br>
              <a:rPr lang="en-US" b="1" dirty="0">
                <a:solidFill>
                  <a:schemeClr val="bg1"/>
                </a:solidFill>
              </a:rPr>
            </a:br>
            <a:endParaRPr b="1">
              <a:solidFill>
                <a:schemeClr val="bg1"/>
              </a:solidFill>
            </a:endParaRPr>
          </a:p>
        </p:txBody>
      </p:sp>
      <p:sp>
        <p:nvSpPr>
          <p:cNvPr id="237" name="Google Shape;237;p16"/>
          <p:cNvSpPr txBox="1">
            <a:spLocks noGrp="1"/>
          </p:cNvSpPr>
          <p:nvPr>
            <p:ph type="body" idx="1"/>
          </p:nvPr>
        </p:nvSpPr>
        <p:spPr>
          <a:xfrm>
            <a:off x="1085700" y="1769800"/>
            <a:ext cx="8176800" cy="4194000"/>
          </a:xfrm>
          <a:prstGeom prst="rect">
            <a:avLst/>
          </a:prstGeom>
        </p:spPr>
        <p:txBody>
          <a:bodyPr spcFirstLastPara="1" wrap="square" lIns="121897" tIns="121897" rIns="121897" bIns="121897" anchor="ctr" anchorCtr="0">
            <a:noAutofit/>
          </a:bodyPr>
          <a:lstStyle/>
          <a:p>
            <a:pPr>
              <a:spcBef>
                <a:spcPts val="0"/>
              </a:spcBef>
            </a:pPr>
            <a:r>
              <a:rPr lang="en-US" sz="2400" dirty="0"/>
              <a:t>Guy gave an example where he says to learn from FedEx: </a:t>
            </a:r>
            <a:r>
              <a:rPr lang="en-US" sz="2400" b="1" dirty="0"/>
              <a:t>‘Peace of mind’</a:t>
            </a:r>
            <a:r>
              <a:rPr lang="en-US" sz="2400" dirty="0"/>
              <a:t> whenever and wherever you go because FedEx is at your service.</a:t>
            </a: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13</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b="1" dirty="0">
                <a:solidFill>
                  <a:schemeClr val="bg1"/>
                </a:solidFill>
              </a:rPr>
              <a:t>Jump To The Next Curve</a:t>
            </a:r>
            <a:br>
              <a:rPr lang="en-US" b="1" dirty="0">
                <a:solidFill>
                  <a:schemeClr val="bg1"/>
                </a:solidFill>
              </a:rPr>
            </a:br>
            <a:r>
              <a:rPr lang="en-US" dirty="0"/>
              <a:t/>
            </a:r>
            <a:br>
              <a:rPr lang="en-US" dirty="0"/>
            </a:br>
            <a:endParaRP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14</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0" name="Text Placeholder 9"/>
          <p:cNvSpPr>
            <a:spLocks noGrp="1"/>
          </p:cNvSpPr>
          <p:nvPr>
            <p:ph type="body" idx="1"/>
          </p:nvPr>
        </p:nvSpPr>
        <p:spPr/>
        <p:txBody>
          <a:bodyPr/>
          <a:lstStyle/>
          <a:p>
            <a:endParaRPr lang="en-US"/>
          </a:p>
        </p:txBody>
      </p:sp>
      <p:pic>
        <p:nvPicPr>
          <p:cNvPr id="134145" name="Picture 1" descr="C:\Users\Personal\Downloads\3.-Jump-to-the-next-curve.-4.jpg"/>
          <p:cNvPicPr>
            <a:picLocks noChangeAspect="1" noChangeArrowheads="1"/>
          </p:cNvPicPr>
          <p:nvPr/>
        </p:nvPicPr>
        <p:blipFill>
          <a:blip r:embed="rId3"/>
          <a:srcRect/>
          <a:stretch>
            <a:fillRect/>
          </a:stretch>
        </p:blipFill>
        <p:spPr bwMode="auto">
          <a:xfrm>
            <a:off x="812800" y="1549400"/>
            <a:ext cx="8026400" cy="4826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b="1" dirty="0">
                <a:solidFill>
                  <a:schemeClr val="bg1"/>
                </a:solidFill>
              </a:rPr>
              <a:t>Jump To The Next Curve</a:t>
            </a:r>
            <a:br>
              <a:rPr lang="en-US" b="1" dirty="0">
                <a:solidFill>
                  <a:schemeClr val="bg1"/>
                </a:solidFill>
              </a:rPr>
            </a:br>
            <a:r>
              <a:rPr lang="en-US" dirty="0"/>
              <a:t/>
            </a:r>
            <a:br>
              <a:rPr lang="en-US" dirty="0"/>
            </a:br>
            <a:endParaRPr/>
          </a:p>
        </p:txBody>
      </p:sp>
      <p:sp>
        <p:nvSpPr>
          <p:cNvPr id="237" name="Google Shape;237;p16"/>
          <p:cNvSpPr txBox="1">
            <a:spLocks noGrp="1"/>
          </p:cNvSpPr>
          <p:nvPr>
            <p:ph type="body" idx="1"/>
          </p:nvPr>
        </p:nvSpPr>
        <p:spPr>
          <a:xfrm>
            <a:off x="1085700" y="1769800"/>
            <a:ext cx="8176800" cy="4194000"/>
          </a:xfrm>
          <a:prstGeom prst="rect">
            <a:avLst/>
          </a:prstGeom>
        </p:spPr>
        <p:txBody>
          <a:bodyPr spcFirstLastPara="1" wrap="square" lIns="121897" tIns="121897" rIns="121897" bIns="121897" anchor="ctr" anchorCtr="0">
            <a:noAutofit/>
          </a:bodyPr>
          <a:lstStyle/>
          <a:p>
            <a:pPr>
              <a:spcBef>
                <a:spcPts val="0"/>
              </a:spcBef>
            </a:pPr>
            <a:r>
              <a:rPr lang="en-US" sz="2400" dirty="0"/>
              <a:t>Don’t stick to achieving 10% better from your current innovation. </a:t>
            </a:r>
          </a:p>
          <a:p>
            <a:pPr>
              <a:spcBef>
                <a:spcPts val="0"/>
              </a:spcBef>
            </a:pPr>
            <a:endParaRPr lang="en-US" sz="2400" b="1" dirty="0"/>
          </a:p>
          <a:p>
            <a:pPr>
              <a:spcBef>
                <a:spcPts val="0"/>
              </a:spcBef>
            </a:pPr>
            <a:r>
              <a:rPr lang="en-US" sz="2400" b="1" dirty="0"/>
              <a:t>Create something new instead of continuously working on the existing product.</a:t>
            </a:r>
            <a:r>
              <a:rPr lang="en-US" sz="2400" dirty="0"/>
              <a:t> </a:t>
            </a:r>
          </a:p>
          <a:p>
            <a:pPr>
              <a:spcBef>
                <a:spcPts val="0"/>
              </a:spcBef>
            </a:pPr>
            <a:endParaRPr lang="en-US" sz="2400" dirty="0"/>
          </a:p>
          <a:p>
            <a:pPr>
              <a:spcBef>
                <a:spcPts val="0"/>
              </a:spcBef>
            </a:pPr>
            <a:r>
              <a:rPr lang="en-US" sz="2400" dirty="0"/>
              <a:t>Don’t limit yourself and stick to the same curve. Move to the next one.</a:t>
            </a: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15</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r>
              <a:rPr lang="en-US" b="1" dirty="0">
                <a:solidFill>
                  <a:schemeClr val="bg1"/>
                </a:solidFill>
              </a:rPr>
              <a:t>Roll The DICEE</a:t>
            </a:r>
            <a:br>
              <a:rPr lang="en-US" b="1" dirty="0">
                <a:solidFill>
                  <a:schemeClr val="bg1"/>
                </a:solidFill>
              </a:rPr>
            </a:br>
            <a:r>
              <a:rPr lang="en-US" dirty="0"/>
              <a:t/>
            </a:r>
            <a:br>
              <a:rPr lang="en-US" dirty="0"/>
            </a:br>
            <a:r>
              <a:rPr lang="en-US" dirty="0"/>
              <a:t/>
            </a:r>
            <a:br>
              <a:rPr lang="en-US" dirty="0"/>
            </a:br>
            <a:endParaRP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16</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37218" name="Picture 2" descr="C:\Users\Personal\Downloads\4.-Roll-the-dicee-4.jpeg"/>
          <p:cNvPicPr>
            <a:picLocks noChangeAspect="1" noChangeArrowheads="1"/>
          </p:cNvPicPr>
          <p:nvPr/>
        </p:nvPicPr>
        <p:blipFill>
          <a:blip r:embed="rId3"/>
          <a:srcRect/>
          <a:stretch>
            <a:fillRect/>
          </a:stretch>
        </p:blipFill>
        <p:spPr bwMode="auto">
          <a:xfrm>
            <a:off x="1828800" y="1905000"/>
            <a:ext cx="6705600" cy="425196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r>
              <a:rPr lang="en-US" b="1" dirty="0">
                <a:solidFill>
                  <a:schemeClr val="bg1"/>
                </a:solidFill>
              </a:rPr>
              <a:t>Roll The DICEE</a:t>
            </a:r>
            <a:r>
              <a:rPr lang="en-US" dirty="0"/>
              <a:t/>
            </a:r>
            <a:br>
              <a:rPr lang="en-US" dirty="0"/>
            </a:br>
            <a:r>
              <a:rPr lang="en-US" dirty="0"/>
              <a:t/>
            </a:r>
            <a:br>
              <a:rPr lang="en-US" dirty="0"/>
            </a:br>
            <a:r>
              <a:rPr lang="en-US" dirty="0"/>
              <a:t/>
            </a:r>
            <a:br>
              <a:rPr lang="en-US" dirty="0"/>
            </a:br>
            <a:endParaRPr/>
          </a:p>
        </p:txBody>
      </p:sp>
      <p:sp>
        <p:nvSpPr>
          <p:cNvPr id="237" name="Google Shape;237;p16"/>
          <p:cNvSpPr txBox="1">
            <a:spLocks noGrp="1"/>
          </p:cNvSpPr>
          <p:nvPr>
            <p:ph type="body" idx="1"/>
          </p:nvPr>
        </p:nvSpPr>
        <p:spPr>
          <a:xfrm>
            <a:off x="1085699" y="1769800"/>
            <a:ext cx="9988700" cy="4194000"/>
          </a:xfrm>
          <a:prstGeom prst="rect">
            <a:avLst/>
          </a:prstGeom>
        </p:spPr>
        <p:txBody>
          <a:bodyPr spcFirstLastPara="1" wrap="square" lIns="121897" tIns="121897" rIns="121897" bIns="121897" anchor="ctr" anchorCtr="0">
            <a:noAutofit/>
          </a:bodyPr>
          <a:lstStyle/>
          <a:p>
            <a:r>
              <a:rPr lang="en-US" sz="2400" b="1" dirty="0"/>
              <a:t>Deep</a:t>
            </a:r>
            <a:r>
              <a:rPr lang="en-US" sz="2400" dirty="0"/>
              <a:t> – The features and functionalities of great innovation are deep.</a:t>
            </a:r>
          </a:p>
          <a:p>
            <a:r>
              <a:rPr lang="en-US" sz="2400" b="1" dirty="0"/>
              <a:t>Intelligent</a:t>
            </a:r>
            <a:r>
              <a:rPr lang="en-US" sz="2400" dirty="0"/>
              <a:t> – At the same time, great innovation is intelligent. Ford’s </a:t>
            </a:r>
            <a:r>
              <a:rPr lang="en-US" sz="2400" dirty="0" err="1"/>
              <a:t>MyKey</a:t>
            </a:r>
            <a:r>
              <a:rPr lang="en-US" sz="2400" dirty="0"/>
              <a:t> can control the top speed of the car through the key. Quite smart!</a:t>
            </a:r>
          </a:p>
          <a:p>
            <a:r>
              <a:rPr lang="en-US" sz="2400" b="1" dirty="0"/>
              <a:t>Complete</a:t>
            </a:r>
            <a:r>
              <a:rPr lang="en-US" sz="2400" dirty="0"/>
              <a:t> – You can differentiate great products from mediocre by their totality, their completeness.</a:t>
            </a:r>
          </a:p>
          <a:p>
            <a:r>
              <a:rPr lang="en-US" sz="2400" b="1" dirty="0"/>
              <a:t>Empowering</a:t>
            </a:r>
            <a:r>
              <a:rPr lang="en-US" sz="2400" dirty="0"/>
              <a:t> – Innovations that enhance your life and way of working are empowering products. They have the capability to change your life.</a:t>
            </a:r>
          </a:p>
          <a:p>
            <a:r>
              <a:rPr lang="en-US" sz="2400" b="1" dirty="0"/>
              <a:t>Elegance</a:t>
            </a:r>
            <a:r>
              <a:rPr lang="en-US" sz="2400" dirty="0"/>
              <a:t> – An innovation offers a great design and user experience.</a:t>
            </a:r>
          </a:p>
          <a:p>
            <a:pPr>
              <a:spcBef>
                <a:spcPts val="0"/>
              </a:spcBef>
            </a:pP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17</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b="1" dirty="0">
                <a:solidFill>
                  <a:schemeClr val="bg1"/>
                </a:solidFill>
              </a:rPr>
              <a:t>Don’t Worry, Be Crappy</a:t>
            </a: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7" name="Google Shape;237;p16"/>
          <p:cNvSpPr txBox="1">
            <a:spLocks noGrp="1"/>
          </p:cNvSpPr>
          <p:nvPr>
            <p:ph type="body" idx="1"/>
          </p:nvPr>
        </p:nvSpPr>
        <p:spPr>
          <a:xfrm>
            <a:off x="406400" y="1769800"/>
            <a:ext cx="11176000" cy="4194000"/>
          </a:xfrm>
          <a:prstGeom prst="rect">
            <a:avLst/>
          </a:prstGeom>
        </p:spPr>
        <p:txBody>
          <a:bodyPr spcFirstLastPara="1" wrap="square" lIns="121897" tIns="121897" rIns="121897" bIns="121897" anchor="ctr" anchorCtr="0">
            <a:noAutofit/>
          </a:bodyPr>
          <a:lstStyle/>
          <a:p>
            <a:r>
              <a:rPr lang="en-US" sz="2400" b="1" dirty="0"/>
              <a:t>Don’t wait for perfection when you innovate.</a:t>
            </a:r>
            <a:r>
              <a:rPr lang="en-US" sz="2400" dirty="0"/>
              <a:t> A valuable innovation can have elements of crappiness, Guy suggests.</a:t>
            </a:r>
          </a:p>
          <a:p>
            <a:r>
              <a:rPr lang="en-US" sz="2400" dirty="0"/>
              <a:t>So, don’t worry about the flaws. Instead, ship your innovation with revolutionary outcomes. If it’s on the next curve, elements of crappiness don’t matter.</a:t>
            </a:r>
          </a:p>
          <a:p>
            <a:r>
              <a:rPr lang="en-US" sz="2400" dirty="0"/>
              <a:t>Guy shares an excellent example where he tells a story of John </a:t>
            </a:r>
            <a:r>
              <a:rPr lang="en-US" sz="2400" dirty="0" err="1"/>
              <a:t>Logie</a:t>
            </a:r>
            <a:r>
              <a:rPr lang="en-US" sz="2400" dirty="0"/>
              <a:t> Baird who introduced </a:t>
            </a:r>
            <a:r>
              <a:rPr lang="en-US" sz="2400" dirty="0">
                <a:solidFill>
                  <a:srgbClr val="FF0000"/>
                </a:solidFill>
              </a:rPr>
              <a:t>the first TV set in 1926</a:t>
            </a:r>
            <a:r>
              <a:rPr lang="en-US" sz="2400" dirty="0"/>
              <a:t>, it wasn’t a flat-screen, and rightfully so. The set was a mechanical version to transmit pictures without a film. The images were of low quality, but the invention paved the way for electronic TV.</a:t>
            </a:r>
          </a:p>
          <a:p>
            <a:r>
              <a:rPr lang="en-US" sz="2400" dirty="0"/>
              <a:t>Had Braid worried too much about the existing flaws, he wouldn’t have been voted the </a:t>
            </a:r>
            <a:r>
              <a:rPr lang="en-US" sz="2400" dirty="0">
                <a:solidFill>
                  <a:srgbClr val="FF0000"/>
                </a:solidFill>
              </a:rPr>
              <a:t>second most famous Scottish scientist.</a:t>
            </a:r>
          </a:p>
          <a:p>
            <a:pPr>
              <a:spcBef>
                <a:spcPts val="0"/>
              </a:spcBef>
            </a:pP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18</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b="1" dirty="0">
                <a:solidFill>
                  <a:schemeClr val="bg1"/>
                </a:solidFill>
              </a:rPr>
              <a:t>Let 100 Flowers Blossom</a:t>
            </a:r>
            <a:br>
              <a:rPr lang="en-US" b="1" dirty="0">
                <a:solidFill>
                  <a:schemeClr val="bg1"/>
                </a:solidFill>
              </a:rPr>
            </a:b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7" name="Google Shape;237;p16"/>
          <p:cNvSpPr txBox="1">
            <a:spLocks noGrp="1"/>
          </p:cNvSpPr>
          <p:nvPr>
            <p:ph type="body" idx="1"/>
          </p:nvPr>
        </p:nvSpPr>
        <p:spPr>
          <a:xfrm>
            <a:off x="406400" y="1769800"/>
            <a:ext cx="11176000" cy="4194000"/>
          </a:xfrm>
          <a:prstGeom prst="rect">
            <a:avLst/>
          </a:prstGeom>
        </p:spPr>
        <p:txBody>
          <a:bodyPr spcFirstLastPara="1" wrap="square" lIns="121897" tIns="121897" rIns="121897" bIns="121897" anchor="ctr" anchorCtr="0">
            <a:noAutofit/>
          </a:bodyPr>
          <a:lstStyle/>
          <a:p>
            <a:endParaRPr lang="en-US" sz="2400" dirty="0"/>
          </a:p>
          <a:p>
            <a:r>
              <a:rPr lang="en-US" sz="2400" dirty="0">
                <a:solidFill>
                  <a:srgbClr val="FF0000"/>
                </a:solidFill>
              </a:rPr>
              <a:t>.</a:t>
            </a:r>
          </a:p>
          <a:p>
            <a:pPr>
              <a:spcBef>
                <a:spcPts val="0"/>
              </a:spcBef>
            </a:pP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19</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39266" name="Picture 2" descr="C:\Users\Personal\Downloads\100-flowers.jpg"/>
          <p:cNvPicPr>
            <a:picLocks noChangeAspect="1" noChangeArrowheads="1"/>
          </p:cNvPicPr>
          <p:nvPr/>
        </p:nvPicPr>
        <p:blipFill>
          <a:blip r:embed="rId3"/>
          <a:srcRect/>
          <a:stretch>
            <a:fillRect/>
          </a:stretch>
        </p:blipFill>
        <p:spPr bwMode="auto">
          <a:xfrm>
            <a:off x="1117600" y="1905000"/>
            <a:ext cx="8026400" cy="455980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766AC7-4A4E-4A09-AB82-00C41332D9E3}"/>
              </a:ext>
            </a:extLst>
          </p:cNvPr>
          <p:cNvSpPr>
            <a:spLocks noGrp="1"/>
          </p:cNvSpPr>
          <p:nvPr>
            <p:ph type="title"/>
          </p:nvPr>
        </p:nvSpPr>
        <p:spPr/>
        <p:txBody>
          <a:bodyPr>
            <a:normAutofit/>
          </a:bodyPr>
          <a:lstStyle/>
          <a:p>
            <a:pPr algn="ctr"/>
            <a:r>
              <a:rPr lang="en-US" sz="4000" b="1" dirty="0">
                <a:solidFill>
                  <a:srgbClr val="C00000"/>
                </a:solidFill>
              </a:rPr>
              <a:t>Course Outcomes</a:t>
            </a:r>
            <a:endParaRPr lang="en-IN" sz="4000" b="1" dirty="0">
              <a:solidFill>
                <a:srgbClr val="C00000"/>
              </a:solidFill>
            </a:endParaRPr>
          </a:p>
        </p:txBody>
      </p:sp>
      <p:sp>
        <p:nvSpPr>
          <p:cNvPr id="3" name="Content Placeholder 2">
            <a:extLst>
              <a:ext uri="{FF2B5EF4-FFF2-40B4-BE49-F238E27FC236}">
                <a16:creationId xmlns:a16="http://schemas.microsoft.com/office/drawing/2014/main" xmlns="" id="{5DE9CB55-1009-4039-97C4-7BFC3DAB9D1D}"/>
              </a:ext>
            </a:extLst>
          </p:cNvPr>
          <p:cNvSpPr>
            <a:spLocks noGrp="1"/>
          </p:cNvSpPr>
          <p:nvPr>
            <p:ph idx="1"/>
          </p:nvPr>
        </p:nvSpPr>
        <p:spPr>
          <a:xfrm>
            <a:off x="472966" y="1466193"/>
            <a:ext cx="11430000" cy="471077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b="1" dirty="0"/>
              <a:t>CO1</a:t>
            </a:r>
            <a:r>
              <a:rPr lang="en-US" dirty="0"/>
              <a:t> - Explain the fundamentals of Design Thinking and innovation. </a:t>
            </a:r>
            <a:r>
              <a:rPr lang="en-US" b="1" dirty="0"/>
              <a:t>(K2)</a:t>
            </a:r>
            <a:endParaRPr lang="en-US" dirty="0"/>
          </a:p>
          <a:p>
            <a:r>
              <a:rPr lang="en-US" b="1" dirty="0"/>
              <a:t>CO2</a:t>
            </a:r>
            <a:r>
              <a:rPr lang="en-US" dirty="0"/>
              <a:t> - Empathize and analyze model action plan. </a:t>
            </a:r>
            <a:r>
              <a:rPr lang="en-US" b="1" dirty="0"/>
              <a:t>(K2)</a:t>
            </a:r>
            <a:endParaRPr lang="en-US" dirty="0"/>
          </a:p>
          <a:p>
            <a:r>
              <a:rPr lang="en-US" b="1" dirty="0">
                <a:solidFill>
                  <a:srgbClr val="C00000"/>
                </a:solidFill>
              </a:rPr>
              <a:t>CO3</a:t>
            </a:r>
            <a:r>
              <a:rPr lang="en-US" dirty="0">
                <a:solidFill>
                  <a:srgbClr val="C00000"/>
                </a:solidFill>
              </a:rPr>
              <a:t> - Describe the principles of innovation and idea generation for product design. </a:t>
            </a:r>
            <a:r>
              <a:rPr lang="en-US" b="1" dirty="0">
                <a:solidFill>
                  <a:srgbClr val="C00000"/>
                </a:solidFill>
              </a:rPr>
              <a:t>(K2)</a:t>
            </a:r>
            <a:endParaRPr lang="en-US" dirty="0">
              <a:solidFill>
                <a:srgbClr val="C00000"/>
              </a:solidFill>
            </a:endParaRPr>
          </a:p>
          <a:p>
            <a:r>
              <a:rPr lang="en-US" b="1" dirty="0"/>
              <a:t>CO4</a:t>
            </a:r>
            <a:r>
              <a:rPr lang="en-US" dirty="0"/>
              <a:t> - Apply design thinking techniques for given tasks. </a:t>
            </a:r>
            <a:r>
              <a:rPr lang="en-US" b="1" dirty="0"/>
              <a:t>(K3)</a:t>
            </a:r>
            <a:endParaRPr lang="en-US" dirty="0"/>
          </a:p>
          <a:p>
            <a:r>
              <a:rPr lang="en-US" b="1" dirty="0"/>
              <a:t>CO5</a:t>
            </a:r>
            <a:r>
              <a:rPr lang="en-US" dirty="0"/>
              <a:t> - Apply the design thinking techniques for solving problems in various sectors.</a:t>
            </a:r>
            <a:r>
              <a:rPr lang="en-US" b="1" dirty="0"/>
              <a:t> (K3)</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143C2F92-5A62-45CD-AE91-6C9AADDDB358}"/>
              </a:ext>
            </a:extLst>
          </p:cNvPr>
          <p:cNvSpPr>
            <a:spLocks noGrp="1"/>
          </p:cNvSpPr>
          <p:nvPr>
            <p:ph type="dt" sz="half" idx="10"/>
          </p:nvPr>
        </p:nvSpPr>
        <p:spPr/>
        <p:txBody>
          <a:bodyPr/>
          <a:lstStyle/>
          <a:p>
            <a:fld id="{CE2EEBC5-93E7-49CD-BAFA-D94F2922D2F7}" type="datetime1">
              <a:rPr lang="en-IN" smtClean="0"/>
              <a:pPr/>
              <a:t>20-12-2024</a:t>
            </a:fld>
            <a:endParaRPr lang="en-IN"/>
          </a:p>
        </p:txBody>
      </p:sp>
      <p:sp>
        <p:nvSpPr>
          <p:cNvPr id="5" name="Footer Placeholder 4">
            <a:extLst>
              <a:ext uri="{FF2B5EF4-FFF2-40B4-BE49-F238E27FC236}">
                <a16:creationId xmlns:a16="http://schemas.microsoft.com/office/drawing/2014/main" xmlns="" id="{B9B837FC-51F8-4C74-9EB6-176E4090961E}"/>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336632C9-61E1-4F8A-9D18-EC260766C928}"/>
              </a:ext>
            </a:extLst>
          </p:cNvPr>
          <p:cNvSpPr>
            <a:spLocks noGrp="1"/>
          </p:cNvSpPr>
          <p:nvPr>
            <p:ph type="sldNum" sz="quarter" idx="12"/>
          </p:nvPr>
        </p:nvSpPr>
        <p:spPr/>
        <p:txBody>
          <a:bodyPr/>
          <a:lstStyle/>
          <a:p>
            <a:fld id="{9F007541-7122-47D0-81F7-220A90B2D1EC}" type="slidenum">
              <a:rPr lang="en-IN" smtClean="0"/>
              <a:pPr/>
              <a:t>2</a:t>
            </a:fld>
            <a:endParaRPr lang="en-IN"/>
          </a:p>
        </p:txBody>
      </p:sp>
    </p:spTree>
    <p:extLst>
      <p:ext uri="{BB962C8B-B14F-4D97-AF65-F5344CB8AC3E}">
        <p14:creationId xmlns:p14="http://schemas.microsoft.com/office/powerpoint/2010/main" xmlns="" val="304921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b="1" dirty="0">
                <a:solidFill>
                  <a:schemeClr val="bg1"/>
                </a:solidFill>
              </a:rPr>
              <a:t>Let 100 Flowers Blossom</a:t>
            </a:r>
            <a:br>
              <a:rPr lang="en-US" b="1" dirty="0">
                <a:solidFill>
                  <a:schemeClr val="bg1"/>
                </a:solidFill>
              </a:rPr>
            </a:b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7" name="Google Shape;237;p16"/>
          <p:cNvSpPr txBox="1">
            <a:spLocks noGrp="1"/>
          </p:cNvSpPr>
          <p:nvPr>
            <p:ph type="body" idx="1"/>
          </p:nvPr>
        </p:nvSpPr>
        <p:spPr>
          <a:xfrm>
            <a:off x="406400" y="1769800"/>
            <a:ext cx="11176000" cy="4194000"/>
          </a:xfrm>
          <a:prstGeom prst="rect">
            <a:avLst/>
          </a:prstGeom>
        </p:spPr>
        <p:txBody>
          <a:bodyPr spcFirstLastPara="1" wrap="square" lIns="121897" tIns="121897" rIns="121897" bIns="121897" anchor="ctr" anchorCtr="0">
            <a:noAutofit/>
          </a:bodyPr>
          <a:lstStyle/>
          <a:p>
            <a:endParaRPr lang="en-US" sz="2400" dirty="0"/>
          </a:p>
          <a:p>
            <a:r>
              <a:rPr lang="en-US" sz="2400" dirty="0"/>
              <a:t>Your product may solve a particular problem. And you may have a specific audience in mind. Later, your product could be used &amp; perceived in a new way by people you had never thought of.</a:t>
            </a:r>
          </a:p>
          <a:p>
            <a:r>
              <a:rPr lang="en-US" sz="2400" dirty="0"/>
              <a:t>When Apple launched Macintosh, they aimed it as offering database, word processing, and spreadsheet. But Macintosh became synonymous with desktop publishing.</a:t>
            </a:r>
          </a:p>
          <a:p>
            <a:r>
              <a:rPr lang="en-US" sz="2400" b="1" dirty="0"/>
              <a:t>The positioning of your innovation ultimately comes down to what consumers decide. </a:t>
            </a:r>
            <a:r>
              <a:rPr lang="en-US" sz="2400" dirty="0"/>
              <a:t>But don’t worry about that. Allow a hundred flowers to bloom from one seed and cherish a garden.</a:t>
            </a:r>
          </a:p>
          <a:p>
            <a:r>
              <a:rPr lang="en-US" sz="2400" dirty="0">
                <a:solidFill>
                  <a:srgbClr val="FF0000"/>
                </a:solidFill>
              </a:rPr>
              <a:t>.</a:t>
            </a:r>
          </a:p>
          <a:p>
            <a:pPr>
              <a:spcBef>
                <a:spcPts val="0"/>
              </a:spcBef>
            </a:pP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20</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b="1" dirty="0">
                <a:solidFill>
                  <a:schemeClr val="bg1"/>
                </a:solidFill>
              </a:rPr>
              <a:t>Polarize People</a:t>
            </a:r>
            <a:br>
              <a:rPr lang="en-US" b="1" dirty="0">
                <a:solidFill>
                  <a:schemeClr val="bg1"/>
                </a:solidFill>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7" name="Google Shape;237;p16"/>
          <p:cNvSpPr txBox="1">
            <a:spLocks noGrp="1"/>
          </p:cNvSpPr>
          <p:nvPr>
            <p:ph type="body" idx="1"/>
          </p:nvPr>
        </p:nvSpPr>
        <p:spPr>
          <a:xfrm>
            <a:off x="406400" y="1769800"/>
            <a:ext cx="11176000" cy="4194000"/>
          </a:xfrm>
          <a:prstGeom prst="rect">
            <a:avLst/>
          </a:prstGeom>
        </p:spPr>
        <p:txBody>
          <a:bodyPr spcFirstLastPara="1" wrap="square" lIns="121897" tIns="121897" rIns="121897" bIns="121897" anchor="ctr" anchorCtr="0">
            <a:noAutofit/>
          </a:bodyPr>
          <a:lstStyle/>
          <a:p>
            <a:endParaRPr lang="en-US" sz="2400" dirty="0"/>
          </a:p>
          <a:p>
            <a:r>
              <a:rPr lang="en-US" sz="2400" dirty="0">
                <a:solidFill>
                  <a:srgbClr val="FF0000"/>
                </a:solidFill>
              </a:rPr>
              <a:t>.</a:t>
            </a:r>
          </a:p>
          <a:p>
            <a:pPr>
              <a:spcBef>
                <a:spcPts val="0"/>
              </a:spcBef>
            </a:pP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21</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40290" name="Picture 2" descr="C:\Users\Personal\Downloads\Polarize-People.-2.jpeg"/>
          <p:cNvPicPr>
            <a:picLocks noChangeAspect="1" noChangeArrowheads="1"/>
          </p:cNvPicPr>
          <p:nvPr/>
        </p:nvPicPr>
        <p:blipFill>
          <a:blip r:embed="rId3"/>
          <a:srcRect/>
          <a:stretch>
            <a:fillRect/>
          </a:stretch>
        </p:blipFill>
        <p:spPr bwMode="auto">
          <a:xfrm>
            <a:off x="914400" y="1803401"/>
            <a:ext cx="7823200" cy="4470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b="1" dirty="0">
                <a:solidFill>
                  <a:schemeClr val="bg1"/>
                </a:solidFill>
              </a:rPr>
              <a:t>Polarize People</a:t>
            </a:r>
            <a:br>
              <a:rPr lang="en-US" b="1" dirty="0">
                <a:solidFill>
                  <a:schemeClr val="bg1"/>
                </a:solidFill>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7" name="Google Shape;237;p16"/>
          <p:cNvSpPr txBox="1">
            <a:spLocks noGrp="1"/>
          </p:cNvSpPr>
          <p:nvPr>
            <p:ph type="body" idx="1"/>
          </p:nvPr>
        </p:nvSpPr>
        <p:spPr>
          <a:xfrm>
            <a:off x="406400" y="1769800"/>
            <a:ext cx="11176000" cy="4194000"/>
          </a:xfrm>
          <a:prstGeom prst="rect">
            <a:avLst/>
          </a:prstGeom>
        </p:spPr>
        <p:txBody>
          <a:bodyPr spcFirstLastPara="1" wrap="square" lIns="121897" tIns="121897" rIns="121897" bIns="121897" anchor="ctr" anchorCtr="0">
            <a:noAutofit/>
          </a:bodyPr>
          <a:lstStyle/>
          <a:p>
            <a:endParaRPr lang="en-US" sz="2400" dirty="0"/>
          </a:p>
          <a:p>
            <a:r>
              <a:rPr lang="en-US" sz="2400" dirty="0"/>
              <a:t>Be ready to polarize people with your innovations. </a:t>
            </a:r>
            <a:r>
              <a:rPr lang="en-US" sz="2400" b="1" dirty="0"/>
              <a:t>Who says a great innovation doesn’t have critics?</a:t>
            </a:r>
            <a:r>
              <a:rPr lang="en-US" sz="2400" dirty="0"/>
              <a:t> Your innovation might make only a small segment of people happy.</a:t>
            </a:r>
          </a:p>
          <a:p>
            <a:r>
              <a:rPr lang="en-US" sz="2400" dirty="0"/>
              <a:t>Apple is a typical example. Those who don’t use an </a:t>
            </a:r>
            <a:r>
              <a:rPr lang="en-US" sz="2400" dirty="0" err="1"/>
              <a:t>iPhone</a:t>
            </a:r>
            <a:r>
              <a:rPr lang="en-US" sz="2400" dirty="0"/>
              <a:t> criticize it for its cost and niche features. But only an apple user has the heart to shell out what they pay for.</a:t>
            </a:r>
          </a:p>
          <a:p>
            <a:r>
              <a:rPr lang="en-US" sz="2400" dirty="0"/>
              <a:t>So, don’t worry if your innovation draws negative attention. </a:t>
            </a:r>
            <a:r>
              <a:rPr lang="en-US" sz="2400" b="1" dirty="0"/>
              <a:t>Worry if people are indifferent about it.</a:t>
            </a:r>
            <a:endParaRPr lang="en-US" sz="2400" dirty="0"/>
          </a:p>
          <a:p>
            <a:r>
              <a:rPr lang="en-US" sz="2400" dirty="0">
                <a:solidFill>
                  <a:srgbClr val="FF0000"/>
                </a:solidFill>
              </a:rPr>
              <a:t>.</a:t>
            </a:r>
          </a:p>
          <a:p>
            <a:pPr>
              <a:spcBef>
                <a:spcPts val="0"/>
              </a:spcBef>
            </a:pP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22</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b="1" dirty="0">
                <a:solidFill>
                  <a:schemeClr val="bg1"/>
                </a:solidFill>
              </a:rPr>
              <a:t>Churn Baby, Churn</a:t>
            </a:r>
            <a:br>
              <a:rPr lang="en-US" b="1" dirty="0">
                <a:solidFill>
                  <a:schemeClr val="bg1"/>
                </a:solidFill>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23</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41314" name="Picture 2" descr="C:\Users\Personal\Downloads\7.-Polarize-People.-1 (1).jpeg"/>
          <p:cNvPicPr>
            <a:picLocks noChangeAspect="1" noChangeArrowheads="1"/>
          </p:cNvPicPr>
          <p:nvPr/>
        </p:nvPicPr>
        <p:blipFill>
          <a:blip r:embed="rId3"/>
          <a:srcRect/>
          <a:stretch>
            <a:fillRect/>
          </a:stretch>
        </p:blipFill>
        <p:spPr bwMode="auto">
          <a:xfrm>
            <a:off x="1524000" y="1628141"/>
            <a:ext cx="7213600" cy="522986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b="1" dirty="0">
                <a:solidFill>
                  <a:schemeClr val="bg1"/>
                </a:solidFill>
              </a:rPr>
              <a:t>Churn Baby, Churn</a:t>
            </a:r>
            <a:br>
              <a:rPr lang="en-US" b="1" dirty="0">
                <a:solidFill>
                  <a:schemeClr val="bg1"/>
                </a:solidFill>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7" name="Google Shape;237;p16"/>
          <p:cNvSpPr txBox="1">
            <a:spLocks noGrp="1"/>
          </p:cNvSpPr>
          <p:nvPr>
            <p:ph type="body" idx="1"/>
          </p:nvPr>
        </p:nvSpPr>
        <p:spPr>
          <a:xfrm>
            <a:off x="406400" y="1769800"/>
            <a:ext cx="11176000" cy="4194000"/>
          </a:xfrm>
          <a:prstGeom prst="rect">
            <a:avLst/>
          </a:prstGeom>
        </p:spPr>
        <p:txBody>
          <a:bodyPr spcFirstLastPara="1" wrap="square" lIns="121897" tIns="121897" rIns="121897" bIns="121897" anchor="ctr" anchorCtr="0">
            <a:noAutofit/>
          </a:bodyPr>
          <a:lstStyle/>
          <a:p>
            <a:r>
              <a:rPr lang="en-US" sz="2400" dirty="0"/>
              <a:t>When you ship your product with a bit of crappiness, you have a scope to improve. Make new versions of your innovation, and then create another better version. Keep evolving to make a great product.</a:t>
            </a:r>
          </a:p>
          <a:p>
            <a:r>
              <a:rPr lang="en-US" sz="2400" b="1" dirty="0"/>
              <a:t>“Innovation is not an event; it’s a process,”</a:t>
            </a:r>
            <a:r>
              <a:rPr lang="en-US" sz="2400" dirty="0"/>
              <a:t> quotes Kawasaki.</a:t>
            </a:r>
          </a:p>
          <a:p>
            <a:r>
              <a:rPr lang="en-US" sz="2400" dirty="0" err="1"/>
              <a:t>Facebook</a:t>
            </a:r>
            <a:r>
              <a:rPr lang="en-US" sz="2400" dirty="0"/>
              <a:t> didn’t become the most loved social media platform on its first day. With time it evolved and became what it is today. After all, Rome was not built in a day.</a:t>
            </a:r>
          </a:p>
          <a:p>
            <a:pPr>
              <a:spcBef>
                <a:spcPts val="0"/>
              </a:spcBef>
            </a:pP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24</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64682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2800" b="1" dirty="0">
                <a:solidFill>
                  <a:schemeClr val="bg1"/>
                </a:solidFill>
              </a:rPr>
              <a:t>Don’t Let The Bozos Grind You Down</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25</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0" name="Text Placeholder 9"/>
          <p:cNvSpPr>
            <a:spLocks noGrp="1"/>
          </p:cNvSpPr>
          <p:nvPr>
            <p:ph type="body" idx="1"/>
          </p:nvPr>
        </p:nvSpPr>
        <p:spPr/>
        <p:txBody>
          <a:bodyPr/>
          <a:lstStyle/>
          <a:p>
            <a:endParaRPr lang="en-US"/>
          </a:p>
        </p:txBody>
      </p:sp>
      <p:pic>
        <p:nvPicPr>
          <p:cNvPr id="142338" name="Picture 2" descr="C:\Users\Personal\Downloads\You-can_t-fly_.-1.jpeg"/>
          <p:cNvPicPr>
            <a:picLocks noChangeAspect="1" noChangeArrowheads="1"/>
          </p:cNvPicPr>
          <p:nvPr/>
        </p:nvPicPr>
        <p:blipFill>
          <a:blip r:embed="rId3"/>
          <a:srcRect/>
          <a:stretch>
            <a:fillRect/>
          </a:stretch>
        </p:blipFill>
        <p:spPr bwMode="auto">
          <a:xfrm>
            <a:off x="1117600" y="1905000"/>
            <a:ext cx="8128000" cy="4953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2800" b="1" dirty="0">
                <a:solidFill>
                  <a:schemeClr val="bg1"/>
                </a:solidFill>
              </a:rPr>
              <a:t>Don’t Let The Bozos Grind You Down</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7" name="Google Shape;237;p16"/>
          <p:cNvSpPr txBox="1">
            <a:spLocks noGrp="1"/>
          </p:cNvSpPr>
          <p:nvPr>
            <p:ph type="body" idx="1"/>
          </p:nvPr>
        </p:nvSpPr>
        <p:spPr>
          <a:xfrm>
            <a:off x="406400" y="1769800"/>
            <a:ext cx="11176000" cy="4194000"/>
          </a:xfrm>
          <a:prstGeom prst="rect">
            <a:avLst/>
          </a:prstGeom>
        </p:spPr>
        <p:txBody>
          <a:bodyPr spcFirstLastPara="1" wrap="square" lIns="121897" tIns="121897" rIns="121897" bIns="121897" anchor="ctr" anchorCtr="0">
            <a:noAutofit/>
          </a:bodyPr>
          <a:lstStyle/>
          <a:p>
            <a:r>
              <a:rPr lang="en-US" sz="2400" dirty="0"/>
              <a:t>Naysayers will interrupt and criticize. Don’t let bozos bog down your spirits.</a:t>
            </a:r>
          </a:p>
          <a:p>
            <a:r>
              <a:rPr lang="en-US" sz="2400" dirty="0"/>
              <a:t>Bozos are either the losers themselves or the rich and famous people you might perceive as correct in negating your meaning and mantra. </a:t>
            </a:r>
            <a:r>
              <a:rPr lang="en-US" sz="2400" b="1" dirty="0"/>
              <a:t>They are still stuck in their curves and don’t appreciate the next curve you are standing at.</a:t>
            </a:r>
            <a:endParaRPr lang="en-US" sz="2400" dirty="0"/>
          </a:p>
          <a:p>
            <a:r>
              <a:rPr lang="en-US" sz="2400" dirty="0"/>
              <a:t>And here is your </a:t>
            </a:r>
            <a:r>
              <a:rPr lang="en-US" sz="2400" i="1" dirty="0"/>
              <a:t>bonus tip</a:t>
            </a:r>
            <a:r>
              <a:rPr lang="en-US" sz="2400" dirty="0"/>
              <a:t> Guy Kawasaki advises every innovator.</a:t>
            </a:r>
          </a:p>
          <a:p>
            <a:pPr>
              <a:spcBef>
                <a:spcPts val="0"/>
              </a:spcBef>
            </a:pP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26</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dirty="0">
                <a:solidFill>
                  <a:schemeClr val="bg1"/>
                </a:solidFill>
              </a:rPr>
              <a:t>Perfect your Pitch</a:t>
            </a:r>
            <a:br>
              <a:rPr lang="en-US" b="1" dirty="0">
                <a:solidFill>
                  <a:schemeClr val="bg1"/>
                </a:solidFill>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a:p>
        </p:txBody>
      </p:sp>
      <p:sp>
        <p:nvSpPr>
          <p:cNvPr id="237" name="Google Shape;237;p16"/>
          <p:cNvSpPr txBox="1">
            <a:spLocks noGrp="1"/>
          </p:cNvSpPr>
          <p:nvPr>
            <p:ph type="body" idx="1"/>
          </p:nvPr>
        </p:nvSpPr>
        <p:spPr>
          <a:xfrm>
            <a:off x="406400" y="1769800"/>
            <a:ext cx="11176000" cy="4194000"/>
          </a:xfrm>
          <a:prstGeom prst="rect">
            <a:avLst/>
          </a:prstGeom>
        </p:spPr>
        <p:txBody>
          <a:bodyPr spcFirstLastPara="1" wrap="square" lIns="121897" tIns="121897" rIns="121897" bIns="121897" anchor="ctr" anchorCtr="0">
            <a:noAutofit/>
          </a:bodyPr>
          <a:lstStyle/>
          <a:p>
            <a:r>
              <a:rPr lang="en-US" sz="2400" dirty="0"/>
              <a:t>After your innovation, the challenge of pitching your product looms around. Guy suggests following the </a:t>
            </a:r>
            <a:r>
              <a:rPr lang="en-US" sz="2400" b="1" dirty="0"/>
              <a:t>10-20-30</a:t>
            </a:r>
            <a:r>
              <a:rPr lang="en-US" sz="2400" dirty="0"/>
              <a:t> rule of pitching.</a:t>
            </a:r>
          </a:p>
          <a:p>
            <a:r>
              <a:rPr lang="en-US" sz="2400" dirty="0"/>
              <a:t>Have 10 slides to proposition your product. Explain these slides in 20 minutes and use 30 points fonts. With these fonts and 10 slides, you are bound to explain your innovation </a:t>
            </a:r>
            <a:r>
              <a:rPr lang="en-US" sz="2400" b="1" dirty="0"/>
              <a:t>succinctly</a:t>
            </a:r>
            <a:r>
              <a:rPr lang="en-US" sz="2400" dirty="0"/>
              <a:t>—need of the time.</a:t>
            </a:r>
          </a:p>
          <a:p>
            <a:pPr>
              <a:spcBef>
                <a:spcPts val="0"/>
              </a:spcBef>
            </a:pPr>
            <a:endParaRPr sz="2400"/>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27</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C00000"/>
                </a:solidFill>
              </a:rPr>
              <a:t>Art of innovation</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28</a:t>
            </a:fld>
            <a:endParaRPr lang="en-US" dirty="0">
              <a:solidFill>
                <a:srgbClr val="464653"/>
              </a:solidFill>
            </a:endParaRPr>
          </a:p>
        </p:txBody>
      </p:sp>
      <p:sp>
        <p:nvSpPr>
          <p:cNvPr id="4" name="Rectangle 3"/>
          <p:cNvSpPr/>
          <p:nvPr/>
        </p:nvSpPr>
        <p:spPr>
          <a:xfrm>
            <a:off x="220717" y="1232327"/>
            <a:ext cx="11729545" cy="5262979"/>
          </a:xfrm>
          <a:prstGeom prst="rect">
            <a:avLst/>
          </a:prstGeom>
        </p:spPr>
        <p:txBody>
          <a:bodyPr wrap="square">
            <a:spAutoFit/>
          </a:bodyPr>
          <a:lstStyle/>
          <a:p>
            <a:pPr algn="just"/>
            <a:r>
              <a:rPr lang="en-US" sz="2400" b="1" dirty="0">
                <a:solidFill>
                  <a:srgbClr val="00B050"/>
                </a:solidFill>
              </a:rPr>
              <a:t>Types of Innovation</a:t>
            </a:r>
          </a:p>
          <a:p>
            <a:pPr algn="just"/>
            <a:r>
              <a:rPr lang="en-US" sz="2400" b="1" dirty="0">
                <a:solidFill>
                  <a:srgbClr val="7030A0"/>
                </a:solidFill>
              </a:rPr>
              <a:t>Incremental Innovation:</a:t>
            </a:r>
            <a:r>
              <a:rPr lang="en-US" sz="2400" dirty="0"/>
              <a:t> It is a common type of innovation. In this, the existing technology is increased and utilized to have a greater output.</a:t>
            </a:r>
          </a:p>
          <a:p>
            <a:pPr algn="just"/>
            <a:endParaRPr lang="en-US" sz="2400" dirty="0"/>
          </a:p>
          <a:p>
            <a:pPr algn="just"/>
            <a:r>
              <a:rPr lang="en-US" sz="2400" b="1" dirty="0">
                <a:solidFill>
                  <a:srgbClr val="7030A0"/>
                </a:solidFill>
              </a:rPr>
              <a:t>Disruptive Innovation:</a:t>
            </a:r>
            <a:r>
              <a:rPr lang="en-US" sz="2400" dirty="0">
                <a:solidFill>
                  <a:srgbClr val="7030A0"/>
                </a:solidFill>
              </a:rPr>
              <a:t> </a:t>
            </a:r>
            <a:r>
              <a:rPr lang="en-US" sz="2400" dirty="0"/>
              <a:t>The other name of disruptive innovation is stealth innovation. In this, the new technologies are applied in the company to have a position in the market.</a:t>
            </a:r>
          </a:p>
          <a:p>
            <a:pPr algn="just"/>
            <a:endParaRPr lang="en-US" sz="2400" dirty="0"/>
          </a:p>
          <a:p>
            <a:pPr algn="just"/>
            <a:r>
              <a:rPr lang="en-US" sz="2400" b="1" dirty="0">
                <a:solidFill>
                  <a:srgbClr val="7030A0"/>
                </a:solidFill>
              </a:rPr>
              <a:t>Architectural Innovation:</a:t>
            </a:r>
            <a:r>
              <a:rPr lang="en-US" sz="2400" dirty="0">
                <a:solidFill>
                  <a:srgbClr val="7030A0"/>
                </a:solidFill>
              </a:rPr>
              <a:t> </a:t>
            </a:r>
            <a:r>
              <a:rPr lang="en-US" sz="2400" dirty="0"/>
              <a:t>In this type of innovation, the skills and technologies are updated and applied in different markets. It is done in order to increase customers and satisfy the existing ones.</a:t>
            </a:r>
          </a:p>
          <a:p>
            <a:pPr algn="just"/>
            <a:endParaRPr lang="en-US" sz="2400" dirty="0"/>
          </a:p>
          <a:p>
            <a:pPr algn="just"/>
            <a:r>
              <a:rPr lang="en-US" sz="2400" b="1" dirty="0">
                <a:solidFill>
                  <a:srgbClr val="7030A0"/>
                </a:solidFill>
              </a:rPr>
              <a:t>Radical Innovation:</a:t>
            </a:r>
            <a:r>
              <a:rPr lang="en-US" sz="2400" dirty="0">
                <a:solidFill>
                  <a:srgbClr val="7030A0"/>
                </a:solidFill>
              </a:rPr>
              <a:t> </a:t>
            </a:r>
            <a:r>
              <a:rPr lang="en-US" sz="2400" dirty="0"/>
              <a:t>Radical innovation is defined as the way of thinking during the process of innovation. New industries are formed with the help of this innovation.</a:t>
            </a:r>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C00000"/>
                </a:solidFill>
              </a:rPr>
              <a:t>Art of innovation</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29</a:t>
            </a:fld>
            <a:endParaRPr lang="en-US" dirty="0">
              <a:solidFill>
                <a:srgbClr val="464653"/>
              </a:solidFill>
            </a:endParaRPr>
          </a:p>
        </p:txBody>
      </p:sp>
      <p:sp>
        <p:nvSpPr>
          <p:cNvPr id="4" name="Rectangle 3"/>
          <p:cNvSpPr/>
          <p:nvPr/>
        </p:nvSpPr>
        <p:spPr>
          <a:xfrm>
            <a:off x="220717" y="1232327"/>
            <a:ext cx="11729545" cy="5262979"/>
          </a:xfrm>
          <a:prstGeom prst="rect">
            <a:avLst/>
          </a:prstGeom>
        </p:spPr>
        <p:txBody>
          <a:bodyPr wrap="square">
            <a:spAutoFit/>
          </a:bodyPr>
          <a:lstStyle/>
          <a:p>
            <a:pPr algn="just"/>
            <a:r>
              <a:rPr lang="en-US" sz="2400" b="1" dirty="0">
                <a:solidFill>
                  <a:srgbClr val="00B050"/>
                </a:solidFill>
              </a:rPr>
              <a:t>Types of Creativity</a:t>
            </a:r>
          </a:p>
          <a:p>
            <a:pPr algn="just"/>
            <a:r>
              <a:rPr lang="en-US" sz="2400" b="1" dirty="0">
                <a:solidFill>
                  <a:srgbClr val="7030A0"/>
                </a:solidFill>
              </a:rPr>
              <a:t>Deliberate and Cognitive Creativity:</a:t>
            </a:r>
            <a:r>
              <a:rPr lang="en-US" sz="2400" dirty="0"/>
              <a:t> People who have this kind of creativity are considered to be purposeful. Such people are knowledgeable, and they use their skills to perform a particular course of action. People having this kind of creativity are good at research-work, problem-solving, and investigation.</a:t>
            </a:r>
          </a:p>
          <a:p>
            <a:pPr algn="just"/>
            <a:r>
              <a:rPr lang="en-US" sz="2400" b="1" dirty="0">
                <a:solidFill>
                  <a:srgbClr val="7030A0"/>
                </a:solidFill>
              </a:rPr>
              <a:t>Deliberate and Emotional Creativity:</a:t>
            </a:r>
            <a:r>
              <a:rPr lang="en-US" sz="2400" dirty="0">
                <a:solidFill>
                  <a:srgbClr val="7030A0"/>
                </a:solidFill>
              </a:rPr>
              <a:t> </a:t>
            </a:r>
            <a:r>
              <a:rPr lang="en-US" sz="2400" dirty="0"/>
              <a:t>As the name suggests, people under this category are emotional and are driven by their emotions. The creativity of such people is balanced.</a:t>
            </a:r>
          </a:p>
          <a:p>
            <a:pPr algn="just"/>
            <a:r>
              <a:rPr lang="en-US" sz="2400" b="1" dirty="0">
                <a:solidFill>
                  <a:srgbClr val="7030A0"/>
                </a:solidFill>
              </a:rPr>
              <a:t>Spontaneous and Cognitive Creativity:</a:t>
            </a:r>
            <a:r>
              <a:rPr lang="en-US" sz="2400" dirty="0"/>
              <a:t> People under this category do not over-think. Such people instantly look for solutions. People are spontaneous in their theories and solutions.</a:t>
            </a:r>
          </a:p>
          <a:p>
            <a:pPr algn="just"/>
            <a:r>
              <a:rPr lang="en-US" sz="2400" b="1" dirty="0">
                <a:solidFill>
                  <a:srgbClr val="7030A0"/>
                </a:solidFill>
              </a:rPr>
              <a:t>Spontaneous and Emotional Creativity:</a:t>
            </a:r>
            <a:r>
              <a:rPr lang="en-US" sz="2400" dirty="0">
                <a:solidFill>
                  <a:srgbClr val="7030A0"/>
                </a:solidFill>
              </a:rPr>
              <a:t> </a:t>
            </a:r>
            <a:r>
              <a:rPr lang="en-US" sz="2400" dirty="0"/>
              <a:t>People under this kind of creativity are spontaneous and are driven by their emotions. This kind of creativity is required for scientific breakthroughs, spiritual discoveries, and philosophical ideas.</a:t>
            </a:r>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509751"/>
          </a:xfrm>
        </p:spPr>
        <p:txBody>
          <a:bodyPr>
            <a:normAutofit fontScale="90000"/>
          </a:bodyPr>
          <a:lstStyle/>
          <a:p>
            <a:r>
              <a:rPr lang="en-US" b="1" dirty="0">
                <a:solidFill>
                  <a:srgbClr val="C00000"/>
                </a:solidFill>
              </a:rPr>
              <a:t>Syllabus </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a:t>
            </a:fld>
            <a:endParaRPr lang="en-US">
              <a:solidFill>
                <a:srgbClr val="464653"/>
              </a:solidFill>
            </a:endParaRPr>
          </a:p>
        </p:txBody>
      </p:sp>
      <p:sp>
        <p:nvSpPr>
          <p:cNvPr id="4" name="Content Placeholder 3"/>
          <p:cNvSpPr>
            <a:spLocks noGrp="1"/>
          </p:cNvSpPr>
          <p:nvPr>
            <p:ph sz="quarter" idx="1"/>
          </p:nvPr>
        </p:nvSpPr>
        <p:spPr>
          <a:xfrm>
            <a:off x="609600" y="551793"/>
            <a:ext cx="11324897" cy="5807915"/>
          </a:xfrm>
        </p:spPr>
        <p:txBody>
          <a:bodyPr>
            <a:normAutofit lnSpcReduction="10000"/>
          </a:bodyPr>
          <a:lstStyle/>
          <a:p>
            <a:r>
              <a:rPr lang="en-US" sz="2177" b="1" dirty="0">
                <a:solidFill>
                  <a:srgbClr val="7030A0"/>
                </a:solidFill>
              </a:rPr>
              <a:t>UNIT I INTRODUCTION TO DESIGN</a:t>
            </a:r>
          </a:p>
          <a:p>
            <a:pPr lvl="1" algn="just"/>
            <a:r>
              <a:rPr lang="en-IN" sz="1700" b="1" dirty="0">
                <a:solidFill>
                  <a:srgbClr val="008000"/>
                </a:solidFill>
              </a:rPr>
              <a:t>Introduction to elements and principles of Design, basics of design-dot, line, shape, form as fundamental design components. Principles of design - Introduction to design thinking - history of Design Thinking - New materials in Industry.</a:t>
            </a:r>
          </a:p>
          <a:p>
            <a:r>
              <a:rPr lang="en-US" sz="2200" b="1" dirty="0">
                <a:solidFill>
                  <a:srgbClr val="7030A0"/>
                </a:solidFill>
              </a:rPr>
              <a:t>UNIT II- DESIGN THINKING</a:t>
            </a:r>
          </a:p>
          <a:p>
            <a:pPr lvl="1" algn="just"/>
            <a:r>
              <a:rPr lang="en-IN" sz="1724" b="1" dirty="0">
                <a:solidFill>
                  <a:srgbClr val="008000"/>
                </a:solidFill>
              </a:rPr>
              <a:t>Design thinking process (empathize, analyze, idea &amp; prototype), implementing the process in driving inventions, design thinking in social innovations. Tools of design thinking - person, costumer, journey map, brain storming, product development.</a:t>
            </a:r>
          </a:p>
          <a:p>
            <a:r>
              <a:rPr lang="en-US" sz="2200" b="1" dirty="0">
                <a:solidFill>
                  <a:srgbClr val="7030A0"/>
                </a:solidFill>
              </a:rPr>
              <a:t>UNIT III- INNOVATION AND PRODUCT DESIGN</a:t>
            </a:r>
          </a:p>
          <a:p>
            <a:pPr lvl="1" algn="just"/>
            <a:r>
              <a:rPr lang="en-IN" sz="1800" b="1" dirty="0">
                <a:solidFill>
                  <a:srgbClr val="008000"/>
                </a:solidFill>
              </a:rPr>
              <a:t>Art of innovation, Difference between innovation and creativity, role of creativity and innovation in organizations. Creativity to Innovation. Teams for innovation, Measuring the impact and value of creativity. Problem formation, introduction to product design, Product strategies, Product value, Product planning, product specifications</a:t>
            </a:r>
          </a:p>
          <a:p>
            <a:pPr algn="just"/>
            <a:r>
              <a:rPr lang="en-US" sz="2200" b="1" dirty="0">
                <a:solidFill>
                  <a:srgbClr val="7030A0"/>
                </a:solidFill>
              </a:rPr>
              <a:t>UNIT IV – </a:t>
            </a:r>
            <a:r>
              <a:rPr lang="en-IN" sz="2200" b="1" dirty="0">
                <a:solidFill>
                  <a:srgbClr val="7030A0"/>
                </a:solidFill>
              </a:rPr>
              <a:t>DESIGN THINKING FOR STRATEGIC INNOVATION</a:t>
            </a:r>
            <a:endParaRPr lang="en-US" sz="2200" b="1" dirty="0">
              <a:solidFill>
                <a:srgbClr val="7030A0"/>
              </a:solidFill>
            </a:endParaRPr>
          </a:p>
          <a:p>
            <a:pPr lvl="1" algn="just"/>
            <a:r>
              <a:rPr lang="en-IN" sz="1724" b="1" dirty="0">
                <a:solidFill>
                  <a:srgbClr val="008000"/>
                </a:solidFill>
              </a:rPr>
              <a:t>An exercise in design thinking – implementing design thinking for better process. Implement design thinking process in various Industries. Design thinking for </a:t>
            </a:r>
            <a:r>
              <a:rPr lang="en-IN" sz="1724" b="1" dirty="0" err="1">
                <a:solidFill>
                  <a:srgbClr val="008000"/>
                </a:solidFill>
              </a:rPr>
              <a:t>Startups</a:t>
            </a:r>
            <a:r>
              <a:rPr lang="en-IN" sz="1724" b="1" dirty="0">
                <a:solidFill>
                  <a:srgbClr val="008000"/>
                </a:solidFill>
              </a:rPr>
              <a:t>.</a:t>
            </a:r>
            <a:endParaRPr lang="en-US" sz="1724" b="1" dirty="0">
              <a:solidFill>
                <a:srgbClr val="008000"/>
              </a:solidFill>
            </a:endParaRPr>
          </a:p>
          <a:p>
            <a:pPr algn="just"/>
            <a:r>
              <a:rPr lang="en-US" sz="2177" b="1" dirty="0">
                <a:solidFill>
                  <a:srgbClr val="7030A0"/>
                </a:solidFill>
              </a:rPr>
              <a:t>UNIT V – </a:t>
            </a:r>
            <a:r>
              <a:rPr lang="en-IN" sz="2268" b="1" dirty="0">
                <a:solidFill>
                  <a:srgbClr val="7030A0"/>
                </a:solidFill>
              </a:rPr>
              <a:t>DESIGN THINKING IN VARIOUS SECTORS </a:t>
            </a:r>
            <a:endParaRPr lang="en-US" sz="2268" b="1" dirty="0">
              <a:solidFill>
                <a:srgbClr val="7030A0"/>
              </a:solidFill>
            </a:endParaRPr>
          </a:p>
          <a:p>
            <a:pPr lvl="1" algn="just"/>
            <a:r>
              <a:rPr lang="en-IN" sz="1700" b="1" dirty="0">
                <a:solidFill>
                  <a:srgbClr val="008000"/>
                </a:solidFill>
              </a:rPr>
              <a:t>Case studies in Information Technology, Finance, Education, Management and Retail sector. Analyze and Prototyping, Usability testing, Organizing and interpreting results</a:t>
            </a:r>
            <a:endParaRPr lang="en-US" sz="1700" b="1" dirty="0">
              <a:solidFill>
                <a:srgbClr val="008000"/>
              </a:solidFill>
            </a:endParaRPr>
          </a:p>
          <a:p>
            <a:pPr lvl="1" algn="just"/>
            <a:endParaRPr lang="en-US" sz="2200" b="1" dirty="0">
              <a:solidFill>
                <a:srgbClr val="008000"/>
              </a:solidFill>
            </a:endParaRPr>
          </a:p>
        </p:txBody>
      </p:sp>
    </p:spTree>
    <p:extLst>
      <p:ext uri="{BB962C8B-B14F-4D97-AF65-F5344CB8AC3E}">
        <p14:creationId xmlns:p14="http://schemas.microsoft.com/office/powerpoint/2010/main" xmlns="" val="3409124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Difference between Creativity and Innovation</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30</a:t>
            </a:fld>
            <a:endParaRPr lang="en-US">
              <a:solidFill>
                <a:srgbClr val="464653"/>
              </a:solidFill>
            </a:endParaRPr>
          </a:p>
        </p:txBody>
      </p:sp>
      <p:graphicFrame>
        <p:nvGraphicFramePr>
          <p:cNvPr id="5" name="Table 4"/>
          <p:cNvGraphicFramePr>
            <a:graphicFrameLocks noGrp="1"/>
          </p:cNvGraphicFramePr>
          <p:nvPr/>
        </p:nvGraphicFramePr>
        <p:xfrm>
          <a:off x="670559" y="1295801"/>
          <a:ext cx="11155680" cy="4835014"/>
        </p:xfrm>
        <a:graphic>
          <a:graphicData uri="http://schemas.openxmlformats.org/drawingml/2006/table">
            <a:tbl>
              <a:tblPr/>
              <a:tblGrid>
                <a:gridCol w="792481">
                  <a:extLst>
                    <a:ext uri="{9D8B030D-6E8A-4147-A177-3AD203B41FA5}">
                      <a16:colId xmlns:a16="http://schemas.microsoft.com/office/drawing/2014/main" xmlns="" val="20000"/>
                    </a:ext>
                  </a:extLst>
                </a:gridCol>
                <a:gridCol w="4541520">
                  <a:extLst>
                    <a:ext uri="{9D8B030D-6E8A-4147-A177-3AD203B41FA5}">
                      <a16:colId xmlns:a16="http://schemas.microsoft.com/office/drawing/2014/main" xmlns="" val="20001"/>
                    </a:ext>
                  </a:extLst>
                </a:gridCol>
                <a:gridCol w="5821679">
                  <a:extLst>
                    <a:ext uri="{9D8B030D-6E8A-4147-A177-3AD203B41FA5}">
                      <a16:colId xmlns:a16="http://schemas.microsoft.com/office/drawing/2014/main" xmlns="" val="20002"/>
                    </a:ext>
                  </a:extLst>
                </a:gridCol>
              </a:tblGrid>
              <a:tr h="312186">
                <a:tc>
                  <a:txBody>
                    <a:bodyPr/>
                    <a:lstStyle/>
                    <a:p>
                      <a:pPr algn="l" fontAlgn="t"/>
                      <a:r>
                        <a:rPr lang="en-US" sz="2000" b="1" dirty="0">
                          <a:solidFill>
                            <a:srgbClr val="7030A0"/>
                          </a:solidFill>
                          <a:latin typeface="Times New Roman" pitchFamily="18" charset="0"/>
                          <a:cs typeface="Times New Roman" pitchFamily="18" charset="0"/>
                        </a:rPr>
                        <a:t>S.NO.</a:t>
                      </a:r>
                    </a:p>
                  </a:txBody>
                  <a:tcPr marL="28721" marR="28721" marT="28721" marB="28721">
                    <a:lnL w="9525" cap="flat" cmpd="sng" algn="ctr">
                      <a:solidFill>
                        <a:srgbClr val="10124D"/>
                      </a:solidFill>
                      <a:prstDash val="solid"/>
                      <a:round/>
                      <a:headEnd type="none" w="med" len="med"/>
                      <a:tailEnd type="none" w="med" len="med"/>
                    </a:lnL>
                    <a:lnR w="9525" cap="flat" cmpd="sng" algn="ctr">
                      <a:solidFill>
                        <a:srgbClr val="10124D"/>
                      </a:solidFill>
                      <a:prstDash val="solid"/>
                      <a:round/>
                      <a:headEnd type="none" w="med" len="med"/>
                      <a:tailEnd type="none" w="med" len="med"/>
                    </a:lnR>
                    <a:lnT w="9525" cap="flat" cmpd="sng" algn="ctr">
                      <a:solidFill>
                        <a:srgbClr val="10124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7030A0"/>
                          </a:solidFill>
                          <a:latin typeface="Times New Roman" pitchFamily="18" charset="0"/>
                          <a:cs typeface="Times New Roman" pitchFamily="18" charset="0"/>
                        </a:rPr>
                        <a:t>CREATIVITY</a:t>
                      </a:r>
                    </a:p>
                  </a:txBody>
                  <a:tcPr marL="28721" marR="28721" marT="28721" marB="28721">
                    <a:lnL w="9525" cap="flat" cmpd="sng" algn="ctr">
                      <a:solidFill>
                        <a:srgbClr val="10124D"/>
                      </a:solidFill>
                      <a:prstDash val="solid"/>
                      <a:round/>
                      <a:headEnd type="none" w="med" len="med"/>
                      <a:tailEnd type="none" w="med" len="med"/>
                    </a:lnL>
                    <a:lnR w="9525" cap="flat" cmpd="sng" algn="ctr">
                      <a:solidFill>
                        <a:srgbClr val="10124D"/>
                      </a:solidFill>
                      <a:prstDash val="solid"/>
                      <a:round/>
                      <a:headEnd type="none" w="med" len="med"/>
                      <a:tailEnd type="none" w="med" len="med"/>
                    </a:lnR>
                    <a:lnT w="9525" cap="flat" cmpd="sng" algn="ctr">
                      <a:solidFill>
                        <a:srgbClr val="10124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7030A0"/>
                          </a:solidFill>
                          <a:latin typeface="Times New Roman" pitchFamily="18" charset="0"/>
                          <a:cs typeface="Times New Roman" pitchFamily="18" charset="0"/>
                        </a:rPr>
                        <a:t>INNOVATION</a:t>
                      </a:r>
                    </a:p>
                  </a:txBody>
                  <a:tcPr marL="28721" marR="28721" marT="28721" marB="28721">
                    <a:lnL w="9525" cap="flat" cmpd="sng" algn="ctr">
                      <a:solidFill>
                        <a:srgbClr val="10124D"/>
                      </a:solidFill>
                      <a:prstDash val="solid"/>
                      <a:round/>
                      <a:headEnd type="none" w="med" len="med"/>
                      <a:tailEnd type="none" w="med" len="med"/>
                    </a:lnL>
                    <a:lnR w="9525" cap="flat" cmpd="sng" algn="ctr">
                      <a:solidFill>
                        <a:srgbClr val="10124D"/>
                      </a:solidFill>
                      <a:prstDash val="solid"/>
                      <a:round/>
                      <a:headEnd type="none" w="med" len="med"/>
                      <a:tailEnd type="none" w="med" len="med"/>
                    </a:lnR>
                    <a:lnT w="9525" cap="flat" cmpd="sng" algn="ctr">
                      <a:solidFill>
                        <a:srgbClr val="10124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0000"/>
                  </a:ext>
                </a:extLst>
              </a:tr>
              <a:tr h="1538633">
                <a:tc>
                  <a:txBody>
                    <a:bodyPr/>
                    <a:lstStyle/>
                    <a:p>
                      <a:pPr algn="just" fontAlgn="t"/>
                      <a:r>
                        <a:rPr lang="en-US" sz="2000" dirty="0">
                          <a:solidFill>
                            <a:srgbClr val="333333"/>
                          </a:solidFill>
                          <a:latin typeface="Times New Roman" pitchFamily="18" charset="0"/>
                          <a:cs typeface="Times New Roman" pitchFamily="18" charset="0"/>
                        </a:rPr>
                        <a:t>1.</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Creativity is the process of creating new products.</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On the other hand, innovation is the process of implementing ideas and technologies so that the goods and services are renewed.</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572515">
                <a:tc>
                  <a:txBody>
                    <a:bodyPr/>
                    <a:lstStyle/>
                    <a:p>
                      <a:pPr algn="just" fontAlgn="t"/>
                      <a:r>
                        <a:rPr lang="en-US" sz="2000">
                          <a:solidFill>
                            <a:srgbClr val="333333"/>
                          </a:solidFill>
                          <a:latin typeface="Times New Roman" pitchFamily="18" charset="0"/>
                          <a:cs typeface="Times New Roman" pitchFamily="18" charset="0"/>
                        </a:rPr>
                        <a:t>2.</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Creativity can be tangible or intangible.</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Times New Roman" pitchFamily="18" charset="0"/>
                          <a:cs typeface="Times New Roman" pitchFamily="18" charset="0"/>
                        </a:rPr>
                        <a:t>Innovation is majorly intangible.</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2"/>
                  </a:ext>
                </a:extLst>
              </a:tr>
              <a:tr h="733535">
                <a:tc>
                  <a:txBody>
                    <a:bodyPr/>
                    <a:lstStyle/>
                    <a:p>
                      <a:pPr algn="just" fontAlgn="t"/>
                      <a:r>
                        <a:rPr lang="en-US" sz="2000">
                          <a:solidFill>
                            <a:srgbClr val="333333"/>
                          </a:solidFill>
                          <a:latin typeface="Times New Roman" pitchFamily="18" charset="0"/>
                          <a:cs typeface="Times New Roman" pitchFamily="18" charset="0"/>
                        </a:rPr>
                        <a:t>3.</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The word create/ creativity was first used in the 14th century.</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Times New Roman" pitchFamily="18" charset="0"/>
                          <a:cs typeface="Times New Roman" pitchFamily="18" charset="0"/>
                        </a:rPr>
                        <a:t>The word innovation came into being in the 16th century.</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055574">
                <a:tc>
                  <a:txBody>
                    <a:bodyPr/>
                    <a:lstStyle/>
                    <a:p>
                      <a:pPr algn="just" fontAlgn="t"/>
                      <a:r>
                        <a:rPr lang="en-US" sz="2000">
                          <a:solidFill>
                            <a:srgbClr val="333333"/>
                          </a:solidFill>
                          <a:latin typeface="Times New Roman" pitchFamily="18" charset="0"/>
                          <a:cs typeface="Times New Roman" pitchFamily="18" charset="0"/>
                        </a:rPr>
                        <a:t>4.</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In creativity, new products are formed.</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In innovation, new ideas and technologies regarding goods and services are formed.</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4"/>
                  </a:ext>
                </a:extLst>
              </a:tr>
              <a:tr h="572515">
                <a:tc>
                  <a:txBody>
                    <a:bodyPr/>
                    <a:lstStyle/>
                    <a:p>
                      <a:pPr algn="just" fontAlgn="t"/>
                      <a:r>
                        <a:rPr lang="en-US" sz="2000">
                          <a:solidFill>
                            <a:srgbClr val="333333"/>
                          </a:solidFill>
                          <a:latin typeface="Times New Roman" pitchFamily="18" charset="0"/>
                          <a:cs typeface="Times New Roman" pitchFamily="18" charset="0"/>
                        </a:rPr>
                        <a:t>5.</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Times New Roman" pitchFamily="18" charset="0"/>
                          <a:cs typeface="Times New Roman" pitchFamily="18" charset="0"/>
                        </a:rPr>
                        <a:t>Creativity is an imaginative process.</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Innovation is a productive process.</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200659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31</a:t>
            </a:fld>
            <a:endParaRPr lang="en-US">
              <a:solidFill>
                <a:srgbClr val="464653"/>
              </a:solidFill>
            </a:endParaRPr>
          </a:p>
        </p:txBody>
      </p:sp>
      <p:graphicFrame>
        <p:nvGraphicFramePr>
          <p:cNvPr id="4" name="Table 3"/>
          <p:cNvGraphicFramePr>
            <a:graphicFrameLocks noGrp="1"/>
          </p:cNvGraphicFramePr>
          <p:nvPr/>
        </p:nvGraphicFramePr>
        <p:xfrm>
          <a:off x="599440" y="277706"/>
          <a:ext cx="11303001" cy="5644096"/>
        </p:xfrm>
        <a:graphic>
          <a:graphicData uri="http://schemas.openxmlformats.org/drawingml/2006/table">
            <a:tbl>
              <a:tblPr/>
              <a:tblGrid>
                <a:gridCol w="802640">
                  <a:extLst>
                    <a:ext uri="{9D8B030D-6E8A-4147-A177-3AD203B41FA5}">
                      <a16:colId xmlns:a16="http://schemas.microsoft.com/office/drawing/2014/main" xmlns="" val="20000"/>
                    </a:ext>
                  </a:extLst>
                </a:gridCol>
                <a:gridCol w="4892040">
                  <a:extLst>
                    <a:ext uri="{9D8B030D-6E8A-4147-A177-3AD203B41FA5}">
                      <a16:colId xmlns:a16="http://schemas.microsoft.com/office/drawing/2014/main" xmlns="" val="20001"/>
                    </a:ext>
                  </a:extLst>
                </a:gridCol>
                <a:gridCol w="5608321">
                  <a:extLst>
                    <a:ext uri="{9D8B030D-6E8A-4147-A177-3AD203B41FA5}">
                      <a16:colId xmlns:a16="http://schemas.microsoft.com/office/drawing/2014/main" xmlns="" val="20002"/>
                    </a:ext>
                  </a:extLst>
                </a:gridCol>
              </a:tblGrid>
              <a:tr h="1011343">
                <a:tc>
                  <a:txBody>
                    <a:bodyPr/>
                    <a:lstStyle/>
                    <a:p>
                      <a:pPr algn="just" fontAlgn="t"/>
                      <a:r>
                        <a:rPr lang="en-US" sz="2000" dirty="0">
                          <a:solidFill>
                            <a:srgbClr val="333333"/>
                          </a:solidFill>
                          <a:latin typeface="Times New Roman" pitchFamily="18" charset="0"/>
                          <a:cs typeface="Times New Roman" pitchFamily="18" charset="0"/>
                        </a:rPr>
                        <a:t>6.</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Creativity is related to brainstorming and thinking about new ideas.</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Times New Roman" pitchFamily="18" charset="0"/>
                          <a:cs typeface="Times New Roman" pitchFamily="18" charset="0"/>
                        </a:rPr>
                        <a:t>Innovation is related to introducing new ideas and technologies to carry out production smoothly and efficiently.</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0"/>
                  </a:ext>
                </a:extLst>
              </a:tr>
              <a:tr h="331038">
                <a:tc>
                  <a:txBody>
                    <a:bodyPr/>
                    <a:lstStyle/>
                    <a:p>
                      <a:pPr algn="just" fontAlgn="t"/>
                      <a:r>
                        <a:rPr lang="en-US" sz="2000" dirty="0">
                          <a:solidFill>
                            <a:srgbClr val="333333"/>
                          </a:solidFill>
                          <a:latin typeface="Times New Roman" pitchFamily="18" charset="0"/>
                          <a:cs typeface="Times New Roman" pitchFamily="18" charset="0"/>
                        </a:rPr>
                        <a:t>7.</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There is no money consumption in creativity.</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Times New Roman" pitchFamily="18" charset="0"/>
                          <a:cs typeface="Times New Roman" pitchFamily="18" charset="0"/>
                        </a:rPr>
                        <a:t>There is money consumption in innovation.</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48300">
                <a:tc>
                  <a:txBody>
                    <a:bodyPr/>
                    <a:lstStyle/>
                    <a:p>
                      <a:pPr algn="just" fontAlgn="t"/>
                      <a:r>
                        <a:rPr lang="en-US" sz="2000" dirty="0">
                          <a:solidFill>
                            <a:srgbClr val="333333"/>
                          </a:solidFill>
                          <a:latin typeface="Times New Roman" pitchFamily="18" charset="0"/>
                          <a:cs typeface="Times New Roman" pitchFamily="18" charset="0"/>
                        </a:rPr>
                        <a:t>8.</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The risk factor is negligible in creativity.</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Times New Roman" pitchFamily="18" charset="0"/>
                          <a:cs typeface="Times New Roman" pitchFamily="18" charset="0"/>
                        </a:rPr>
                        <a:t>The risk factor is quite apparent in innovation.</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2"/>
                  </a:ext>
                </a:extLst>
              </a:tr>
              <a:tr h="455839">
                <a:tc>
                  <a:txBody>
                    <a:bodyPr/>
                    <a:lstStyle/>
                    <a:p>
                      <a:pPr algn="just" fontAlgn="t"/>
                      <a:r>
                        <a:rPr lang="en-US" sz="2000" dirty="0">
                          <a:solidFill>
                            <a:srgbClr val="333333"/>
                          </a:solidFill>
                          <a:latin typeface="Times New Roman" pitchFamily="18" charset="0"/>
                          <a:cs typeface="Times New Roman" pitchFamily="18" charset="0"/>
                        </a:rPr>
                        <a:t>9.</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latin typeface="Times New Roman" pitchFamily="18" charset="0"/>
                          <a:cs typeface="Times New Roman" pitchFamily="18" charset="0"/>
                        </a:rPr>
                        <a:t>Creativity is about formation.</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Times New Roman" pitchFamily="18" charset="0"/>
                          <a:cs typeface="Times New Roman" pitchFamily="18" charset="0"/>
                        </a:rPr>
                        <a:t>Innovation is all about bringing change.</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873319">
                <a:tc>
                  <a:txBody>
                    <a:bodyPr/>
                    <a:lstStyle/>
                    <a:p>
                      <a:pPr algn="just" fontAlgn="t"/>
                      <a:r>
                        <a:rPr lang="en-US" sz="2000">
                          <a:solidFill>
                            <a:srgbClr val="333333"/>
                          </a:solidFill>
                          <a:latin typeface="Times New Roman" pitchFamily="18" charset="0"/>
                          <a:cs typeface="Times New Roman" pitchFamily="18" charset="0"/>
                        </a:rPr>
                        <a:t>10.</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Creativity is immeasurable and cannot be quantified.</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Innovation is measurable and quantifiable.</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4"/>
                  </a:ext>
                </a:extLst>
              </a:tr>
              <a:tr h="331038">
                <a:tc>
                  <a:txBody>
                    <a:bodyPr/>
                    <a:lstStyle/>
                    <a:p>
                      <a:pPr algn="just" fontAlgn="t"/>
                      <a:r>
                        <a:rPr lang="en-US" sz="2000" dirty="0">
                          <a:solidFill>
                            <a:srgbClr val="333333"/>
                          </a:solidFill>
                          <a:latin typeface="Times New Roman" pitchFamily="18" charset="0"/>
                          <a:cs typeface="Times New Roman" pitchFamily="18" charset="0"/>
                        </a:rPr>
                        <a:t>11.</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Creativity precedes innovation.</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Times New Roman" pitchFamily="18" charset="0"/>
                          <a:cs typeface="Times New Roman" pitchFamily="18" charset="0"/>
                        </a:rPr>
                        <a:t>Creativity is succeeded by innovation.</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5"/>
                  </a:ext>
                </a:extLst>
              </a:tr>
              <a:tr h="625128">
                <a:tc>
                  <a:txBody>
                    <a:bodyPr/>
                    <a:lstStyle/>
                    <a:p>
                      <a:pPr algn="just" fontAlgn="t"/>
                      <a:r>
                        <a:rPr lang="en-US" sz="2000" dirty="0">
                          <a:solidFill>
                            <a:srgbClr val="333333"/>
                          </a:solidFill>
                          <a:latin typeface="Times New Roman" pitchFamily="18" charset="0"/>
                          <a:cs typeface="Times New Roman" pitchFamily="18" charset="0"/>
                        </a:rPr>
                        <a:t>12.</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Creativity may or may not involve an organization.</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Innovation involves an organization for the production of services and goods.</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6"/>
                  </a:ext>
                </a:extLst>
              </a:tr>
              <a:tr h="625128">
                <a:tc>
                  <a:txBody>
                    <a:bodyPr/>
                    <a:lstStyle/>
                    <a:p>
                      <a:pPr algn="just" fontAlgn="t"/>
                      <a:r>
                        <a:rPr lang="en-US" sz="2000">
                          <a:solidFill>
                            <a:srgbClr val="333333"/>
                          </a:solidFill>
                          <a:latin typeface="Times New Roman" pitchFamily="18" charset="0"/>
                          <a:cs typeface="Times New Roman" pitchFamily="18" charset="0"/>
                        </a:rPr>
                        <a:t>13.</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Creativity does not depend on materialistic things.</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Innovation depends upon the monetary factor, i.e., how to implement the ideas into profit-earning.</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7"/>
                  </a:ext>
                </a:extLst>
              </a:tr>
              <a:tr h="873319">
                <a:tc>
                  <a:txBody>
                    <a:bodyPr/>
                    <a:lstStyle/>
                    <a:p>
                      <a:pPr algn="just" fontAlgn="t"/>
                      <a:r>
                        <a:rPr lang="en-US" sz="2000">
                          <a:solidFill>
                            <a:srgbClr val="333333"/>
                          </a:solidFill>
                          <a:latin typeface="Times New Roman" pitchFamily="18" charset="0"/>
                          <a:cs typeface="Times New Roman" pitchFamily="18" charset="0"/>
                        </a:rPr>
                        <a:t>14.</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Times New Roman" pitchFamily="18" charset="0"/>
                          <a:cs typeface="Times New Roman" pitchFamily="18" charset="0"/>
                        </a:rPr>
                        <a:t>The novel ideas are communicated through creativity.</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latin typeface="Times New Roman" pitchFamily="18" charset="0"/>
                          <a:cs typeface="Times New Roman" pitchFamily="18" charset="0"/>
                        </a:rPr>
                        <a:t>Inventions are communicated through innovation.</a:t>
                      </a:r>
                    </a:p>
                  </a:txBody>
                  <a:tcPr marL="19147" marR="19147" marT="19147" marB="191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Role of creativity and innovation in organizations</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32</a:t>
            </a:fld>
            <a:endParaRPr lang="en-US">
              <a:solidFill>
                <a:srgbClr val="464653"/>
              </a:solidFill>
            </a:endParaRPr>
          </a:p>
        </p:txBody>
      </p:sp>
      <p:sp>
        <p:nvSpPr>
          <p:cNvPr id="6" name="Rectangle 5"/>
          <p:cNvSpPr/>
          <p:nvPr/>
        </p:nvSpPr>
        <p:spPr>
          <a:xfrm>
            <a:off x="182880" y="1188721"/>
            <a:ext cx="11673840" cy="6001643"/>
          </a:xfrm>
          <a:prstGeom prst="rect">
            <a:avLst/>
          </a:prstGeom>
        </p:spPr>
        <p:txBody>
          <a:bodyPr wrap="square">
            <a:spAutoFit/>
          </a:bodyPr>
          <a:lstStyle/>
          <a:p>
            <a:pPr algn="just"/>
            <a:r>
              <a:rPr lang="en-US" sz="2400" b="1" dirty="0"/>
              <a:t>Creative business ideas</a:t>
            </a:r>
            <a:r>
              <a:rPr lang="en-US" sz="2400" dirty="0"/>
              <a:t> set companies apart from one another. It gives companies a</a:t>
            </a:r>
            <a:r>
              <a:rPr lang="en-US" sz="2400" b="1" dirty="0"/>
              <a:t> competitive advantage. </a:t>
            </a:r>
            <a:r>
              <a:rPr lang="en-US" sz="2400" dirty="0"/>
              <a:t>Without </a:t>
            </a:r>
            <a:r>
              <a:rPr lang="en-US" sz="2400" b="1" dirty="0"/>
              <a:t>creativity and innovation,</a:t>
            </a:r>
            <a:r>
              <a:rPr lang="en-US" sz="2400" dirty="0"/>
              <a:t> every company would follow the same pattern in business, marketing/promotion, or even the goods and services they may be selling. Creativity is essential for business today, especially when the market is dependent on innovative braking technology</a:t>
            </a:r>
            <a:r>
              <a:rPr lang="en-US" sz="2400" b="1" dirty="0"/>
              <a:t>. </a:t>
            </a:r>
          </a:p>
          <a:p>
            <a:pPr algn="just"/>
            <a:endParaRPr lang="en-US" sz="2400" b="1" dirty="0"/>
          </a:p>
          <a:p>
            <a:pPr algn="just"/>
            <a:r>
              <a:rPr lang="en-US" sz="2400" b="1" dirty="0"/>
              <a:t>Creative thinking</a:t>
            </a:r>
            <a:r>
              <a:rPr lang="en-US" sz="2400" dirty="0"/>
              <a:t> leads to the implementation of innovative ideas in the workplace, the collaboration of creative minds could push creative business ideas into reality. Once your employees can think outside the box and </a:t>
            </a:r>
            <a:r>
              <a:rPr lang="en-US" sz="2400" b="1" dirty="0"/>
              <a:t>develop unique ideas</a:t>
            </a:r>
            <a:r>
              <a:rPr lang="en-US" sz="2400" dirty="0"/>
              <a:t>, the possibilities are endless.</a:t>
            </a:r>
          </a:p>
          <a:p>
            <a:pPr algn="just"/>
            <a:endParaRPr lang="en-US" sz="2400" dirty="0"/>
          </a:p>
          <a:p>
            <a:pPr algn="just"/>
            <a:r>
              <a:rPr lang="en-US" sz="2400" b="1" dirty="0"/>
              <a:t>Creativity in the business</a:t>
            </a:r>
            <a:r>
              <a:rPr lang="en-US" sz="2400" dirty="0"/>
              <a:t> Environment plays a vital role in driving innovation, differentiation, and overall success. It involves thinking outside the box, challenging conventional norms, and generating new ideas and approaches.</a:t>
            </a:r>
          </a:p>
          <a:p>
            <a:r>
              <a:rPr lang="en-US" sz="2400" dirty="0"/>
              <a:t/>
            </a:r>
            <a:br>
              <a:rPr lang="en-US" sz="2400" dirty="0"/>
            </a:br>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Role of creativity and innovation in organizations</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33</a:t>
            </a:fld>
            <a:endParaRPr lang="en-US">
              <a:solidFill>
                <a:srgbClr val="464653"/>
              </a:solidFill>
            </a:endParaRPr>
          </a:p>
        </p:txBody>
      </p:sp>
      <p:graphicFrame>
        <p:nvGraphicFramePr>
          <p:cNvPr id="5" name="Table 4"/>
          <p:cNvGraphicFramePr>
            <a:graphicFrameLocks noGrp="1"/>
          </p:cNvGraphicFramePr>
          <p:nvPr/>
        </p:nvGraphicFramePr>
        <p:xfrm>
          <a:off x="320037" y="1288629"/>
          <a:ext cx="11689082" cy="5005380"/>
        </p:xfrm>
        <a:graphic>
          <a:graphicData uri="http://schemas.openxmlformats.org/drawingml/2006/table">
            <a:tbl>
              <a:tblPr/>
              <a:tblGrid>
                <a:gridCol w="4770123">
                  <a:extLst>
                    <a:ext uri="{9D8B030D-6E8A-4147-A177-3AD203B41FA5}">
                      <a16:colId xmlns:a16="http://schemas.microsoft.com/office/drawing/2014/main" xmlns="" val="20000"/>
                    </a:ext>
                  </a:extLst>
                </a:gridCol>
                <a:gridCol w="6918959">
                  <a:extLst>
                    <a:ext uri="{9D8B030D-6E8A-4147-A177-3AD203B41FA5}">
                      <a16:colId xmlns:a16="http://schemas.microsoft.com/office/drawing/2014/main" xmlns="" val="20001"/>
                    </a:ext>
                  </a:extLst>
                </a:gridCol>
              </a:tblGrid>
              <a:tr h="313374">
                <a:tc>
                  <a:txBody>
                    <a:bodyPr/>
                    <a:lstStyle/>
                    <a:p>
                      <a:pPr algn="l" fontAlgn="t" latinLnBrk="0"/>
                      <a:r>
                        <a:rPr lang="en-US" sz="1900" b="1" dirty="0">
                          <a:solidFill>
                            <a:srgbClr val="7030A0"/>
                          </a:solidFill>
                          <a:latin typeface="Times New Roman" pitchFamily="18" charset="0"/>
                          <a:cs typeface="Times New Roman" pitchFamily="18" charset="0"/>
                        </a:rPr>
                        <a:t>Competitive Advantage</a:t>
                      </a:r>
                    </a:p>
                  </a:txBody>
                  <a:tcPr marL="84667" marR="84667" marT="42333" marB="42333">
                    <a:lnL>
                      <a:noFill/>
                    </a:lnL>
                    <a:lnR>
                      <a:noFill/>
                    </a:lnR>
                    <a:lnT>
                      <a:noFill/>
                    </a:lnT>
                    <a:lnB>
                      <a:noFill/>
                    </a:lnB>
                    <a:solidFill>
                      <a:srgbClr val="FFFFFF"/>
                    </a:solidFill>
                  </a:tcPr>
                </a:tc>
                <a:tc>
                  <a:txBody>
                    <a:bodyPr/>
                    <a:lstStyle/>
                    <a:p>
                      <a:pPr algn="l" fontAlgn="t" latinLnBrk="0"/>
                      <a:r>
                        <a:rPr lang="en-US" sz="1900" b="1" dirty="0">
                          <a:solidFill>
                            <a:srgbClr val="7030A0"/>
                          </a:solidFill>
                          <a:latin typeface="Times New Roman" pitchFamily="18" charset="0"/>
                          <a:cs typeface="Times New Roman" pitchFamily="18" charset="0"/>
                        </a:rPr>
                        <a:t>Benefits of Creativity and Innovation</a:t>
                      </a:r>
                    </a:p>
                  </a:txBody>
                  <a:tcPr marL="84667" marR="84667" marT="42333" marB="42333">
                    <a:lnL>
                      <a:noFill/>
                    </a:lnL>
                    <a:lnR>
                      <a:noFill/>
                    </a:lnR>
                    <a:lnT>
                      <a:noFill/>
                    </a:lnT>
                    <a:lnB>
                      <a:noFill/>
                    </a:lnB>
                    <a:solidFill>
                      <a:srgbClr val="FFFFFF"/>
                    </a:solidFill>
                  </a:tcPr>
                </a:tc>
                <a:extLst>
                  <a:ext uri="{0D108BD9-81ED-4DB2-BD59-A6C34878D82A}">
                    <a16:rowId xmlns:a16="http://schemas.microsoft.com/office/drawing/2014/main" xmlns="" val="10000"/>
                  </a:ext>
                </a:extLst>
              </a:tr>
              <a:tr h="771859">
                <a:tc>
                  <a:txBody>
                    <a:bodyPr/>
                    <a:lstStyle/>
                    <a:p>
                      <a:pPr algn="l" fontAlgn="t" latinLnBrk="0"/>
                      <a:r>
                        <a:rPr lang="en-US" sz="1900" dirty="0">
                          <a:latin typeface="Times New Roman" pitchFamily="18" charset="0"/>
                          <a:cs typeface="Times New Roman" pitchFamily="18" charset="0"/>
                        </a:rPr>
                        <a:t>Differentiation and Unique Offerings</a:t>
                      </a:r>
                    </a:p>
                  </a:txBody>
                  <a:tcPr marL="84667" marR="84667" marT="42333" marB="42333">
                    <a:lnL>
                      <a:noFill/>
                    </a:lnL>
                    <a:lnR>
                      <a:noFill/>
                    </a:lnR>
                    <a:lnT>
                      <a:noFill/>
                    </a:lnT>
                    <a:lnB>
                      <a:noFill/>
                    </a:lnB>
                    <a:solidFill>
                      <a:srgbClr val="FFFFFF"/>
                    </a:solidFill>
                  </a:tcPr>
                </a:tc>
                <a:tc>
                  <a:txBody>
                    <a:bodyPr/>
                    <a:lstStyle/>
                    <a:p>
                      <a:pPr algn="l" fontAlgn="t" latinLnBrk="0"/>
                      <a:r>
                        <a:rPr lang="en-US" sz="1900">
                          <a:latin typeface="Times New Roman" pitchFamily="18" charset="0"/>
                          <a:cs typeface="Times New Roman" pitchFamily="18" charset="0"/>
                        </a:rPr>
                        <a:t>Creativity helps businesses develop unique offerings and stand out from competitors in the market.</a:t>
                      </a:r>
                    </a:p>
                  </a:txBody>
                  <a:tcPr marL="84667" marR="84667" marT="42333" marB="42333">
                    <a:lnL>
                      <a:noFill/>
                    </a:lnL>
                    <a:lnR>
                      <a:noFill/>
                    </a:lnR>
                    <a:lnT>
                      <a:noFill/>
                    </a:lnT>
                    <a:lnB>
                      <a:noFill/>
                    </a:lnB>
                    <a:solidFill>
                      <a:srgbClr val="FFFFFF"/>
                    </a:solidFill>
                  </a:tcPr>
                </a:tc>
                <a:extLst>
                  <a:ext uri="{0D108BD9-81ED-4DB2-BD59-A6C34878D82A}">
                    <a16:rowId xmlns:a16="http://schemas.microsoft.com/office/drawing/2014/main" xmlns="" val="10001"/>
                  </a:ext>
                </a:extLst>
              </a:tr>
              <a:tr h="771859">
                <a:tc>
                  <a:txBody>
                    <a:bodyPr/>
                    <a:lstStyle/>
                    <a:p>
                      <a:pPr algn="l" fontAlgn="t" latinLnBrk="0"/>
                      <a:r>
                        <a:rPr lang="en-US" sz="1900" dirty="0">
                          <a:latin typeface="Times New Roman" pitchFamily="18" charset="0"/>
                          <a:cs typeface="Times New Roman" pitchFamily="18" charset="0"/>
                        </a:rPr>
                        <a:t>Problem-solving and Adaptability</a:t>
                      </a:r>
                    </a:p>
                  </a:txBody>
                  <a:tcPr marL="84667" marR="84667" marT="42333" marB="42333">
                    <a:lnL>
                      <a:noFill/>
                    </a:lnL>
                    <a:lnR>
                      <a:noFill/>
                    </a:lnR>
                    <a:lnT>
                      <a:noFill/>
                    </a:lnT>
                    <a:lnB>
                      <a:noFill/>
                    </a:lnB>
                    <a:solidFill>
                      <a:srgbClr val="FFFFFF"/>
                    </a:solidFill>
                  </a:tcPr>
                </a:tc>
                <a:tc>
                  <a:txBody>
                    <a:bodyPr/>
                    <a:lstStyle/>
                    <a:p>
                      <a:pPr algn="l" fontAlgn="t" latinLnBrk="0"/>
                      <a:r>
                        <a:rPr lang="en-US" sz="1900" dirty="0">
                          <a:latin typeface="Times New Roman" pitchFamily="18" charset="0"/>
                          <a:cs typeface="Times New Roman" pitchFamily="18" charset="0"/>
                        </a:rPr>
                        <a:t>Creative thinking enables fresh perspectives and innovative solutions to tackle challenges and adapt to change effectively.</a:t>
                      </a:r>
                    </a:p>
                  </a:txBody>
                  <a:tcPr marL="84667" marR="84667" marT="42333" marB="42333">
                    <a:lnL>
                      <a:noFill/>
                    </a:lnL>
                    <a:lnR>
                      <a:noFill/>
                    </a:lnR>
                    <a:lnT>
                      <a:noFill/>
                    </a:lnT>
                    <a:lnB>
                      <a:noFill/>
                    </a:lnB>
                    <a:solidFill>
                      <a:srgbClr val="FFFFFF"/>
                    </a:solidFill>
                  </a:tcPr>
                </a:tc>
                <a:extLst>
                  <a:ext uri="{0D108BD9-81ED-4DB2-BD59-A6C34878D82A}">
                    <a16:rowId xmlns:a16="http://schemas.microsoft.com/office/drawing/2014/main" xmlns="" val="10002"/>
                  </a:ext>
                </a:extLst>
              </a:tr>
              <a:tr h="771859">
                <a:tc>
                  <a:txBody>
                    <a:bodyPr/>
                    <a:lstStyle/>
                    <a:p>
                      <a:pPr algn="l" fontAlgn="t" latinLnBrk="0"/>
                      <a:r>
                        <a:rPr lang="en-US" sz="1900">
                          <a:latin typeface="Times New Roman" pitchFamily="18" charset="0"/>
                          <a:cs typeface="Times New Roman" pitchFamily="18" charset="0"/>
                        </a:rPr>
                        <a:t>Growth and Expansion</a:t>
                      </a:r>
                    </a:p>
                  </a:txBody>
                  <a:tcPr marL="84667" marR="84667" marT="42333" marB="42333">
                    <a:lnL>
                      <a:noFill/>
                    </a:lnL>
                    <a:lnR>
                      <a:noFill/>
                    </a:lnR>
                    <a:lnT>
                      <a:noFill/>
                    </a:lnT>
                    <a:lnB>
                      <a:noFill/>
                    </a:lnB>
                    <a:solidFill>
                      <a:srgbClr val="FFFFFF"/>
                    </a:solidFill>
                  </a:tcPr>
                </a:tc>
                <a:tc>
                  <a:txBody>
                    <a:bodyPr/>
                    <a:lstStyle/>
                    <a:p>
                      <a:pPr algn="l" fontAlgn="t" latinLnBrk="0"/>
                      <a:r>
                        <a:rPr lang="en-US" sz="1900" dirty="0">
                          <a:latin typeface="Times New Roman" pitchFamily="18" charset="0"/>
                          <a:cs typeface="Times New Roman" pitchFamily="18" charset="0"/>
                        </a:rPr>
                        <a:t>Creativity and innovation open doors to new opportunities and markets, driving business growth and expansion.</a:t>
                      </a:r>
                    </a:p>
                  </a:txBody>
                  <a:tcPr marL="84667" marR="84667" marT="42333" marB="42333">
                    <a:lnL>
                      <a:noFill/>
                    </a:lnL>
                    <a:lnR>
                      <a:noFill/>
                    </a:lnR>
                    <a:lnT>
                      <a:noFill/>
                    </a:lnT>
                    <a:lnB>
                      <a:noFill/>
                    </a:lnB>
                    <a:solidFill>
                      <a:srgbClr val="FFFFFF"/>
                    </a:solidFill>
                  </a:tcPr>
                </a:tc>
                <a:extLst>
                  <a:ext uri="{0D108BD9-81ED-4DB2-BD59-A6C34878D82A}">
                    <a16:rowId xmlns:a16="http://schemas.microsoft.com/office/drawing/2014/main" xmlns="" val="10003"/>
                  </a:ext>
                </a:extLst>
              </a:tr>
              <a:tr h="771859">
                <a:tc>
                  <a:txBody>
                    <a:bodyPr/>
                    <a:lstStyle/>
                    <a:p>
                      <a:pPr algn="l" fontAlgn="t" latinLnBrk="0"/>
                      <a:r>
                        <a:rPr lang="en-US" sz="1900">
                          <a:latin typeface="Times New Roman" pitchFamily="18" charset="0"/>
                          <a:cs typeface="Times New Roman" pitchFamily="18" charset="0"/>
                        </a:rPr>
                        <a:t>Employee Engagement and Satisfaction</a:t>
                      </a:r>
                    </a:p>
                  </a:txBody>
                  <a:tcPr marL="84667" marR="84667" marT="42333" marB="42333">
                    <a:lnL>
                      <a:noFill/>
                    </a:lnL>
                    <a:lnR>
                      <a:noFill/>
                    </a:lnR>
                    <a:lnT>
                      <a:noFill/>
                    </a:lnT>
                    <a:lnB>
                      <a:noFill/>
                    </a:lnB>
                    <a:solidFill>
                      <a:srgbClr val="FFFFFF"/>
                    </a:solidFill>
                  </a:tcPr>
                </a:tc>
                <a:tc>
                  <a:txBody>
                    <a:bodyPr/>
                    <a:lstStyle/>
                    <a:p>
                      <a:pPr algn="l" fontAlgn="t" latinLnBrk="0"/>
                      <a:r>
                        <a:rPr lang="en-US" sz="1900" dirty="0">
                          <a:latin typeface="Times New Roman" pitchFamily="18" charset="0"/>
                          <a:cs typeface="Times New Roman" pitchFamily="18" charset="0"/>
                        </a:rPr>
                        <a:t>Nurturing a creative culture boosts employee engagement and satisfaction, leading to higher productivity and retention.</a:t>
                      </a:r>
                    </a:p>
                  </a:txBody>
                  <a:tcPr marL="84667" marR="84667" marT="42333" marB="42333">
                    <a:lnL>
                      <a:noFill/>
                    </a:lnL>
                    <a:lnR>
                      <a:noFill/>
                    </a:lnR>
                    <a:lnT>
                      <a:noFill/>
                    </a:lnT>
                    <a:lnB>
                      <a:noFill/>
                    </a:lnB>
                    <a:solidFill>
                      <a:srgbClr val="FFFFFF"/>
                    </a:solidFill>
                  </a:tcPr>
                </a:tc>
                <a:extLst>
                  <a:ext uri="{0D108BD9-81ED-4DB2-BD59-A6C34878D82A}">
                    <a16:rowId xmlns:a16="http://schemas.microsoft.com/office/drawing/2014/main" xmlns="" val="10004"/>
                  </a:ext>
                </a:extLst>
              </a:tr>
              <a:tr h="771859">
                <a:tc>
                  <a:txBody>
                    <a:bodyPr/>
                    <a:lstStyle/>
                    <a:p>
                      <a:pPr algn="l" fontAlgn="t" latinLnBrk="0"/>
                      <a:r>
                        <a:rPr lang="en-US" sz="1900">
                          <a:latin typeface="Times New Roman" pitchFamily="18" charset="0"/>
                          <a:cs typeface="Times New Roman" pitchFamily="18" charset="0"/>
                        </a:rPr>
                        <a:t>Customer Satisfaction and Loyalty</a:t>
                      </a:r>
                    </a:p>
                  </a:txBody>
                  <a:tcPr marL="84667" marR="84667" marT="42333" marB="42333">
                    <a:lnL>
                      <a:noFill/>
                    </a:lnL>
                    <a:lnR>
                      <a:noFill/>
                    </a:lnR>
                    <a:lnT>
                      <a:noFill/>
                    </a:lnT>
                    <a:lnB>
                      <a:noFill/>
                    </a:lnB>
                    <a:solidFill>
                      <a:srgbClr val="FFFFFF"/>
                    </a:solidFill>
                  </a:tcPr>
                </a:tc>
                <a:tc>
                  <a:txBody>
                    <a:bodyPr/>
                    <a:lstStyle/>
                    <a:p>
                      <a:pPr algn="l" fontAlgn="t" latinLnBrk="0"/>
                      <a:r>
                        <a:rPr lang="en-US" sz="1900" dirty="0">
                          <a:latin typeface="Times New Roman" pitchFamily="18" charset="0"/>
                          <a:cs typeface="Times New Roman" pitchFamily="18" charset="0"/>
                        </a:rPr>
                        <a:t>Creative solutions address </a:t>
                      </a:r>
                      <a:r>
                        <a:rPr lang="en-US" sz="1900" b="1" u="none" strike="noStrike" dirty="0">
                          <a:solidFill>
                            <a:srgbClr val="061B2B"/>
                          </a:solidFill>
                          <a:latin typeface="Times New Roman" pitchFamily="18" charset="0"/>
                          <a:cs typeface="Times New Roman" pitchFamily="18" charset="0"/>
                        </a:rPr>
                        <a:t>customer needs</a:t>
                      </a:r>
                      <a:r>
                        <a:rPr lang="en-US" sz="1900" dirty="0">
                          <a:latin typeface="Times New Roman" pitchFamily="18" charset="0"/>
                          <a:cs typeface="Times New Roman" pitchFamily="18" charset="0"/>
                        </a:rPr>
                        <a:t>, enhancing satisfaction and building customer loyalty.</a:t>
                      </a:r>
                    </a:p>
                  </a:txBody>
                  <a:tcPr marL="84667" marR="84667" marT="42333" marB="42333">
                    <a:lnL>
                      <a:noFill/>
                    </a:lnL>
                    <a:lnR>
                      <a:noFill/>
                    </a:lnR>
                    <a:lnT>
                      <a:noFill/>
                    </a:lnT>
                    <a:lnB>
                      <a:noFill/>
                    </a:lnB>
                    <a:solidFill>
                      <a:srgbClr val="FFFFFF"/>
                    </a:solidFill>
                  </a:tcPr>
                </a:tc>
                <a:extLst>
                  <a:ext uri="{0D108BD9-81ED-4DB2-BD59-A6C34878D82A}">
                    <a16:rowId xmlns:a16="http://schemas.microsoft.com/office/drawing/2014/main" xmlns="" val="10005"/>
                  </a:ext>
                </a:extLst>
              </a:tr>
              <a:tr h="771859">
                <a:tc>
                  <a:txBody>
                    <a:bodyPr/>
                    <a:lstStyle/>
                    <a:p>
                      <a:pPr algn="l" fontAlgn="t" latinLnBrk="0"/>
                      <a:r>
                        <a:rPr lang="en-US" sz="1900">
                          <a:latin typeface="Times New Roman" pitchFamily="18" charset="0"/>
                          <a:cs typeface="Times New Roman" pitchFamily="18" charset="0"/>
                        </a:rPr>
                        <a:t>Continuous Improvement and Future-proofing</a:t>
                      </a:r>
                    </a:p>
                  </a:txBody>
                  <a:tcPr marL="84667" marR="84667" marT="42333" marB="42333">
                    <a:lnL>
                      <a:noFill/>
                    </a:lnL>
                    <a:lnR>
                      <a:noFill/>
                    </a:lnR>
                    <a:lnT>
                      <a:noFill/>
                    </a:lnT>
                    <a:lnB>
                      <a:noFill/>
                    </a:lnB>
                    <a:solidFill>
                      <a:srgbClr val="FFFFFF"/>
                    </a:solidFill>
                  </a:tcPr>
                </a:tc>
                <a:tc>
                  <a:txBody>
                    <a:bodyPr/>
                    <a:lstStyle/>
                    <a:p>
                      <a:pPr algn="l" fontAlgn="t" latinLnBrk="0"/>
                      <a:r>
                        <a:rPr lang="en-US" sz="1900" dirty="0">
                          <a:latin typeface="Times New Roman" pitchFamily="18" charset="0"/>
                          <a:cs typeface="Times New Roman" pitchFamily="18" charset="0"/>
                        </a:rPr>
                        <a:t>Creativity and innovation drive continuous improvement, ensuring businesses stay relevant in the long run.</a:t>
                      </a:r>
                    </a:p>
                  </a:txBody>
                  <a:tcPr marL="84667" marR="84667" marT="42333" marB="42333">
                    <a:lnL>
                      <a:noFill/>
                    </a:lnL>
                    <a:lnR>
                      <a:noFill/>
                    </a:lnR>
                    <a:lnT>
                      <a:noFill/>
                    </a:lnT>
                    <a:lnB>
                      <a:noFill/>
                    </a:lnB>
                    <a:solidFill>
                      <a:srgbClr val="FFFFFF"/>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2200659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Role of creativity and innovation in organizations</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34</a:t>
            </a:fld>
            <a:endParaRPr lang="en-US">
              <a:solidFill>
                <a:srgbClr val="464653"/>
              </a:solidFill>
            </a:endParaRPr>
          </a:p>
        </p:txBody>
      </p:sp>
      <p:sp>
        <p:nvSpPr>
          <p:cNvPr id="6" name="Rectangle 5"/>
          <p:cNvSpPr/>
          <p:nvPr/>
        </p:nvSpPr>
        <p:spPr>
          <a:xfrm>
            <a:off x="182880" y="1188721"/>
            <a:ext cx="11673840" cy="4524315"/>
          </a:xfrm>
          <a:prstGeom prst="rect">
            <a:avLst/>
          </a:prstGeom>
        </p:spPr>
        <p:txBody>
          <a:bodyPr wrap="square">
            <a:spAutoFit/>
          </a:bodyPr>
          <a:lstStyle/>
          <a:p>
            <a:pPr algn="just"/>
            <a:r>
              <a:rPr lang="en-US" sz="2400" b="1" dirty="0">
                <a:solidFill>
                  <a:srgbClr val="7030A0"/>
                </a:solidFill>
              </a:rPr>
              <a:t>How to Foster Creativity Within Your Organization</a:t>
            </a:r>
          </a:p>
          <a:p>
            <a:pPr algn="just"/>
            <a:r>
              <a:rPr lang="en-US" sz="2400" dirty="0"/>
              <a:t>Cultivating creativity in the workplace can indeed pose challenges, but witnessing creative innovations from other companies can inspire teams to tap into their own creative potential. The importance of innovation stands at the forefront of factors contributing to business success.</a:t>
            </a:r>
          </a:p>
          <a:p>
            <a:pPr algn="just"/>
            <a:r>
              <a:rPr lang="en-US" sz="2400" dirty="0"/>
              <a:t>In fact, numerous CEOs prioritize creativity and the importance of innovation even above vision, integrity, and discipline, according to a study. To foster creativity and the importance of innovation, a </a:t>
            </a:r>
            <a:r>
              <a:rPr lang="en-US" sz="2400" b="1" dirty="0"/>
              <a:t>well-developed innovation strategy </a:t>
            </a:r>
            <a:r>
              <a:rPr lang="en-US" sz="2400" dirty="0"/>
              <a:t>is crucial. By encouraging fresh perspectives and approaches to business, organizations can enhance their problem-solving capabilities and unlock new opportunities.</a:t>
            </a:r>
          </a:p>
          <a:p>
            <a:r>
              <a:rPr lang="en-US" sz="2400" dirty="0"/>
              <a:t/>
            </a:r>
            <a:br>
              <a:rPr lang="en-US" sz="2400" dirty="0"/>
            </a:br>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472440"/>
          </a:xfrm>
        </p:spPr>
        <p:txBody>
          <a:bodyPr>
            <a:normAutofit fontScale="90000"/>
          </a:bodyPr>
          <a:lstStyle/>
          <a:p>
            <a:r>
              <a:rPr lang="en-US" b="1" dirty="0">
                <a:solidFill>
                  <a:srgbClr val="C00000"/>
                </a:solidFill>
              </a:rPr>
              <a:t>Role of creativity and innovation in organizations</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35</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182880" y="674072"/>
            <a:ext cx="11826240" cy="5940088"/>
          </a:xfrm>
          <a:prstGeom prst="rect">
            <a:avLst/>
          </a:prstGeom>
        </p:spPr>
        <p:txBody>
          <a:bodyPr wrap="square">
            <a:spAutoFit/>
          </a:bodyPr>
          <a:lstStyle/>
          <a:p>
            <a:pPr algn="just"/>
            <a:r>
              <a:rPr lang="en-US" sz="2000" dirty="0">
                <a:latin typeface="Times New Roman" pitchFamily="18" charset="0"/>
                <a:cs typeface="Times New Roman" pitchFamily="18" charset="0"/>
              </a:rPr>
              <a:t>Sometimes it can be challenging to form a</a:t>
            </a:r>
            <a:r>
              <a:rPr lang="en-US" sz="2000" b="1" dirty="0">
                <a:latin typeface="Times New Roman" pitchFamily="18" charset="0"/>
                <a:cs typeface="Times New Roman" pitchFamily="18" charset="0"/>
              </a:rPr>
              <a:t> creative culture in an organization</a:t>
            </a:r>
            <a:r>
              <a:rPr lang="en-US" sz="2000" dirty="0">
                <a:latin typeface="Times New Roman" pitchFamily="18" charset="0"/>
                <a:cs typeface="Times New Roman" pitchFamily="18" charset="0"/>
              </a:rPr>
              <a:t>. Here are different ways that serve as a starting point for creating a culture of innovation in your organization.</a:t>
            </a:r>
          </a:p>
          <a:p>
            <a:pPr algn="just"/>
            <a:r>
              <a:rPr lang="en-US" sz="2000" b="1" dirty="0">
                <a:latin typeface="Times New Roman" pitchFamily="18" charset="0"/>
                <a:cs typeface="Times New Roman" pitchFamily="18" charset="0"/>
              </a:rPr>
              <a:t>Allow for creative autonomy:</a:t>
            </a:r>
            <a:endParaRPr lang="en-US" sz="2000" dirty="0">
              <a:latin typeface="Times New Roman" pitchFamily="18" charset="0"/>
              <a:cs typeface="Times New Roman" pitchFamily="18" charset="0"/>
            </a:endParaRPr>
          </a:p>
          <a:p>
            <a:pPr lvl="1" algn="just">
              <a:buFont typeface="Arial" pitchFamily="34" charset="0"/>
              <a:buChar char="•"/>
            </a:pPr>
            <a:r>
              <a:rPr lang="en-US" sz="2000" dirty="0">
                <a:latin typeface="Times New Roman" pitchFamily="18" charset="0"/>
                <a:cs typeface="Times New Roman" pitchFamily="18" charset="0"/>
              </a:rPr>
              <a:t>Empower employees to approach new projects from their unique perspectives.</a:t>
            </a:r>
          </a:p>
          <a:p>
            <a:pPr lvl="1" algn="just">
              <a:buFont typeface="Arial" pitchFamily="34" charset="0"/>
              <a:buChar char="•"/>
            </a:pPr>
            <a:r>
              <a:rPr lang="en-US" sz="2000" dirty="0">
                <a:latin typeface="Times New Roman" pitchFamily="18" charset="0"/>
                <a:cs typeface="Times New Roman" pitchFamily="18" charset="0"/>
              </a:rPr>
              <a:t>Give them the freedom to be creative and encourage thinking outside the box.</a:t>
            </a:r>
          </a:p>
          <a:p>
            <a:pPr algn="just"/>
            <a:r>
              <a:rPr lang="en-US" sz="2000" b="1" dirty="0">
                <a:latin typeface="Times New Roman" pitchFamily="18" charset="0"/>
                <a:cs typeface="Times New Roman" pitchFamily="18" charset="0"/>
              </a:rPr>
              <a:t>Form collaborative teams:</a:t>
            </a:r>
            <a:endParaRPr lang="en-US" sz="2000" dirty="0">
              <a:latin typeface="Times New Roman" pitchFamily="18" charset="0"/>
              <a:cs typeface="Times New Roman" pitchFamily="18" charset="0"/>
            </a:endParaRPr>
          </a:p>
          <a:p>
            <a:pPr lvl="1" algn="just">
              <a:buFont typeface="Arial" pitchFamily="34" charset="0"/>
              <a:buChar char="•"/>
            </a:pPr>
            <a:r>
              <a:rPr lang="en-US" sz="2000" dirty="0">
                <a:latin typeface="Times New Roman" pitchFamily="18" charset="0"/>
                <a:cs typeface="Times New Roman" pitchFamily="18" charset="0"/>
              </a:rPr>
              <a:t>Create teams where members can contribute ideas and share responsibilities.</a:t>
            </a:r>
          </a:p>
          <a:p>
            <a:pPr lvl="1" algn="just">
              <a:buFont typeface="Arial" pitchFamily="34" charset="0"/>
              <a:buChar char="•"/>
            </a:pPr>
            <a:r>
              <a:rPr lang="en-US" sz="2000" dirty="0">
                <a:latin typeface="Times New Roman" pitchFamily="18" charset="0"/>
                <a:cs typeface="Times New Roman" pitchFamily="18" charset="0"/>
              </a:rPr>
              <a:t>Bring together individuals with diverse skills and backgrounds.</a:t>
            </a:r>
          </a:p>
          <a:p>
            <a:pPr lvl="1" algn="just">
              <a:buFont typeface="Arial" pitchFamily="34" charset="0"/>
              <a:buChar char="•"/>
            </a:pPr>
            <a:r>
              <a:rPr lang="en-US" sz="2000" dirty="0">
                <a:latin typeface="Times New Roman" pitchFamily="18" charset="0"/>
                <a:cs typeface="Times New Roman" pitchFamily="18" charset="0"/>
              </a:rPr>
              <a:t>Generate innovative solutions that encompass all aspects of the project.</a:t>
            </a:r>
          </a:p>
          <a:p>
            <a:pPr algn="just"/>
            <a:r>
              <a:rPr lang="en-US" sz="2000" b="1" dirty="0">
                <a:latin typeface="Times New Roman" pitchFamily="18" charset="0"/>
                <a:cs typeface="Times New Roman" pitchFamily="18" charset="0"/>
              </a:rPr>
              <a:t>Facilitate a culture of change:</a:t>
            </a:r>
            <a:endParaRPr lang="en-US" sz="2000" dirty="0">
              <a:latin typeface="Times New Roman" pitchFamily="18" charset="0"/>
              <a:cs typeface="Times New Roman" pitchFamily="18" charset="0"/>
            </a:endParaRPr>
          </a:p>
          <a:p>
            <a:pPr lvl="1" algn="just">
              <a:buFont typeface="Arial" pitchFamily="34" charset="0"/>
              <a:buChar char="•"/>
            </a:pPr>
            <a:r>
              <a:rPr lang="en-US" sz="2000" dirty="0">
                <a:latin typeface="Times New Roman" pitchFamily="18" charset="0"/>
                <a:cs typeface="Times New Roman" pitchFamily="18" charset="0"/>
              </a:rPr>
              <a:t>Embrace change as a catalyst for </a:t>
            </a:r>
            <a:r>
              <a:rPr lang="en-US" sz="2000" b="1" dirty="0">
                <a:latin typeface="Times New Roman" pitchFamily="18" charset="0"/>
                <a:cs typeface="Times New Roman" pitchFamily="18" charset="0"/>
              </a:rPr>
              <a:t>Creativity and innovation</a:t>
            </a:r>
            <a:r>
              <a:rPr lang="en-US" sz="2000" dirty="0">
                <a:latin typeface="Times New Roman" pitchFamily="18" charset="0"/>
                <a:cs typeface="Times New Roman" pitchFamily="18" charset="0"/>
              </a:rPr>
              <a:t>.</a:t>
            </a:r>
          </a:p>
          <a:p>
            <a:pPr lvl="1" algn="just">
              <a:buFont typeface="Arial" pitchFamily="34" charset="0"/>
              <a:buChar char="•"/>
            </a:pPr>
            <a:r>
              <a:rPr lang="en-US" sz="2000" dirty="0">
                <a:latin typeface="Times New Roman" pitchFamily="18" charset="0"/>
                <a:cs typeface="Times New Roman" pitchFamily="18" charset="0"/>
              </a:rPr>
              <a:t>Encourage employees to cultivate and implement new ideas aligned with their interests.</a:t>
            </a:r>
          </a:p>
          <a:p>
            <a:pPr lvl="1" algn="just">
              <a:buFont typeface="Arial" pitchFamily="34" charset="0"/>
              <a:buChar char="•"/>
            </a:pPr>
            <a:r>
              <a:rPr lang="en-US" sz="2000" dirty="0">
                <a:latin typeface="Times New Roman" pitchFamily="18" charset="0"/>
                <a:cs typeface="Times New Roman" pitchFamily="18" charset="0"/>
              </a:rPr>
              <a:t>Emphasize that failure is a valuable learning opportunity and an essential part of the creative process.</a:t>
            </a:r>
          </a:p>
          <a:p>
            <a:pPr algn="just"/>
            <a:r>
              <a:rPr lang="en-US" sz="2000" b="1" dirty="0">
                <a:latin typeface="Times New Roman" pitchFamily="18" charset="0"/>
                <a:cs typeface="Times New Roman" pitchFamily="18" charset="0"/>
              </a:rPr>
              <a:t>Build a diverse team:</a:t>
            </a:r>
            <a:endParaRPr lang="en-US" sz="2000" dirty="0">
              <a:latin typeface="Times New Roman" pitchFamily="18" charset="0"/>
              <a:cs typeface="Times New Roman" pitchFamily="18" charset="0"/>
            </a:endParaRPr>
          </a:p>
          <a:p>
            <a:pPr lvl="1" algn="just">
              <a:buFont typeface="Arial" pitchFamily="34" charset="0"/>
              <a:buChar char="•"/>
            </a:pPr>
            <a:r>
              <a:rPr lang="en-US" sz="2000" dirty="0">
                <a:latin typeface="Times New Roman" pitchFamily="18" charset="0"/>
                <a:cs typeface="Times New Roman" pitchFamily="18" charset="0"/>
              </a:rPr>
              <a:t>Assemble teams that encompass a variety of backgrounds and mindsets.</a:t>
            </a:r>
          </a:p>
          <a:p>
            <a:pPr lvl="1" algn="just">
              <a:buFont typeface="Arial" pitchFamily="34" charset="0"/>
              <a:buChar char="•"/>
            </a:pPr>
            <a:r>
              <a:rPr lang="en-US" sz="2000" dirty="0">
                <a:latin typeface="Times New Roman" pitchFamily="18" charset="0"/>
                <a:cs typeface="Times New Roman" pitchFamily="18" charset="0"/>
              </a:rPr>
              <a:t>Foster a broader range of perspectives, leading to more creative discussions and innovative approaches.</a:t>
            </a:r>
          </a:p>
          <a:p>
            <a:pPr lvl="1" algn="just">
              <a:buFont typeface="Arial" pitchFamily="34" charset="0"/>
              <a:buChar char="•"/>
            </a:pPr>
            <a:r>
              <a:rPr lang="en-US" sz="2000" dirty="0">
                <a:latin typeface="Times New Roman" pitchFamily="18" charset="0"/>
                <a:cs typeface="Times New Roman" pitchFamily="18" charset="0"/>
              </a:rPr>
              <a:t>Encourage the exchange of ideas among team members for continuous learning and </a:t>
            </a:r>
            <a:r>
              <a:rPr lang="en-US" sz="2000" b="1" dirty="0">
                <a:latin typeface="Times New Roman" pitchFamily="18" charset="0"/>
                <a:cs typeface="Times New Roman" pitchFamily="18" charset="0"/>
              </a:rPr>
              <a:t>effective innovation strategies</a:t>
            </a:r>
            <a:r>
              <a:rPr lang="en-US" sz="2000" dirty="0">
                <a:latin typeface="Times New Roman" pitchFamily="18" charset="0"/>
                <a:cs typeface="Times New Roman" pitchFamily="18" charset="0"/>
              </a:rPr>
              <a:t>.</a:t>
            </a:r>
          </a:p>
          <a:p>
            <a:pPr lvl="1" algn="just">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0659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US" b="1" dirty="0">
                <a:solidFill>
                  <a:srgbClr val="C00000"/>
                </a:solidFill>
              </a:rPr>
              <a:t>Role of creativity and innovation in organizations</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36</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5632311"/>
          </a:xfrm>
          <a:prstGeom prst="rect">
            <a:avLst/>
          </a:prstGeom>
        </p:spPr>
        <p:txBody>
          <a:bodyPr wrap="square">
            <a:spAutoFit/>
          </a:bodyPr>
          <a:lstStyle/>
          <a:p>
            <a:pPr algn="just"/>
            <a:r>
              <a:rPr lang="en-US" sz="2000" b="1" dirty="0">
                <a:latin typeface="Times New Roman" pitchFamily="18" charset="0"/>
                <a:cs typeface="Times New Roman" pitchFamily="18" charset="0"/>
              </a:rPr>
              <a:t>Encourage creativity in leadership:</a:t>
            </a:r>
            <a:endParaRPr lang="en-US" sz="2000" dirty="0">
              <a:latin typeface="Times New Roman" pitchFamily="18" charset="0"/>
              <a:cs typeface="Times New Roman" pitchFamily="18" charset="0"/>
            </a:endParaRPr>
          </a:p>
          <a:p>
            <a:pPr lvl="1" algn="just">
              <a:buFont typeface="Arial" pitchFamily="34" charset="0"/>
              <a:buChar char="•"/>
            </a:pPr>
            <a:r>
              <a:rPr lang="en-US" sz="2000" dirty="0">
                <a:latin typeface="Times New Roman" pitchFamily="18" charset="0"/>
                <a:cs typeface="Times New Roman" pitchFamily="18" charset="0"/>
              </a:rPr>
              <a:t>Set the tone for the entire organization by exhibiting and promoting creative thinking.</a:t>
            </a:r>
          </a:p>
          <a:p>
            <a:pPr lvl="1" algn="just">
              <a:buFont typeface="Arial" pitchFamily="34" charset="0"/>
              <a:buChar char="•"/>
            </a:pPr>
            <a:r>
              <a:rPr lang="en-US" sz="2000" dirty="0">
                <a:latin typeface="Times New Roman" pitchFamily="18" charset="0"/>
                <a:cs typeface="Times New Roman" pitchFamily="18" charset="0"/>
              </a:rPr>
              <a:t>Create an environment where team members feel comfortable sharing their ideas and know that their input is valued.</a:t>
            </a:r>
          </a:p>
          <a:p>
            <a:pPr lvl="1" algn="just">
              <a:buFont typeface="Arial" pitchFamily="34" charset="0"/>
              <a:buChar char="•"/>
            </a:pPr>
            <a:r>
              <a:rPr lang="en-US" sz="2000" dirty="0">
                <a:latin typeface="Times New Roman" pitchFamily="18" charset="0"/>
                <a:cs typeface="Times New Roman" pitchFamily="18" charset="0"/>
              </a:rPr>
              <a:t>Get to know the unique strengths and skills of each team member to leverage their full potential.</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Utilize creative digital marketing:</a:t>
            </a:r>
            <a:endParaRPr lang="en-US" sz="2000" dirty="0">
              <a:latin typeface="Times New Roman" pitchFamily="18" charset="0"/>
              <a:cs typeface="Times New Roman" pitchFamily="18" charset="0"/>
            </a:endParaRPr>
          </a:p>
          <a:p>
            <a:pPr lvl="1" algn="just">
              <a:buFont typeface="Arial" pitchFamily="34" charset="0"/>
              <a:buChar char="•"/>
            </a:pPr>
            <a:r>
              <a:rPr lang="en-US" sz="2000" dirty="0">
                <a:latin typeface="Times New Roman" pitchFamily="18" charset="0"/>
                <a:cs typeface="Times New Roman" pitchFamily="18" charset="0"/>
              </a:rPr>
              <a:t>Go beyond traditional marketing approaches by finding unique and creative ways to showcase products or services.</a:t>
            </a:r>
          </a:p>
          <a:p>
            <a:pPr lvl="1" algn="just">
              <a:buFont typeface="Arial" pitchFamily="34" charset="0"/>
              <a:buChar char="•"/>
            </a:pPr>
            <a:r>
              <a:rPr lang="en-US" sz="2000" dirty="0">
                <a:latin typeface="Times New Roman" pitchFamily="18" charset="0"/>
                <a:cs typeface="Times New Roman" pitchFamily="18" charset="0"/>
              </a:rPr>
              <a:t>Create engaging content that highlights the product’s value and appeals to customers’ emotions.</a:t>
            </a:r>
          </a:p>
          <a:p>
            <a:pPr lvl="1" algn="just">
              <a:buFont typeface="Arial" pitchFamily="34" charset="0"/>
              <a:buChar char="•"/>
            </a:pPr>
            <a:r>
              <a:rPr lang="en-US" sz="2000" dirty="0">
                <a:latin typeface="Times New Roman" pitchFamily="18" charset="0"/>
                <a:cs typeface="Times New Roman" pitchFamily="18" charset="0"/>
              </a:rPr>
              <a:t>Encourage employees to contribute ideas and seek inspiration from customer feedback.</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Encourage employees to contribute ideas and seek inspiration from customer feedback.</a:t>
            </a:r>
          </a:p>
          <a:p>
            <a:pPr algn="just"/>
            <a:endParaRPr lang="en-US" sz="2000" b="1"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Stay attentive to market trends:</a:t>
            </a:r>
            <a:endParaRPr lang="en-US" sz="2000" dirty="0">
              <a:latin typeface="Times New Roman" pitchFamily="18" charset="0"/>
              <a:cs typeface="Times New Roman" pitchFamily="18" charset="0"/>
            </a:endParaRPr>
          </a:p>
          <a:p>
            <a:pPr lvl="1" algn="just">
              <a:buFont typeface="Arial" pitchFamily="34" charset="0"/>
              <a:buChar char="•"/>
            </a:pPr>
            <a:r>
              <a:rPr lang="en-US" sz="2000" dirty="0">
                <a:latin typeface="Times New Roman" pitchFamily="18" charset="0"/>
                <a:cs typeface="Times New Roman" pitchFamily="18" charset="0"/>
              </a:rPr>
              <a:t>Regularly study and keep up with market trends within your industry.</a:t>
            </a:r>
          </a:p>
          <a:p>
            <a:pPr lvl="1" algn="just">
              <a:buFont typeface="Arial" pitchFamily="34" charset="0"/>
              <a:buChar char="•"/>
            </a:pPr>
            <a:r>
              <a:rPr lang="en-US" sz="2000" dirty="0">
                <a:latin typeface="Times New Roman" pitchFamily="18" charset="0"/>
                <a:cs typeface="Times New Roman" pitchFamily="18" charset="0"/>
              </a:rPr>
              <a:t>Identify cost-saving methods, explore new materials, and adapt </a:t>
            </a:r>
            <a:r>
              <a:rPr lang="en-US" sz="2000" b="1" dirty="0">
                <a:latin typeface="Times New Roman" pitchFamily="18" charset="0"/>
                <a:cs typeface="Times New Roman" pitchFamily="18" charset="0"/>
              </a:rPr>
              <a:t>business models</a:t>
            </a:r>
            <a:r>
              <a:rPr lang="en-US" sz="2000" dirty="0">
                <a:latin typeface="Times New Roman" pitchFamily="18" charset="0"/>
                <a:cs typeface="Times New Roman" pitchFamily="18" charset="0"/>
              </a:rPr>
              <a:t> to remain relevant.</a:t>
            </a:r>
          </a:p>
          <a:p>
            <a:pPr lvl="1" algn="just">
              <a:buFont typeface="Arial" pitchFamily="34" charset="0"/>
              <a:buChar char="•"/>
            </a:pPr>
            <a:r>
              <a:rPr lang="en-US" sz="2000" dirty="0">
                <a:latin typeface="Times New Roman" pitchFamily="18" charset="0"/>
                <a:cs typeface="Times New Roman" pitchFamily="18" charset="0"/>
              </a:rPr>
              <a:t>Make informed decisions, develop effective strategies, and drive future success by staying informed.</a:t>
            </a:r>
          </a:p>
          <a:p>
            <a:pPr lvl="1" algn="just">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0659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US" b="1" dirty="0">
                <a:solidFill>
                  <a:srgbClr val="C00000"/>
                </a:solidFill>
              </a:rPr>
              <a:t>Teams for Innovation</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37</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3170099"/>
          </a:xfrm>
          <a:prstGeom prst="rect">
            <a:avLst/>
          </a:prstGeom>
        </p:spPr>
        <p:txBody>
          <a:bodyPr wrap="square">
            <a:spAutoFit/>
          </a:bodyPr>
          <a:lstStyle/>
          <a:p>
            <a:pPr algn="just">
              <a:buFont typeface="Arial" pitchFamily="34" charset="0"/>
              <a:buChar char="•"/>
            </a:pPr>
            <a:r>
              <a:rPr lang="en-GB" sz="2000" dirty="0"/>
              <a:t>Innovative teams are groups of individuals collaborating to generate creative ideas, discover unique solutions, and successfully implement these ideas. </a:t>
            </a:r>
          </a:p>
          <a:p>
            <a:pPr algn="just">
              <a:buFont typeface="Arial" pitchFamily="34" charset="0"/>
              <a:buChar char="•"/>
            </a:pPr>
            <a:endParaRPr lang="en-GB" sz="2000" dirty="0"/>
          </a:p>
          <a:p>
            <a:pPr algn="just">
              <a:buFont typeface="Arial" pitchFamily="34" charset="0"/>
              <a:buChar char="•"/>
            </a:pPr>
            <a:r>
              <a:rPr lang="en-GB" sz="2000" dirty="0"/>
              <a:t>An innovative team requires high creativity, risk-taking, and ongoing learning. Examples of innovative teams include open innovation, self-managed, and Agile teams. </a:t>
            </a:r>
          </a:p>
          <a:p>
            <a:pPr algn="just">
              <a:buFont typeface="Arial" pitchFamily="34" charset="0"/>
              <a:buChar char="•"/>
            </a:pPr>
            <a:endParaRPr lang="en-GB" sz="2000" dirty="0"/>
          </a:p>
          <a:p>
            <a:pPr algn="just">
              <a:buFont typeface="Arial" pitchFamily="34" charset="0"/>
              <a:buChar char="•"/>
            </a:pPr>
            <a:r>
              <a:rPr lang="en-GB" sz="2000" dirty="0"/>
              <a:t>The purpose of innovative teams is to generate ideas and successfully implement solutions.</a:t>
            </a:r>
          </a:p>
          <a:p>
            <a:pPr algn="just">
              <a:buFont typeface="Arial" pitchFamily="34" charset="0"/>
              <a:buChar char="•"/>
            </a:pPr>
            <a:endParaRPr lang="en-GB" sz="2000" dirty="0"/>
          </a:p>
          <a:p>
            <a:pPr algn="just">
              <a:buFont typeface="Arial" pitchFamily="34" charset="0"/>
              <a:buChar char="•"/>
            </a:pPr>
            <a:r>
              <a:rPr lang="en-GB" sz="2000" dirty="0"/>
              <a:t>Additionally, creative teams help organizations remain competitive and relevant by developing new ideas, products, and services that meet the needs of their customers and stakeholders.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0659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US" b="1" dirty="0">
                <a:solidFill>
                  <a:srgbClr val="C00000"/>
                </a:solidFill>
              </a:rPr>
              <a:t>Teams for Innovation</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38</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5632311"/>
          </a:xfrm>
          <a:prstGeom prst="rect">
            <a:avLst/>
          </a:prstGeom>
        </p:spPr>
        <p:txBody>
          <a:bodyPr wrap="square">
            <a:spAutoFit/>
          </a:bodyPr>
          <a:lstStyle/>
          <a:p>
            <a:pPr algn="just"/>
            <a:r>
              <a:rPr lang="en-US" sz="2000" b="1" dirty="0">
                <a:solidFill>
                  <a:srgbClr val="00B050"/>
                </a:solidFill>
              </a:rPr>
              <a:t>Characteristics of innovative teams</a:t>
            </a:r>
          </a:p>
          <a:p>
            <a:pPr algn="just"/>
            <a:r>
              <a:rPr lang="en-GB" sz="2000" dirty="0"/>
              <a:t>Innovative teams play a pivotal role in promoting creativity, fostering collaboration, and cultivating a culture of continuous learning. These teams are instrumental in generating groundbreaking ideas, devising inventive products, and formulating cutting-edge processes. Found across diverse industries and sectors, these teams are united by their shared dedication to creativity, collaboration, and ongoing learning. Notable attributes of innovative teams encompass the following traits.</a:t>
            </a:r>
          </a:p>
          <a:p>
            <a:pPr marL="457200" indent="-457200" algn="just">
              <a:buFont typeface="+mj-lt"/>
              <a:buAutoNum type="arabicPeriod"/>
            </a:pPr>
            <a:r>
              <a:rPr lang="en-GB" sz="2000" dirty="0">
                <a:solidFill>
                  <a:srgbClr val="7030A0"/>
                </a:solidFill>
              </a:rPr>
              <a:t>Open-Mindedness: </a:t>
            </a:r>
            <a:r>
              <a:rPr lang="en-GB" sz="2000" dirty="0"/>
              <a:t>Innovative teams are receptive to new ideas and viewpoints. These members embrace diverse perspectives and are open to exploring unconventional solutions.</a:t>
            </a:r>
          </a:p>
          <a:p>
            <a:pPr marL="457200" indent="-457200" algn="just">
              <a:buFont typeface="+mj-lt"/>
              <a:buAutoNum type="arabicPeriod"/>
            </a:pPr>
            <a:r>
              <a:rPr lang="en-GB" sz="2000" dirty="0">
                <a:solidFill>
                  <a:srgbClr val="7030A0"/>
                </a:solidFill>
              </a:rPr>
              <a:t>Curiosity: </a:t>
            </a:r>
            <a:r>
              <a:rPr lang="en-GB" sz="2000" dirty="0"/>
              <a:t>Team members possess a natural curiosity that drives them to question assumptions, explore possibilities, and seek out new knowledge.</a:t>
            </a:r>
          </a:p>
          <a:p>
            <a:pPr marL="457200" indent="-457200" algn="just">
              <a:buFont typeface="+mj-lt"/>
              <a:buAutoNum type="arabicPeriod"/>
            </a:pPr>
            <a:r>
              <a:rPr lang="en-GB" sz="2000" dirty="0">
                <a:solidFill>
                  <a:srgbClr val="7030A0"/>
                </a:solidFill>
              </a:rPr>
              <a:t>Collaboration: </a:t>
            </a:r>
            <a:r>
              <a:rPr lang="en-GB" sz="2000" dirty="0"/>
              <a:t>Collaboration is a cornerstone of innovative teams. Members actively share ideas, build on each other’s contributions, and work together to develop creative solutions.</a:t>
            </a:r>
          </a:p>
          <a:p>
            <a:pPr marL="457200" indent="-457200" algn="just">
              <a:buFont typeface="+mj-lt"/>
              <a:buAutoNum type="arabicPeriod"/>
            </a:pPr>
            <a:r>
              <a:rPr lang="en-GB" sz="2000" dirty="0">
                <a:solidFill>
                  <a:srgbClr val="7030A0"/>
                </a:solidFill>
              </a:rPr>
              <a:t>Risk-Taking: </a:t>
            </a:r>
            <a:r>
              <a:rPr lang="en-GB" sz="2000" dirty="0"/>
              <a:t>Innovative teams are willing to take calculated risks. These individuals understand that failure is a stepping stone to success and view setbacks as learning opportunities.</a:t>
            </a:r>
          </a:p>
          <a:p>
            <a:pPr marL="457200" indent="-457200" algn="just">
              <a:buFont typeface="+mj-lt"/>
              <a:buAutoNum type="arabicPeriod"/>
            </a:pPr>
            <a:r>
              <a:rPr lang="en-GB" sz="2000" dirty="0">
                <a:solidFill>
                  <a:srgbClr val="7030A0"/>
                </a:solidFill>
              </a:rPr>
              <a:t>Adaptability: </a:t>
            </a:r>
            <a:r>
              <a:rPr lang="en-GB" sz="2000" dirty="0"/>
              <a:t>These teams are adaptable and flexible in the face of change. Employees can quickly pivot, adjust their strategies, and embrace new approaches as circumstances evolve.</a:t>
            </a:r>
          </a:p>
          <a:p>
            <a:pPr algn="just">
              <a:buFont typeface="Arial" pitchFamily="34" charset="0"/>
              <a:buChar char="•"/>
            </a:pPr>
            <a:endParaRPr lang="en-US" sz="2000" dirty="0">
              <a:solidFill>
                <a:srgbClr val="7030A0"/>
              </a:solidFill>
            </a:endParaRPr>
          </a:p>
          <a:p>
            <a:pPr algn="just">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0659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US" b="1" dirty="0">
                <a:solidFill>
                  <a:srgbClr val="C00000"/>
                </a:solidFill>
              </a:rPr>
              <a:t>Teams for Innovation</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39</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5940088"/>
          </a:xfrm>
          <a:prstGeom prst="rect">
            <a:avLst/>
          </a:prstGeom>
        </p:spPr>
        <p:txBody>
          <a:bodyPr wrap="square">
            <a:spAutoFit/>
          </a:bodyPr>
          <a:lstStyle/>
          <a:p>
            <a:pPr algn="just"/>
            <a:r>
              <a:rPr lang="en-US" sz="2000" b="1" dirty="0">
                <a:solidFill>
                  <a:srgbClr val="00B050"/>
                </a:solidFill>
              </a:rPr>
              <a:t>Characteristics of innovative teams</a:t>
            </a:r>
          </a:p>
          <a:p>
            <a:pPr algn="just"/>
            <a:endParaRPr lang="en-US" sz="2000" b="1" dirty="0">
              <a:solidFill>
                <a:srgbClr val="00B050"/>
              </a:solidFill>
            </a:endParaRPr>
          </a:p>
          <a:p>
            <a:pPr marL="457200" indent="-457200" algn="just">
              <a:buFont typeface="+mj-lt"/>
              <a:buAutoNum type="arabicPeriod" startAt="6"/>
            </a:pPr>
            <a:r>
              <a:rPr lang="en-GB" sz="2000" dirty="0">
                <a:solidFill>
                  <a:srgbClr val="7030A0"/>
                </a:solidFill>
              </a:rPr>
              <a:t>Creativity: </a:t>
            </a:r>
            <a:r>
              <a:rPr lang="en-GB" sz="2000" dirty="0"/>
              <a:t>Creativity is the hallmark of innovative teams. Workers think outside the box, experiment with different approaches, and generate novel ideas.</a:t>
            </a:r>
          </a:p>
          <a:p>
            <a:pPr marL="457200" indent="-457200" algn="just">
              <a:buFont typeface="+mj-lt"/>
              <a:buAutoNum type="arabicPeriod" startAt="6"/>
            </a:pPr>
            <a:endParaRPr lang="en-GB" sz="2000" dirty="0"/>
          </a:p>
          <a:p>
            <a:pPr marL="457200" indent="-457200" algn="just">
              <a:buFont typeface="+mj-lt"/>
              <a:buAutoNum type="arabicPeriod" startAt="6"/>
            </a:pPr>
            <a:r>
              <a:rPr lang="en-GB" sz="2000" dirty="0">
                <a:solidFill>
                  <a:srgbClr val="7030A0"/>
                </a:solidFill>
              </a:rPr>
              <a:t>Empathy: </a:t>
            </a:r>
            <a:r>
              <a:rPr lang="en-GB" sz="2000" dirty="0"/>
              <a:t>Members of innovative teams empathize with end-users and customers. Teams put themselves in others’ shoes to better understand needs, pain points, and preferences.</a:t>
            </a:r>
          </a:p>
          <a:p>
            <a:pPr marL="457200" indent="-457200" algn="just">
              <a:buFont typeface="+mj-lt"/>
              <a:buAutoNum type="arabicPeriod" startAt="6"/>
            </a:pPr>
            <a:endParaRPr lang="en-GB" sz="2000" dirty="0"/>
          </a:p>
          <a:p>
            <a:pPr marL="457200" indent="-457200" algn="just">
              <a:buFont typeface="+mj-lt"/>
              <a:buAutoNum type="arabicPeriod" startAt="6"/>
            </a:pPr>
            <a:r>
              <a:rPr lang="en-GB" sz="2000" dirty="0">
                <a:solidFill>
                  <a:srgbClr val="7030A0"/>
                </a:solidFill>
              </a:rPr>
              <a:t>Constructive Discontent: </a:t>
            </a:r>
            <a:r>
              <a:rPr lang="en-GB" sz="2000" dirty="0"/>
              <a:t>Innovative teams maintain a healthy dissatisfaction with the status quo. These employees consistently seek ways to improve and innovate, even when things are going well.</a:t>
            </a:r>
          </a:p>
          <a:p>
            <a:pPr marL="457200" indent="-457200" algn="just">
              <a:buFont typeface="+mj-lt"/>
              <a:buAutoNum type="arabicPeriod" startAt="6"/>
            </a:pPr>
            <a:endParaRPr lang="en-GB" sz="2000" dirty="0"/>
          </a:p>
          <a:p>
            <a:pPr marL="457200" indent="-457200" algn="just">
              <a:buFont typeface="+mj-lt"/>
              <a:buAutoNum type="arabicPeriod" startAt="6"/>
            </a:pPr>
            <a:r>
              <a:rPr lang="en-GB" sz="2000" dirty="0">
                <a:solidFill>
                  <a:srgbClr val="7030A0"/>
                </a:solidFill>
              </a:rPr>
              <a:t>Experimentation: </a:t>
            </a:r>
            <a:r>
              <a:rPr lang="en-GB" sz="2000" dirty="0"/>
              <a:t>These teams encourage experimentation. Workers will prototype, test, and iterate on their ideas to discover what works best.</a:t>
            </a:r>
          </a:p>
          <a:p>
            <a:pPr marL="457200" indent="-457200" algn="just">
              <a:buFont typeface="+mj-lt"/>
              <a:buAutoNum type="arabicPeriod" startAt="6"/>
            </a:pPr>
            <a:endParaRPr lang="en-GB" sz="2000" dirty="0"/>
          </a:p>
          <a:p>
            <a:pPr marL="457200" indent="-457200" algn="just">
              <a:buFont typeface="+mj-lt"/>
              <a:buAutoNum type="arabicPeriod" startAt="6"/>
            </a:pPr>
            <a:r>
              <a:rPr lang="en-GB" sz="2000" dirty="0">
                <a:solidFill>
                  <a:srgbClr val="7030A0"/>
                </a:solidFill>
              </a:rPr>
              <a:t>Inclusive Environment: </a:t>
            </a:r>
            <a:r>
              <a:rPr lang="en-GB" sz="2000" dirty="0"/>
              <a:t>An inclusive environment encourages all members to contribute, regardless of their role or background. Innovative teams value all voices and foster an atmosphere of respect and collaboration.</a:t>
            </a:r>
          </a:p>
          <a:p>
            <a:pPr algn="just">
              <a:buFont typeface="Arial" pitchFamily="34" charset="0"/>
              <a:buChar char="•"/>
            </a:pPr>
            <a:endParaRPr lang="en-US" sz="2000" dirty="0">
              <a:solidFill>
                <a:srgbClr val="7030A0"/>
              </a:solidFill>
            </a:endParaRPr>
          </a:p>
          <a:p>
            <a:pPr algn="just">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065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pPr>
            <a:r>
              <a:rPr lang="en-US" sz="4000" b="1" dirty="0">
                <a:solidFill>
                  <a:srgbClr val="C00000"/>
                </a:solidFill>
              </a:rPr>
              <a:t>Text Books and References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a:t>
            </a:fld>
            <a:endParaRPr lang="en-US" dirty="0">
              <a:solidFill>
                <a:srgbClr val="464653"/>
              </a:solidFill>
            </a:endParaRPr>
          </a:p>
        </p:txBody>
      </p:sp>
      <p:sp>
        <p:nvSpPr>
          <p:cNvPr id="4" name="Content Placeholder 3"/>
          <p:cNvSpPr>
            <a:spLocks noGrp="1"/>
          </p:cNvSpPr>
          <p:nvPr>
            <p:ph sz="quarter" idx="1"/>
          </p:nvPr>
        </p:nvSpPr>
        <p:spPr>
          <a:xfrm>
            <a:off x="441435" y="1219200"/>
            <a:ext cx="11342248" cy="4937760"/>
          </a:xfrm>
        </p:spPr>
        <p:txBody>
          <a:bodyPr>
            <a:normAutofit/>
          </a:bodyPr>
          <a:lstStyle/>
          <a:p>
            <a:r>
              <a:rPr lang="en-US" b="1" dirty="0"/>
              <a:t>Text Books:</a:t>
            </a:r>
            <a:endParaRPr lang="en-US" dirty="0"/>
          </a:p>
          <a:p>
            <a:pPr lvl="1"/>
            <a:r>
              <a:rPr lang="en-US" sz="2200" b="1" dirty="0">
                <a:solidFill>
                  <a:srgbClr val="008000"/>
                </a:solidFill>
              </a:rPr>
              <a:t>Change by design, Tim Brown, Harper </a:t>
            </a:r>
            <a:r>
              <a:rPr lang="en-US" sz="2200" b="1" dirty="0" err="1">
                <a:solidFill>
                  <a:srgbClr val="008000"/>
                </a:solidFill>
              </a:rPr>
              <a:t>Bollins</a:t>
            </a:r>
            <a:r>
              <a:rPr lang="en-US" sz="2200" b="1" dirty="0">
                <a:solidFill>
                  <a:srgbClr val="008000"/>
                </a:solidFill>
              </a:rPr>
              <a:t>(2009)</a:t>
            </a:r>
            <a:endParaRPr lang="en-IN" sz="2200" b="1" dirty="0">
              <a:solidFill>
                <a:srgbClr val="008000"/>
              </a:solidFill>
            </a:endParaRPr>
          </a:p>
          <a:p>
            <a:pPr lvl="1"/>
            <a:r>
              <a:rPr lang="en-US" sz="2200" b="1" dirty="0">
                <a:solidFill>
                  <a:srgbClr val="008000"/>
                </a:solidFill>
              </a:rPr>
              <a:t>Design thinking in the Class Room by David Lee, </a:t>
            </a:r>
            <a:r>
              <a:rPr lang="en-US" sz="2200" b="1" dirty="0" err="1">
                <a:solidFill>
                  <a:srgbClr val="008000"/>
                </a:solidFill>
              </a:rPr>
              <a:t>Ulyssespress</a:t>
            </a:r>
            <a:r>
              <a:rPr lang="en-US" sz="2200" b="1" dirty="0">
                <a:solidFill>
                  <a:srgbClr val="008000"/>
                </a:solidFill>
              </a:rPr>
              <a:t>.</a:t>
            </a:r>
            <a:endParaRPr lang="en-IN" sz="2200" b="1" dirty="0">
              <a:solidFill>
                <a:srgbClr val="008000"/>
              </a:solidFill>
            </a:endParaRPr>
          </a:p>
          <a:p>
            <a:pPr lvl="1"/>
            <a:r>
              <a:rPr lang="en-US" sz="2200" b="1" dirty="0">
                <a:solidFill>
                  <a:srgbClr val="008000"/>
                </a:solidFill>
              </a:rPr>
              <a:t>Product Design and Manufacturing by A.K. </a:t>
            </a:r>
            <a:r>
              <a:rPr lang="en-US" sz="2200" b="1" dirty="0" err="1">
                <a:solidFill>
                  <a:srgbClr val="008000"/>
                </a:solidFill>
              </a:rPr>
              <a:t>Chitale</a:t>
            </a:r>
            <a:r>
              <a:rPr lang="en-US" sz="2200" b="1" dirty="0">
                <a:solidFill>
                  <a:srgbClr val="008000"/>
                </a:solidFill>
              </a:rPr>
              <a:t> and R.C. Gupta, </a:t>
            </a:r>
            <a:r>
              <a:rPr lang="en-US" sz="2200" b="1" dirty="0" err="1">
                <a:solidFill>
                  <a:srgbClr val="008000"/>
                </a:solidFill>
              </a:rPr>
              <a:t>PrenticeHall</a:t>
            </a:r>
            <a:endParaRPr lang="en-US" sz="2200" b="1" dirty="0">
              <a:solidFill>
                <a:srgbClr val="008000"/>
              </a:solidFill>
            </a:endParaRPr>
          </a:p>
          <a:p>
            <a:r>
              <a:rPr lang="en-US" b="1" dirty="0"/>
              <a:t>Reference Books:</a:t>
            </a:r>
          </a:p>
          <a:p>
            <a:pPr lvl="1" algn="just"/>
            <a:r>
              <a:rPr lang="en-IN" sz="2177" b="1" dirty="0">
                <a:solidFill>
                  <a:srgbClr val="008000"/>
                </a:solidFill>
              </a:rPr>
              <a:t>Design the Future , by </a:t>
            </a:r>
            <a:r>
              <a:rPr lang="en-IN" sz="2177" b="1" dirty="0" err="1">
                <a:solidFill>
                  <a:srgbClr val="008000"/>
                </a:solidFill>
              </a:rPr>
              <a:t>Shrrutin</a:t>
            </a:r>
            <a:r>
              <a:rPr lang="en-IN" sz="2177" b="1" dirty="0">
                <a:solidFill>
                  <a:srgbClr val="008000"/>
                </a:solidFill>
              </a:rPr>
              <a:t> N </a:t>
            </a:r>
            <a:r>
              <a:rPr lang="en-IN" sz="2177" b="1" dirty="0" err="1">
                <a:solidFill>
                  <a:srgbClr val="008000"/>
                </a:solidFill>
              </a:rPr>
              <a:t>Shetty</a:t>
            </a:r>
            <a:r>
              <a:rPr lang="en-IN" sz="2177" b="1" dirty="0">
                <a:solidFill>
                  <a:srgbClr val="008000"/>
                </a:solidFill>
              </a:rPr>
              <a:t> , </a:t>
            </a:r>
            <a:r>
              <a:rPr lang="en-IN" sz="2177" b="1" dirty="0" err="1">
                <a:solidFill>
                  <a:srgbClr val="008000"/>
                </a:solidFill>
              </a:rPr>
              <a:t>NortonPress</a:t>
            </a:r>
            <a:endParaRPr lang="en-IN" sz="2177" b="1" dirty="0">
              <a:solidFill>
                <a:srgbClr val="008000"/>
              </a:solidFill>
            </a:endParaRPr>
          </a:p>
          <a:p>
            <a:pPr lvl="1" algn="just"/>
            <a:r>
              <a:rPr lang="en-IN" sz="2177" b="1" dirty="0">
                <a:solidFill>
                  <a:srgbClr val="008000"/>
                </a:solidFill>
              </a:rPr>
              <a:t>Universal principles of design- William </a:t>
            </a:r>
            <a:r>
              <a:rPr lang="en-IN" sz="2177" b="1" dirty="0" err="1">
                <a:solidFill>
                  <a:srgbClr val="008000"/>
                </a:solidFill>
              </a:rPr>
              <a:t>lidwell</a:t>
            </a:r>
            <a:r>
              <a:rPr lang="en-IN" sz="2177" b="1" dirty="0">
                <a:solidFill>
                  <a:srgbClr val="008000"/>
                </a:solidFill>
              </a:rPr>
              <a:t>, </a:t>
            </a:r>
            <a:r>
              <a:rPr lang="en-IN" sz="2177" b="1" dirty="0" err="1">
                <a:solidFill>
                  <a:srgbClr val="008000"/>
                </a:solidFill>
              </a:rPr>
              <a:t>kritina</a:t>
            </a:r>
            <a:r>
              <a:rPr lang="en-IN" sz="2177" b="1" dirty="0">
                <a:solidFill>
                  <a:srgbClr val="008000"/>
                </a:solidFill>
              </a:rPr>
              <a:t> </a:t>
            </a:r>
            <a:r>
              <a:rPr lang="en-IN" sz="2177" b="1" dirty="0" err="1">
                <a:solidFill>
                  <a:srgbClr val="008000"/>
                </a:solidFill>
              </a:rPr>
              <a:t>holden</a:t>
            </a:r>
            <a:r>
              <a:rPr lang="en-IN" sz="2177" b="1" dirty="0">
                <a:solidFill>
                  <a:srgbClr val="008000"/>
                </a:solidFill>
              </a:rPr>
              <a:t>, </a:t>
            </a:r>
            <a:r>
              <a:rPr lang="en-IN" sz="2177" b="1" dirty="0" err="1">
                <a:solidFill>
                  <a:srgbClr val="008000"/>
                </a:solidFill>
              </a:rPr>
              <a:t>Jillbutter</a:t>
            </a:r>
            <a:r>
              <a:rPr lang="en-IN" sz="2177" b="1" dirty="0">
                <a:solidFill>
                  <a:srgbClr val="008000"/>
                </a:solidFill>
              </a:rPr>
              <a:t>.</a:t>
            </a:r>
          </a:p>
          <a:p>
            <a:pPr lvl="1" algn="just"/>
            <a:r>
              <a:rPr lang="en-IN" sz="2177" b="1" dirty="0">
                <a:solidFill>
                  <a:srgbClr val="008000"/>
                </a:solidFill>
              </a:rPr>
              <a:t>The era of open innovation –</a:t>
            </a:r>
            <a:r>
              <a:rPr lang="en-IN" sz="2177" b="1" dirty="0" err="1">
                <a:solidFill>
                  <a:srgbClr val="008000"/>
                </a:solidFill>
              </a:rPr>
              <a:t>chesbrough.H</a:t>
            </a:r>
            <a:endParaRPr lang="en-IN" sz="2177" b="1" dirty="0">
              <a:solidFill>
                <a:srgbClr val="008000"/>
              </a:solidFill>
            </a:endParaRPr>
          </a:p>
          <a:p>
            <a:r>
              <a:rPr lang="en-US" b="1" dirty="0"/>
              <a:t>Websites:</a:t>
            </a:r>
            <a:endParaRPr lang="en-US" dirty="0"/>
          </a:p>
          <a:p>
            <a:pPr lvl="1"/>
            <a:r>
              <a:rPr lang="en-US" sz="2177" b="1" dirty="0">
                <a:solidFill>
                  <a:srgbClr val="008000"/>
                </a:solidFill>
              </a:rPr>
              <a:t>https://drive.google.com/file/d/1cplqb1eOWnoNMhFWNP8TyYLF2qHdGY_K/view</a:t>
            </a:r>
          </a:p>
          <a:p>
            <a:pPr lvl="1"/>
            <a:r>
              <a:rPr lang="en-US" sz="2177" b="1" dirty="0">
                <a:solidFill>
                  <a:srgbClr val="008000"/>
                </a:solidFill>
              </a:rPr>
              <a:t>https://nptel.ac.in/courses/110/106/110106124/#</a:t>
            </a:r>
          </a:p>
        </p:txBody>
      </p:sp>
    </p:spTree>
    <p:extLst>
      <p:ext uri="{BB962C8B-B14F-4D97-AF65-F5344CB8AC3E}">
        <p14:creationId xmlns:p14="http://schemas.microsoft.com/office/powerpoint/2010/main" xmlns="" val="2125606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US" b="1" dirty="0">
                <a:solidFill>
                  <a:srgbClr val="C00000"/>
                </a:solidFill>
              </a:rPr>
              <a:t>Teams for Innovation</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40</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5324535"/>
          </a:xfrm>
          <a:prstGeom prst="rect">
            <a:avLst/>
          </a:prstGeom>
        </p:spPr>
        <p:txBody>
          <a:bodyPr wrap="square">
            <a:spAutoFit/>
          </a:bodyPr>
          <a:lstStyle/>
          <a:p>
            <a:pPr algn="just"/>
            <a:r>
              <a:rPr lang="en-US" sz="2000" b="1" dirty="0">
                <a:solidFill>
                  <a:srgbClr val="00B050"/>
                </a:solidFill>
              </a:rPr>
              <a:t>Characteristics of innovative teams</a:t>
            </a:r>
          </a:p>
          <a:p>
            <a:pPr algn="just"/>
            <a:endParaRPr lang="en-US" sz="2000" b="1" dirty="0">
              <a:solidFill>
                <a:srgbClr val="00B050"/>
              </a:solidFill>
            </a:endParaRPr>
          </a:p>
          <a:p>
            <a:pPr marL="457200" indent="-457200" algn="just">
              <a:buFont typeface="+mj-lt"/>
              <a:buAutoNum type="arabicPeriod" startAt="11"/>
            </a:pPr>
            <a:r>
              <a:rPr lang="en-GB" sz="2000" dirty="0">
                <a:solidFill>
                  <a:srgbClr val="7030A0"/>
                </a:solidFill>
              </a:rPr>
              <a:t>Time for Reflection: </a:t>
            </a:r>
            <a:r>
              <a:rPr lang="en-GB" sz="2000" dirty="0"/>
              <a:t>Innovative teams allocate time for reflection and introspection. Folks use this time to analyze successes, failures, and lessons learned to inform future </a:t>
            </a:r>
            <a:r>
              <a:rPr lang="en-GB" sz="2000" dirty="0" err="1"/>
              <a:t>endeavors</a:t>
            </a:r>
            <a:r>
              <a:rPr lang="en-GB" sz="2000" dirty="0"/>
              <a:t>.</a:t>
            </a:r>
          </a:p>
          <a:p>
            <a:pPr marL="457200" indent="-457200" algn="just">
              <a:buFont typeface="+mj-lt"/>
              <a:buAutoNum type="arabicPeriod" startAt="11"/>
            </a:pPr>
            <a:endParaRPr lang="en-GB" sz="2000" dirty="0"/>
          </a:p>
          <a:p>
            <a:pPr marL="457200" indent="-457200" algn="just">
              <a:buFont typeface="+mj-lt"/>
              <a:buAutoNum type="arabicPeriod" startAt="11"/>
            </a:pPr>
            <a:r>
              <a:rPr lang="en-GB" sz="2000" dirty="0">
                <a:solidFill>
                  <a:srgbClr val="7030A0"/>
                </a:solidFill>
              </a:rPr>
              <a:t>Continuous Learning: </a:t>
            </a:r>
            <a:r>
              <a:rPr lang="en-GB" sz="2000" dirty="0"/>
              <a:t>Members are committed to continuous learning. Teams seek out opportunities to acquire new skills, stay updated on industry trends, and expand their knowledge base.</a:t>
            </a:r>
          </a:p>
          <a:p>
            <a:pPr marL="457200" indent="-457200" algn="just">
              <a:buFont typeface="+mj-lt"/>
              <a:buAutoNum type="arabicPeriod" startAt="11"/>
            </a:pPr>
            <a:endParaRPr lang="en-GB" sz="2000" dirty="0"/>
          </a:p>
          <a:p>
            <a:pPr marL="457200" indent="-457200" algn="just">
              <a:buFont typeface="+mj-lt"/>
              <a:buAutoNum type="arabicPeriod" startAt="11"/>
            </a:pPr>
            <a:r>
              <a:rPr lang="en-GB" sz="2000" dirty="0">
                <a:solidFill>
                  <a:srgbClr val="7030A0"/>
                </a:solidFill>
              </a:rPr>
              <a:t>Constructive Conflict: </a:t>
            </a:r>
            <a:r>
              <a:rPr lang="en-GB" sz="2000" dirty="0"/>
              <a:t>Innovative teams welcome healthy debate and constructive conflict. These discussions lead to better ideas and solutions.</a:t>
            </a:r>
          </a:p>
          <a:p>
            <a:pPr marL="457200" indent="-457200" algn="just">
              <a:buFont typeface="+mj-lt"/>
              <a:buAutoNum type="arabicPeriod" startAt="11"/>
            </a:pPr>
            <a:endParaRPr lang="en-GB" sz="2000" dirty="0"/>
          </a:p>
          <a:p>
            <a:pPr marL="457200" indent="-457200" algn="just">
              <a:buFont typeface="+mj-lt"/>
              <a:buAutoNum type="arabicPeriod" startAt="11"/>
            </a:pPr>
            <a:r>
              <a:rPr lang="en-GB" sz="2000" dirty="0">
                <a:solidFill>
                  <a:srgbClr val="7030A0"/>
                </a:solidFill>
              </a:rPr>
              <a:t>Autonomy: </a:t>
            </a:r>
            <a:r>
              <a:rPr lang="en-GB" sz="2000" dirty="0"/>
              <a:t>Teams have a degree of autonomy to make decisions and take ownership of their projects. This autonomy empowers members to be proactive and resourceful.</a:t>
            </a:r>
          </a:p>
          <a:p>
            <a:pPr marL="457200" indent="-457200" algn="just">
              <a:buFont typeface="+mj-lt"/>
              <a:buAutoNum type="arabicPeriod" startAt="11"/>
            </a:pPr>
            <a:endParaRPr lang="en-GB" sz="2000" dirty="0"/>
          </a:p>
          <a:p>
            <a:pPr marL="457200" indent="-457200" algn="just">
              <a:buFont typeface="+mj-lt"/>
              <a:buAutoNum type="arabicPeriod" startAt="11"/>
            </a:pPr>
            <a:r>
              <a:rPr lang="en-GB" sz="2000" dirty="0">
                <a:solidFill>
                  <a:srgbClr val="7030A0"/>
                </a:solidFill>
              </a:rPr>
              <a:t>Results-Oriented: </a:t>
            </a:r>
            <a:r>
              <a:rPr lang="en-GB" sz="2000" dirty="0"/>
              <a:t>While focused on innovation, these teams are results-oriented. Folks strive to deliver tangible outcomes and measure their success by the impact of their innovations.</a:t>
            </a:r>
          </a:p>
          <a:p>
            <a:pPr algn="just">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0659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US" b="1" dirty="0">
                <a:solidFill>
                  <a:srgbClr val="C00000"/>
                </a:solidFill>
              </a:rPr>
              <a:t>Teams for Innovation</a:t>
            </a: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41</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5324535"/>
          </a:xfrm>
          <a:prstGeom prst="rect">
            <a:avLst/>
          </a:prstGeom>
        </p:spPr>
        <p:txBody>
          <a:bodyPr wrap="square">
            <a:spAutoFit/>
          </a:bodyPr>
          <a:lstStyle/>
          <a:p>
            <a:pPr algn="just"/>
            <a:r>
              <a:rPr lang="en-US" sz="2000" b="1" dirty="0">
                <a:solidFill>
                  <a:srgbClr val="00B050"/>
                </a:solidFill>
              </a:rPr>
              <a:t>Characteristics of innovative teams</a:t>
            </a:r>
          </a:p>
          <a:p>
            <a:pPr algn="just"/>
            <a:endParaRPr lang="en-US" sz="2000" b="1" dirty="0">
              <a:solidFill>
                <a:srgbClr val="00B050"/>
              </a:solidFill>
            </a:endParaRPr>
          </a:p>
          <a:p>
            <a:pPr marL="457200" indent="-457200">
              <a:buFont typeface="+mj-lt"/>
              <a:buAutoNum type="arabicPeriod" startAt="16"/>
            </a:pPr>
            <a:r>
              <a:rPr lang="en-GB" sz="2000" dirty="0">
                <a:solidFill>
                  <a:srgbClr val="7030A0"/>
                </a:solidFill>
              </a:rPr>
              <a:t>Continuous Refinement: </a:t>
            </a:r>
            <a:r>
              <a:rPr lang="en-GB" sz="2000" dirty="0"/>
              <a:t>Innovative teams embrace an iterative approach. Members refine and evolve their ideas over time based on feedback and real-world insights.</a:t>
            </a:r>
          </a:p>
          <a:p>
            <a:pPr marL="457200" indent="-457200">
              <a:buFont typeface="+mj-lt"/>
              <a:buAutoNum type="arabicPeriod" startAt="16"/>
            </a:pPr>
            <a:endParaRPr lang="en-GB" sz="2000" dirty="0"/>
          </a:p>
          <a:p>
            <a:pPr marL="457200" indent="-457200">
              <a:buFont typeface="+mj-lt"/>
              <a:buAutoNum type="arabicPeriod" startAt="16"/>
            </a:pPr>
            <a:r>
              <a:rPr lang="en-GB" sz="2000" dirty="0">
                <a:solidFill>
                  <a:srgbClr val="7030A0"/>
                </a:solidFill>
              </a:rPr>
              <a:t>Cross-Disciplinary Expertise: </a:t>
            </a:r>
            <a:r>
              <a:rPr lang="en-GB" sz="2000" dirty="0"/>
              <a:t>Diversity in skills and backgrounds enriches innovative teams. Members with varied expertise can approach challenges from different angles.</a:t>
            </a:r>
          </a:p>
          <a:p>
            <a:pPr marL="457200" indent="-457200">
              <a:buFont typeface="+mj-lt"/>
              <a:buAutoNum type="arabicPeriod" startAt="16"/>
            </a:pPr>
            <a:endParaRPr lang="en-GB" sz="2000" dirty="0"/>
          </a:p>
          <a:p>
            <a:pPr marL="457200" indent="-457200">
              <a:buFont typeface="+mj-lt"/>
              <a:buAutoNum type="arabicPeriod" startAt="16"/>
            </a:pPr>
            <a:r>
              <a:rPr lang="en-GB" sz="2000" dirty="0">
                <a:solidFill>
                  <a:srgbClr val="7030A0"/>
                </a:solidFill>
              </a:rPr>
              <a:t>Resilience: </a:t>
            </a:r>
            <a:r>
              <a:rPr lang="en-GB" sz="2000" dirty="0"/>
              <a:t>Innovating can be challenging, so resilience is vital. Innovative teams bounce back from setbacks and stay committed to their goals.</a:t>
            </a:r>
          </a:p>
          <a:p>
            <a:pPr marL="457200" indent="-457200">
              <a:buFont typeface="+mj-lt"/>
              <a:buAutoNum type="arabicPeriod" startAt="16"/>
            </a:pPr>
            <a:endParaRPr lang="en-GB" sz="2000" dirty="0"/>
          </a:p>
          <a:p>
            <a:pPr marL="457200" indent="-457200">
              <a:buFont typeface="+mj-lt"/>
              <a:buAutoNum type="arabicPeriod" startAt="16"/>
            </a:pPr>
            <a:r>
              <a:rPr lang="en-GB" sz="2000" dirty="0">
                <a:solidFill>
                  <a:srgbClr val="7030A0"/>
                </a:solidFill>
              </a:rPr>
              <a:t>External Engagement: </a:t>
            </a:r>
            <a:r>
              <a:rPr lang="en-GB" sz="2000" dirty="0"/>
              <a:t>These employees engage with external networks, attend industry events, and collaborate with experts outside the team to gain fresh insights.</a:t>
            </a:r>
          </a:p>
          <a:p>
            <a:pPr marL="457200" indent="-457200">
              <a:buFont typeface="+mj-lt"/>
              <a:buAutoNum type="arabicPeriod" startAt="16"/>
            </a:pPr>
            <a:endParaRPr lang="en-GB" sz="2000" dirty="0"/>
          </a:p>
          <a:p>
            <a:pPr marL="457200" indent="-457200">
              <a:buFont typeface="+mj-lt"/>
              <a:buAutoNum type="arabicPeriod" startAt="16"/>
            </a:pPr>
            <a:r>
              <a:rPr lang="en-GB" sz="2000" dirty="0">
                <a:solidFill>
                  <a:srgbClr val="7030A0"/>
                </a:solidFill>
              </a:rPr>
              <a:t>Long-Term Vision: </a:t>
            </a:r>
            <a:r>
              <a:rPr lang="en-GB" sz="2000" dirty="0"/>
              <a:t>While addressing immediate challenges, innovative teams also maintain a long-term vision. Members anticipate future trends and position themselves for sustained innovation.</a:t>
            </a:r>
          </a:p>
          <a:p>
            <a:pPr algn="just">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0659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IN" sz="3200" b="1" dirty="0">
                <a:solidFill>
                  <a:srgbClr val="C00000"/>
                </a:solidFill>
              </a:rPr>
              <a:t>Measuring the impact and value of creativity</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42</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4401205"/>
          </a:xfrm>
          <a:prstGeom prst="rect">
            <a:avLst/>
          </a:prstGeom>
        </p:spPr>
        <p:txBody>
          <a:bodyPr wrap="square">
            <a:spAutoFit/>
          </a:bodyPr>
          <a:lstStyle/>
          <a:p>
            <a:pPr algn="just">
              <a:buFont typeface="Arial" pitchFamily="34" charset="0"/>
              <a:buChar char="•"/>
            </a:pPr>
            <a:r>
              <a:rPr lang="en-GB" sz="2000" dirty="0"/>
              <a:t>While there is no single right way to measure design thinking success, there are three main areas that are typically considered: </a:t>
            </a:r>
            <a:r>
              <a:rPr lang="en-GB" sz="2000" dirty="0">
                <a:solidFill>
                  <a:srgbClr val="C00000"/>
                </a:solidFill>
              </a:rPr>
              <a:t>customer impact, business value, and design activities.</a:t>
            </a:r>
          </a:p>
          <a:p>
            <a:pPr algn="just">
              <a:buFont typeface="Arial" pitchFamily="34" charset="0"/>
              <a:buChar char="•"/>
            </a:pPr>
            <a:r>
              <a:rPr lang="en-GB" sz="2000" dirty="0">
                <a:solidFill>
                  <a:srgbClr val="00B050"/>
                </a:solidFill>
              </a:rPr>
              <a:t>Customer impact</a:t>
            </a:r>
            <a:r>
              <a:rPr lang="en-GB" sz="2000" dirty="0"/>
              <a:t> measures how design thinking has helped improve the experience of your customers or users. This can be quantified in terms of satisfaction scores, Net Promoter Score (NPS), or other customer feedback metrics.</a:t>
            </a:r>
          </a:p>
          <a:p>
            <a:pPr algn="just">
              <a:buFont typeface="Arial" pitchFamily="34" charset="0"/>
              <a:buChar char="•"/>
            </a:pPr>
            <a:r>
              <a:rPr lang="en-GB" sz="2000" dirty="0">
                <a:solidFill>
                  <a:srgbClr val="00B050"/>
                </a:solidFill>
              </a:rPr>
              <a:t>Business value </a:t>
            </a:r>
            <a:r>
              <a:rPr lang="en-GB" sz="2000" dirty="0"/>
              <a:t>looks at how design thinking has helped drive tangible results for your organization, such as increased sales or reduced costs.</a:t>
            </a:r>
          </a:p>
          <a:p>
            <a:pPr algn="just">
              <a:buFont typeface="Arial" pitchFamily="34" charset="0"/>
              <a:buChar char="•"/>
            </a:pPr>
            <a:r>
              <a:rPr lang="en-GB" sz="2000" dirty="0">
                <a:solidFill>
                  <a:srgbClr val="00B050"/>
                </a:solidFill>
              </a:rPr>
              <a:t>Design activity </a:t>
            </a:r>
            <a:r>
              <a:rPr lang="en-GB" sz="2000" dirty="0"/>
              <a:t>measures assess the quality and quantity of design work being produced, such as the number of prototypes developed, the number of design thinking projects completed, or the number of customers engaged throughout the process.</a:t>
            </a:r>
          </a:p>
          <a:p>
            <a:pPr algn="just"/>
            <a:r>
              <a:rPr lang="en-GB" sz="2000" dirty="0"/>
              <a:t>While all three of these areas are important to consider when evaluating design thinking success, the specific metrics will vary depending on your organization’s goals and objectives.</a:t>
            </a:r>
          </a:p>
          <a:p>
            <a:pPr algn="just">
              <a:buFont typeface="Arial" pitchFamily="34" charset="0"/>
              <a:buChar char="•"/>
            </a:pPr>
            <a:endParaRPr lang="en-GB" sz="2000" dirty="0"/>
          </a:p>
          <a:p>
            <a:pPr algn="just">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0659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IN" sz="3200" b="1" dirty="0">
                <a:solidFill>
                  <a:srgbClr val="C00000"/>
                </a:solidFill>
              </a:rPr>
              <a:t>Measuring the impact and value of creativity</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43</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5324535"/>
          </a:xfrm>
          <a:prstGeom prst="rect">
            <a:avLst/>
          </a:prstGeom>
        </p:spPr>
        <p:txBody>
          <a:bodyPr wrap="square">
            <a:spAutoFit/>
          </a:bodyPr>
          <a:lstStyle/>
          <a:p>
            <a:r>
              <a:rPr lang="en-GB" sz="2000" b="1" dirty="0"/>
              <a:t>30 Design Thinking Measures of Success</a:t>
            </a:r>
          </a:p>
          <a:p>
            <a:pPr marL="457200" indent="-457200">
              <a:buFont typeface="+mj-lt"/>
              <a:buAutoNum type="arabicPeriod"/>
            </a:pPr>
            <a:r>
              <a:rPr lang="en-GB" sz="2000" dirty="0"/>
              <a:t>How many customers spoken with?</a:t>
            </a:r>
          </a:p>
          <a:p>
            <a:pPr marL="457200" indent="-457200">
              <a:buFont typeface="+mj-lt"/>
              <a:buAutoNum type="arabicPeriod"/>
            </a:pPr>
            <a:r>
              <a:rPr lang="en-GB" sz="2000" dirty="0"/>
              <a:t>How many days since speaking to a customer?</a:t>
            </a:r>
          </a:p>
          <a:p>
            <a:pPr marL="457200" indent="-457200">
              <a:buFont typeface="+mj-lt"/>
              <a:buAutoNum type="arabicPeriod"/>
            </a:pPr>
            <a:r>
              <a:rPr lang="en-GB" sz="2000" dirty="0"/>
              <a:t>How do customers rate their satisfaction levels?</a:t>
            </a:r>
          </a:p>
          <a:p>
            <a:pPr marL="457200" indent="-457200">
              <a:buFont typeface="+mj-lt"/>
              <a:buAutoNum type="arabicPeriod"/>
            </a:pPr>
            <a:r>
              <a:rPr lang="en-GB" sz="2000" dirty="0"/>
              <a:t>How has your Net Promoter Score been affected?</a:t>
            </a:r>
          </a:p>
          <a:p>
            <a:pPr marL="457200" indent="-457200">
              <a:buFont typeface="+mj-lt"/>
              <a:buAutoNum type="arabicPeriod"/>
            </a:pPr>
            <a:r>
              <a:rPr lang="en-GB" sz="2000" dirty="0"/>
              <a:t>Has usability testing shown positive results?</a:t>
            </a:r>
          </a:p>
          <a:p>
            <a:pPr marL="457200" indent="-457200">
              <a:buFont typeface="+mj-lt"/>
              <a:buAutoNum type="arabicPeriod"/>
            </a:pPr>
            <a:r>
              <a:rPr lang="en-GB" sz="2000" dirty="0"/>
              <a:t>How many referrals are you receiving?</a:t>
            </a:r>
          </a:p>
          <a:p>
            <a:pPr marL="457200" indent="-457200">
              <a:buFont typeface="+mj-lt"/>
              <a:buAutoNum type="arabicPeriod"/>
            </a:pPr>
            <a:r>
              <a:rPr lang="en-GB" sz="2000" dirty="0"/>
              <a:t>What’s the sentiment of customer feedback?</a:t>
            </a:r>
          </a:p>
          <a:p>
            <a:pPr marL="457200" indent="-457200">
              <a:buFont typeface="+mj-lt"/>
              <a:buAutoNum type="arabicPeriod"/>
            </a:pPr>
            <a:r>
              <a:rPr lang="en-GB" sz="2000" dirty="0"/>
              <a:t>How many positive pieces of customer feedback are there?</a:t>
            </a:r>
          </a:p>
          <a:p>
            <a:pPr marL="457200" indent="-457200">
              <a:buFont typeface="+mj-lt"/>
              <a:buAutoNum type="arabicPeriod"/>
            </a:pPr>
            <a:r>
              <a:rPr lang="en-GB" sz="2000" dirty="0"/>
              <a:t>How has turnover been impacted?</a:t>
            </a:r>
          </a:p>
          <a:p>
            <a:pPr marL="457200" indent="-457200">
              <a:buFont typeface="+mj-lt"/>
              <a:buAutoNum type="arabicPeriod"/>
            </a:pPr>
            <a:r>
              <a:rPr lang="en-GB" sz="2000" dirty="0"/>
              <a:t>How have costs been affected?</a:t>
            </a:r>
          </a:p>
          <a:p>
            <a:pPr marL="457200" indent="-457200">
              <a:buFont typeface="+mj-lt"/>
              <a:buAutoNum type="arabicPeriod"/>
            </a:pPr>
            <a:r>
              <a:rPr lang="en-GB" sz="2000" dirty="0"/>
              <a:t>How many new customers have signed up?</a:t>
            </a:r>
          </a:p>
          <a:p>
            <a:pPr marL="457200" indent="-457200">
              <a:buFont typeface="+mj-lt"/>
              <a:buAutoNum type="arabicPeriod"/>
            </a:pPr>
            <a:r>
              <a:rPr lang="en-GB" sz="2000" dirty="0"/>
              <a:t>How has your customer retention been impacted?</a:t>
            </a:r>
          </a:p>
          <a:p>
            <a:pPr marL="457200" indent="-457200">
              <a:buFont typeface="+mj-lt"/>
              <a:buAutoNum type="arabicPeriod"/>
            </a:pPr>
            <a:r>
              <a:rPr lang="en-GB" sz="2000" dirty="0"/>
              <a:t>Is the design team satisfied with the design quality and process?</a:t>
            </a:r>
          </a:p>
          <a:p>
            <a:pPr marL="457200" indent="-457200">
              <a:buFont typeface="+mj-lt"/>
              <a:buAutoNum type="arabicPeriod"/>
            </a:pPr>
            <a:r>
              <a:rPr lang="en-GB" sz="2000" dirty="0"/>
              <a:t>Do product teams feel connected to the customer?</a:t>
            </a:r>
          </a:p>
          <a:p>
            <a:pPr marL="457200" indent="-457200">
              <a:buFont typeface="+mj-lt"/>
              <a:buAutoNum type="arabicPeriod"/>
            </a:pPr>
            <a:r>
              <a:rPr lang="en-GB" sz="2000" dirty="0"/>
              <a:t>Can employees offer useful customer insight?</a:t>
            </a:r>
          </a:p>
          <a:p>
            <a:pPr marL="457200" indent="-457200">
              <a:buFont typeface="+mj-lt"/>
              <a:buAutoNum type="arabicPeriod"/>
            </a:pPr>
            <a:r>
              <a:rPr lang="en-GB" sz="2000" dirty="0"/>
              <a:t>How many employees have attended a design thinking workshop?</a:t>
            </a:r>
          </a:p>
        </p:txBody>
      </p:sp>
    </p:spTree>
    <p:extLst>
      <p:ext uri="{BB962C8B-B14F-4D97-AF65-F5344CB8AC3E}">
        <p14:creationId xmlns:p14="http://schemas.microsoft.com/office/powerpoint/2010/main" xmlns="" val="2200659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IN" sz="3200" b="1" dirty="0">
                <a:solidFill>
                  <a:srgbClr val="C00000"/>
                </a:solidFill>
              </a:rPr>
              <a:t>Measuring the impact and value of creativity</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44</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5632311"/>
          </a:xfrm>
          <a:prstGeom prst="rect">
            <a:avLst/>
          </a:prstGeom>
        </p:spPr>
        <p:txBody>
          <a:bodyPr wrap="square">
            <a:spAutoFit/>
          </a:bodyPr>
          <a:lstStyle/>
          <a:p>
            <a:r>
              <a:rPr lang="en-GB" sz="2000" b="1" dirty="0"/>
              <a:t>30 Design Thinking Measures of Success</a:t>
            </a:r>
          </a:p>
          <a:p>
            <a:pPr marL="457200" indent="-457200">
              <a:buFont typeface="+mj-lt"/>
              <a:buAutoNum type="arabicPeriod" startAt="17"/>
            </a:pPr>
            <a:r>
              <a:rPr lang="en-GB" sz="2000" dirty="0"/>
              <a:t>How many employees can articulate human </a:t>
            </a:r>
            <a:r>
              <a:rPr lang="en-GB" sz="2000" dirty="0" err="1"/>
              <a:t>centered</a:t>
            </a:r>
            <a:r>
              <a:rPr lang="en-GB" sz="2000" dirty="0"/>
              <a:t> design?</a:t>
            </a:r>
          </a:p>
          <a:p>
            <a:pPr marL="457200" indent="-457200">
              <a:buFont typeface="+mj-lt"/>
              <a:buAutoNum type="arabicPeriod" startAt="17"/>
            </a:pPr>
            <a:r>
              <a:rPr lang="en-GB" sz="2000" dirty="0"/>
              <a:t>Do employees report a greater sense of collaboration?</a:t>
            </a:r>
          </a:p>
          <a:p>
            <a:pPr marL="457200" indent="-457200">
              <a:buFont typeface="+mj-lt"/>
              <a:buAutoNum type="arabicPeriod" startAt="17"/>
            </a:pPr>
            <a:r>
              <a:rPr lang="en-GB" sz="2000" dirty="0"/>
              <a:t>Does your organization use design as a strategic tool?</a:t>
            </a:r>
          </a:p>
          <a:p>
            <a:pPr marL="457200" indent="-457200">
              <a:buFont typeface="+mj-lt"/>
              <a:buAutoNum type="arabicPeriod" startAt="17"/>
            </a:pPr>
            <a:r>
              <a:rPr lang="en-GB" sz="2000" dirty="0"/>
              <a:t>How many employees are trained in Design Thinking?</a:t>
            </a:r>
          </a:p>
          <a:p>
            <a:pPr marL="457200" indent="-457200">
              <a:buFont typeface="+mj-lt"/>
              <a:buAutoNum type="arabicPeriod" startAt="17"/>
            </a:pPr>
            <a:r>
              <a:rPr lang="en-GB" sz="2000" dirty="0"/>
              <a:t>How many Design Thinking outcomes are on your roadmap?</a:t>
            </a:r>
          </a:p>
          <a:p>
            <a:pPr marL="457200" indent="-457200">
              <a:buFont typeface="+mj-lt"/>
              <a:buAutoNum type="arabicPeriod" startAt="17"/>
            </a:pPr>
            <a:r>
              <a:rPr lang="en-GB" sz="2000" dirty="0"/>
              <a:t>How has speed to market been affected?</a:t>
            </a:r>
          </a:p>
          <a:p>
            <a:pPr marL="457200" indent="-457200">
              <a:buFont typeface="+mj-lt"/>
              <a:buAutoNum type="arabicPeriod" startAt="17"/>
            </a:pPr>
            <a:r>
              <a:rPr lang="en-GB" sz="2000" dirty="0"/>
              <a:t>How many Design Thinking projects have been completed?</a:t>
            </a:r>
          </a:p>
          <a:p>
            <a:pPr marL="457200" indent="-457200">
              <a:buFont typeface="+mj-lt"/>
              <a:buAutoNum type="arabicPeriod" startAt="17"/>
            </a:pPr>
            <a:r>
              <a:rPr lang="en-GB" sz="2000" dirty="0"/>
              <a:t>How many Design Thinking projects have been funded?</a:t>
            </a:r>
          </a:p>
          <a:p>
            <a:pPr marL="457200" indent="-457200">
              <a:buFont typeface="+mj-lt"/>
              <a:buAutoNum type="arabicPeriod" startAt="17"/>
            </a:pPr>
            <a:r>
              <a:rPr lang="en-GB" sz="2000" dirty="0"/>
              <a:t>How many Design Thinking projects have been finished?</a:t>
            </a:r>
          </a:p>
          <a:p>
            <a:pPr marL="457200" indent="-457200">
              <a:buFont typeface="+mj-lt"/>
              <a:buAutoNum type="arabicPeriod" startAt="17"/>
            </a:pPr>
            <a:r>
              <a:rPr lang="en-GB" sz="2000" dirty="0"/>
              <a:t>How many prototypes have been created?</a:t>
            </a:r>
          </a:p>
          <a:p>
            <a:pPr marL="457200" indent="-457200">
              <a:buFont typeface="+mj-lt"/>
              <a:buAutoNum type="arabicPeriod" startAt="17"/>
            </a:pPr>
            <a:r>
              <a:rPr lang="en-GB" sz="2000" dirty="0"/>
              <a:t>How many iterations of a prototype have there been?</a:t>
            </a:r>
          </a:p>
          <a:p>
            <a:pPr marL="457200" indent="-457200">
              <a:buFont typeface="+mj-lt"/>
              <a:buAutoNum type="arabicPeriod" startAt="17"/>
            </a:pPr>
            <a:r>
              <a:rPr lang="en-GB" sz="2000" dirty="0"/>
              <a:t>How many ideation sessions have been conducted?</a:t>
            </a:r>
          </a:p>
          <a:p>
            <a:pPr marL="457200" indent="-457200">
              <a:buFont typeface="+mj-lt"/>
              <a:buAutoNum type="arabicPeriod" startAt="17"/>
            </a:pPr>
            <a:r>
              <a:rPr lang="en-GB" sz="2000" dirty="0"/>
              <a:t>How many </a:t>
            </a:r>
            <a:r>
              <a:rPr lang="en-GB" sz="2000" u="sng" dirty="0">
                <a:hlinkClick r:id="rId3"/>
              </a:rPr>
              <a:t>complex problems</a:t>
            </a:r>
            <a:r>
              <a:rPr lang="en-GB" sz="2000" dirty="0"/>
              <a:t> have been solved?</a:t>
            </a:r>
          </a:p>
          <a:p>
            <a:pPr marL="457200" indent="-457200">
              <a:buFont typeface="+mj-lt"/>
              <a:buAutoNum type="arabicPeriod" startAt="17"/>
            </a:pPr>
            <a:r>
              <a:rPr lang="en-GB" sz="2000" dirty="0"/>
              <a:t>How many different skills have contributed to each project?</a:t>
            </a:r>
          </a:p>
          <a:p>
            <a:pPr marL="457200" indent="-457200">
              <a:buFont typeface="+mj-lt"/>
              <a:buAutoNum type="arabicPeriod" startAt="17"/>
            </a:pPr>
            <a:r>
              <a:rPr lang="en-GB" sz="2000" dirty="0"/>
              <a:t>How diverse are the participants in the </a:t>
            </a:r>
            <a:r>
              <a:rPr lang="en-GB" sz="2000" u="sng" dirty="0">
                <a:hlinkClick r:id="rId4"/>
              </a:rPr>
              <a:t>Design Thinking process</a:t>
            </a:r>
            <a:r>
              <a:rPr lang="en-GB" sz="2000" dirty="0"/>
              <a:t>?</a:t>
            </a:r>
          </a:p>
          <a:p>
            <a:pPr marL="457200" indent="-457200">
              <a:buFont typeface="+mj-lt"/>
              <a:buAutoNum type="arabicPeriod" startAt="17"/>
            </a:pPr>
            <a:r>
              <a:rPr lang="en-GB" sz="2000" dirty="0"/>
              <a:t>How are Design Thinking outcomes performing </a:t>
            </a:r>
            <a:r>
              <a:rPr lang="en-GB" sz="2000" dirty="0" err="1"/>
              <a:t>vs</a:t>
            </a:r>
            <a:r>
              <a:rPr lang="en-GB" sz="2000" dirty="0"/>
              <a:t> traditional methods?</a:t>
            </a:r>
          </a:p>
          <a:p>
            <a:endParaRPr lang="en-GB" sz="2000" b="1" dirty="0"/>
          </a:p>
        </p:txBody>
      </p:sp>
    </p:spTree>
    <p:extLst>
      <p:ext uri="{BB962C8B-B14F-4D97-AF65-F5344CB8AC3E}">
        <p14:creationId xmlns:p14="http://schemas.microsoft.com/office/powerpoint/2010/main" xmlns="" val="2200659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1DB47-19BA-23D7-515F-F779FFA22394}"/>
              </a:ext>
            </a:extLst>
          </p:cNvPr>
          <p:cNvSpPr>
            <a:spLocks noGrp="1"/>
          </p:cNvSpPr>
          <p:nvPr>
            <p:ph type="title"/>
          </p:nvPr>
        </p:nvSpPr>
        <p:spPr/>
        <p:txBody>
          <a:bodyPr/>
          <a:lstStyle/>
          <a:p>
            <a:r>
              <a:rPr lang="en-US" sz="2800" b="1" dirty="0">
                <a:solidFill>
                  <a:srgbClr val="C00000"/>
                </a:solidFill>
              </a:rPr>
              <a:t>P</a:t>
            </a:r>
            <a:r>
              <a:rPr lang="en-IN" sz="2800" b="1" dirty="0" err="1">
                <a:solidFill>
                  <a:srgbClr val="C00000"/>
                </a:solidFill>
              </a:rPr>
              <a:t>roblem</a:t>
            </a:r>
            <a:r>
              <a:rPr lang="en-IN" sz="2800" b="1" dirty="0">
                <a:solidFill>
                  <a:srgbClr val="C00000"/>
                </a:solidFill>
              </a:rPr>
              <a:t> formation </a:t>
            </a:r>
            <a:endParaRPr lang="en-IN" dirty="0"/>
          </a:p>
        </p:txBody>
      </p:sp>
      <p:sp>
        <p:nvSpPr>
          <p:cNvPr id="3" name="Slide Number Placeholder 2">
            <a:extLst>
              <a:ext uri="{FF2B5EF4-FFF2-40B4-BE49-F238E27FC236}">
                <a16:creationId xmlns:a16="http://schemas.microsoft.com/office/drawing/2014/main" xmlns="" id="{8CBE5B00-91A3-6733-E968-4F731454D338}"/>
              </a:ext>
            </a:extLst>
          </p:cNvPr>
          <p:cNvSpPr>
            <a:spLocks noGrp="1"/>
          </p:cNvSpPr>
          <p:nvPr>
            <p:ph type="sldNum" sz="quarter" idx="12"/>
          </p:nvPr>
        </p:nvSpPr>
        <p:spPr/>
        <p:txBody>
          <a:bodyPr/>
          <a:lstStyle/>
          <a:p>
            <a:fld id="{6B2B4670-F689-40C5-A733-CEE5E84C3D4A}" type="slidenum">
              <a:rPr lang="en-US" smtClean="0">
                <a:solidFill>
                  <a:srgbClr val="464653"/>
                </a:solidFill>
              </a:rPr>
              <a:pPr/>
              <a:t>45</a:t>
            </a:fld>
            <a:endParaRPr lang="en-US">
              <a:solidFill>
                <a:srgbClr val="464653"/>
              </a:solidFill>
            </a:endParaRPr>
          </a:p>
        </p:txBody>
      </p:sp>
      <p:sp>
        <p:nvSpPr>
          <p:cNvPr id="19" name="TextBox 18">
            <a:extLst>
              <a:ext uri="{FF2B5EF4-FFF2-40B4-BE49-F238E27FC236}">
                <a16:creationId xmlns:a16="http://schemas.microsoft.com/office/drawing/2014/main" xmlns="" id="{BF258F15-BBF6-480A-4CC1-11C641C9175E}"/>
              </a:ext>
            </a:extLst>
          </p:cNvPr>
          <p:cNvSpPr txBox="1"/>
          <p:nvPr/>
        </p:nvSpPr>
        <p:spPr>
          <a:xfrm>
            <a:off x="609600" y="1511559"/>
            <a:ext cx="10972801" cy="3693319"/>
          </a:xfrm>
          <a:prstGeom prst="rect">
            <a:avLst/>
          </a:prstGeom>
          <a:noFill/>
        </p:spPr>
        <p:txBody>
          <a:bodyPr wrap="square" rtlCol="0">
            <a:spAutoFit/>
          </a:bodyPr>
          <a:lstStyle/>
          <a:p>
            <a:r>
              <a:rPr lang="en-US" dirty="0"/>
              <a:t>Problem formation is a critical step in data thinking and innovation product design. It involves identifying, framing, and defining a problem in a way that enables effective problem-solving and guides the creation of innovative solutions. Here's how you can approach it:</a:t>
            </a:r>
          </a:p>
          <a:p>
            <a:r>
              <a:rPr lang="en-US" b="1" dirty="0"/>
              <a:t>Steps in Problem Formation</a:t>
            </a:r>
          </a:p>
          <a:p>
            <a:r>
              <a:rPr lang="en-US" b="1" dirty="0"/>
              <a:t>1. Identify the Context</a:t>
            </a:r>
          </a:p>
          <a:p>
            <a:pPr>
              <a:buFont typeface="Arial" panose="020B0604020202020204" pitchFamily="34" charset="0"/>
              <a:buChar char="•"/>
            </a:pPr>
            <a:r>
              <a:rPr lang="en-US" dirty="0"/>
              <a:t>Understand the broader environment or industry in which the problem exists.</a:t>
            </a:r>
          </a:p>
          <a:p>
            <a:pPr>
              <a:buFont typeface="Arial" panose="020B0604020202020204" pitchFamily="34" charset="0"/>
              <a:buChar char="•"/>
            </a:pPr>
            <a:r>
              <a:rPr lang="en-US" dirty="0"/>
              <a:t>Gather insights about stakeholders, market trends, and user needs.</a:t>
            </a:r>
          </a:p>
          <a:p>
            <a:r>
              <a:rPr lang="en-US" b="1" dirty="0"/>
              <a:t>Example:</a:t>
            </a:r>
            <a:r>
              <a:rPr lang="en-US" dirty="0"/>
              <a:t> In healthcare, identify rising patient dissatisfaction with appointment scheduling systems.</a:t>
            </a:r>
          </a:p>
          <a:p>
            <a:r>
              <a:rPr lang="en-US" b="1" dirty="0"/>
              <a:t>2. Define the Core Problem</a:t>
            </a:r>
          </a:p>
          <a:p>
            <a:pPr>
              <a:buFont typeface="Arial" panose="020B0604020202020204" pitchFamily="34" charset="0"/>
              <a:buChar char="•"/>
            </a:pPr>
            <a:r>
              <a:rPr lang="en-US" dirty="0"/>
              <a:t>Pinpoint the issue affecting users, businesses, or systems.</a:t>
            </a:r>
          </a:p>
          <a:p>
            <a:pPr>
              <a:buFont typeface="Arial" panose="020B0604020202020204" pitchFamily="34" charset="0"/>
              <a:buChar char="•"/>
            </a:pPr>
            <a:r>
              <a:rPr lang="en-US" dirty="0"/>
              <a:t>Ensure the problem is specific and actionable.</a:t>
            </a:r>
          </a:p>
          <a:p>
            <a:r>
              <a:rPr lang="en-US" b="1" dirty="0"/>
              <a:t>Example:</a:t>
            </a:r>
            <a:r>
              <a:rPr lang="en-US" dirty="0"/>
              <a:t> "Patients face delays and confusion in booking appointments due to outdated systems."</a:t>
            </a:r>
          </a:p>
          <a:p>
            <a:endParaRPr lang="en-IN" dirty="0"/>
          </a:p>
        </p:txBody>
      </p:sp>
    </p:spTree>
    <p:extLst>
      <p:ext uri="{BB962C8B-B14F-4D97-AF65-F5344CB8AC3E}">
        <p14:creationId xmlns:p14="http://schemas.microsoft.com/office/powerpoint/2010/main" xmlns="" val="975052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3D533-1E70-997A-77FF-7F7B648086D1}"/>
              </a:ext>
            </a:extLst>
          </p:cNvPr>
          <p:cNvSpPr>
            <a:spLocks noGrp="1"/>
          </p:cNvSpPr>
          <p:nvPr>
            <p:ph type="title"/>
          </p:nvPr>
        </p:nvSpPr>
        <p:spPr/>
        <p:txBody>
          <a:bodyPr/>
          <a:lstStyle/>
          <a:p>
            <a:r>
              <a:rPr lang="en-US" sz="3200" b="1" dirty="0">
                <a:solidFill>
                  <a:srgbClr val="C00000"/>
                </a:solidFill>
              </a:rPr>
              <a:t>P</a:t>
            </a:r>
            <a:r>
              <a:rPr lang="en-IN" sz="3200" b="1" dirty="0" err="1">
                <a:solidFill>
                  <a:srgbClr val="C00000"/>
                </a:solidFill>
              </a:rPr>
              <a:t>roblem</a:t>
            </a:r>
            <a:r>
              <a:rPr lang="en-IN" sz="3200" b="1" dirty="0">
                <a:solidFill>
                  <a:srgbClr val="C00000"/>
                </a:solidFill>
              </a:rPr>
              <a:t> formation </a:t>
            </a:r>
            <a:endParaRPr lang="en-IN" dirty="0"/>
          </a:p>
        </p:txBody>
      </p:sp>
      <p:sp>
        <p:nvSpPr>
          <p:cNvPr id="3" name="Slide Number Placeholder 2">
            <a:extLst>
              <a:ext uri="{FF2B5EF4-FFF2-40B4-BE49-F238E27FC236}">
                <a16:creationId xmlns:a16="http://schemas.microsoft.com/office/drawing/2014/main" xmlns="" id="{9B0B6100-E9EA-6639-265C-E5A116560539}"/>
              </a:ext>
            </a:extLst>
          </p:cNvPr>
          <p:cNvSpPr>
            <a:spLocks noGrp="1"/>
          </p:cNvSpPr>
          <p:nvPr>
            <p:ph type="sldNum" sz="quarter" idx="12"/>
          </p:nvPr>
        </p:nvSpPr>
        <p:spPr/>
        <p:txBody>
          <a:bodyPr/>
          <a:lstStyle/>
          <a:p>
            <a:fld id="{6B2B4670-F689-40C5-A733-CEE5E84C3D4A}" type="slidenum">
              <a:rPr lang="en-US" smtClean="0">
                <a:solidFill>
                  <a:srgbClr val="464653"/>
                </a:solidFill>
              </a:rPr>
              <a:pPr/>
              <a:t>46</a:t>
            </a:fld>
            <a:endParaRPr lang="en-US">
              <a:solidFill>
                <a:srgbClr val="464653"/>
              </a:solidFill>
            </a:endParaRPr>
          </a:p>
        </p:txBody>
      </p:sp>
      <p:sp>
        <p:nvSpPr>
          <p:cNvPr id="16" name="TextBox 15">
            <a:extLst>
              <a:ext uri="{FF2B5EF4-FFF2-40B4-BE49-F238E27FC236}">
                <a16:creationId xmlns:a16="http://schemas.microsoft.com/office/drawing/2014/main" xmlns="" id="{141E77C6-9105-C6B6-A680-104E9A21D66F}"/>
              </a:ext>
            </a:extLst>
          </p:cNvPr>
          <p:cNvSpPr txBox="1"/>
          <p:nvPr/>
        </p:nvSpPr>
        <p:spPr>
          <a:xfrm>
            <a:off x="449179" y="1363579"/>
            <a:ext cx="11293642" cy="8125301"/>
          </a:xfrm>
          <a:prstGeom prst="rect">
            <a:avLst/>
          </a:prstGeom>
          <a:noFill/>
        </p:spPr>
        <p:txBody>
          <a:bodyPr wrap="square" rtlCol="0">
            <a:spAutoFit/>
          </a:bodyPr>
          <a:lstStyle/>
          <a:p>
            <a:r>
              <a:rPr lang="en-US" b="1" dirty="0"/>
              <a:t>3. Understand the Stakeholders</a:t>
            </a:r>
          </a:p>
          <a:p>
            <a:pPr>
              <a:buFont typeface="Arial" panose="020B0604020202020204" pitchFamily="34" charset="0"/>
              <a:buChar char="•"/>
            </a:pPr>
            <a:r>
              <a:rPr lang="en-US" dirty="0"/>
              <a:t>Identify who is impacted by the problem (users, customers, employees, etc.).</a:t>
            </a:r>
          </a:p>
          <a:p>
            <a:pPr>
              <a:buFont typeface="Arial" panose="020B0604020202020204" pitchFamily="34" charset="0"/>
              <a:buChar char="•"/>
            </a:pPr>
            <a:r>
              <a:rPr lang="en-US" dirty="0"/>
              <a:t>Gather perspectives through interviews, surveys, or observational studies.</a:t>
            </a:r>
          </a:p>
          <a:p>
            <a:r>
              <a:rPr lang="en-US" b="1" dirty="0"/>
              <a:t>Example:</a:t>
            </a:r>
            <a:r>
              <a:rPr lang="en-US" dirty="0"/>
              <a:t> Patients, hospital staff, and administrators may all face challenges in the scheduling process.</a:t>
            </a:r>
          </a:p>
          <a:p>
            <a:r>
              <a:rPr lang="en-US" b="1" dirty="0"/>
              <a:t>4. Analyze the Root Cause</a:t>
            </a:r>
          </a:p>
          <a:p>
            <a:pPr>
              <a:buFont typeface="Arial" panose="020B0604020202020204" pitchFamily="34" charset="0"/>
              <a:buChar char="•"/>
            </a:pPr>
            <a:r>
              <a:rPr lang="en-US" dirty="0"/>
              <a:t>Use tools like </a:t>
            </a:r>
            <a:r>
              <a:rPr lang="en-US" b="1" dirty="0"/>
              <a:t>5 Whys</a:t>
            </a:r>
            <a:r>
              <a:rPr lang="en-US" dirty="0"/>
              <a:t>, </a:t>
            </a:r>
            <a:r>
              <a:rPr lang="en-US" b="1" dirty="0"/>
              <a:t>Ishikawa Diagrams</a:t>
            </a:r>
            <a:r>
              <a:rPr lang="en-US" dirty="0"/>
              <a:t>, or </a:t>
            </a:r>
            <a:r>
              <a:rPr lang="en-US" b="1" dirty="0"/>
              <a:t>System Mapping</a:t>
            </a:r>
            <a:r>
              <a:rPr lang="en-US" dirty="0"/>
              <a:t> to dig deeper.</a:t>
            </a:r>
          </a:p>
          <a:p>
            <a:pPr>
              <a:buFont typeface="Arial" panose="020B0604020202020204" pitchFamily="34" charset="0"/>
              <a:buChar char="•"/>
            </a:pPr>
            <a:r>
              <a:rPr lang="en-US" dirty="0"/>
              <a:t>Differentiate between symptoms (e.g., long wait times) and root causes (e.g., lack of real-time data).</a:t>
            </a:r>
          </a:p>
          <a:p>
            <a:r>
              <a:rPr lang="en-US" b="1" dirty="0"/>
              <a:t>5. Leverage Data Thinking</a:t>
            </a:r>
          </a:p>
          <a:p>
            <a:pPr>
              <a:buFont typeface="Arial" panose="020B0604020202020204" pitchFamily="34" charset="0"/>
              <a:buChar char="•"/>
            </a:pPr>
            <a:r>
              <a:rPr lang="en-US" dirty="0"/>
              <a:t>Ask how data can help understand or solve the problem.</a:t>
            </a:r>
          </a:p>
          <a:p>
            <a:pPr>
              <a:buFont typeface="Arial" panose="020B0604020202020204" pitchFamily="34" charset="0"/>
              <a:buChar char="•"/>
            </a:pPr>
            <a:r>
              <a:rPr lang="en-US" dirty="0"/>
              <a:t>Identify key metrics, patterns, or anomalies that provide actionable insights.</a:t>
            </a:r>
          </a:p>
          <a:p>
            <a:r>
              <a:rPr lang="en-US" b="1" dirty="0"/>
              <a:t>Example:</a:t>
            </a:r>
            <a:r>
              <a:rPr lang="en-US" dirty="0"/>
              <a:t> Analyze historical scheduling data to find peak times, bottlenecks, or inefficiencies.</a:t>
            </a:r>
          </a:p>
          <a:p>
            <a:r>
              <a:rPr lang="en-US" b="1" dirty="0"/>
              <a:t>6. Formulate the Problem Statement</a:t>
            </a:r>
          </a:p>
          <a:p>
            <a:pPr>
              <a:buFont typeface="Arial" panose="020B0604020202020204" pitchFamily="34" charset="0"/>
              <a:buChar char="•"/>
            </a:pPr>
            <a:r>
              <a:rPr lang="en-US" dirty="0"/>
              <a:t>Write a clear, concise statement that includes:</a:t>
            </a:r>
          </a:p>
          <a:p>
            <a:pPr marL="742950" lvl="1" indent="-285750">
              <a:buFont typeface="Arial" panose="020B0604020202020204" pitchFamily="34" charset="0"/>
              <a:buChar char="•"/>
            </a:pPr>
            <a:r>
              <a:rPr lang="en-US" b="1" dirty="0"/>
              <a:t>Who</a:t>
            </a:r>
            <a:r>
              <a:rPr lang="en-US" dirty="0"/>
              <a:t> is affected.</a:t>
            </a:r>
          </a:p>
          <a:p>
            <a:pPr marL="742950" lvl="1" indent="-285750">
              <a:buFont typeface="Arial" panose="020B0604020202020204" pitchFamily="34" charset="0"/>
              <a:buChar char="•"/>
            </a:pPr>
            <a:r>
              <a:rPr lang="en-US" b="1" dirty="0"/>
              <a:t>What</a:t>
            </a:r>
            <a:r>
              <a:rPr lang="en-US" dirty="0"/>
              <a:t> the problem is.</a:t>
            </a:r>
          </a:p>
          <a:p>
            <a:pPr marL="742950" lvl="1" indent="-285750">
              <a:buFont typeface="Arial" panose="020B0604020202020204" pitchFamily="34" charset="0"/>
              <a:buChar char="•"/>
            </a:pPr>
            <a:r>
              <a:rPr lang="en-US" b="1" dirty="0"/>
              <a:t>Why</a:t>
            </a:r>
            <a:r>
              <a:rPr lang="en-US" dirty="0"/>
              <a:t> it matters.</a:t>
            </a:r>
          </a:p>
          <a:p>
            <a:pPr marL="742950" lvl="1" indent="-285750">
              <a:buFont typeface="Arial" panose="020B0604020202020204" pitchFamily="34" charset="0"/>
              <a:buChar char="•"/>
            </a:pPr>
            <a:r>
              <a:rPr lang="en-US" b="1" dirty="0"/>
              <a:t>Desired outcomes</a:t>
            </a:r>
            <a:r>
              <a:rPr lang="en-US" dirty="0"/>
              <a:t>.</a:t>
            </a:r>
          </a:p>
          <a:p>
            <a:endParaRPr lang="en-US" b="1" dirty="0"/>
          </a:p>
          <a:p>
            <a:pPr>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xmlns="" val="2566170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IN" sz="3200" b="1" dirty="0">
                <a:solidFill>
                  <a:srgbClr val="C00000"/>
                </a:solidFill>
              </a:rPr>
              <a:t>Introduction to Product Design</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47</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707886"/>
          </a:xfrm>
          <a:prstGeom prst="rect">
            <a:avLst/>
          </a:prstGeom>
        </p:spPr>
        <p:txBody>
          <a:bodyPr wrap="square">
            <a:spAutoFit/>
          </a:bodyPr>
          <a:lstStyle/>
          <a:p>
            <a:endParaRPr lang="en-GB" sz="2000" dirty="0"/>
          </a:p>
          <a:p>
            <a:endParaRPr lang="en-GB" sz="2000" b="1" dirty="0"/>
          </a:p>
        </p:txBody>
      </p:sp>
      <p:sp>
        <p:nvSpPr>
          <p:cNvPr id="7" name="Rectangle 6"/>
          <p:cNvSpPr/>
          <p:nvPr/>
        </p:nvSpPr>
        <p:spPr>
          <a:xfrm>
            <a:off x="819509" y="1242204"/>
            <a:ext cx="10748514" cy="4247317"/>
          </a:xfrm>
          <a:prstGeom prst="rect">
            <a:avLst/>
          </a:prstGeom>
        </p:spPr>
        <p:txBody>
          <a:bodyPr wrap="square">
            <a:spAutoFit/>
          </a:bodyPr>
          <a:lstStyle/>
          <a:p>
            <a:pPr algn="just">
              <a:buFont typeface="Arial" pitchFamily="34" charset="0"/>
              <a:buChar char="•"/>
            </a:pPr>
            <a:r>
              <a:rPr lang="en-GB" dirty="0"/>
              <a:t>Product design is the process involving complete development, innovation, and designing a product that can used by customers and </a:t>
            </a:r>
            <a:r>
              <a:rPr lang="en-GB" dirty="0" err="1"/>
              <a:t>fulfills</a:t>
            </a:r>
            <a:r>
              <a:rPr lang="en-GB" dirty="0"/>
              <a:t> their needs. It involves different stages where the development of a product takes place. </a:t>
            </a:r>
          </a:p>
          <a:p>
            <a:pPr algn="just">
              <a:buFont typeface="Arial" pitchFamily="34" charset="0"/>
              <a:buChar char="•"/>
            </a:pPr>
            <a:endParaRPr lang="en-GB" dirty="0"/>
          </a:p>
          <a:p>
            <a:pPr algn="just">
              <a:buFont typeface="Arial" pitchFamily="34" charset="0"/>
              <a:buChar char="•"/>
            </a:pPr>
            <a:r>
              <a:rPr lang="en-GB" dirty="0"/>
              <a:t>A product needs to satisfy customers’ needs and meet market requirements. Also, the design should be cost-effective and completely new and creative.</a:t>
            </a:r>
          </a:p>
          <a:p>
            <a:pPr algn="just"/>
            <a:endParaRPr lang="en-GB" dirty="0"/>
          </a:p>
          <a:p>
            <a:pPr algn="just" fontAlgn="base"/>
            <a:r>
              <a:rPr lang="en-GB" b="1" u="sng" dirty="0">
                <a:solidFill>
                  <a:srgbClr val="00B050"/>
                </a:solidFill>
              </a:rPr>
              <a:t>Importance of Product Design:</a:t>
            </a:r>
          </a:p>
          <a:p>
            <a:pPr algn="just" fontAlgn="base"/>
            <a:endParaRPr lang="en-GB" b="1" dirty="0"/>
          </a:p>
          <a:p>
            <a:pPr algn="just" fontAlgn="base">
              <a:buFont typeface="Arial" pitchFamily="34" charset="0"/>
              <a:buChar char="•"/>
            </a:pPr>
            <a:r>
              <a:rPr lang="en-GB" dirty="0"/>
              <a:t>Product designing helps many industries and businesses to grow in the market. It plays a very crucial part in everyone’s life. It encourages creative thinking and innovation. New ideas contribute significantly to products and change the way they look.</a:t>
            </a:r>
          </a:p>
          <a:p>
            <a:pPr algn="just" fontAlgn="base">
              <a:buFont typeface="Arial" pitchFamily="34" charset="0"/>
              <a:buChar char="•"/>
            </a:pPr>
            <a:r>
              <a:rPr lang="en-GB" dirty="0"/>
              <a:t>Positive impact on society.</a:t>
            </a:r>
          </a:p>
          <a:p>
            <a:pPr algn="just" fontAlgn="base">
              <a:buFont typeface="Arial" pitchFamily="34" charset="0"/>
              <a:buChar char="•"/>
            </a:pPr>
            <a:r>
              <a:rPr lang="en-GB" dirty="0"/>
              <a:t>People’s perception changes the way they look at a product.</a:t>
            </a:r>
          </a:p>
          <a:p>
            <a:pPr algn="just" fontAlgn="base">
              <a:buFont typeface="Arial" pitchFamily="34" charset="0"/>
              <a:buChar char="•"/>
            </a:pPr>
            <a:r>
              <a:rPr lang="en-GB" dirty="0"/>
              <a:t>It helps other industries to sell their product more easily.</a:t>
            </a:r>
          </a:p>
          <a:p>
            <a:pPr algn="just"/>
            <a:endParaRPr lang="en-US" dirty="0"/>
          </a:p>
        </p:txBody>
      </p:sp>
    </p:spTree>
    <p:extLst>
      <p:ext uri="{BB962C8B-B14F-4D97-AF65-F5344CB8AC3E}">
        <p14:creationId xmlns:p14="http://schemas.microsoft.com/office/powerpoint/2010/main" xmlns="" val="2200659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868680"/>
          </a:xfrm>
        </p:spPr>
        <p:txBody>
          <a:bodyPr>
            <a:normAutofit/>
          </a:bodyPr>
          <a:lstStyle/>
          <a:p>
            <a:r>
              <a:rPr lang="en-IN" sz="3200" b="1" dirty="0">
                <a:solidFill>
                  <a:srgbClr val="C00000"/>
                </a:solidFill>
              </a:rPr>
              <a:t>Introduction to Product Design</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48</a:t>
            </a:fld>
            <a:endParaRPr lang="en-US">
              <a:solidFill>
                <a:srgbClr val="464653"/>
              </a:solidFill>
            </a:endParaRPr>
          </a:p>
        </p:txBody>
      </p:sp>
      <p:sp>
        <p:nvSpPr>
          <p:cNvPr id="6" name="Rectangle 5"/>
          <p:cNvSpPr/>
          <p:nvPr/>
        </p:nvSpPr>
        <p:spPr>
          <a:xfrm>
            <a:off x="182880" y="1188721"/>
            <a:ext cx="11673840" cy="830997"/>
          </a:xfrm>
          <a:prstGeom prst="rect">
            <a:avLst/>
          </a:prstGeom>
        </p:spPr>
        <p:txBody>
          <a:bodyPr wrap="square">
            <a:spAutoFit/>
          </a:bodyPr>
          <a:lstStyle/>
          <a:p>
            <a:r>
              <a:rPr lang="en-US" sz="2400" dirty="0"/>
              <a:t/>
            </a:r>
            <a:br>
              <a:rPr lang="en-US" sz="2400" dirty="0"/>
            </a:br>
            <a:endParaRPr lang="en-US" sz="2400" dirty="0"/>
          </a:p>
        </p:txBody>
      </p:sp>
      <p:sp>
        <p:nvSpPr>
          <p:cNvPr id="5" name="Rectangle 4"/>
          <p:cNvSpPr/>
          <p:nvPr/>
        </p:nvSpPr>
        <p:spPr>
          <a:xfrm>
            <a:off x="365760" y="1146512"/>
            <a:ext cx="11567160" cy="707886"/>
          </a:xfrm>
          <a:prstGeom prst="rect">
            <a:avLst/>
          </a:prstGeom>
        </p:spPr>
        <p:txBody>
          <a:bodyPr wrap="square">
            <a:spAutoFit/>
          </a:bodyPr>
          <a:lstStyle/>
          <a:p>
            <a:endParaRPr lang="en-GB" sz="2000" dirty="0"/>
          </a:p>
          <a:p>
            <a:endParaRPr lang="en-GB" sz="2000" b="1" dirty="0"/>
          </a:p>
        </p:txBody>
      </p:sp>
      <p:sp>
        <p:nvSpPr>
          <p:cNvPr id="7" name="Rectangle 6"/>
          <p:cNvSpPr/>
          <p:nvPr/>
        </p:nvSpPr>
        <p:spPr>
          <a:xfrm>
            <a:off x="310551" y="1242204"/>
            <a:ext cx="11214340" cy="5632311"/>
          </a:xfrm>
          <a:prstGeom prst="rect">
            <a:avLst/>
          </a:prstGeom>
        </p:spPr>
        <p:txBody>
          <a:bodyPr wrap="square">
            <a:spAutoFit/>
          </a:bodyPr>
          <a:lstStyle/>
          <a:p>
            <a:pPr algn="just" fontAlgn="base"/>
            <a:r>
              <a:rPr lang="en-GB" b="1" u="sng" dirty="0">
                <a:solidFill>
                  <a:srgbClr val="00B050"/>
                </a:solidFill>
              </a:rPr>
              <a:t>Step involved in Product Design:</a:t>
            </a:r>
            <a:endParaRPr lang="en-GB" b="1" dirty="0">
              <a:solidFill>
                <a:srgbClr val="00B050"/>
              </a:solidFill>
            </a:endParaRPr>
          </a:p>
          <a:p>
            <a:pPr algn="just" fontAlgn="base"/>
            <a:endParaRPr lang="en-GB" b="1" u="sng" dirty="0"/>
          </a:p>
          <a:p>
            <a:pPr algn="just" fontAlgn="base"/>
            <a:r>
              <a:rPr lang="en-GB" b="1" u="sng" dirty="0"/>
              <a:t>Selecting a product:</a:t>
            </a:r>
            <a:r>
              <a:rPr lang="en-GB" b="1" dirty="0"/>
              <a:t> </a:t>
            </a:r>
            <a:r>
              <a:rPr lang="en-GB" dirty="0"/>
              <a:t>It is very important to select a topic which is based on peoples interest, and which satisfy the needs of society. The process involves research, data </a:t>
            </a:r>
            <a:r>
              <a:rPr lang="en-GB" dirty="0" err="1"/>
              <a:t>analyzation</a:t>
            </a:r>
            <a:r>
              <a:rPr lang="en-GB" dirty="0"/>
              <a:t> and observation. Research should be based on and around that product so that more users are interested in your product.</a:t>
            </a:r>
          </a:p>
          <a:p>
            <a:pPr algn="just" fontAlgn="base"/>
            <a:endParaRPr lang="en-GB" dirty="0"/>
          </a:p>
          <a:p>
            <a:pPr algn="just" fontAlgn="base"/>
            <a:r>
              <a:rPr lang="en-GB" b="1" u="sng" dirty="0"/>
              <a:t>Ideation: </a:t>
            </a:r>
            <a:r>
              <a:rPr lang="en-GB" dirty="0"/>
              <a:t>After proper research on the product, try to make the product practical and user friendly by designing a basic idea of that product. Ideating involves different process-</a:t>
            </a:r>
          </a:p>
          <a:p>
            <a:pPr algn="just" fontAlgn="base"/>
            <a:r>
              <a:rPr lang="en-GB" b="1" u="sng" dirty="0"/>
              <a:t>Problem statement:</a:t>
            </a:r>
            <a:r>
              <a:rPr lang="en-GB" b="1" dirty="0"/>
              <a:t> </a:t>
            </a:r>
            <a:r>
              <a:rPr lang="en-GB" dirty="0"/>
              <a:t>Before entering into the main part of product designing it is crucial to define problem statements and problem which are important to address are developed in such a way that it solve users problem.</a:t>
            </a:r>
          </a:p>
          <a:p>
            <a:pPr algn="just" fontAlgn="base"/>
            <a:r>
              <a:rPr lang="en-GB" b="1" u="sng" dirty="0"/>
              <a:t>Involvement of all team members:</a:t>
            </a:r>
            <a:r>
              <a:rPr lang="en-GB" u="sng" dirty="0"/>
              <a:t> </a:t>
            </a:r>
            <a:r>
              <a:rPr lang="en-GB" dirty="0"/>
              <a:t>All team members should be part of the process so that different ideas and solution are implemented properly. Everyone’s opinion are unique and help in overall development of product easily</a:t>
            </a:r>
          </a:p>
          <a:p>
            <a:pPr algn="just" fontAlgn="base"/>
            <a:r>
              <a:rPr lang="en-GB" b="1" u="sng" dirty="0"/>
              <a:t>Idea validation: </a:t>
            </a:r>
            <a:r>
              <a:rPr lang="en-GB" dirty="0"/>
              <a:t>Ones all ideas are selected it should be written or drawn so that the product looks practical and easy to go forward in the process of development.</a:t>
            </a:r>
          </a:p>
          <a:p>
            <a:pPr algn="just" fontAlgn="base"/>
            <a:r>
              <a:rPr lang="en-GB" b="1" u="sng" dirty="0"/>
              <a:t>Selection of material:</a:t>
            </a:r>
            <a:r>
              <a:rPr lang="en-GB" b="1" dirty="0"/>
              <a:t> </a:t>
            </a:r>
            <a:r>
              <a:rPr lang="en-GB" dirty="0"/>
              <a:t>Material selection is very crucial process in the development of a product. Materials are broadly classified into metals, semiconductors, natural materials like wood, ceramics and plastic. Before selecting a material for you product also keep in mind about its cost ,weight, properties, lifespan, availability and environment impact.</a:t>
            </a:r>
          </a:p>
          <a:p>
            <a:pPr algn="just"/>
            <a:endParaRPr lang="en-GB" dirty="0"/>
          </a:p>
          <a:p>
            <a:pPr algn="just"/>
            <a:endParaRPr lang="en-US" dirty="0"/>
          </a:p>
        </p:txBody>
      </p:sp>
    </p:spTree>
    <p:extLst>
      <p:ext uri="{BB962C8B-B14F-4D97-AF65-F5344CB8AC3E}">
        <p14:creationId xmlns:p14="http://schemas.microsoft.com/office/powerpoint/2010/main" xmlns="" val="2200659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solidFill>
                  <a:srgbClr val="C00000"/>
                </a:solidFill>
              </a:rPr>
              <a:t>Introduction to Product Design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49</a:t>
            </a:fld>
            <a:endParaRPr lang="en-US" dirty="0">
              <a:solidFill>
                <a:srgbClr val="464653"/>
              </a:solidFill>
            </a:endParaRPr>
          </a:p>
        </p:txBody>
      </p:sp>
      <p:sp>
        <p:nvSpPr>
          <p:cNvPr id="4" name="Rectangle 3"/>
          <p:cNvSpPr/>
          <p:nvPr/>
        </p:nvSpPr>
        <p:spPr>
          <a:xfrm>
            <a:off x="232913" y="1062893"/>
            <a:ext cx="11757803" cy="5324535"/>
          </a:xfrm>
          <a:prstGeom prst="rect">
            <a:avLst/>
          </a:prstGeom>
        </p:spPr>
        <p:txBody>
          <a:bodyPr wrap="square">
            <a:spAutoFit/>
          </a:bodyPr>
          <a:lstStyle/>
          <a:p>
            <a:pPr algn="just" fontAlgn="base"/>
            <a:r>
              <a:rPr lang="en-GB" sz="1700" b="1" u="sng" dirty="0"/>
              <a:t>Prototyping: </a:t>
            </a:r>
            <a:r>
              <a:rPr lang="en-GB" sz="1700" dirty="0"/>
              <a:t>Prototyping is the process in which a model of the product is made or designed which is in working condition and is complete replica of the finished product. It is very fundamental process in product designing which help to make a conclusion about a product and suggest what are the changes required to improve the product. prototyping can be analyzed to improve the user experience. Prototype can be giver to people so that they can give their feedbacks and suggest changes.</a:t>
            </a:r>
          </a:p>
          <a:p>
            <a:pPr algn="just" fontAlgn="base"/>
            <a:endParaRPr lang="en-GB" sz="1700" dirty="0"/>
          </a:p>
          <a:p>
            <a:pPr algn="just" fontAlgn="base"/>
            <a:r>
              <a:rPr lang="en-GB" sz="1700" b="1" u="sng" dirty="0"/>
              <a:t>Development:</a:t>
            </a:r>
            <a:r>
              <a:rPr lang="en-GB" sz="1700" b="1" dirty="0"/>
              <a:t> </a:t>
            </a:r>
            <a:r>
              <a:rPr lang="en-GB" sz="1700" dirty="0"/>
              <a:t>When all the above process are executed then its time to develop the real product and design the product to its fullest. Work on reviews and people feedbacks given based on your prototype model . Solve the problems which are seen in the prototype to improve people’s experience while they are using that product that will increase people’s interest in your product. designing should be done in such a way that it is cost effective as well as vey pleasing to customers. Show your creativity and innovate a completely different design which has to become </a:t>
            </a:r>
            <a:r>
              <a:rPr lang="en-GB" sz="1700" dirty="0" err="1"/>
              <a:t>center</a:t>
            </a:r>
            <a:r>
              <a:rPr lang="en-GB" sz="1700" dirty="0"/>
              <a:t> of interaction for all .</a:t>
            </a:r>
          </a:p>
          <a:p>
            <a:pPr algn="just" fontAlgn="base"/>
            <a:r>
              <a:rPr lang="en-GB" sz="1700" b="1" u="sng" dirty="0"/>
              <a:t>Testing: </a:t>
            </a:r>
            <a:r>
              <a:rPr lang="en-GB" sz="1700" dirty="0"/>
              <a:t>Testing as the name suggest is done properly keeping in mind of the following condition:</a:t>
            </a:r>
          </a:p>
          <a:p>
            <a:pPr lvl="1" algn="just" fontAlgn="base"/>
            <a:r>
              <a:rPr lang="en-GB" sz="1700" dirty="0"/>
              <a:t>Test the design, weather it is good for that product.</a:t>
            </a:r>
          </a:p>
          <a:p>
            <a:pPr lvl="1" algn="just" fontAlgn="base"/>
            <a:r>
              <a:rPr lang="en-GB" sz="1700" dirty="0"/>
              <a:t>Identify any defects and flaws in the designed product.</a:t>
            </a:r>
          </a:p>
          <a:p>
            <a:pPr lvl="1" algn="just" fontAlgn="base"/>
            <a:r>
              <a:rPr lang="en-GB" sz="1700" dirty="0"/>
              <a:t>Test the durability of the designed product.</a:t>
            </a:r>
          </a:p>
          <a:p>
            <a:pPr lvl="1" algn="just" fontAlgn="base"/>
            <a:r>
              <a:rPr lang="en-GB" sz="1700" dirty="0"/>
              <a:t>Test the designed product for different environment and cases.</a:t>
            </a:r>
          </a:p>
          <a:p>
            <a:pPr lvl="1" algn="just" fontAlgn="base"/>
            <a:r>
              <a:rPr lang="en-GB" sz="1700" dirty="0"/>
              <a:t>Check the quality of the product.</a:t>
            </a:r>
          </a:p>
          <a:p>
            <a:pPr algn="just" fontAlgn="base"/>
            <a:r>
              <a:rPr lang="en-GB" sz="1700" b="1" u="sng" dirty="0"/>
              <a:t>Documentation</a:t>
            </a:r>
            <a:r>
              <a:rPr lang="en-GB" sz="1700" u="sng" dirty="0"/>
              <a:t>: </a:t>
            </a:r>
            <a:r>
              <a:rPr lang="en-GB" sz="1700" dirty="0"/>
              <a:t>It is important to document your product and decide the other features of the design. There are some regulation which the finished product must met like safety, environment impact and other certification based on your product.</a:t>
            </a:r>
          </a:p>
          <a:p>
            <a:pPr algn="just" fontAlgn="base"/>
            <a:r>
              <a:rPr lang="en-GB" sz="1700" b="1" u="sng" dirty="0"/>
              <a:t>Feedback:</a:t>
            </a:r>
            <a:r>
              <a:rPr lang="en-GB" sz="1700" u="sng" dirty="0"/>
              <a:t> </a:t>
            </a:r>
            <a:r>
              <a:rPr lang="en-GB" sz="1700" dirty="0"/>
              <a:t>People feedbacks are very important. You can work on your design and improve if required. Identify the mistakes and try to work on that mistake.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UNIT III</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a:t>
            </a:fld>
            <a:endParaRPr lang="en-US">
              <a:solidFill>
                <a:srgbClr val="464653"/>
              </a:solidFill>
            </a:endParaRPr>
          </a:p>
        </p:txBody>
      </p:sp>
      <p:sp>
        <p:nvSpPr>
          <p:cNvPr id="4" name="Content Placeholder 3"/>
          <p:cNvSpPr>
            <a:spLocks noGrp="1"/>
          </p:cNvSpPr>
          <p:nvPr>
            <p:ph sz="quarter" idx="1"/>
          </p:nvPr>
        </p:nvSpPr>
        <p:spPr>
          <a:xfrm>
            <a:off x="472967" y="1143001"/>
            <a:ext cx="11240812" cy="5021316"/>
          </a:xfrm>
        </p:spPr>
        <p:txBody>
          <a:bodyPr>
            <a:normAutofit/>
          </a:bodyPr>
          <a:lstStyle/>
          <a:p>
            <a:r>
              <a:rPr lang="en-US" sz="2540" b="1" dirty="0">
                <a:solidFill>
                  <a:srgbClr val="7030A0"/>
                </a:solidFill>
              </a:rPr>
              <a:t>UNIT III - </a:t>
            </a:r>
            <a:r>
              <a:rPr lang="en-US" sz="2800" b="1" dirty="0">
                <a:solidFill>
                  <a:srgbClr val="7030A0"/>
                </a:solidFill>
              </a:rPr>
              <a:t>INNOVATION AND PRODUCT DESIGN</a:t>
            </a:r>
            <a:endParaRPr lang="en-US" sz="2540" b="1" dirty="0">
              <a:solidFill>
                <a:srgbClr val="7030A0"/>
              </a:solidFill>
            </a:endParaRPr>
          </a:p>
          <a:p>
            <a:pPr lvl="1" algn="just"/>
            <a:r>
              <a:rPr lang="en-IN" sz="2800" b="1" dirty="0">
                <a:solidFill>
                  <a:srgbClr val="008000"/>
                </a:solidFill>
              </a:rPr>
              <a:t>Art of innovation, Difference between innovation and creativity, role of creativity and innovation in organizations. </a:t>
            </a:r>
          </a:p>
          <a:p>
            <a:pPr lvl="1" algn="just"/>
            <a:r>
              <a:rPr lang="en-IN" sz="2800" b="1" dirty="0">
                <a:solidFill>
                  <a:srgbClr val="008000"/>
                </a:solidFill>
              </a:rPr>
              <a:t>Creativity to Innovation. Teams for innovation, Measuring the impact and value of creativity. </a:t>
            </a:r>
          </a:p>
          <a:p>
            <a:pPr lvl="1" algn="just"/>
            <a:r>
              <a:rPr lang="en-IN" sz="2800" b="1" dirty="0">
                <a:solidFill>
                  <a:srgbClr val="008000"/>
                </a:solidFill>
              </a:rPr>
              <a:t>Problem formation, introduction to product design, Product strategies, Product value, Product planning, product specifications</a:t>
            </a:r>
          </a:p>
          <a:p>
            <a:pPr lvl="1" algn="just"/>
            <a:endParaRPr lang="en-US" sz="2177" b="1" dirty="0">
              <a:solidFill>
                <a:srgbClr val="008000"/>
              </a:solidFill>
            </a:endParaRPr>
          </a:p>
          <a:p>
            <a:pPr>
              <a:buNone/>
            </a:pPr>
            <a:endParaRPr lang="en-US" sz="3266" dirty="0"/>
          </a:p>
        </p:txBody>
      </p:sp>
    </p:spTree>
    <p:extLst>
      <p:ext uri="{BB962C8B-B14F-4D97-AF65-F5344CB8AC3E}">
        <p14:creationId xmlns:p14="http://schemas.microsoft.com/office/powerpoint/2010/main" xmlns="" val="304072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solidFill>
                  <a:srgbClr val="C00000"/>
                </a:solidFill>
              </a:rPr>
              <a:t>Introduction to Product Design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50</a:t>
            </a:fld>
            <a:endParaRPr lang="en-US" dirty="0">
              <a:solidFill>
                <a:srgbClr val="464653"/>
              </a:solidFill>
            </a:endParaRPr>
          </a:p>
        </p:txBody>
      </p:sp>
      <p:sp>
        <p:nvSpPr>
          <p:cNvPr id="4" name="Rectangle 3"/>
          <p:cNvSpPr/>
          <p:nvPr/>
        </p:nvSpPr>
        <p:spPr>
          <a:xfrm>
            <a:off x="232913" y="1062893"/>
            <a:ext cx="11757803" cy="4785926"/>
          </a:xfrm>
          <a:prstGeom prst="rect">
            <a:avLst/>
          </a:prstGeom>
        </p:spPr>
        <p:txBody>
          <a:bodyPr wrap="square">
            <a:spAutoFit/>
          </a:bodyPr>
          <a:lstStyle/>
          <a:p>
            <a:pPr algn="just" fontAlgn="base"/>
            <a:r>
              <a:rPr lang="en-GB" b="1" u="sng" dirty="0">
                <a:solidFill>
                  <a:srgbClr val="00B050"/>
                </a:solidFill>
              </a:rPr>
              <a:t>The Problem in Product Design:</a:t>
            </a:r>
            <a:endParaRPr lang="en-GB" b="1" dirty="0">
              <a:solidFill>
                <a:srgbClr val="00B050"/>
              </a:solidFill>
            </a:endParaRPr>
          </a:p>
          <a:p>
            <a:pPr algn="just" fontAlgn="base"/>
            <a:r>
              <a:rPr lang="en-GB" b="1" dirty="0"/>
              <a:t>Competition: </a:t>
            </a:r>
            <a:r>
              <a:rPr lang="en-GB" dirty="0"/>
              <a:t>It is important to understand market trends and work on trending topics. Different sectors compete with each other to develop the same product. In that case product designers face a lot of competition. New ideas has to be presented to the customer to stand out in market.</a:t>
            </a:r>
          </a:p>
          <a:p>
            <a:pPr algn="just" fontAlgn="base"/>
            <a:r>
              <a:rPr lang="en-GB" b="1" dirty="0"/>
              <a:t>Lack of research: </a:t>
            </a:r>
            <a:r>
              <a:rPr lang="en-GB" dirty="0"/>
              <a:t>Product designers often face this problem. They do not have much knowledge about the product which certainly end up giving up. A proper research is very important before starting a project.</a:t>
            </a:r>
          </a:p>
          <a:p>
            <a:pPr algn="just" fontAlgn="base"/>
            <a:r>
              <a:rPr lang="en-GB" b="1" dirty="0"/>
              <a:t>Budget constraints: </a:t>
            </a:r>
            <a:r>
              <a:rPr lang="en-GB" dirty="0"/>
              <a:t>Product development and designing need a good budget to start working whereas most of the product designers do not have enough budget. This could result in failure .</a:t>
            </a:r>
          </a:p>
          <a:p>
            <a:pPr algn="just" fontAlgn="base"/>
            <a:r>
              <a:rPr lang="en-GB" b="1" dirty="0"/>
              <a:t>Inadequate resource: </a:t>
            </a:r>
            <a:r>
              <a:rPr lang="en-GB" dirty="0"/>
              <a:t>Most of the time people do not have enough resource to start their project and eventually manage to just satisfy customer needs.</a:t>
            </a:r>
          </a:p>
          <a:p>
            <a:pPr algn="just" fontAlgn="base"/>
            <a:endParaRPr lang="en-GB" b="1" u="sng" dirty="0">
              <a:solidFill>
                <a:srgbClr val="00B050"/>
              </a:solidFill>
            </a:endParaRPr>
          </a:p>
          <a:p>
            <a:pPr algn="just" fontAlgn="base"/>
            <a:r>
              <a:rPr lang="en-GB" b="1" u="sng" dirty="0">
                <a:solidFill>
                  <a:srgbClr val="00B050"/>
                </a:solidFill>
              </a:rPr>
              <a:t>How to solve and tackle problems in Product Design?</a:t>
            </a:r>
            <a:endParaRPr lang="en-GB" b="1" dirty="0">
              <a:solidFill>
                <a:srgbClr val="00B050"/>
              </a:solidFill>
            </a:endParaRPr>
          </a:p>
          <a:p>
            <a:pPr algn="just" fontAlgn="base"/>
            <a:r>
              <a:rPr lang="en-GB" dirty="0"/>
              <a:t>Try to be unique and do not follow anyone.</a:t>
            </a:r>
          </a:p>
          <a:p>
            <a:pPr algn="just" fontAlgn="base"/>
            <a:r>
              <a:rPr lang="en-GB" dirty="0"/>
              <a:t>Try to research before starting a project</a:t>
            </a:r>
          </a:p>
          <a:p>
            <a:pPr algn="just" fontAlgn="base"/>
            <a:r>
              <a:rPr lang="en-GB" dirty="0"/>
              <a:t>Before starting your project, fix the budget.</a:t>
            </a:r>
          </a:p>
          <a:p>
            <a:pPr algn="just" fontAlgn="base"/>
            <a:r>
              <a:rPr lang="en-GB" dirty="0"/>
              <a:t>Use the free resources available on internet.</a:t>
            </a:r>
          </a:p>
          <a:p>
            <a:pPr algn="just" fontAlgn="base"/>
            <a:endParaRPr lang="en-GB" sz="17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C00000"/>
                </a:solidFill>
              </a:rPr>
              <a:t>Introduction to Product Design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51</a:t>
            </a:fld>
            <a:endParaRPr lang="en-US">
              <a:solidFill>
                <a:srgbClr val="464653"/>
              </a:solidFill>
            </a:endParaRPr>
          </a:p>
        </p:txBody>
      </p:sp>
      <p:sp>
        <p:nvSpPr>
          <p:cNvPr id="4" name="Rectangle 3"/>
          <p:cNvSpPr/>
          <p:nvPr/>
        </p:nvSpPr>
        <p:spPr>
          <a:xfrm>
            <a:off x="638354" y="1257919"/>
            <a:ext cx="10800271" cy="4801314"/>
          </a:xfrm>
          <a:prstGeom prst="rect">
            <a:avLst/>
          </a:prstGeom>
        </p:spPr>
        <p:txBody>
          <a:bodyPr wrap="square">
            <a:spAutoFit/>
          </a:bodyPr>
          <a:lstStyle/>
          <a:p>
            <a:pPr fontAlgn="base"/>
            <a:r>
              <a:rPr lang="en-GB" b="1" u="sng" dirty="0">
                <a:solidFill>
                  <a:srgbClr val="00B050"/>
                </a:solidFill>
              </a:rPr>
              <a:t>Advantages of Product Design:</a:t>
            </a:r>
            <a:endParaRPr lang="en-GB" b="1" dirty="0">
              <a:solidFill>
                <a:srgbClr val="00B050"/>
              </a:solidFill>
            </a:endParaRPr>
          </a:p>
          <a:p>
            <a:pPr marL="342900" indent="-342900" algn="just" fontAlgn="base">
              <a:buFont typeface="+mj-lt"/>
              <a:buAutoNum type="arabicPeriod"/>
            </a:pPr>
            <a:r>
              <a:rPr lang="en-GB" b="1" dirty="0"/>
              <a:t>Competitive environment: </a:t>
            </a:r>
            <a:r>
              <a:rPr lang="en-GB" dirty="0"/>
              <a:t>There’s always a competition between different groups to create the best out of there product so that it can easily become successful and stand out among all customers .</a:t>
            </a:r>
          </a:p>
          <a:p>
            <a:pPr marL="342900" indent="-342900" algn="just" fontAlgn="base">
              <a:buFont typeface="+mj-lt"/>
              <a:buAutoNum type="arabicPeriod"/>
            </a:pPr>
            <a:r>
              <a:rPr lang="en-GB" b="1" dirty="0"/>
              <a:t>Personalization: </a:t>
            </a:r>
            <a:r>
              <a:rPr lang="en-GB" dirty="0"/>
              <a:t>The designer has full freedom to change the product design according to his choice and make the product more attractive.</a:t>
            </a:r>
          </a:p>
          <a:p>
            <a:pPr marL="342900" indent="-342900" algn="just" fontAlgn="base">
              <a:buFont typeface="+mj-lt"/>
              <a:buAutoNum type="arabicPeriod"/>
            </a:pPr>
            <a:r>
              <a:rPr lang="en-GB" b="1" dirty="0"/>
              <a:t>Increase Problem: </a:t>
            </a:r>
            <a:r>
              <a:rPr lang="en-GB" dirty="0"/>
              <a:t>Solving skills-while working with product designing it increases the creativity and problem solving skills .</a:t>
            </a:r>
          </a:p>
          <a:p>
            <a:pPr marL="342900" indent="-342900" algn="just" fontAlgn="base">
              <a:buFont typeface="+mj-lt"/>
              <a:buAutoNum type="arabicPeriod"/>
            </a:pPr>
            <a:r>
              <a:rPr lang="en-GB" b="1" dirty="0"/>
              <a:t>Scalability:</a:t>
            </a:r>
            <a:r>
              <a:rPr lang="en-GB" dirty="0"/>
              <a:t> It is developing field and well defined products are easier to scale among users. You can increase the popularity of a product by showing your designing skills.</a:t>
            </a:r>
          </a:p>
          <a:p>
            <a:pPr marL="342900" indent="-342900" algn="just" fontAlgn="base">
              <a:buFont typeface="+mj-lt"/>
              <a:buAutoNum type="arabicPeriod"/>
            </a:pPr>
            <a:r>
              <a:rPr lang="en-GB" b="1" dirty="0"/>
              <a:t>Creativity and innovation: </a:t>
            </a:r>
            <a:r>
              <a:rPr lang="en-GB" dirty="0"/>
              <a:t>Design thinking increases your creative thinking and ability to explore different, unconventional and innovative ideas.</a:t>
            </a:r>
          </a:p>
          <a:p>
            <a:pPr marL="342900" indent="-342900" algn="just" fontAlgn="base">
              <a:buFont typeface="+mj-lt"/>
              <a:buAutoNum type="arabicPeriod"/>
            </a:pPr>
            <a:r>
              <a:rPr lang="en-GB" b="1" dirty="0"/>
              <a:t>Problem solving skill: W</a:t>
            </a:r>
            <a:r>
              <a:rPr lang="en-GB" dirty="0"/>
              <a:t>orking on different ideas and products increases the power of thinking and significantly increases you problem solving skills. It can be developed during designing a product.</a:t>
            </a:r>
          </a:p>
          <a:p>
            <a:pPr fontAlgn="base"/>
            <a:r>
              <a:rPr lang="en-GB" b="1" u="sng" dirty="0">
                <a:solidFill>
                  <a:srgbClr val="00B050"/>
                </a:solidFill>
              </a:rPr>
              <a:t>Disadvantages of Product Design:</a:t>
            </a:r>
            <a:endParaRPr lang="en-GB" b="1" dirty="0">
              <a:solidFill>
                <a:srgbClr val="00B050"/>
              </a:solidFill>
            </a:endParaRPr>
          </a:p>
          <a:p>
            <a:pPr marL="342900" indent="-342900" fontAlgn="base">
              <a:buFont typeface="+mj-lt"/>
              <a:buAutoNum type="arabicPeriod"/>
            </a:pPr>
            <a:r>
              <a:rPr lang="en-GB" dirty="0"/>
              <a:t>Designs may be harmed if there are too many flaws.</a:t>
            </a:r>
          </a:p>
          <a:p>
            <a:pPr marL="342900" indent="-342900" fontAlgn="base">
              <a:buFont typeface="+mj-lt"/>
              <a:buAutoNum type="arabicPeriod"/>
            </a:pPr>
            <a:r>
              <a:rPr lang="en-GB" dirty="0"/>
              <a:t>The high cost of design may have an impact on improvements.</a:t>
            </a:r>
          </a:p>
          <a:p>
            <a:pPr marL="342900" indent="-342900" fontAlgn="base">
              <a:buFont typeface="+mj-lt"/>
              <a:buAutoNum type="arabicPeriod"/>
            </a:pPr>
            <a:r>
              <a:rPr lang="en-GB" dirty="0"/>
              <a:t>Reduced variety results in decreased consumer appeal.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rPr>
              <a:t>Product strategies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52</a:t>
            </a:fld>
            <a:endParaRPr lang="en-US">
              <a:solidFill>
                <a:srgbClr val="464653"/>
              </a:solidFill>
            </a:endParaRPr>
          </a:p>
        </p:txBody>
      </p:sp>
      <p:sp>
        <p:nvSpPr>
          <p:cNvPr id="4" name="Rectangle 3"/>
          <p:cNvSpPr/>
          <p:nvPr/>
        </p:nvSpPr>
        <p:spPr>
          <a:xfrm>
            <a:off x="526212" y="1265547"/>
            <a:ext cx="11188460" cy="1477328"/>
          </a:xfrm>
          <a:prstGeom prst="rect">
            <a:avLst/>
          </a:prstGeom>
        </p:spPr>
        <p:txBody>
          <a:bodyPr wrap="square">
            <a:spAutoFit/>
          </a:bodyPr>
          <a:lstStyle/>
          <a:p>
            <a:pPr algn="just"/>
            <a:r>
              <a:rPr lang="en-GB" b="1" dirty="0">
                <a:solidFill>
                  <a:srgbClr val="7030A0"/>
                </a:solidFill>
              </a:rPr>
              <a:t>A product strategy </a:t>
            </a:r>
            <a:r>
              <a:rPr lang="en-GB" dirty="0"/>
              <a:t>is a high-level plan describing what a business hopes to accomplish with its product and how it plans to do so. The strategy should answer key questions such as who the product will serve (personas), how it will benefit those personas, and the company’s goals for the product throughout its life cycle.</a:t>
            </a:r>
          </a:p>
          <a:p>
            <a:r>
              <a:rPr lang="en-GB" dirty="0"/>
              <a:t/>
            </a:r>
            <a:br>
              <a:rPr lang="en-GB" dirty="0"/>
            </a:br>
            <a:endParaRPr lang="en-US" dirty="0"/>
          </a:p>
        </p:txBody>
      </p:sp>
      <p:pic>
        <p:nvPicPr>
          <p:cNvPr id="1026" name="Picture 2" descr="product-strategy-vision"/>
          <p:cNvPicPr>
            <a:picLocks noChangeAspect="1" noChangeArrowheads="1"/>
          </p:cNvPicPr>
          <p:nvPr/>
        </p:nvPicPr>
        <p:blipFill>
          <a:blip r:embed="rId2"/>
          <a:srcRect/>
          <a:stretch>
            <a:fillRect/>
          </a:stretch>
        </p:blipFill>
        <p:spPr bwMode="auto">
          <a:xfrm>
            <a:off x="2717322" y="2334360"/>
            <a:ext cx="6915808" cy="3619994"/>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rPr>
              <a:t>Product strategies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53</a:t>
            </a:fld>
            <a:endParaRPr lang="en-US">
              <a:solidFill>
                <a:srgbClr val="464653"/>
              </a:solidFill>
            </a:endParaRPr>
          </a:p>
        </p:txBody>
      </p:sp>
      <p:sp>
        <p:nvSpPr>
          <p:cNvPr id="4" name="Rectangle 3"/>
          <p:cNvSpPr/>
          <p:nvPr/>
        </p:nvSpPr>
        <p:spPr>
          <a:xfrm>
            <a:off x="526212" y="1265547"/>
            <a:ext cx="11188460" cy="1200329"/>
          </a:xfrm>
          <a:prstGeom prst="rect">
            <a:avLst/>
          </a:prstGeom>
        </p:spPr>
        <p:txBody>
          <a:bodyPr wrap="square">
            <a:spAutoFit/>
          </a:bodyPr>
          <a:lstStyle/>
          <a:p>
            <a:r>
              <a:rPr lang="en-GB" b="1" dirty="0">
                <a:solidFill>
                  <a:srgbClr val="00B050"/>
                </a:solidFill>
              </a:rPr>
              <a:t>A Product Strategy Template</a:t>
            </a:r>
          </a:p>
          <a:p>
            <a:r>
              <a:rPr lang="en-GB" dirty="0"/>
              <a:t>Here is a template you can use to follow the three-step process above.</a:t>
            </a:r>
          </a:p>
          <a:p>
            <a:r>
              <a:rPr lang="en-GB" b="1" dirty="0">
                <a:solidFill>
                  <a:srgbClr val="7030A0"/>
                </a:solidFill>
              </a:rPr>
              <a:t>Define your vision.</a:t>
            </a:r>
          </a:p>
          <a:p>
            <a:endParaRPr lang="en-GB" dirty="0"/>
          </a:p>
        </p:txBody>
      </p:sp>
      <p:pic>
        <p:nvPicPr>
          <p:cNvPr id="146434" name="Picture 2" descr="product-strategy-vision-circular-graph"/>
          <p:cNvPicPr>
            <a:picLocks noChangeAspect="1" noChangeArrowheads="1"/>
          </p:cNvPicPr>
          <p:nvPr/>
        </p:nvPicPr>
        <p:blipFill>
          <a:blip r:embed="rId2"/>
          <a:srcRect/>
          <a:stretch>
            <a:fillRect/>
          </a:stretch>
        </p:blipFill>
        <p:spPr bwMode="auto">
          <a:xfrm>
            <a:off x="4451230" y="1943955"/>
            <a:ext cx="6234322" cy="2998981"/>
          </a:xfrm>
          <a:prstGeom prst="rect">
            <a:avLst/>
          </a:prstGeom>
          <a:noFill/>
        </p:spPr>
      </p:pic>
      <p:sp>
        <p:nvSpPr>
          <p:cNvPr id="7" name="Rectangle 6"/>
          <p:cNvSpPr/>
          <p:nvPr/>
        </p:nvSpPr>
        <p:spPr>
          <a:xfrm>
            <a:off x="632603" y="5053497"/>
            <a:ext cx="11358114" cy="1200329"/>
          </a:xfrm>
          <a:prstGeom prst="rect">
            <a:avLst/>
          </a:prstGeom>
        </p:spPr>
        <p:txBody>
          <a:bodyPr wrap="square">
            <a:spAutoFit/>
          </a:bodyPr>
          <a:lstStyle/>
          <a:p>
            <a:r>
              <a:rPr lang="en-GB" dirty="0"/>
              <a:t>Add bullets to describe each of the outer circles above—competitors, personas, etc. During this exercise with your team, a picture should emerge of the problem you hope to solve for your market, for example, and the people and businesses it will help.</a:t>
            </a:r>
          </a:p>
          <a:p>
            <a:r>
              <a:rPr lang="en-GB" dirty="0"/>
              <a:t>The exercise should help you develop a vision for your product.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rPr>
              <a:t>Product strategies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54</a:t>
            </a:fld>
            <a:endParaRPr lang="en-US">
              <a:solidFill>
                <a:srgbClr val="464653"/>
              </a:solidFill>
            </a:endParaRPr>
          </a:p>
        </p:txBody>
      </p:sp>
      <p:sp>
        <p:nvSpPr>
          <p:cNvPr id="4" name="Rectangle 3"/>
          <p:cNvSpPr/>
          <p:nvPr/>
        </p:nvSpPr>
        <p:spPr>
          <a:xfrm>
            <a:off x="526212" y="1265547"/>
            <a:ext cx="11188460" cy="1200329"/>
          </a:xfrm>
          <a:prstGeom prst="rect">
            <a:avLst/>
          </a:prstGeom>
        </p:spPr>
        <p:txBody>
          <a:bodyPr wrap="square">
            <a:spAutoFit/>
          </a:bodyPr>
          <a:lstStyle/>
          <a:p>
            <a:r>
              <a:rPr lang="en-GB" b="1" dirty="0">
                <a:solidFill>
                  <a:srgbClr val="00B050"/>
                </a:solidFill>
              </a:rPr>
              <a:t>A Product Strategy Template</a:t>
            </a:r>
          </a:p>
          <a:p>
            <a:r>
              <a:rPr lang="en-GB" b="1" dirty="0">
                <a:solidFill>
                  <a:srgbClr val="7030A0"/>
                </a:solidFill>
              </a:rPr>
              <a:t>Establish your product goals.</a:t>
            </a:r>
          </a:p>
          <a:p>
            <a:r>
              <a:rPr lang="en-GB" dirty="0"/>
              <a:t>Next, add your goals for the product. For each goal, decide on a quantifiable way to track its success and set a deadline as well.</a:t>
            </a:r>
          </a:p>
        </p:txBody>
      </p:sp>
      <p:pic>
        <p:nvPicPr>
          <p:cNvPr id="147458" name="Picture 2" descr="measure-product-goal"/>
          <p:cNvPicPr>
            <a:picLocks noChangeAspect="1" noChangeArrowheads="1"/>
          </p:cNvPicPr>
          <p:nvPr/>
        </p:nvPicPr>
        <p:blipFill>
          <a:blip r:embed="rId2"/>
          <a:srcRect/>
          <a:stretch>
            <a:fillRect/>
          </a:stretch>
        </p:blipFill>
        <p:spPr bwMode="auto">
          <a:xfrm>
            <a:off x="2432648" y="2465778"/>
            <a:ext cx="8617789" cy="357484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rPr>
              <a:t>Product strategies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55</a:t>
            </a:fld>
            <a:endParaRPr lang="en-US">
              <a:solidFill>
                <a:srgbClr val="464653"/>
              </a:solidFill>
            </a:endParaRPr>
          </a:p>
        </p:txBody>
      </p:sp>
      <p:sp>
        <p:nvSpPr>
          <p:cNvPr id="4" name="Rectangle 3"/>
          <p:cNvSpPr/>
          <p:nvPr/>
        </p:nvSpPr>
        <p:spPr>
          <a:xfrm>
            <a:off x="526212" y="1265547"/>
            <a:ext cx="11188460" cy="923330"/>
          </a:xfrm>
          <a:prstGeom prst="rect">
            <a:avLst/>
          </a:prstGeom>
        </p:spPr>
        <p:txBody>
          <a:bodyPr wrap="square">
            <a:spAutoFit/>
          </a:bodyPr>
          <a:lstStyle/>
          <a:p>
            <a:r>
              <a:rPr lang="en-GB" b="1" dirty="0">
                <a:solidFill>
                  <a:srgbClr val="00B050"/>
                </a:solidFill>
              </a:rPr>
              <a:t>A Product Strategy Template</a:t>
            </a:r>
          </a:p>
          <a:p>
            <a:r>
              <a:rPr lang="en-US" b="1" dirty="0">
                <a:solidFill>
                  <a:srgbClr val="7030A0"/>
                </a:solidFill>
              </a:rPr>
              <a:t>Create your product initiatives.</a:t>
            </a:r>
          </a:p>
          <a:p>
            <a:endParaRPr lang="en-GB" b="1" dirty="0">
              <a:solidFill>
                <a:srgbClr val="00B050"/>
              </a:solidFill>
            </a:endParaRPr>
          </a:p>
        </p:txBody>
      </p:sp>
      <p:sp>
        <p:nvSpPr>
          <p:cNvPr id="8" name="Rectangle 7"/>
          <p:cNvSpPr/>
          <p:nvPr/>
        </p:nvSpPr>
        <p:spPr>
          <a:xfrm>
            <a:off x="646982" y="5261007"/>
            <a:ext cx="11145328" cy="923330"/>
          </a:xfrm>
          <a:prstGeom prst="rect">
            <a:avLst/>
          </a:prstGeom>
        </p:spPr>
        <p:txBody>
          <a:bodyPr wrap="square">
            <a:spAutoFit/>
          </a:bodyPr>
          <a:lstStyle/>
          <a:p>
            <a:pPr algn="just"/>
            <a:r>
              <a:rPr lang="en-GB" dirty="0"/>
              <a:t>Now it’s time to translate your product goals into high-level themes that you can add to your product roadmap. Once they’re on the roadmap, your cross-functional team will review these themes, break them into detailed tasks, and begin working on them.</a:t>
            </a:r>
            <a:endParaRPr lang="en-US" dirty="0"/>
          </a:p>
        </p:txBody>
      </p:sp>
      <p:pic>
        <p:nvPicPr>
          <p:cNvPr id="148482" name="Picture 2" descr="product-strategy-initiatives"/>
          <p:cNvPicPr>
            <a:picLocks noChangeAspect="1" noChangeArrowheads="1"/>
          </p:cNvPicPr>
          <p:nvPr/>
        </p:nvPicPr>
        <p:blipFill>
          <a:blip r:embed="rId2"/>
          <a:srcRect/>
          <a:stretch>
            <a:fillRect/>
          </a:stretch>
        </p:blipFill>
        <p:spPr bwMode="auto">
          <a:xfrm>
            <a:off x="2475782" y="1897812"/>
            <a:ext cx="7950978" cy="3260784"/>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rPr>
              <a:t>Product strategies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56</a:t>
            </a:fld>
            <a:endParaRPr lang="en-US">
              <a:solidFill>
                <a:srgbClr val="464653"/>
              </a:solidFill>
            </a:endParaRPr>
          </a:p>
        </p:txBody>
      </p:sp>
      <p:sp>
        <p:nvSpPr>
          <p:cNvPr id="4" name="Rectangle 3"/>
          <p:cNvSpPr/>
          <p:nvPr/>
        </p:nvSpPr>
        <p:spPr>
          <a:xfrm>
            <a:off x="526212" y="1265547"/>
            <a:ext cx="11188460" cy="3693319"/>
          </a:xfrm>
          <a:prstGeom prst="rect">
            <a:avLst/>
          </a:prstGeom>
        </p:spPr>
        <p:txBody>
          <a:bodyPr wrap="square">
            <a:spAutoFit/>
          </a:bodyPr>
          <a:lstStyle/>
          <a:p>
            <a:r>
              <a:rPr lang="en-GB" b="1" dirty="0">
                <a:solidFill>
                  <a:srgbClr val="00B050"/>
                </a:solidFill>
              </a:rPr>
              <a:t>What are the Key Components of a Product Strategy?</a:t>
            </a:r>
          </a:p>
          <a:p>
            <a:r>
              <a:rPr lang="en-GB" dirty="0"/>
              <a:t>Product management expert Roman </a:t>
            </a:r>
            <a:r>
              <a:rPr lang="en-GB" dirty="0" err="1"/>
              <a:t>Pilcher</a:t>
            </a:r>
            <a:r>
              <a:rPr lang="en-GB" dirty="0"/>
              <a:t> suggests a strategy should contain the following key elements:</a:t>
            </a:r>
          </a:p>
          <a:p>
            <a:pPr lvl="1">
              <a:buFont typeface="Arial" pitchFamily="34" charset="0"/>
              <a:buChar char="•"/>
            </a:pPr>
            <a:r>
              <a:rPr lang="en-GB" dirty="0"/>
              <a:t>The market for the product and the specific needs it will address.</a:t>
            </a:r>
          </a:p>
          <a:p>
            <a:pPr lvl="1">
              <a:buFont typeface="Arial" pitchFamily="34" charset="0"/>
              <a:buChar char="•"/>
            </a:pPr>
            <a:r>
              <a:rPr lang="en-GB" dirty="0"/>
              <a:t>The product’s key differentiators or unique selling proposition.</a:t>
            </a:r>
          </a:p>
          <a:p>
            <a:pPr lvl="1">
              <a:buFont typeface="Arial" pitchFamily="34" charset="0"/>
              <a:buChar char="•"/>
            </a:pPr>
            <a:r>
              <a:rPr lang="en-GB" dirty="0"/>
              <a:t>The company’s business goals for the product.</a:t>
            </a:r>
          </a:p>
          <a:p>
            <a:r>
              <a:rPr lang="en-GB" dirty="0"/>
              <a:t>Another way to understand this is that a product strategy should include the following three components:</a:t>
            </a:r>
          </a:p>
          <a:p>
            <a:r>
              <a:rPr lang="en-GB" b="1" dirty="0">
                <a:solidFill>
                  <a:srgbClr val="7030A0"/>
                </a:solidFill>
              </a:rPr>
              <a:t>1. Product vision</a:t>
            </a:r>
          </a:p>
          <a:p>
            <a:r>
              <a:rPr lang="en-GB" dirty="0"/>
              <a:t>As we discussed above, product vision describes the long-term mission of your product. These are typically written as concise, </a:t>
            </a:r>
            <a:r>
              <a:rPr lang="en-GB" dirty="0" err="1"/>
              <a:t>aspirational</a:t>
            </a:r>
            <a:r>
              <a:rPr lang="en-GB" dirty="0"/>
              <a:t> statements to articulate what the company hopes the product will achieve. For this reason, a product vision should remain static.</a:t>
            </a:r>
          </a:p>
          <a:p>
            <a:r>
              <a:rPr lang="en-GB" dirty="0"/>
              <a:t>For example, Google’s early vision statement for its search engine was, “Organize the world’s information and make it universally accessible and useful.”</a:t>
            </a:r>
          </a:p>
          <a:p>
            <a:endParaRPr lang="en-GB" b="1" dirty="0">
              <a:solidFill>
                <a:srgbClr val="00B05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C00000"/>
                </a:solidFill>
              </a:rPr>
              <a:t>Product strategies</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57</a:t>
            </a:fld>
            <a:endParaRPr lang="en-US">
              <a:solidFill>
                <a:srgbClr val="464653"/>
              </a:solidFill>
            </a:endParaRPr>
          </a:p>
        </p:txBody>
      </p:sp>
      <p:sp>
        <p:nvSpPr>
          <p:cNvPr id="4" name="Rectangle 3"/>
          <p:cNvSpPr/>
          <p:nvPr/>
        </p:nvSpPr>
        <p:spPr>
          <a:xfrm>
            <a:off x="353683" y="1147312"/>
            <a:ext cx="11524890" cy="5170646"/>
          </a:xfrm>
          <a:prstGeom prst="rect">
            <a:avLst/>
          </a:prstGeom>
        </p:spPr>
        <p:txBody>
          <a:bodyPr wrap="square">
            <a:spAutoFit/>
          </a:bodyPr>
          <a:lstStyle/>
          <a:p>
            <a:pPr algn="just"/>
            <a:r>
              <a:rPr lang="en-GB" sz="1650" b="1" dirty="0">
                <a:solidFill>
                  <a:srgbClr val="7030A0"/>
                </a:solidFill>
              </a:rPr>
              <a:t>2. Goals</a:t>
            </a:r>
          </a:p>
          <a:p>
            <a:pPr algn="just"/>
            <a:r>
              <a:rPr lang="en-GB" sz="1650" dirty="0"/>
              <a:t>A product vision should lead to high-level strategic goals. These goals will, in turn, influence what the team prioritizes on its product roadmap. Examples of product goals include:</a:t>
            </a:r>
          </a:p>
          <a:p>
            <a:pPr lvl="1" algn="just">
              <a:buFont typeface="Arial" pitchFamily="34" charset="0"/>
              <a:buChar char="•"/>
            </a:pPr>
            <a:r>
              <a:rPr lang="en-GB" sz="1650" dirty="0"/>
              <a:t>Increase free-trial downloads by 50% in the next 6 months</a:t>
            </a:r>
          </a:p>
          <a:p>
            <a:pPr lvl="1" algn="just">
              <a:buFont typeface="Arial" pitchFamily="34" charset="0"/>
              <a:buChar char="•"/>
            </a:pPr>
            <a:r>
              <a:rPr lang="en-GB" sz="1650" dirty="0"/>
              <a:t>Improve our average customer rating by one star on major product-review sites</a:t>
            </a:r>
          </a:p>
          <a:p>
            <a:pPr lvl="1" algn="just">
              <a:buFont typeface="Arial" pitchFamily="34" charset="0"/>
              <a:buChar char="•"/>
            </a:pPr>
            <a:r>
              <a:rPr lang="en-GB" sz="1650" dirty="0"/>
              <a:t>Generate $3MM in revenue within 12 months</a:t>
            </a:r>
          </a:p>
          <a:p>
            <a:pPr algn="just"/>
            <a:r>
              <a:rPr lang="en-GB" sz="1650" dirty="0"/>
              <a:t>Using SMART goals is the best approach to utilize when setting goals for your product strategy. Like product roadmaps, goals should be specific, measurable, attainable, relevant, and time-bound.</a:t>
            </a:r>
          </a:p>
          <a:p>
            <a:pPr algn="just"/>
            <a:r>
              <a:rPr lang="en-GB" sz="1650" b="1" dirty="0">
                <a:solidFill>
                  <a:srgbClr val="7030A0"/>
                </a:solidFill>
              </a:rPr>
              <a:t>3. Initiatives</a:t>
            </a:r>
          </a:p>
          <a:p>
            <a:pPr algn="just"/>
            <a:r>
              <a:rPr lang="en-GB" sz="1650" dirty="0"/>
              <a:t>Initiatives are the strategic themes you derive from your product goals and then place on your roadmap. They are significant, complex objectives your team must break down into actionable tasks. (The product roadmap is, after all, only the high-level blueprint.)</a:t>
            </a:r>
          </a:p>
          <a:p>
            <a:pPr algn="just"/>
            <a:r>
              <a:rPr lang="en-GB" sz="1650" dirty="0"/>
              <a:t>Examples of product initiatives include:</a:t>
            </a:r>
          </a:p>
          <a:p>
            <a:pPr lvl="1" algn="just">
              <a:buFont typeface="Arial" pitchFamily="34" charset="0"/>
              <a:buChar char="•"/>
            </a:pPr>
            <a:r>
              <a:rPr lang="en-GB" sz="1650" dirty="0"/>
              <a:t>Improve customer satisfaction</a:t>
            </a:r>
          </a:p>
          <a:p>
            <a:pPr lvl="1" algn="just">
              <a:buFont typeface="Arial" pitchFamily="34" charset="0"/>
              <a:buChar char="•"/>
            </a:pPr>
            <a:r>
              <a:rPr lang="en-GB" sz="1650" dirty="0"/>
              <a:t>Increase lifetime customer value</a:t>
            </a:r>
          </a:p>
          <a:p>
            <a:pPr lvl="1" algn="just">
              <a:buFont typeface="Arial" pitchFamily="34" charset="0"/>
              <a:buChar char="•"/>
            </a:pPr>
            <a:r>
              <a:rPr lang="en-GB" sz="1650" dirty="0" err="1"/>
              <a:t>Upsell</a:t>
            </a:r>
            <a:r>
              <a:rPr lang="en-GB" sz="1650" dirty="0"/>
              <a:t> new services</a:t>
            </a:r>
          </a:p>
          <a:p>
            <a:pPr lvl="1" algn="just">
              <a:buFont typeface="Arial" pitchFamily="34" charset="0"/>
              <a:buChar char="•"/>
            </a:pPr>
            <a:r>
              <a:rPr lang="en-GB" sz="1650" dirty="0"/>
              <a:t>Reduce churn</a:t>
            </a:r>
          </a:p>
          <a:p>
            <a:pPr lvl="1" algn="just">
              <a:buFont typeface="Arial" pitchFamily="34" charset="0"/>
              <a:buChar char="•"/>
            </a:pPr>
            <a:r>
              <a:rPr lang="en-GB" sz="1650" dirty="0"/>
              <a:t>Add customer delight</a:t>
            </a:r>
          </a:p>
          <a:p>
            <a:pPr lvl="1" algn="just">
              <a:buFont typeface="Arial" pitchFamily="34" charset="0"/>
              <a:buChar char="•"/>
            </a:pPr>
            <a:r>
              <a:rPr lang="en-GB" sz="1650" dirty="0"/>
              <a:t>Break into new industries or geographical areas</a:t>
            </a:r>
          </a:p>
          <a:p>
            <a:pPr lvl="1" algn="just">
              <a:buFont typeface="Arial" pitchFamily="34" charset="0"/>
              <a:buChar char="•"/>
            </a:pPr>
            <a:r>
              <a:rPr lang="en-GB" sz="1650" dirty="0"/>
              <a:t>Sustain product features</a:t>
            </a:r>
          </a:p>
          <a:p>
            <a:pPr lvl="1" algn="just">
              <a:buFont typeface="Arial" pitchFamily="34" charset="0"/>
              <a:buChar char="•"/>
            </a:pPr>
            <a:r>
              <a:rPr lang="en-GB" sz="1650" dirty="0"/>
              <a:t>Increase mobile adoption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C00000"/>
                </a:solidFill>
              </a:rPr>
              <a:t>Product value</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58</a:t>
            </a:fld>
            <a:endParaRPr lang="en-US">
              <a:solidFill>
                <a:srgbClr val="464653"/>
              </a:solidFill>
            </a:endParaRPr>
          </a:p>
        </p:txBody>
      </p:sp>
      <p:sp>
        <p:nvSpPr>
          <p:cNvPr id="5" name="Rectangle 4"/>
          <p:cNvSpPr/>
          <p:nvPr/>
        </p:nvSpPr>
        <p:spPr>
          <a:xfrm>
            <a:off x="655606" y="1292856"/>
            <a:ext cx="11283351" cy="5632311"/>
          </a:xfrm>
          <a:prstGeom prst="rect">
            <a:avLst/>
          </a:prstGeom>
        </p:spPr>
        <p:txBody>
          <a:bodyPr wrap="square">
            <a:spAutoFit/>
          </a:bodyPr>
          <a:lstStyle/>
          <a:p>
            <a:r>
              <a:rPr lang="en-GB" dirty="0"/>
              <a:t>Product value is a measure of a product’s ability to meet and address customers’ needs. If product value to customers is high, pricing strategy can be adjusted accordingly. Likewise, the value of a product to customers can inform a product’s development roadmap.</a:t>
            </a:r>
          </a:p>
          <a:p>
            <a:endParaRPr lang="en-GB" dirty="0"/>
          </a:p>
          <a:p>
            <a:r>
              <a:rPr lang="en-GB" b="1" dirty="0">
                <a:solidFill>
                  <a:srgbClr val="7030A0"/>
                </a:solidFill>
              </a:rPr>
              <a:t>Examples of product value</a:t>
            </a:r>
          </a:p>
          <a:p>
            <a:r>
              <a:rPr lang="en-GB" dirty="0"/>
              <a:t>Product value naturally varies from product to product, but it’s still best understood with real-world examples. </a:t>
            </a:r>
          </a:p>
          <a:p>
            <a:r>
              <a:rPr lang="en-GB" dirty="0"/>
              <a:t>Here are some examples of product value that you may help define your own: </a:t>
            </a:r>
          </a:p>
          <a:p>
            <a:r>
              <a:rPr lang="en-GB" b="1" dirty="0"/>
              <a:t>Availability</a:t>
            </a:r>
            <a:r>
              <a:rPr lang="en-GB" dirty="0"/>
              <a:t>: Customers can access the product online or offline.</a:t>
            </a:r>
          </a:p>
          <a:p>
            <a:r>
              <a:rPr lang="en-GB" b="1" dirty="0"/>
              <a:t>Convenience: </a:t>
            </a:r>
            <a:r>
              <a:rPr lang="en-GB" dirty="0"/>
              <a:t>The product is available on multiple devices, including mobile.</a:t>
            </a:r>
          </a:p>
          <a:p>
            <a:r>
              <a:rPr lang="en-GB" b="1" dirty="0"/>
              <a:t>Speed</a:t>
            </a:r>
            <a:r>
              <a:rPr lang="en-GB" dirty="0"/>
              <a:t>: The product does its job quickly with no lag or delay.</a:t>
            </a:r>
          </a:p>
          <a:p>
            <a:r>
              <a:rPr lang="en-GB" b="1" dirty="0"/>
              <a:t>Cost</a:t>
            </a:r>
            <a:r>
              <a:rPr lang="en-GB" dirty="0"/>
              <a:t>: The product is more affordable than its competitors. </a:t>
            </a:r>
          </a:p>
          <a:p>
            <a:endParaRPr lang="en-GB" dirty="0"/>
          </a:p>
          <a:p>
            <a:r>
              <a:rPr lang="en-GB" b="1" dirty="0">
                <a:solidFill>
                  <a:srgbClr val="7030A0"/>
                </a:solidFill>
              </a:rPr>
              <a:t>Types of product value</a:t>
            </a:r>
          </a:p>
          <a:p>
            <a:r>
              <a:rPr lang="en-GB" dirty="0"/>
              <a:t>The four types of product value are:</a:t>
            </a:r>
          </a:p>
          <a:p>
            <a:r>
              <a:rPr lang="en-GB" b="1" dirty="0"/>
              <a:t>Perceived value:</a:t>
            </a:r>
            <a:r>
              <a:rPr lang="en-GB" dirty="0"/>
              <a:t> How valuable a product appears to customers.</a:t>
            </a:r>
          </a:p>
          <a:p>
            <a:r>
              <a:rPr lang="en-GB" b="1" dirty="0"/>
              <a:t>Practical value:</a:t>
            </a:r>
            <a:r>
              <a:rPr lang="en-GB" dirty="0"/>
              <a:t> A product’s tangible uses and benefits.</a:t>
            </a:r>
          </a:p>
          <a:p>
            <a:r>
              <a:rPr lang="en-GB" b="1" dirty="0"/>
              <a:t>Identity value:</a:t>
            </a:r>
            <a:r>
              <a:rPr lang="en-GB" dirty="0"/>
              <a:t> How a product aligns with a customer’s identity and self-image.</a:t>
            </a:r>
          </a:p>
          <a:p>
            <a:r>
              <a:rPr lang="en-GB" b="1" dirty="0"/>
              <a:t>Social value: </a:t>
            </a:r>
            <a:r>
              <a:rPr lang="en-GB" dirty="0"/>
              <a:t>How a product allows them to connect with others or appear in a specific way.</a:t>
            </a:r>
          </a:p>
          <a:p>
            <a:endParaRPr lang="en-GB"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C00000"/>
                </a:solidFill>
              </a:rPr>
              <a:t>Product value</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59</a:t>
            </a:fld>
            <a:endParaRPr lang="en-US">
              <a:solidFill>
                <a:srgbClr val="464653"/>
              </a:solidFill>
            </a:endParaRPr>
          </a:p>
        </p:txBody>
      </p:sp>
      <p:sp>
        <p:nvSpPr>
          <p:cNvPr id="5" name="Rectangle 4"/>
          <p:cNvSpPr/>
          <p:nvPr/>
        </p:nvSpPr>
        <p:spPr>
          <a:xfrm>
            <a:off x="655606" y="1292856"/>
            <a:ext cx="11283351" cy="4524315"/>
          </a:xfrm>
          <a:prstGeom prst="rect">
            <a:avLst/>
          </a:prstGeom>
        </p:spPr>
        <p:txBody>
          <a:bodyPr wrap="square">
            <a:spAutoFit/>
          </a:bodyPr>
          <a:lstStyle/>
          <a:p>
            <a:pPr algn="just"/>
            <a:r>
              <a:rPr lang="en-GB" b="1" dirty="0">
                <a:solidFill>
                  <a:srgbClr val="7030A0"/>
                </a:solidFill>
              </a:rPr>
              <a:t>Why is product value important?</a:t>
            </a:r>
          </a:p>
          <a:p>
            <a:pPr algn="just"/>
            <a:r>
              <a:rPr lang="en-GB" dirty="0"/>
              <a:t>Measuring product value helps teams understand how effectively their creation solves the target customer’s problem, how to price it correctly, and whether further work is required to refine it.</a:t>
            </a:r>
          </a:p>
          <a:p>
            <a:pPr algn="just"/>
            <a:endParaRPr lang="en-GB" b="1" dirty="0">
              <a:solidFill>
                <a:srgbClr val="7030A0"/>
              </a:solidFill>
            </a:endParaRPr>
          </a:p>
          <a:p>
            <a:pPr algn="just"/>
            <a:r>
              <a:rPr lang="en-GB" b="1" dirty="0">
                <a:solidFill>
                  <a:srgbClr val="7030A0"/>
                </a:solidFill>
              </a:rPr>
              <a:t>How do you determine product value?</a:t>
            </a:r>
          </a:p>
          <a:p>
            <a:pPr algn="just">
              <a:buFont typeface="Arial" pitchFamily="34" charset="0"/>
              <a:buChar char="•"/>
            </a:pPr>
            <a:r>
              <a:rPr lang="en-GB" dirty="0"/>
              <a:t>Determining product value is an interesting venture, mainly because the process begins externally. </a:t>
            </a:r>
          </a:p>
          <a:p>
            <a:pPr algn="just">
              <a:buFont typeface="Arial" pitchFamily="34" charset="0"/>
              <a:buChar char="•"/>
            </a:pPr>
            <a:r>
              <a:rPr lang="en-GB" dirty="0"/>
              <a:t>During initial product development, a product management team will use their judgment and market research to assess customer need and product/market fit. But the </a:t>
            </a:r>
            <a:r>
              <a:rPr lang="en-GB" i="1" dirty="0"/>
              <a:t>real</a:t>
            </a:r>
            <a:r>
              <a:rPr lang="en-GB" dirty="0"/>
              <a:t> test is when it’s in customers’ hands. </a:t>
            </a:r>
          </a:p>
          <a:p>
            <a:pPr algn="just">
              <a:buFont typeface="Arial" pitchFamily="34" charset="0"/>
              <a:buChar char="•"/>
            </a:pPr>
            <a:r>
              <a:rPr lang="en-GB" dirty="0"/>
              <a:t>To actually determine your product value, you’ll need to carry out some empirical research on how customers use your product. The primary tools for this will be product analytics (i.e. where are customers spending the most time), customer feedback sessions (i.e. asking why they like your product), or NPS surveys. </a:t>
            </a:r>
          </a:p>
          <a:p>
            <a:pPr algn="just"/>
            <a:endParaRPr lang="en-GB" b="1" dirty="0">
              <a:solidFill>
                <a:srgbClr val="7030A0"/>
              </a:solidFill>
            </a:endParaRPr>
          </a:p>
          <a:p>
            <a:pPr algn="just"/>
            <a:r>
              <a:rPr lang="en-GB" b="1" dirty="0">
                <a:solidFill>
                  <a:srgbClr val="7030A0"/>
                </a:solidFill>
              </a:rPr>
              <a:t>How to measure product value</a:t>
            </a:r>
          </a:p>
          <a:p>
            <a:pPr algn="just"/>
            <a:r>
              <a:rPr lang="en-GB" dirty="0"/>
              <a:t>Customer feedback should be gathered through interviews, surveys, and analytics. A business must understand customer pain points, current market offerings, and common issues when determining product value. Using the product value formula </a:t>
            </a:r>
            <a:r>
              <a:rPr lang="en-GB" b="1" dirty="0"/>
              <a:t>(</a:t>
            </a:r>
            <a:r>
              <a:rPr lang="en-GB" b="1" i="1" dirty="0"/>
              <a:t>product value = benefits/cost)</a:t>
            </a:r>
            <a:r>
              <a:rPr lang="en-GB" b="1" dirty="0"/>
              <a:t> </a:t>
            </a:r>
            <a:r>
              <a:rPr lang="en-GB" dirty="0"/>
              <a:t>can help teams calculate the product’s value too.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C00000"/>
                </a:solidFill>
              </a:rPr>
              <a:t>Art of innovation</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a:t>
            </a:fld>
            <a:endParaRPr lang="en-US" dirty="0">
              <a:solidFill>
                <a:srgbClr val="464653"/>
              </a:solidFill>
            </a:endParaRPr>
          </a:p>
        </p:txBody>
      </p:sp>
      <p:sp>
        <p:nvSpPr>
          <p:cNvPr id="4" name="Rectangle 3"/>
          <p:cNvSpPr/>
          <p:nvPr/>
        </p:nvSpPr>
        <p:spPr>
          <a:xfrm>
            <a:off x="220717" y="1232327"/>
            <a:ext cx="11729545" cy="3108543"/>
          </a:xfrm>
          <a:prstGeom prst="rect">
            <a:avLst/>
          </a:prstGeom>
        </p:spPr>
        <p:txBody>
          <a:bodyPr wrap="square">
            <a:spAutoFit/>
          </a:bodyPr>
          <a:lstStyle/>
          <a:p>
            <a:pPr algn="just"/>
            <a:r>
              <a:rPr lang="en-US" sz="2800" dirty="0"/>
              <a:t>Innovation – Doing new things</a:t>
            </a:r>
          </a:p>
          <a:p>
            <a:pPr algn="just"/>
            <a:endParaRPr lang="en-US" sz="2800" dirty="0"/>
          </a:p>
          <a:p>
            <a:pPr algn="just"/>
            <a:r>
              <a:rPr lang="en-US" sz="2800" dirty="0"/>
              <a:t>Innovation is about creating value and increasing efficiency , and therefore growing your business.</a:t>
            </a:r>
          </a:p>
          <a:p>
            <a:pPr algn="just"/>
            <a:r>
              <a:rPr lang="en-US" sz="2800" dirty="0"/>
              <a:t>Without innovation, new products,  new services, and new ways of doing business would never emerge, and most organizations would be forever stuck doing the same old things the same old way.</a:t>
            </a:r>
          </a:p>
        </p:txBody>
      </p:sp>
    </p:spTree>
    <p:extLst>
      <p:ext uri="{BB962C8B-B14F-4D97-AF65-F5344CB8AC3E}">
        <p14:creationId xmlns:p14="http://schemas.microsoft.com/office/powerpoint/2010/main" xmlns="" val="22006591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C00000"/>
                </a:solidFill>
              </a:rPr>
              <a:t>Product planning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60</a:t>
            </a:fld>
            <a:endParaRPr lang="en-US">
              <a:solidFill>
                <a:srgbClr val="464653"/>
              </a:solidFill>
            </a:endParaRPr>
          </a:p>
        </p:txBody>
      </p:sp>
      <p:sp>
        <p:nvSpPr>
          <p:cNvPr id="6" name="Rectangle 5"/>
          <p:cNvSpPr/>
          <p:nvPr/>
        </p:nvSpPr>
        <p:spPr>
          <a:xfrm>
            <a:off x="664233" y="1196104"/>
            <a:ext cx="11309231" cy="5078313"/>
          </a:xfrm>
          <a:prstGeom prst="rect">
            <a:avLst/>
          </a:prstGeom>
        </p:spPr>
        <p:txBody>
          <a:bodyPr wrap="square">
            <a:spAutoFit/>
          </a:bodyPr>
          <a:lstStyle/>
          <a:p>
            <a:pPr algn="just"/>
            <a:r>
              <a:rPr lang="en-GB" b="1" dirty="0">
                <a:solidFill>
                  <a:srgbClr val="7030A0"/>
                </a:solidFill>
              </a:rPr>
              <a:t>Product planning </a:t>
            </a:r>
            <a:r>
              <a:rPr lang="en-GB" dirty="0"/>
              <a:t>involves all of the internally focused decisions, steps, and tasks necessary to develop a successful product. In other words, it involves everything you’ll need to do that will affect the product itself. By contrast, go-to-market planning involves all of the external-facing steps. These are the things you’ll do to introduce and market your product to the public.</a:t>
            </a:r>
          </a:p>
          <a:p>
            <a:pPr algn="just"/>
            <a:r>
              <a:rPr lang="en-GB" dirty="0"/>
              <a:t>Here are a few examples of both a product plan and go-to-market plan to better understand how we see both functions.</a:t>
            </a:r>
          </a:p>
          <a:p>
            <a:pPr algn="just"/>
            <a:r>
              <a:rPr lang="en-GB" b="1" dirty="0">
                <a:solidFill>
                  <a:srgbClr val="7030A0"/>
                </a:solidFill>
              </a:rPr>
              <a:t>Product Plan:</a:t>
            </a:r>
          </a:p>
          <a:p>
            <a:pPr marL="342900" indent="-342900" algn="just">
              <a:buFont typeface="+mj-lt"/>
              <a:buAutoNum type="arabicPeriod"/>
            </a:pPr>
            <a:r>
              <a:rPr lang="en-GB" dirty="0"/>
              <a:t>What features should we prioritize for the product’s development?</a:t>
            </a:r>
          </a:p>
          <a:p>
            <a:pPr marL="342900" indent="-342900" algn="just">
              <a:buFont typeface="+mj-lt"/>
              <a:buAutoNum type="arabicPeriod"/>
            </a:pPr>
            <a:r>
              <a:rPr lang="en-GB" dirty="0"/>
              <a:t>How will we determine the price points for our product?</a:t>
            </a:r>
          </a:p>
          <a:p>
            <a:pPr marL="342900" indent="-342900" algn="just">
              <a:buFont typeface="+mj-lt"/>
              <a:buAutoNum type="arabicPeriod"/>
            </a:pPr>
            <a:r>
              <a:rPr lang="en-GB" dirty="0"/>
              <a:t>Which vendors will we work with for manufacturing?</a:t>
            </a:r>
          </a:p>
          <a:p>
            <a:pPr marL="342900" indent="-342900" algn="just">
              <a:buFont typeface="+mj-lt"/>
              <a:buAutoNum type="arabicPeriod"/>
            </a:pPr>
            <a:r>
              <a:rPr lang="en-GB" dirty="0"/>
              <a:t>What will be our revenue targets, our goals for new-customer adoption and other metrics that we can track to determine the product’s level of success?</a:t>
            </a:r>
          </a:p>
          <a:p>
            <a:pPr algn="just"/>
            <a:r>
              <a:rPr lang="en-GB" b="1" dirty="0">
                <a:solidFill>
                  <a:srgbClr val="7030A0"/>
                </a:solidFill>
              </a:rPr>
              <a:t>Go-to-Market Plan:</a:t>
            </a:r>
          </a:p>
          <a:p>
            <a:pPr marL="342900" indent="-342900" algn="just">
              <a:buFont typeface="+mj-lt"/>
              <a:buAutoNum type="arabicPeriod"/>
            </a:pPr>
            <a:r>
              <a:rPr lang="en-GB" dirty="0"/>
              <a:t>What email campaigns will we develop to inform prospects about our new product?</a:t>
            </a:r>
          </a:p>
          <a:p>
            <a:pPr marL="342900" indent="-342900" algn="just">
              <a:buFont typeface="+mj-lt"/>
              <a:buAutoNum type="arabicPeriod"/>
            </a:pPr>
            <a:r>
              <a:rPr lang="en-GB" dirty="0"/>
              <a:t>Which pieces of marketing collateral should we create for this product launch?</a:t>
            </a:r>
          </a:p>
          <a:p>
            <a:pPr marL="342900" indent="-342900" algn="just">
              <a:buFont typeface="+mj-lt"/>
              <a:buAutoNum type="arabicPeriod"/>
            </a:pPr>
            <a:r>
              <a:rPr lang="en-GB" dirty="0"/>
              <a:t>How and when will we train our sales force on selling the new product?</a:t>
            </a:r>
          </a:p>
          <a:p>
            <a:pPr marL="342900" indent="-342900" algn="just">
              <a:buFont typeface="+mj-lt"/>
              <a:buAutoNum type="arabicPeriod"/>
            </a:pPr>
            <a:r>
              <a:rPr lang="en-GB" dirty="0"/>
              <a:t>Should we create limited-time promotions to boost early purchases?</a:t>
            </a:r>
          </a:p>
          <a:p>
            <a:pPr marL="342900" indent="-342900" algn="just">
              <a:buFont typeface="+mj-lt"/>
              <a:buAutoNum type="arabicPeriod"/>
            </a:pPr>
            <a:r>
              <a:rPr lang="en-GB" dirty="0"/>
              <a:t>What PR campaigns will we roll out to increase industry awareness prior to launch?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841" y="219973"/>
            <a:ext cx="10972801" cy="914400"/>
          </a:xfrm>
        </p:spPr>
        <p:txBody>
          <a:bodyPr/>
          <a:lstStyle/>
          <a:p>
            <a:r>
              <a:rPr lang="en-IN" sz="3200" b="1" dirty="0">
                <a:solidFill>
                  <a:srgbClr val="C00000"/>
                </a:solidFill>
              </a:rPr>
              <a:t>product specifications</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61</a:t>
            </a:fld>
            <a:endParaRPr lang="en-US">
              <a:solidFill>
                <a:srgbClr val="464653"/>
              </a:solidFill>
            </a:endParaRPr>
          </a:p>
        </p:txBody>
      </p:sp>
      <p:sp>
        <p:nvSpPr>
          <p:cNvPr id="4" name="Rectangle 3"/>
          <p:cNvSpPr/>
          <p:nvPr/>
        </p:nvSpPr>
        <p:spPr>
          <a:xfrm>
            <a:off x="776378" y="1398803"/>
            <a:ext cx="11041811" cy="3970318"/>
          </a:xfrm>
          <a:prstGeom prst="rect">
            <a:avLst/>
          </a:prstGeom>
        </p:spPr>
        <p:txBody>
          <a:bodyPr wrap="square">
            <a:spAutoFit/>
          </a:bodyPr>
          <a:lstStyle/>
          <a:p>
            <a:pPr algn="just"/>
            <a:r>
              <a:rPr lang="en-GB" b="1" dirty="0">
                <a:solidFill>
                  <a:srgbClr val="7030A0"/>
                </a:solidFill>
              </a:rPr>
              <a:t>A product specification </a:t>
            </a:r>
            <a:r>
              <a:rPr lang="en-GB" dirty="0"/>
              <a:t>(also referred to as “</a:t>
            </a:r>
            <a:r>
              <a:rPr lang="en-GB" b="1" dirty="0"/>
              <a:t>product specs</a:t>
            </a:r>
            <a:r>
              <a:rPr lang="en-GB" dirty="0"/>
              <a:t>”) is a document with a set of requirements that provides product teams the information they need to build out new features or functionality.</a:t>
            </a:r>
          </a:p>
          <a:p>
            <a:pPr algn="just"/>
            <a:r>
              <a:rPr lang="en-GB" dirty="0"/>
              <a:t/>
            </a:r>
            <a:br>
              <a:rPr lang="en-GB" dirty="0"/>
            </a:br>
            <a:r>
              <a:rPr lang="en-GB" b="1" dirty="0"/>
              <a:t>A good product spec</a:t>
            </a:r>
            <a:r>
              <a:rPr lang="en-GB" dirty="0"/>
              <a:t> doesn’t micro-manage product development. Rather, it gives them relevant context about users, business needs and other criteria to help them make informed decisions as they design and build a solution.</a:t>
            </a:r>
          </a:p>
          <a:p>
            <a:pPr algn="just"/>
            <a:endParaRPr lang="en-GB" dirty="0"/>
          </a:p>
          <a:p>
            <a:pPr algn="just"/>
            <a:r>
              <a:rPr lang="en-GB" b="1" dirty="0">
                <a:solidFill>
                  <a:srgbClr val="7030A0"/>
                </a:solidFill>
              </a:rPr>
              <a:t>What goes into a product specifications?</a:t>
            </a:r>
          </a:p>
          <a:p>
            <a:pPr algn="just"/>
            <a:r>
              <a:rPr lang="en-GB" dirty="0"/>
              <a:t>Product specs don’t have to be long or overly technical. In fact, the most effective product specs are actually pretty brief.</a:t>
            </a:r>
          </a:p>
          <a:p>
            <a:pPr algn="just"/>
            <a:r>
              <a:rPr lang="en-GB" dirty="0"/>
              <a:t/>
            </a:r>
            <a:br>
              <a:rPr lang="en-GB" dirty="0"/>
            </a:br>
            <a:r>
              <a:rPr lang="en-GB" dirty="0"/>
              <a:t>You know your product spec has done its job when it answers the following questions:</a:t>
            </a:r>
          </a:p>
          <a:p>
            <a:pPr algn="just"/>
            <a:r>
              <a:rPr lang="en-GB" b="1" dirty="0"/>
              <a:t>What are we building and why?</a:t>
            </a:r>
            <a:endParaRPr lang="en-GB" dirty="0"/>
          </a:p>
          <a:p>
            <a:pPr algn="just"/>
            <a:r>
              <a:rPr lang="en-GB" b="1" dirty="0"/>
              <a:t>What should the final build achieve?</a:t>
            </a:r>
            <a:endParaRPr lang="en-GB" dirty="0"/>
          </a:p>
          <a:p>
            <a:pPr algn="just"/>
            <a:r>
              <a:rPr lang="en-GB" b="1" dirty="0"/>
              <a:t>How do we measure success?</a:t>
            </a:r>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solidFill>
                  <a:srgbClr val="C00000"/>
                </a:solidFill>
              </a:rPr>
              <a:t>product specifications</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62</a:t>
            </a:fld>
            <a:endParaRPr lang="en-US">
              <a:solidFill>
                <a:srgbClr val="464653"/>
              </a:solidFill>
            </a:endParaRPr>
          </a:p>
        </p:txBody>
      </p:sp>
      <p:sp>
        <p:nvSpPr>
          <p:cNvPr id="4" name="Rectangle 3"/>
          <p:cNvSpPr/>
          <p:nvPr/>
        </p:nvSpPr>
        <p:spPr>
          <a:xfrm>
            <a:off x="646981" y="1293811"/>
            <a:ext cx="5969479" cy="5078313"/>
          </a:xfrm>
          <a:prstGeom prst="rect">
            <a:avLst/>
          </a:prstGeom>
        </p:spPr>
        <p:txBody>
          <a:bodyPr wrap="square">
            <a:spAutoFit/>
          </a:bodyPr>
          <a:lstStyle/>
          <a:p>
            <a:pPr algn="just"/>
            <a:r>
              <a:rPr lang="en-GB" dirty="0"/>
              <a:t>You can start building a product spec from the moment you have an idea and keep building on it until you push it over to product development. </a:t>
            </a:r>
          </a:p>
          <a:p>
            <a:pPr algn="just"/>
            <a:r>
              <a:rPr lang="en-GB" dirty="0"/>
              <a:t>The level of detail in your product specs depends on your company, but generally once you’ve defined the above, it’s more effective to leave the details of the final implementation in the hands of the dev team.</a:t>
            </a:r>
          </a:p>
          <a:p>
            <a:pPr algn="just"/>
            <a:r>
              <a:rPr lang="en-GB" b="1" dirty="0">
                <a:solidFill>
                  <a:srgbClr val="7030A0"/>
                </a:solidFill>
              </a:rPr>
              <a:t>The business case: </a:t>
            </a:r>
            <a:r>
              <a:rPr lang="en-GB" dirty="0"/>
              <a:t>What effect are we expecting it to have on our bottom line? (Include the associated OKRs or KPIs)</a:t>
            </a:r>
          </a:p>
          <a:p>
            <a:pPr algn="just"/>
            <a:r>
              <a:rPr lang="en-GB" b="1" dirty="0">
                <a:solidFill>
                  <a:srgbClr val="7030A0"/>
                </a:solidFill>
              </a:rPr>
              <a:t>User stories: </a:t>
            </a:r>
            <a:r>
              <a:rPr lang="en-GB" dirty="0"/>
              <a:t>What does the user want to achieve? What is their motivation? </a:t>
            </a:r>
          </a:p>
          <a:p>
            <a:pPr algn="just"/>
            <a:r>
              <a:rPr lang="en-GB" b="1" dirty="0" err="1">
                <a:solidFill>
                  <a:srgbClr val="7030A0"/>
                </a:solidFill>
              </a:rPr>
              <a:t>Mockups</a:t>
            </a:r>
            <a:r>
              <a:rPr lang="en-GB" b="1" dirty="0">
                <a:solidFill>
                  <a:srgbClr val="7030A0"/>
                </a:solidFill>
              </a:rPr>
              <a:t> and sketches: </a:t>
            </a:r>
            <a:r>
              <a:rPr lang="en-GB" dirty="0"/>
              <a:t>What might the final build look like? (It’s helpful to include feedback)</a:t>
            </a:r>
          </a:p>
          <a:p>
            <a:pPr algn="just"/>
            <a:r>
              <a:rPr lang="en-GB" b="1" dirty="0">
                <a:solidFill>
                  <a:srgbClr val="7030A0"/>
                </a:solidFill>
              </a:rPr>
              <a:t>User personas:  </a:t>
            </a:r>
            <a:r>
              <a:rPr lang="en-GB" dirty="0"/>
              <a:t>Who are we building this for and how will they benefit?</a:t>
            </a:r>
          </a:p>
          <a:p>
            <a:pPr algn="just"/>
            <a:r>
              <a:rPr lang="en-GB" b="1" dirty="0">
                <a:solidFill>
                  <a:srgbClr val="7030A0"/>
                </a:solidFill>
              </a:rPr>
              <a:t>Technical specs: </a:t>
            </a:r>
            <a:r>
              <a:rPr lang="en-GB" dirty="0"/>
              <a:t>Are there any technical issues to consider?</a:t>
            </a:r>
          </a:p>
          <a:p>
            <a:pPr algn="just"/>
            <a:r>
              <a:rPr lang="en-GB" b="1" dirty="0">
                <a:solidFill>
                  <a:srgbClr val="7030A0"/>
                </a:solidFill>
              </a:rPr>
              <a:t>Customer feedback: </a:t>
            </a:r>
            <a:r>
              <a:rPr lang="en-GB" dirty="0"/>
              <a:t>What have customers said in the past that we would like to address with this spec?</a:t>
            </a:r>
          </a:p>
        </p:txBody>
      </p:sp>
      <p:pic>
        <p:nvPicPr>
          <p:cNvPr id="149506" name="Picture 2" descr="ProdPad Product Specs"/>
          <p:cNvPicPr>
            <a:picLocks noChangeAspect="1" noChangeArrowheads="1"/>
          </p:cNvPicPr>
          <p:nvPr/>
        </p:nvPicPr>
        <p:blipFill>
          <a:blip r:embed="rId2"/>
          <a:srcRect/>
          <a:stretch>
            <a:fillRect/>
          </a:stretch>
        </p:blipFill>
        <p:spPr bwMode="auto">
          <a:xfrm>
            <a:off x="6780662" y="1278926"/>
            <a:ext cx="5287692" cy="515638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0F4C70-5D72-401B-B2DF-4C79E2F2B07E}"/>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xmlns="" id="{333F7ECB-8999-4B6C-9453-23C2E56BAB1F}"/>
              </a:ext>
            </a:extLst>
          </p:cNvPr>
          <p:cNvSpPr>
            <a:spLocks noGrp="1"/>
          </p:cNvSpPr>
          <p:nvPr>
            <p:ph type="sldNum" sz="quarter" idx="12"/>
          </p:nvPr>
        </p:nvSpPr>
        <p:spPr/>
        <p:txBody>
          <a:bodyPr/>
          <a:lstStyle/>
          <a:p>
            <a:fld id="{E3591306-41CF-4237-B2B4-5C605DD45071}" type="slidenum">
              <a:rPr lang="en-US" smtClean="0">
                <a:solidFill>
                  <a:srgbClr val="464653"/>
                </a:solidFill>
              </a:rPr>
              <a:pPr/>
              <a:t>63</a:t>
            </a:fld>
            <a:endParaRPr lang="en-US">
              <a:solidFill>
                <a:srgbClr val="464653"/>
              </a:solidFill>
            </a:endParaRPr>
          </a:p>
        </p:txBody>
      </p:sp>
      <p:sp>
        <p:nvSpPr>
          <p:cNvPr id="4" name="Content Placeholder 3">
            <a:extLst>
              <a:ext uri="{FF2B5EF4-FFF2-40B4-BE49-F238E27FC236}">
                <a16:creationId xmlns:a16="http://schemas.microsoft.com/office/drawing/2014/main" xmlns="" id="{0D08B066-530B-4580-8057-486391DA4CFF}"/>
              </a:ext>
            </a:extLst>
          </p:cNvPr>
          <p:cNvSpPr>
            <a:spLocks noGrp="1"/>
          </p:cNvSpPr>
          <p:nvPr>
            <p:ph sz="quarter" idx="1"/>
          </p:nvPr>
        </p:nvSpPr>
        <p:spPr/>
        <p:txBody>
          <a:bodyPr/>
          <a:lstStyle/>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r>
              <a:rPr lang="en-US" b="1" dirty="0">
                <a:solidFill>
                  <a:srgbClr val="FF0000"/>
                </a:solidFill>
              </a:rPr>
              <a:t>END of UNIT III</a:t>
            </a:r>
            <a:endParaRPr lang="en-IN" b="1" dirty="0">
              <a:solidFill>
                <a:srgbClr val="FF0000"/>
              </a:solidFill>
            </a:endParaRPr>
          </a:p>
        </p:txBody>
      </p:sp>
    </p:spTree>
    <p:extLst>
      <p:ext uri="{BB962C8B-B14F-4D97-AF65-F5344CB8AC3E}">
        <p14:creationId xmlns:p14="http://schemas.microsoft.com/office/powerpoint/2010/main" xmlns="" val="371040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b="1" dirty="0">
                <a:solidFill>
                  <a:schemeClr val="bg1"/>
                </a:solidFill>
              </a:rPr>
              <a:t>ART OF INNOVATION</a:t>
            </a:r>
            <a:endParaRPr b="1">
              <a:solidFill>
                <a:schemeClr val="bg1"/>
              </a:solidFill>
            </a:endParaRPr>
          </a:p>
        </p:txBody>
      </p:sp>
      <p:sp>
        <p:nvSpPr>
          <p:cNvPr id="237" name="Google Shape;237;p16"/>
          <p:cNvSpPr txBox="1">
            <a:spLocks noGrp="1"/>
          </p:cNvSpPr>
          <p:nvPr>
            <p:ph type="body" idx="1"/>
          </p:nvPr>
        </p:nvSpPr>
        <p:spPr>
          <a:xfrm>
            <a:off x="1085700" y="1769800"/>
            <a:ext cx="8176800" cy="4194000"/>
          </a:xfrm>
          <a:prstGeom prst="rect">
            <a:avLst/>
          </a:prstGeom>
        </p:spPr>
        <p:txBody>
          <a:bodyPr spcFirstLastPara="1" wrap="square" lIns="121897" tIns="121897" rIns="121897" bIns="121897" anchor="ctr" anchorCtr="0">
            <a:noAutofit/>
          </a:bodyPr>
          <a:lstStyle/>
          <a:p>
            <a:r>
              <a:rPr lang="en-US" b="1" dirty="0"/>
              <a:t>The Art Of Innovation | 10 Things To Learn From Guy Kawasaki</a:t>
            </a: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7</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pPr lvl="0"/>
            <a:r>
              <a:rPr lang="en-US" b="1" dirty="0">
                <a:solidFill>
                  <a:schemeClr val="bg1"/>
                </a:solidFill>
              </a:rPr>
              <a:t>10 Things To Learn From Guy Kawasaki</a:t>
            </a:r>
            <a:endParaRPr b="1">
              <a:solidFill>
                <a:schemeClr val="bg1"/>
              </a:solidFill>
            </a:endParaRPr>
          </a:p>
        </p:txBody>
      </p:sp>
      <p:sp>
        <p:nvSpPr>
          <p:cNvPr id="237" name="Google Shape;237;p16"/>
          <p:cNvSpPr txBox="1">
            <a:spLocks noGrp="1"/>
          </p:cNvSpPr>
          <p:nvPr>
            <p:ph type="body" idx="1"/>
          </p:nvPr>
        </p:nvSpPr>
        <p:spPr>
          <a:xfrm>
            <a:off x="1016000" y="1905000"/>
            <a:ext cx="8176800" cy="4566800"/>
          </a:xfrm>
          <a:prstGeom prst="rect">
            <a:avLst/>
          </a:prstGeom>
        </p:spPr>
        <p:txBody>
          <a:bodyPr spcFirstLastPara="1" wrap="square" lIns="121897" tIns="121897" rIns="121897" bIns="121897" anchor="ctr" anchorCtr="0">
            <a:noAutofit/>
          </a:bodyPr>
          <a:lstStyle/>
          <a:p>
            <a:pPr>
              <a:spcBef>
                <a:spcPts val="0"/>
              </a:spcBef>
            </a:pPr>
            <a:r>
              <a:rPr lang="en-US" dirty="0"/>
              <a:t>Make meaning, not money</a:t>
            </a:r>
          </a:p>
          <a:p>
            <a:pPr>
              <a:spcBef>
                <a:spcPts val="0"/>
              </a:spcBef>
            </a:pPr>
            <a:r>
              <a:rPr lang="en-US" dirty="0"/>
              <a:t>Make a mantra, not mission</a:t>
            </a:r>
          </a:p>
          <a:p>
            <a:pPr>
              <a:spcBef>
                <a:spcPts val="0"/>
              </a:spcBef>
            </a:pPr>
            <a:r>
              <a:rPr lang="en-US" dirty="0"/>
              <a:t>Jump to the next curve</a:t>
            </a:r>
          </a:p>
          <a:p>
            <a:pPr>
              <a:spcBef>
                <a:spcPts val="0"/>
              </a:spcBef>
            </a:pPr>
            <a:r>
              <a:rPr lang="en-US" dirty="0"/>
              <a:t>Roll the dice</a:t>
            </a:r>
          </a:p>
          <a:p>
            <a:pPr>
              <a:spcBef>
                <a:spcPts val="0"/>
              </a:spcBef>
            </a:pPr>
            <a:r>
              <a:rPr lang="en-US" dirty="0"/>
              <a:t>Don’t worry, be crappy</a:t>
            </a:r>
          </a:p>
          <a:p>
            <a:pPr>
              <a:spcBef>
                <a:spcPts val="0"/>
              </a:spcBef>
            </a:pPr>
            <a:r>
              <a:rPr lang="en-US" dirty="0"/>
              <a:t>Let 100 flowers bloom</a:t>
            </a:r>
          </a:p>
          <a:p>
            <a:pPr>
              <a:spcBef>
                <a:spcPts val="0"/>
              </a:spcBef>
            </a:pPr>
            <a:r>
              <a:rPr lang="en-US" dirty="0"/>
              <a:t>Polarize people</a:t>
            </a:r>
          </a:p>
          <a:p>
            <a:pPr>
              <a:spcBef>
                <a:spcPts val="0"/>
              </a:spcBef>
            </a:pPr>
            <a:r>
              <a:rPr lang="en-US" dirty="0"/>
              <a:t>Churn baby, churn</a:t>
            </a:r>
          </a:p>
          <a:p>
            <a:pPr>
              <a:spcBef>
                <a:spcPts val="0"/>
              </a:spcBef>
            </a:pPr>
            <a:r>
              <a:rPr lang="en-US" dirty="0"/>
              <a:t>Niche Thyself</a:t>
            </a:r>
          </a:p>
          <a:p>
            <a:pPr>
              <a:spcBef>
                <a:spcPts val="0"/>
              </a:spcBef>
            </a:pPr>
            <a:r>
              <a:rPr lang="en-US" dirty="0"/>
              <a:t>Don’t let the bozos grind you down</a:t>
            </a: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8</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897" tIns="121897" rIns="121897" bIns="121897" anchor="ctr" anchorCtr="0">
            <a:noAutofit/>
          </a:bodyPr>
          <a:lstStyle/>
          <a:p>
            <a:r>
              <a:rPr lang="en-US" b="1" dirty="0">
                <a:solidFill>
                  <a:schemeClr val="bg1"/>
                </a:solidFill>
              </a:rPr>
              <a:t>Make Meaning, Not Money</a:t>
            </a:r>
            <a:br>
              <a:rPr lang="en-US" b="1" dirty="0">
                <a:solidFill>
                  <a:schemeClr val="bg1"/>
                </a:solidFill>
              </a:rPr>
            </a:br>
            <a:endParaRPr b="1">
              <a:solidFill>
                <a:schemeClr val="bg1"/>
              </a:solidFill>
            </a:endParaRP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897" tIns="121897" rIns="121897" bIns="121897" anchor="ctr" anchorCtr="0">
            <a:noAutofit/>
          </a:bodyPr>
          <a:lstStyle/>
          <a:p>
            <a:pPr algn="r"/>
            <a:fld id="{00000000-1234-1234-1234-123412341234}" type="slidenum">
              <a:rPr lang="en"/>
              <a:pPr algn="r"/>
              <a:t>9</a:t>
            </a:fld>
            <a:endParaRPr/>
          </a:p>
        </p:txBody>
      </p:sp>
      <p:grpSp>
        <p:nvGrpSpPr>
          <p:cNvPr id="2" name="Google Shape;239;p16"/>
          <p:cNvGrpSpPr/>
          <p:nvPr/>
        </p:nvGrpSpPr>
        <p:grpSpPr>
          <a:xfrm>
            <a:off x="376289" y="787891"/>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2050" name="Picture 2" descr="https://innovationmanagement.se/wp-content/uploads/2021/04/Make-Meaning.-2.jpeg"/>
          <p:cNvPicPr>
            <a:picLocks noChangeAspect="1" noChangeArrowheads="1"/>
          </p:cNvPicPr>
          <p:nvPr/>
        </p:nvPicPr>
        <p:blipFill>
          <a:blip r:embed="rId3"/>
          <a:srcRect/>
          <a:stretch>
            <a:fillRect/>
          </a:stretch>
        </p:blipFill>
        <p:spPr bwMode="auto">
          <a:xfrm>
            <a:off x="1016000" y="2209801"/>
            <a:ext cx="7461053" cy="4343400"/>
          </a:xfrm>
          <a:prstGeom prst="rect">
            <a:avLst/>
          </a:prstGeom>
          <a:noFill/>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2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3956</Words>
  <Application>Microsoft Office PowerPoint</Application>
  <PresentationFormat>Custom</PresentationFormat>
  <Paragraphs>637</Paragraphs>
  <Slides>63</Slides>
  <Notes>43</Notes>
  <HiddenSlides>0</HiddenSlides>
  <MMClips>0</MMClips>
  <ScaleCrop>false</ScaleCrop>
  <HeadingPairs>
    <vt:vector size="4" baseType="variant">
      <vt:variant>
        <vt:lpstr>Theme</vt:lpstr>
      </vt:variant>
      <vt:variant>
        <vt:i4>4</vt:i4>
      </vt:variant>
      <vt:variant>
        <vt:lpstr>Slide Titles</vt:lpstr>
      </vt:variant>
      <vt:variant>
        <vt:i4>63</vt:i4>
      </vt:variant>
    </vt:vector>
  </HeadingPairs>
  <TitlesOfParts>
    <vt:vector size="67" baseType="lpstr">
      <vt:lpstr>Office Theme</vt:lpstr>
      <vt:lpstr>Origin</vt:lpstr>
      <vt:lpstr>1_Origin</vt:lpstr>
      <vt:lpstr>2_Origin</vt:lpstr>
      <vt:lpstr>U20ITT615 – Design Thinking III Year / VI Semester</vt:lpstr>
      <vt:lpstr>Course Outcomes</vt:lpstr>
      <vt:lpstr>Syllabus </vt:lpstr>
      <vt:lpstr>Text Books and References</vt:lpstr>
      <vt:lpstr>UNIT III</vt:lpstr>
      <vt:lpstr>Art of innovation</vt:lpstr>
      <vt:lpstr>ART OF INNOVATION</vt:lpstr>
      <vt:lpstr>10 Things To Learn From Guy Kawasaki</vt:lpstr>
      <vt:lpstr>Make Meaning, Not Money </vt:lpstr>
      <vt:lpstr>Make Meaning, Not Money </vt:lpstr>
      <vt:lpstr> Make A Mantra, Not Mission  </vt:lpstr>
      <vt:lpstr>Make A Mantra, Not Mission  </vt:lpstr>
      <vt:lpstr>Make A Mantra, Not Mission  </vt:lpstr>
      <vt:lpstr>  Jump To The Next Curve  </vt:lpstr>
      <vt:lpstr>  Jump To The Next Curve  </vt:lpstr>
      <vt:lpstr>   Roll The DICEE   </vt:lpstr>
      <vt:lpstr>   Roll The DICEE   </vt:lpstr>
      <vt:lpstr>     Don’t Worry, Be Crappy    </vt:lpstr>
      <vt:lpstr>     Let 100 Flowers Blossom     </vt:lpstr>
      <vt:lpstr>     Let 100 Flowers Blossom     </vt:lpstr>
      <vt:lpstr>      Polarize People      </vt:lpstr>
      <vt:lpstr>      Polarize People      </vt:lpstr>
      <vt:lpstr>       Churn Baby, Churn       </vt:lpstr>
      <vt:lpstr>       Churn Baby, Churn       </vt:lpstr>
      <vt:lpstr>        Don’t Let The Bozos Grind You Down        </vt:lpstr>
      <vt:lpstr>        Don’t Let The Bozos Grind You Down        </vt:lpstr>
      <vt:lpstr>         Perfect your Pitch         </vt:lpstr>
      <vt:lpstr>Art of innovation</vt:lpstr>
      <vt:lpstr>Art of innovation</vt:lpstr>
      <vt:lpstr>Difference between Creativity and Innovation</vt:lpstr>
      <vt:lpstr>Slide 31</vt:lpstr>
      <vt:lpstr>Role of creativity and innovation in organizations</vt:lpstr>
      <vt:lpstr>Role of creativity and innovation in organizations</vt:lpstr>
      <vt:lpstr>Role of creativity and innovation in organizations</vt:lpstr>
      <vt:lpstr>Role of creativity and innovation in organizations</vt:lpstr>
      <vt:lpstr>Role of creativity and innovation in organizations</vt:lpstr>
      <vt:lpstr>Teams for Innovation</vt:lpstr>
      <vt:lpstr>Teams for Innovation</vt:lpstr>
      <vt:lpstr>Teams for Innovation</vt:lpstr>
      <vt:lpstr>Teams for Innovation</vt:lpstr>
      <vt:lpstr>Teams for Innovation</vt:lpstr>
      <vt:lpstr>Measuring the impact and value of creativity</vt:lpstr>
      <vt:lpstr>Measuring the impact and value of creativity</vt:lpstr>
      <vt:lpstr>Measuring the impact and value of creativity</vt:lpstr>
      <vt:lpstr>Problem formation </vt:lpstr>
      <vt:lpstr>Problem formation </vt:lpstr>
      <vt:lpstr>Introduction to Product Design</vt:lpstr>
      <vt:lpstr>Introduction to Product Design</vt:lpstr>
      <vt:lpstr>Introduction to Product Design</vt:lpstr>
      <vt:lpstr>Introduction to Product Design</vt:lpstr>
      <vt:lpstr>Introduction to Product Design</vt:lpstr>
      <vt:lpstr>Product strategies</vt:lpstr>
      <vt:lpstr>Product strategies</vt:lpstr>
      <vt:lpstr>Product strategies</vt:lpstr>
      <vt:lpstr>Product strategies</vt:lpstr>
      <vt:lpstr>Product strategies</vt:lpstr>
      <vt:lpstr>Product strategies</vt:lpstr>
      <vt:lpstr>Product value</vt:lpstr>
      <vt:lpstr>Product value</vt:lpstr>
      <vt:lpstr>Product planning</vt:lpstr>
      <vt:lpstr>product specifications</vt:lpstr>
      <vt:lpstr>product specifications</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S SEETHARAMAN</dc:creator>
  <cp:lastModifiedBy>PC</cp:lastModifiedBy>
  <cp:revision>270</cp:revision>
  <dcterms:created xsi:type="dcterms:W3CDTF">2021-07-18T08:05:59Z</dcterms:created>
  <dcterms:modified xsi:type="dcterms:W3CDTF">2024-12-20T13:05:20Z</dcterms:modified>
</cp:coreProperties>
</file>