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notesSlides/notesSlide5.xml" ContentType="application/vnd.openxmlformats-officedocument.presentationml.notesSlide+xml"/>
  <Override PartName="/ppt/slides/slide11.xml" ContentType="application/vnd.openxmlformats-officedocument.presentationml.slide+xml"/>
  <Override PartName="/ppt/notesSlides/notesSlide6.xml" ContentType="application/vnd.openxmlformats-officedocument.presentationml.notesSlide+xml"/>
  <Override PartName="/ppt/slides/slide12.xml" ContentType="application/vnd.openxmlformats-officedocument.presentationml.slide+xml"/>
  <Override PartName="/ppt/notesSlides/notesSlide7.xml" ContentType="application/vnd.openxmlformats-officedocument.presentationml.notesSlide+xml"/>
  <Override PartName="/ppt/slides/slide13.xml" ContentType="application/vnd.openxmlformats-officedocument.presentationml.slide+xml"/>
  <Override PartName="/ppt/notesSlides/notesSlide8.xml" ContentType="application/vnd.openxmlformats-officedocument.presentationml.notes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10.xml" ContentType="application/vnd.openxmlformats-officedocument.presentationml.notesSlide+xml"/>
  <Override PartName="/ppt/slides/slide30.xml" ContentType="application/vnd.openxmlformats-officedocument.presentationml.slide+xml"/>
  <Override PartName="/ppt/notesSlides/notesSlide11.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8309" autoAdjust="0"/>
    <p:restoredTop sz="94660"/>
  </p:normalViewPr>
  <p:slideViewPr>
    <p:cSldViewPr>
      <p:cViewPr varScale="1">
        <p:scale>
          <a:sx n="66" d="100"/>
          <a:sy n="66" d="100"/>
        </p:scale>
        <p:origin x="18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tableStyles" Target="tableStyles.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42" name=""/>
        <p:cNvGrpSpPr/>
        <p:nvPr/>
      </p:nvGrpSpPr>
      <p:grpSpPr>
        <a:xfrm>
          <a:off x="0" y="0"/>
          <a:ext cx="0" cy="0"/>
          <a:chOff x="0" y="0"/>
          <a:chExt cx="0" cy="0"/>
        </a:xfrm>
      </p:grpSpPr>
      <p:sp>
        <p:nvSpPr>
          <p:cNvPr id="1048799"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800" name="Date Placeholder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80D7AB38-6B89-400B-9B0D-1522978E9184}" type="datetimeFigureOut">
              <a:rPr lang="en-US" smtClean="0"/>
              <a:t>8/19/2023</a:t>
            </a:fld>
            <a:endParaRPr lang="en-US"/>
          </a:p>
        </p:txBody>
      </p:sp>
      <p:sp>
        <p:nvSpPr>
          <p:cNvPr id="1048801" name="Footer Placeholder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802" name="Slide Number Placeholder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F20135E3-DC98-4DB1-BA9C-DF3F74CE344B}"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41" name=""/>
        <p:cNvGrpSpPr/>
        <p:nvPr/>
      </p:nvGrpSpPr>
      <p:grpSpPr>
        <a:xfrm>
          <a:off x="0" y="0"/>
          <a:ext cx="0" cy="0"/>
          <a:chOff x="0" y="0"/>
          <a:chExt cx="0" cy="0"/>
        </a:xfrm>
      </p:grpSpPr>
      <p:sp>
        <p:nvSpPr>
          <p:cNvPr id="104879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9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6FF8B53-C247-46CF-936B-86008FA6D386}" type="datetimeFigureOut">
              <a:rPr lang="en-US" smtClean="0"/>
              <a:t>8/19/2023</a:t>
            </a:fld>
            <a:endParaRPr lang="en-US"/>
          </a:p>
        </p:txBody>
      </p:sp>
      <p:sp>
        <p:nvSpPr>
          <p:cNvPr id="104879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9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9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2B94905E-E6D2-43A9-AFE3-43173BB5A2E1}"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0" name="Slide Image Placeholder 1"/>
          <p:cNvSpPr>
            <a:spLocks noChangeAspect="1" noRot="1" noGrp="1"/>
          </p:cNvSpPr>
          <p:nvPr>
            <p:ph type="sldImg"/>
          </p:nvPr>
        </p:nvSpPr>
        <p:spPr/>
      </p:sp>
      <p:sp>
        <p:nvSpPr>
          <p:cNvPr id="1048601" name="Notes Placeholder 2"/>
          <p:cNvSpPr>
            <a:spLocks noGrp="1"/>
          </p:cNvSpPr>
          <p:nvPr>
            <p:ph type="body" idx="1"/>
          </p:nvPr>
        </p:nvSpPr>
        <p:spPr/>
        <p:txBody>
          <a:bodyPr>
            <a:normAutofit/>
          </a:bodyPr>
          <a:p>
            <a:endParaRPr dirty="0" lang="en-US"/>
          </a:p>
        </p:txBody>
      </p:sp>
      <p:sp>
        <p:nvSpPr>
          <p:cNvPr id="1048602" name="Slide Number Placeholder 3"/>
          <p:cNvSpPr>
            <a:spLocks noGrp="1"/>
          </p:cNvSpPr>
          <p:nvPr>
            <p:ph type="sldNum" sz="quarter" idx="10"/>
          </p:nvPr>
        </p:nvSpPr>
        <p:spPr/>
        <p:txBody>
          <a:bodyPr/>
          <a:p>
            <a:fld id="{DF66DD41-B06F-4938-8C97-68A7FD77C1CE}" type="slidenum">
              <a:rPr lang="en-US" smtClean="0"/>
              <a:t>3</a:t>
            </a:fld>
            <a:endParaRPr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87" name="Rectangle 7"/>
          <p:cNvSpPr>
            <a:spLocks noGrp="1" noChangeArrowheads="1"/>
          </p:cNvSpPr>
          <p:nvPr>
            <p:ph type="sldNum" sz="quarter" idx="5"/>
          </p:nvPr>
        </p:nvSpPr>
        <p:spPr/>
        <p:txBody>
          <a:bodyPr/>
          <a:p>
            <a:fld id="{29EB12BF-BC75-4D67-9334-E4C990C38307}" type="slidenum">
              <a:rPr lang="en-US"/>
              <a:t>29</a:t>
            </a:fld>
            <a:endParaRPr lang="en-US"/>
          </a:p>
        </p:txBody>
      </p:sp>
      <p:sp>
        <p:nvSpPr>
          <p:cNvPr id="1048688" name="Rectangle 2"/>
          <p:cNvSpPr>
            <a:spLocks noChangeAspect="1" noRot="1" noGrp="1" noChangeArrowheads="1" noTextEdit="1"/>
          </p:cNvSpPr>
          <p:nvPr>
            <p:ph type="sldImg"/>
          </p:nvPr>
        </p:nvSpPr>
        <p:spPr>
          <a:xfrm>
            <a:off x="1143000" y="685800"/>
            <a:ext cx="4572000" cy="3429000"/>
          </a:xfrm>
        </p:spPr>
      </p:sp>
      <p:sp>
        <p:nvSpPr>
          <p:cNvPr id="1048689" name="Rectangle 3"/>
          <p:cNvSpPr>
            <a:spLocks noGrp="1" noChangeArrowheads="1"/>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93" name="Rectangle 7"/>
          <p:cNvSpPr>
            <a:spLocks noGrp="1" noChangeArrowheads="1"/>
          </p:cNvSpPr>
          <p:nvPr>
            <p:ph type="sldNum" sz="quarter" idx="5"/>
          </p:nvPr>
        </p:nvSpPr>
        <p:spPr/>
        <p:txBody>
          <a:bodyPr/>
          <a:p>
            <a:fld id="{EC6A1F17-D90C-45BA-A7A1-DC05AB4BD651}" type="slidenum">
              <a:rPr lang="en-US"/>
              <a:t>30</a:t>
            </a:fld>
            <a:endParaRPr lang="en-US"/>
          </a:p>
        </p:txBody>
      </p:sp>
      <p:sp>
        <p:nvSpPr>
          <p:cNvPr id="1048694" name="Rectangle 2"/>
          <p:cNvSpPr>
            <a:spLocks noChangeAspect="1" noRot="1" noGrp="1" noChangeArrowheads="1" noTextEdit="1"/>
          </p:cNvSpPr>
          <p:nvPr>
            <p:ph type="sldImg"/>
          </p:nvPr>
        </p:nvSpPr>
        <p:spPr>
          <a:xfrm>
            <a:off x="1143000" y="685800"/>
            <a:ext cx="4572000" cy="3429000"/>
          </a:xfrm>
        </p:spPr>
      </p:sp>
      <p:sp>
        <p:nvSpPr>
          <p:cNvPr id="1048695" name="Rectangle 3"/>
          <p:cNvSpPr>
            <a:spLocks noGrp="1" noChangeArrowheads="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normAutofit/>
          </a:bodyPr>
          <a:p>
            <a:endParaRPr dirty="0" lang="en-US"/>
          </a:p>
        </p:txBody>
      </p:sp>
      <p:sp>
        <p:nvSpPr>
          <p:cNvPr id="1048608" name="Slide Number Placeholder 3"/>
          <p:cNvSpPr>
            <a:spLocks noGrp="1"/>
          </p:cNvSpPr>
          <p:nvPr>
            <p:ph type="sldNum" sz="quarter" idx="10"/>
          </p:nvPr>
        </p:nvSpPr>
        <p:spPr/>
        <p:txBody>
          <a:bodyPr/>
          <a:p>
            <a:fld id="{DF66DD41-B06F-4938-8C97-68A7FD77C1CE}" type="slidenum">
              <a:rPr lang="en-US" smtClean="0"/>
              <a:t>4</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9" name="Rectangle 7"/>
          <p:cNvSpPr>
            <a:spLocks noGrp="1" noChangeArrowheads="1"/>
          </p:cNvSpPr>
          <p:nvPr>
            <p:ph type="sldNum" sz="quarter" idx="5"/>
          </p:nvPr>
        </p:nvSpPr>
        <p:spPr/>
        <p:txBody>
          <a:bodyPr/>
          <a:p>
            <a:fld id="{18789E42-ADBF-45CD-BC8D-DC0031E7F8DB}" type="slidenum">
              <a:rPr lang="en-US"/>
              <a:t>8</a:t>
            </a:fld>
            <a:endParaRPr lang="en-US"/>
          </a:p>
        </p:txBody>
      </p:sp>
      <p:sp>
        <p:nvSpPr>
          <p:cNvPr id="1048620" name="Rectangle 2"/>
          <p:cNvSpPr>
            <a:spLocks noChangeAspect="1" noRot="1" noGrp="1" noChangeArrowheads="1" noTextEdit="1"/>
          </p:cNvSpPr>
          <p:nvPr>
            <p:ph type="sldImg"/>
          </p:nvPr>
        </p:nvSpPr>
        <p:spPr/>
      </p:sp>
      <p:sp>
        <p:nvSpPr>
          <p:cNvPr id="1048621" name="Rectangle 3"/>
          <p:cNvSpPr>
            <a:spLocks noGrp="1" noChangeArrowheads="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4" name="Rectangle 7"/>
          <p:cNvSpPr>
            <a:spLocks noGrp="1" noChangeArrowheads="1"/>
          </p:cNvSpPr>
          <p:nvPr>
            <p:ph type="sldNum" sz="quarter" idx="5"/>
          </p:nvPr>
        </p:nvSpPr>
        <p:spPr/>
        <p:txBody>
          <a:bodyPr/>
          <a:p>
            <a:fld id="{18789E42-ADBF-45CD-BC8D-DC0031E7F8DB}" type="slidenum">
              <a:rPr lang="en-US"/>
              <a:t>9</a:t>
            </a:fld>
            <a:endParaRPr lang="en-US"/>
          </a:p>
        </p:txBody>
      </p:sp>
      <p:sp>
        <p:nvSpPr>
          <p:cNvPr id="1048625" name="Rectangle 2"/>
          <p:cNvSpPr>
            <a:spLocks noChangeAspect="1" noRot="1" noGrp="1" noChangeArrowheads="1" noTextEdit="1"/>
          </p:cNvSpPr>
          <p:nvPr>
            <p:ph type="sldImg"/>
          </p:nvPr>
        </p:nvSpPr>
        <p:spPr/>
      </p:sp>
      <p:sp>
        <p:nvSpPr>
          <p:cNvPr id="1048626" name="Rectangle 3"/>
          <p:cNvSpPr>
            <a:spLocks noGrp="1" noChangeArrowheads="1"/>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9" name="Rectangle 7"/>
          <p:cNvSpPr>
            <a:spLocks noGrp="1" noChangeArrowheads="1"/>
          </p:cNvSpPr>
          <p:nvPr>
            <p:ph type="sldNum" sz="quarter" idx="5"/>
          </p:nvPr>
        </p:nvSpPr>
        <p:spPr/>
        <p:txBody>
          <a:bodyPr/>
          <a:p>
            <a:fld id="{18789E42-ADBF-45CD-BC8D-DC0031E7F8DB}" type="slidenum">
              <a:rPr lang="en-US"/>
              <a:t>10</a:t>
            </a:fld>
            <a:endParaRPr lang="en-US"/>
          </a:p>
        </p:txBody>
      </p:sp>
      <p:sp>
        <p:nvSpPr>
          <p:cNvPr id="1048630" name="Rectangle 2"/>
          <p:cNvSpPr>
            <a:spLocks noChangeAspect="1" noRot="1" noGrp="1" noChangeArrowheads="1" noTextEdit="1"/>
          </p:cNvSpPr>
          <p:nvPr>
            <p:ph type="sldImg"/>
          </p:nvPr>
        </p:nvSpPr>
        <p:spPr/>
      </p:sp>
      <p:sp>
        <p:nvSpPr>
          <p:cNvPr id="1048631" name="Rectangle 3"/>
          <p:cNvSpPr>
            <a:spLocks noGrp="1" noChangeArrowheads="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4" name="Rectangle 7"/>
          <p:cNvSpPr>
            <a:spLocks noGrp="1" noChangeArrowheads="1"/>
          </p:cNvSpPr>
          <p:nvPr>
            <p:ph type="sldNum" sz="quarter" idx="5"/>
          </p:nvPr>
        </p:nvSpPr>
        <p:spPr/>
        <p:txBody>
          <a:bodyPr/>
          <a:p>
            <a:fld id="{18789E42-ADBF-45CD-BC8D-DC0031E7F8DB}" type="slidenum">
              <a:rPr lang="en-US"/>
              <a:t>11</a:t>
            </a:fld>
            <a:endParaRPr lang="en-US"/>
          </a:p>
        </p:txBody>
      </p:sp>
      <p:sp>
        <p:nvSpPr>
          <p:cNvPr id="1048635" name="Rectangle 2"/>
          <p:cNvSpPr>
            <a:spLocks noChangeAspect="1" noRot="1" noGrp="1" noChangeArrowheads="1" noTextEdit="1"/>
          </p:cNvSpPr>
          <p:nvPr>
            <p:ph type="sldImg"/>
          </p:nvPr>
        </p:nvSpPr>
        <p:spPr/>
      </p:sp>
      <p:sp>
        <p:nvSpPr>
          <p:cNvPr id="1048636" name="Rectangle 3"/>
          <p:cNvSpPr>
            <a:spLocks noGrp="1" noChangeArrowheads="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9" name="Rectangle 7"/>
          <p:cNvSpPr>
            <a:spLocks noGrp="1" noChangeArrowheads="1"/>
          </p:cNvSpPr>
          <p:nvPr>
            <p:ph type="sldNum" sz="quarter" idx="5"/>
          </p:nvPr>
        </p:nvSpPr>
        <p:spPr/>
        <p:txBody>
          <a:bodyPr/>
          <a:p>
            <a:fld id="{B4471A5C-1B4F-4F34-AD0F-D15BBB101260}" type="slidenum">
              <a:rPr lang="en-US"/>
              <a:t>12</a:t>
            </a:fld>
            <a:endParaRPr lang="en-US"/>
          </a:p>
        </p:txBody>
      </p:sp>
      <p:sp>
        <p:nvSpPr>
          <p:cNvPr id="1048640" name="Rectangle 2"/>
          <p:cNvSpPr>
            <a:spLocks noChangeAspect="1" noRot="1" noGrp="1" noChangeArrowheads="1" noTextEdit="1"/>
          </p:cNvSpPr>
          <p:nvPr>
            <p:ph type="sldImg"/>
          </p:nvPr>
        </p:nvSpPr>
        <p:spPr/>
      </p:sp>
      <p:sp>
        <p:nvSpPr>
          <p:cNvPr id="1048641" name="Rectangle 3"/>
          <p:cNvSpPr>
            <a:spLocks noGrp="1" noChangeArrowheads="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44" name="Rectangle 7"/>
          <p:cNvSpPr>
            <a:spLocks noGrp="1" noChangeArrowheads="1"/>
          </p:cNvSpPr>
          <p:nvPr>
            <p:ph type="sldNum" sz="quarter" idx="5"/>
          </p:nvPr>
        </p:nvSpPr>
        <p:spPr/>
        <p:txBody>
          <a:bodyPr/>
          <a:p>
            <a:fld id="{B4471A5C-1B4F-4F34-AD0F-D15BBB101260}" type="slidenum">
              <a:rPr lang="en-US"/>
              <a:t>13</a:t>
            </a:fld>
            <a:endParaRPr lang="en-US"/>
          </a:p>
        </p:txBody>
      </p:sp>
      <p:sp>
        <p:nvSpPr>
          <p:cNvPr id="1048645" name="Rectangle 2"/>
          <p:cNvSpPr>
            <a:spLocks noChangeAspect="1" noRot="1" noGrp="1" noChangeArrowheads="1" noTextEdit="1"/>
          </p:cNvSpPr>
          <p:nvPr>
            <p:ph type="sldImg"/>
          </p:nvPr>
        </p:nvSpPr>
        <p:spPr/>
      </p:sp>
      <p:sp>
        <p:nvSpPr>
          <p:cNvPr id="1048646" name="Rectangle 3"/>
          <p:cNvSpPr>
            <a:spLocks noGrp="1" noChangeArrowheads="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9" name="Rectangle 7"/>
          <p:cNvSpPr>
            <a:spLocks noGrp="1" noChangeArrowheads="1"/>
          </p:cNvSpPr>
          <p:nvPr>
            <p:ph type="sldNum" sz="quarter" idx="5"/>
          </p:nvPr>
        </p:nvSpPr>
        <p:spPr/>
        <p:txBody>
          <a:bodyPr/>
          <a:p>
            <a:fld id="{18789E42-ADBF-45CD-BC8D-DC0031E7F8DB}" type="slidenum">
              <a:rPr lang="en-US"/>
              <a:t>14</a:t>
            </a:fld>
            <a:endParaRPr lang="en-US"/>
          </a:p>
        </p:txBody>
      </p:sp>
      <p:sp>
        <p:nvSpPr>
          <p:cNvPr id="1048650" name="Rectangle 2"/>
          <p:cNvSpPr>
            <a:spLocks noChangeAspect="1" noRot="1" noGrp="1" noChangeArrowheads="1" noTextEdit="1"/>
          </p:cNvSpPr>
          <p:nvPr>
            <p:ph type="sldImg"/>
          </p:nvPr>
        </p:nvSpPr>
        <p:spPr/>
      </p:sp>
      <p:sp>
        <p:nvSpPr>
          <p:cNvPr id="1048651" name="Rectangle 3"/>
          <p:cNvSpPr>
            <a:spLocks noGrp="1" noChangeArrowheads="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133" name=""/>
        <p:cNvGrpSpPr/>
        <p:nvPr/>
      </p:nvGrpSpPr>
      <p:grpSpPr>
        <a:xfrm>
          <a:off x="0" y="0"/>
          <a:ext cx="0" cy="0"/>
          <a:chOff x="0" y="0"/>
          <a:chExt cx="0" cy="0"/>
        </a:xfrm>
      </p:grpSpPr>
      <p:sp>
        <p:nvSpPr>
          <p:cNvPr id="1048743"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744"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745" name="Date Placeholder 29"/>
          <p:cNvSpPr>
            <a:spLocks noGrp="1"/>
          </p:cNvSpPr>
          <p:nvPr>
            <p:ph type="dt" sz="half" idx="10"/>
          </p:nvPr>
        </p:nvSpPr>
        <p:spPr/>
        <p:txBody>
          <a:bodyPr/>
          <a:p>
            <a:fld id="{E816C273-0989-4B2E-B31B-C02107CCA83B}" type="datetime1">
              <a:rPr lang="en-US" smtClean="0"/>
              <a:t>8/19/2023</a:t>
            </a:fld>
            <a:endParaRPr lang="en-US"/>
          </a:p>
        </p:txBody>
      </p:sp>
      <p:sp>
        <p:nvSpPr>
          <p:cNvPr id="1048746" name="Footer Placeholder 18"/>
          <p:cNvSpPr>
            <a:spLocks noGrp="1"/>
          </p:cNvSpPr>
          <p:nvPr>
            <p:ph type="ftr" sz="quarter" idx="11"/>
          </p:nvPr>
        </p:nvSpPr>
        <p:spPr/>
        <p:txBody>
          <a:bodyPr/>
          <a:p>
            <a:r>
              <a:rPr lang="en-US"/>
              <a:t>Department of Information Technology</a:t>
            </a:r>
          </a:p>
        </p:txBody>
      </p:sp>
      <p:sp>
        <p:nvSpPr>
          <p:cNvPr id="1048747" name="Slide Number Placeholder 26"/>
          <p:cNvSpPr>
            <a:spLocks noGrp="1"/>
          </p:cNvSpPr>
          <p:nvPr>
            <p:ph type="sldNum" sz="quarter" idx="12"/>
          </p:nvPr>
        </p:nvSpPr>
        <p:spPr/>
        <p:txBody>
          <a:bodyPr/>
          <a:p>
            <a:fld id="{878FAEEA-101A-49E7-89AB-6470F50159D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6" name=""/>
        <p:cNvGrpSpPr/>
        <p:nvPr/>
      </p:nvGrpSpPr>
      <p:grpSpPr>
        <a:xfrm>
          <a:off x="0" y="0"/>
          <a:ext cx="0" cy="0"/>
          <a:chOff x="0" y="0"/>
          <a:chExt cx="0" cy="0"/>
        </a:xfrm>
      </p:grpSpPr>
      <p:sp>
        <p:nvSpPr>
          <p:cNvPr id="1048763" name="Title 1"/>
          <p:cNvSpPr>
            <a:spLocks noGrp="1"/>
          </p:cNvSpPr>
          <p:nvPr>
            <p:ph type="title"/>
          </p:nvPr>
        </p:nvSpPr>
        <p:spPr/>
        <p:txBody>
          <a:bodyPr/>
          <a:p>
            <a:r>
              <a:rPr kumimoji="0" lang="en-US"/>
              <a:t>Click to edit Master title style</a:t>
            </a:r>
          </a:p>
        </p:txBody>
      </p:sp>
      <p:sp>
        <p:nvSpPr>
          <p:cNvPr id="1048764"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65" name="Date Placeholder 3"/>
          <p:cNvSpPr>
            <a:spLocks noGrp="1"/>
          </p:cNvSpPr>
          <p:nvPr>
            <p:ph type="dt" sz="half" idx="10"/>
          </p:nvPr>
        </p:nvSpPr>
        <p:spPr/>
        <p:txBody>
          <a:bodyPr/>
          <a:p>
            <a:fld id="{0A4BA530-8502-40C3-A8E0-0D7399C04A5F}" type="datetime1">
              <a:rPr lang="en-US" smtClean="0"/>
              <a:t>8/19/2023</a:t>
            </a:fld>
            <a:endParaRPr lang="en-US"/>
          </a:p>
        </p:txBody>
      </p:sp>
      <p:sp>
        <p:nvSpPr>
          <p:cNvPr id="1048766" name="Footer Placeholder 4"/>
          <p:cNvSpPr>
            <a:spLocks noGrp="1"/>
          </p:cNvSpPr>
          <p:nvPr>
            <p:ph type="ftr" sz="quarter" idx="11"/>
          </p:nvPr>
        </p:nvSpPr>
        <p:spPr/>
        <p:txBody>
          <a:bodyPr/>
          <a:p>
            <a:r>
              <a:rPr lang="en-US"/>
              <a:t>Department of Information Technology</a:t>
            </a:r>
          </a:p>
        </p:txBody>
      </p:sp>
      <p:sp>
        <p:nvSpPr>
          <p:cNvPr id="1048767" name="Slide Number Placeholder 5"/>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4" name=""/>
        <p:cNvGrpSpPr/>
        <p:nvPr/>
      </p:nvGrpSpPr>
      <p:grpSpPr>
        <a:xfrm>
          <a:off x="0" y="0"/>
          <a:ext cx="0" cy="0"/>
          <a:chOff x="0" y="0"/>
          <a:chExt cx="0" cy="0"/>
        </a:xfrm>
      </p:grpSpPr>
      <p:sp>
        <p:nvSpPr>
          <p:cNvPr id="1048748" name="Vertical Title 1"/>
          <p:cNvSpPr>
            <a:spLocks noGrp="1"/>
          </p:cNvSpPr>
          <p:nvPr>
            <p:ph type="title" orient="vert"/>
          </p:nvPr>
        </p:nvSpPr>
        <p:spPr>
          <a:xfrm>
            <a:off x="6629400" y="914401"/>
            <a:ext cx="2057400" cy="5211763"/>
          </a:xfrm>
        </p:spPr>
        <p:txBody>
          <a:bodyPr vert="eaVert"/>
          <a:p>
            <a:r>
              <a:rPr kumimoji="0" lang="en-US"/>
              <a:t>Click to edit Master title style</a:t>
            </a:r>
          </a:p>
        </p:txBody>
      </p:sp>
      <p:sp>
        <p:nvSpPr>
          <p:cNvPr id="1048749" name="Vertical Text Placeholder 2"/>
          <p:cNvSpPr>
            <a:spLocks noGrp="1"/>
          </p:cNvSpPr>
          <p:nvPr>
            <p:ph type="body" orient="vert" idx="1"/>
          </p:nvPr>
        </p:nvSpPr>
        <p:spPr>
          <a:xfrm>
            <a:off x="457200" y="914401"/>
            <a:ext cx="6019800" cy="5211763"/>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50" name="Date Placeholder 3"/>
          <p:cNvSpPr>
            <a:spLocks noGrp="1"/>
          </p:cNvSpPr>
          <p:nvPr>
            <p:ph type="dt" sz="half" idx="10"/>
          </p:nvPr>
        </p:nvSpPr>
        <p:spPr/>
        <p:txBody>
          <a:bodyPr/>
          <a:p>
            <a:fld id="{4EB18D97-85C2-4C21-A3A3-B7A8D48DC01E}" type="datetime1">
              <a:rPr lang="en-US" smtClean="0"/>
              <a:t>8/19/2023</a:t>
            </a:fld>
            <a:endParaRPr lang="en-US"/>
          </a:p>
        </p:txBody>
      </p:sp>
      <p:sp>
        <p:nvSpPr>
          <p:cNvPr id="1048751" name="Footer Placeholder 4"/>
          <p:cNvSpPr>
            <a:spLocks noGrp="1"/>
          </p:cNvSpPr>
          <p:nvPr>
            <p:ph type="ftr" sz="quarter" idx="11"/>
          </p:nvPr>
        </p:nvSpPr>
        <p:spPr/>
        <p:txBody>
          <a:bodyPr/>
          <a:p>
            <a:r>
              <a:rPr lang="en-US"/>
              <a:t>Department of Information Technology</a:t>
            </a:r>
          </a:p>
        </p:txBody>
      </p:sp>
      <p:sp>
        <p:nvSpPr>
          <p:cNvPr id="1048752" name="Slide Number Placeholder 5"/>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27" name=""/>
        <p:cNvGrpSpPr/>
        <p:nvPr/>
      </p:nvGrpSpPr>
      <p:grpSpPr>
        <a:xfrm>
          <a:off x="0" y="0"/>
          <a:ext cx="0" cy="0"/>
          <a:chOff x="0" y="0"/>
          <a:chExt cx="0" cy="0"/>
        </a:xfrm>
      </p:grpSpPr>
      <p:sp>
        <p:nvSpPr>
          <p:cNvPr id="1048585" name="Text Placeholder 9"/>
          <p:cNvSpPr>
            <a:spLocks noGrp="1"/>
          </p:cNvSpPr>
          <p:nvPr>
            <p:ph type="body" sz="quarter" idx="10"/>
          </p:nvPr>
        </p:nvSpPr>
        <p:spPr>
          <a:xfrm>
            <a:off x="0" y="164639"/>
            <a:ext cx="9144000" cy="768085"/>
          </a:xfrm>
          <a:prstGeom prst="rect"/>
        </p:spPr>
        <p:txBody>
          <a:bodyPr anchor="ctr" bIns="62911" lIns="125821" rIns="125821" tIns="62911"/>
          <a:lstStyle>
            <a:lvl1pPr algn="ctr" indent="0" marL="0">
              <a:buNone/>
              <a:defRPr baseline="0" b="0" sz="5000">
                <a:solidFill>
                  <a:schemeClr val="tx1">
                    <a:lumMod val="75000"/>
                    <a:lumOff val="25000"/>
                  </a:schemeClr>
                </a:solidFill>
                <a:latin typeface="+mj-lt"/>
                <a:cs typeface="Arial" pitchFamily="34" charset="0"/>
              </a:defRPr>
            </a:lvl1pPr>
          </a:lstStyle>
          <a:p>
            <a:pPr lvl="0"/>
            <a:r>
              <a:rPr altLang="ko-KR" lang="en-US"/>
              <a:t>Click to edit Master text styles</a:t>
            </a:r>
          </a:p>
        </p:txBody>
      </p:sp>
      <p:sp>
        <p:nvSpPr>
          <p:cNvPr id="1048586" name="Text Placeholder 9"/>
          <p:cNvSpPr>
            <a:spLocks noGrp="1"/>
          </p:cNvSpPr>
          <p:nvPr>
            <p:ph type="body" sz="quarter" idx="11"/>
          </p:nvPr>
        </p:nvSpPr>
        <p:spPr>
          <a:xfrm>
            <a:off x="0" y="932724"/>
            <a:ext cx="9144000" cy="384043"/>
          </a:xfrm>
          <a:prstGeom prst="rect"/>
        </p:spPr>
        <p:txBody>
          <a:bodyPr anchor="ctr" bIns="62911" lIns="125821" rIns="125821" tIns="62911"/>
          <a:lstStyle>
            <a:lvl1pPr algn="ctr" indent="0" marL="0">
              <a:buNone/>
              <a:defRPr baseline="0" b="0" sz="1900">
                <a:solidFill>
                  <a:schemeClr val="tx1">
                    <a:lumMod val="75000"/>
                    <a:lumOff val="25000"/>
                  </a:schemeClr>
                </a:solidFill>
                <a:latin typeface="+mn-lt"/>
                <a:cs typeface="Arial" pitchFamily="34" charset="0"/>
              </a:defRPr>
            </a:lvl1pPr>
          </a:lstStyle>
          <a:p>
            <a:pPr lvl="0"/>
            <a:r>
              <a:rPr altLang="ko-KR" lang="en-US"/>
              <a:t>Click to edit Master text styles</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589" name="Title 1"/>
          <p:cNvSpPr>
            <a:spLocks noGrp="1"/>
          </p:cNvSpPr>
          <p:nvPr>
            <p:ph type="title"/>
          </p:nvPr>
        </p:nvSpPr>
        <p:spPr/>
        <p:txBody>
          <a:bodyPr/>
          <a:p>
            <a:r>
              <a:rPr kumimoji="0" lang="en-US"/>
              <a:t>Click to edit Master title style</a:t>
            </a:r>
          </a:p>
        </p:txBody>
      </p:sp>
      <p:sp>
        <p:nvSpPr>
          <p:cNvPr id="1048590"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1" name="Date Placeholder 3"/>
          <p:cNvSpPr>
            <a:spLocks noGrp="1"/>
          </p:cNvSpPr>
          <p:nvPr>
            <p:ph type="dt" sz="half" idx="10"/>
          </p:nvPr>
        </p:nvSpPr>
        <p:spPr/>
        <p:txBody>
          <a:bodyPr/>
          <a:p>
            <a:fld id="{DD6B0639-C530-43EA-8D19-8E1AA0B0C2B4}" type="datetime1">
              <a:rPr lang="en-US" smtClean="0"/>
              <a:t>8/19/2023</a:t>
            </a:fld>
            <a:endParaRPr lang="en-US"/>
          </a:p>
        </p:txBody>
      </p:sp>
      <p:sp>
        <p:nvSpPr>
          <p:cNvPr id="1048592" name="Footer Placeholder 4"/>
          <p:cNvSpPr>
            <a:spLocks noGrp="1"/>
          </p:cNvSpPr>
          <p:nvPr>
            <p:ph type="ftr" sz="quarter" idx="11"/>
          </p:nvPr>
        </p:nvSpPr>
        <p:spPr/>
        <p:txBody>
          <a:bodyPr/>
          <a:p>
            <a:r>
              <a:rPr lang="en-US"/>
              <a:t>Department of Information Technology</a:t>
            </a:r>
          </a:p>
        </p:txBody>
      </p:sp>
      <p:sp>
        <p:nvSpPr>
          <p:cNvPr id="1048593" name="Slide Number Placeholder 5"/>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137" name=""/>
        <p:cNvGrpSpPr/>
        <p:nvPr/>
      </p:nvGrpSpPr>
      <p:grpSpPr>
        <a:xfrm>
          <a:off x="0" y="0"/>
          <a:ext cx="0" cy="0"/>
          <a:chOff x="0" y="0"/>
          <a:chExt cx="0" cy="0"/>
        </a:xfrm>
      </p:grpSpPr>
      <p:sp>
        <p:nvSpPr>
          <p:cNvPr id="1048768"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769"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770" name="Date Placeholder 3"/>
          <p:cNvSpPr>
            <a:spLocks noGrp="1"/>
          </p:cNvSpPr>
          <p:nvPr>
            <p:ph type="dt" sz="half" idx="10"/>
          </p:nvPr>
        </p:nvSpPr>
        <p:spPr/>
        <p:txBody>
          <a:bodyPr/>
          <a:p>
            <a:fld id="{B3B2F454-18BF-44FB-A798-31582586B47F}" type="datetime1">
              <a:rPr lang="en-US" smtClean="0"/>
              <a:t>8/19/2023</a:t>
            </a:fld>
            <a:endParaRPr lang="en-US"/>
          </a:p>
        </p:txBody>
      </p:sp>
      <p:sp>
        <p:nvSpPr>
          <p:cNvPr id="1048771" name="Footer Placeholder 4"/>
          <p:cNvSpPr>
            <a:spLocks noGrp="1"/>
          </p:cNvSpPr>
          <p:nvPr>
            <p:ph type="ftr" sz="quarter" idx="11"/>
          </p:nvPr>
        </p:nvSpPr>
        <p:spPr/>
        <p:txBody>
          <a:bodyPr/>
          <a:p>
            <a:r>
              <a:rPr lang="en-US"/>
              <a:t>Department of Information Technology</a:t>
            </a:r>
          </a:p>
        </p:txBody>
      </p:sp>
      <p:sp>
        <p:nvSpPr>
          <p:cNvPr id="1048772" name="Slide Number Placeholder 5"/>
          <p:cNvSpPr>
            <a:spLocks noGrp="1"/>
          </p:cNvSpPr>
          <p:nvPr>
            <p:ph type="sldNum" sz="quarter" idx="12"/>
          </p:nvPr>
        </p:nvSpPr>
        <p:spPr/>
        <p:txBody>
          <a:bodyPr/>
          <a:p>
            <a:fld id="{878FAEEA-101A-49E7-89AB-6470F50159D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38" name=""/>
        <p:cNvGrpSpPr/>
        <p:nvPr/>
      </p:nvGrpSpPr>
      <p:grpSpPr>
        <a:xfrm>
          <a:off x="0" y="0"/>
          <a:ext cx="0" cy="0"/>
          <a:chOff x="0" y="0"/>
          <a:chExt cx="0" cy="0"/>
        </a:xfrm>
      </p:grpSpPr>
      <p:sp>
        <p:nvSpPr>
          <p:cNvPr id="1048773" name="Title 1"/>
          <p:cNvSpPr>
            <a:spLocks noGrp="1"/>
          </p:cNvSpPr>
          <p:nvPr>
            <p:ph type="title"/>
          </p:nvPr>
        </p:nvSpPr>
        <p:spPr>
          <a:xfrm>
            <a:off x="457200" y="704088"/>
            <a:ext cx="8229600" cy="1143000"/>
          </a:xfrm>
        </p:spPr>
        <p:txBody>
          <a:bodyPr/>
          <a:p>
            <a:r>
              <a:rPr kumimoji="0" lang="en-US"/>
              <a:t>Click to edit Master title style</a:t>
            </a:r>
          </a:p>
        </p:txBody>
      </p:sp>
      <p:sp>
        <p:nvSpPr>
          <p:cNvPr id="1048774"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75"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76" name="Date Placeholder 4"/>
          <p:cNvSpPr>
            <a:spLocks noGrp="1"/>
          </p:cNvSpPr>
          <p:nvPr>
            <p:ph type="dt" sz="half" idx="10"/>
          </p:nvPr>
        </p:nvSpPr>
        <p:spPr/>
        <p:txBody>
          <a:bodyPr/>
          <a:p>
            <a:fld id="{2918CF82-2E4F-442D-A5D6-EE8E83762187}" type="datetime1">
              <a:rPr lang="en-US" smtClean="0"/>
              <a:t>8/19/2023</a:t>
            </a:fld>
            <a:endParaRPr lang="en-US"/>
          </a:p>
        </p:txBody>
      </p:sp>
      <p:sp>
        <p:nvSpPr>
          <p:cNvPr id="1048777" name="Footer Placeholder 5"/>
          <p:cNvSpPr>
            <a:spLocks noGrp="1"/>
          </p:cNvSpPr>
          <p:nvPr>
            <p:ph type="ftr" sz="quarter" idx="11"/>
          </p:nvPr>
        </p:nvSpPr>
        <p:spPr/>
        <p:txBody>
          <a:bodyPr/>
          <a:p>
            <a:r>
              <a:rPr lang="en-US"/>
              <a:t>Department of Information Technology</a:t>
            </a:r>
          </a:p>
        </p:txBody>
      </p:sp>
      <p:sp>
        <p:nvSpPr>
          <p:cNvPr id="1048778" name="Slide Number Placeholder 6"/>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9" name=""/>
        <p:cNvGrpSpPr/>
        <p:nvPr/>
      </p:nvGrpSpPr>
      <p:grpSpPr>
        <a:xfrm>
          <a:off x="0" y="0"/>
          <a:ext cx="0" cy="0"/>
          <a:chOff x="0" y="0"/>
          <a:chExt cx="0" cy="0"/>
        </a:xfrm>
      </p:grpSpPr>
      <p:sp>
        <p:nvSpPr>
          <p:cNvPr id="1048779" name="Title 1"/>
          <p:cNvSpPr>
            <a:spLocks noGrp="1"/>
          </p:cNvSpPr>
          <p:nvPr>
            <p:ph type="title"/>
          </p:nvPr>
        </p:nvSpPr>
        <p:spPr>
          <a:xfrm>
            <a:off x="457200" y="704088"/>
            <a:ext cx="8229600" cy="1143000"/>
          </a:xfrm>
        </p:spPr>
        <p:txBody>
          <a:bodyPr anchor="b" tIns="45720"/>
          <a:p>
            <a:r>
              <a:rPr kumimoji="0" lang="en-US"/>
              <a:t>Click to edit Master title style</a:t>
            </a:r>
          </a:p>
        </p:txBody>
      </p:sp>
      <p:sp>
        <p:nvSpPr>
          <p:cNvPr id="1048780"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81"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782"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83"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84" name="Date Placeholder 6"/>
          <p:cNvSpPr>
            <a:spLocks noGrp="1"/>
          </p:cNvSpPr>
          <p:nvPr>
            <p:ph type="dt" sz="half" idx="10"/>
          </p:nvPr>
        </p:nvSpPr>
        <p:spPr/>
        <p:txBody>
          <a:bodyPr/>
          <a:p>
            <a:fld id="{D65E2478-A421-4E9E-B539-69EDF97767CA}" type="datetime1">
              <a:rPr lang="en-US" smtClean="0"/>
              <a:t>8/19/2023</a:t>
            </a:fld>
            <a:endParaRPr lang="en-US"/>
          </a:p>
        </p:txBody>
      </p:sp>
      <p:sp>
        <p:nvSpPr>
          <p:cNvPr id="1048785" name="Footer Placeholder 7"/>
          <p:cNvSpPr>
            <a:spLocks noGrp="1"/>
          </p:cNvSpPr>
          <p:nvPr>
            <p:ph type="ftr" sz="quarter" idx="11"/>
          </p:nvPr>
        </p:nvSpPr>
        <p:spPr/>
        <p:txBody>
          <a:bodyPr/>
          <a:p>
            <a:r>
              <a:rPr lang="en-US"/>
              <a:t>Department of Information Technology</a:t>
            </a:r>
          </a:p>
        </p:txBody>
      </p:sp>
      <p:sp>
        <p:nvSpPr>
          <p:cNvPr id="1048786" name="Slide Number Placeholder 8"/>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0" name=""/>
        <p:cNvGrpSpPr/>
        <p:nvPr/>
      </p:nvGrpSpPr>
      <p:grpSpPr>
        <a:xfrm>
          <a:off x="0" y="0"/>
          <a:ext cx="0" cy="0"/>
          <a:chOff x="0" y="0"/>
          <a:chExt cx="0" cy="0"/>
        </a:xfrm>
      </p:grpSpPr>
      <p:sp>
        <p:nvSpPr>
          <p:cNvPr id="1048704"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a:t>Click to edit Master title style</a:t>
            </a:r>
          </a:p>
        </p:txBody>
      </p:sp>
      <p:sp>
        <p:nvSpPr>
          <p:cNvPr id="1048705" name="Date Placeholder 2"/>
          <p:cNvSpPr>
            <a:spLocks noGrp="1"/>
          </p:cNvSpPr>
          <p:nvPr>
            <p:ph type="dt" sz="half" idx="10"/>
          </p:nvPr>
        </p:nvSpPr>
        <p:spPr/>
        <p:txBody>
          <a:bodyPr/>
          <a:p>
            <a:fld id="{A67628F2-D579-4C8C-B9E3-B10E1E323C9B}" type="datetime1">
              <a:rPr lang="en-US" smtClean="0"/>
              <a:t>8/19/2023</a:t>
            </a:fld>
            <a:endParaRPr lang="en-US"/>
          </a:p>
        </p:txBody>
      </p:sp>
      <p:sp>
        <p:nvSpPr>
          <p:cNvPr id="1048706" name="Footer Placeholder 3"/>
          <p:cNvSpPr>
            <a:spLocks noGrp="1"/>
          </p:cNvSpPr>
          <p:nvPr>
            <p:ph type="ftr" sz="quarter" idx="11"/>
          </p:nvPr>
        </p:nvSpPr>
        <p:spPr/>
        <p:txBody>
          <a:bodyPr/>
          <a:p>
            <a:r>
              <a:rPr lang="en-US"/>
              <a:t>Department of Information Technology</a:t>
            </a:r>
          </a:p>
        </p:txBody>
      </p:sp>
      <p:sp>
        <p:nvSpPr>
          <p:cNvPr id="1048707" name="Slide Number Placeholder 4"/>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613" name="Date Placeholder 1"/>
          <p:cNvSpPr>
            <a:spLocks noGrp="1"/>
          </p:cNvSpPr>
          <p:nvPr>
            <p:ph type="dt" sz="half" idx="10"/>
          </p:nvPr>
        </p:nvSpPr>
        <p:spPr/>
        <p:txBody>
          <a:bodyPr/>
          <a:p>
            <a:fld id="{38457864-B84E-4EB4-B41E-837839E69B60}" type="datetime1">
              <a:rPr lang="en-US" smtClean="0"/>
              <a:t>8/19/2023</a:t>
            </a:fld>
            <a:endParaRPr lang="en-US"/>
          </a:p>
        </p:txBody>
      </p:sp>
      <p:sp>
        <p:nvSpPr>
          <p:cNvPr id="1048614" name="Footer Placeholder 2"/>
          <p:cNvSpPr>
            <a:spLocks noGrp="1"/>
          </p:cNvSpPr>
          <p:nvPr>
            <p:ph type="ftr" sz="quarter" idx="11"/>
          </p:nvPr>
        </p:nvSpPr>
        <p:spPr/>
        <p:txBody>
          <a:bodyPr/>
          <a:p>
            <a:r>
              <a:rPr lang="en-US"/>
              <a:t>Department of Information Technology</a:t>
            </a:r>
          </a:p>
        </p:txBody>
      </p:sp>
      <p:sp>
        <p:nvSpPr>
          <p:cNvPr id="1048615" name="Slide Number Placeholder 3"/>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40" name=""/>
        <p:cNvGrpSpPr/>
        <p:nvPr/>
      </p:nvGrpSpPr>
      <p:grpSpPr>
        <a:xfrm>
          <a:off x="0" y="0"/>
          <a:ext cx="0" cy="0"/>
          <a:chOff x="0" y="0"/>
          <a:chExt cx="0" cy="0"/>
        </a:xfrm>
      </p:grpSpPr>
      <p:sp>
        <p:nvSpPr>
          <p:cNvPr id="1048787"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a:t>Click to edit Master title style</a:t>
            </a:r>
          </a:p>
        </p:txBody>
      </p:sp>
      <p:sp>
        <p:nvSpPr>
          <p:cNvPr id="1048788"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a:t>Click to edit Master text styles</a:t>
            </a:r>
          </a:p>
        </p:txBody>
      </p:sp>
      <p:sp>
        <p:nvSpPr>
          <p:cNvPr id="1048789"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790" name="Date Placeholder 4"/>
          <p:cNvSpPr>
            <a:spLocks noGrp="1"/>
          </p:cNvSpPr>
          <p:nvPr>
            <p:ph type="dt" sz="half" idx="10"/>
          </p:nvPr>
        </p:nvSpPr>
        <p:spPr/>
        <p:txBody>
          <a:bodyPr/>
          <a:p>
            <a:fld id="{D62AC68C-3EA1-440D-9116-74B3D60CCC4B}" type="datetime1">
              <a:rPr lang="en-US" smtClean="0"/>
              <a:t>8/19/2023</a:t>
            </a:fld>
            <a:endParaRPr lang="en-US"/>
          </a:p>
        </p:txBody>
      </p:sp>
      <p:sp>
        <p:nvSpPr>
          <p:cNvPr id="1048791" name="Footer Placeholder 5"/>
          <p:cNvSpPr>
            <a:spLocks noGrp="1"/>
          </p:cNvSpPr>
          <p:nvPr>
            <p:ph type="ftr" sz="quarter" idx="11"/>
          </p:nvPr>
        </p:nvSpPr>
        <p:spPr/>
        <p:txBody>
          <a:bodyPr/>
          <a:p>
            <a:r>
              <a:rPr lang="en-US"/>
              <a:t>Department of Information Technology</a:t>
            </a:r>
          </a:p>
        </p:txBody>
      </p:sp>
      <p:sp>
        <p:nvSpPr>
          <p:cNvPr id="1048792" name="Slide Number Placeholder 6"/>
          <p:cNvSpPr>
            <a:spLocks noGrp="1"/>
          </p:cNvSpPr>
          <p:nvPr>
            <p:ph type="sldNum" sz="quarter" idx="12"/>
          </p:nvPr>
        </p:nvSpPr>
        <p:spPr/>
        <p:txBody>
          <a:bodyPr/>
          <a:p>
            <a:fld id="{878FAEEA-101A-49E7-89AB-6470F50159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135" name=""/>
        <p:cNvGrpSpPr/>
        <p:nvPr/>
      </p:nvGrpSpPr>
      <p:grpSpPr>
        <a:xfrm>
          <a:off x="0" y="0"/>
          <a:ext cx="0" cy="0"/>
          <a:chOff x="0" y="0"/>
          <a:chExt cx="0" cy="0"/>
        </a:xfrm>
      </p:grpSpPr>
      <p:sp>
        <p:nvSpPr>
          <p:cNvPr id="1048753"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54"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755"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a:t>Click to edit Master title style</a:t>
            </a:r>
          </a:p>
        </p:txBody>
      </p:sp>
      <p:sp>
        <p:nvSpPr>
          <p:cNvPr id="1048756"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757" name="Date Placeholder 4"/>
          <p:cNvSpPr>
            <a:spLocks noGrp="1"/>
          </p:cNvSpPr>
          <p:nvPr>
            <p:ph type="dt" sz="half" idx="10"/>
          </p:nvPr>
        </p:nvSpPr>
        <p:spPr/>
        <p:txBody>
          <a:bodyPr/>
          <a:p>
            <a:fld id="{C537DD3B-404B-4B3B-89AE-B0B2A713B633}" type="datetime1">
              <a:rPr lang="en-US" smtClean="0"/>
              <a:t>8/19/2023</a:t>
            </a:fld>
            <a:endParaRPr lang="en-US"/>
          </a:p>
        </p:txBody>
      </p:sp>
      <p:sp>
        <p:nvSpPr>
          <p:cNvPr id="1048758" name="Footer Placeholder 5"/>
          <p:cNvSpPr>
            <a:spLocks noGrp="1"/>
          </p:cNvSpPr>
          <p:nvPr>
            <p:ph type="ftr" sz="quarter" idx="11"/>
          </p:nvPr>
        </p:nvSpPr>
        <p:spPr/>
        <p:txBody>
          <a:bodyPr/>
          <a:p>
            <a:r>
              <a:rPr lang="en-US"/>
              <a:t>Department of Information Technology</a:t>
            </a:r>
          </a:p>
        </p:txBody>
      </p:sp>
      <p:sp>
        <p:nvSpPr>
          <p:cNvPr id="1048759" name="Slide Number Placeholder 6"/>
          <p:cNvSpPr>
            <a:spLocks noGrp="1"/>
          </p:cNvSpPr>
          <p:nvPr>
            <p:ph type="sldNum" sz="quarter" idx="12"/>
          </p:nvPr>
        </p:nvSpPr>
        <p:spPr>
          <a:xfrm>
            <a:off x="8077200" y="6356350"/>
            <a:ext cx="609600" cy="365125"/>
          </a:xfrm>
        </p:spPr>
        <p:txBody>
          <a:bodyPr/>
          <a:p>
            <a:fld id="{878FAEEA-101A-49E7-89AB-6470F50159D5}" type="slidenum">
              <a:rPr lang="en-US" smtClean="0"/>
              <a:t>‹#›</a:t>
            </a:fld>
            <a:endParaRPr lang="en-US"/>
          </a:p>
        </p:txBody>
      </p:sp>
      <p:sp>
        <p:nvSpPr>
          <p:cNvPr id="1048760"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a:t>Click icon to add picture</a:t>
            </a:r>
            <a:endParaRPr dirty="0" kumimoji="0" lang="en-US"/>
          </a:p>
        </p:txBody>
      </p:sp>
      <p:sp>
        <p:nvSpPr>
          <p:cNvPr id="1048761"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762"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3"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15882441-94F2-4C46-860E-D4FFDE5F1459}" type="datetime1">
              <a:rPr lang="en-US" smtClean="0"/>
              <a:t>8/19/2023</a:t>
            </a:fld>
            <a:endParaRPr lang="en-US"/>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r>
              <a:rPr lang="en-US"/>
              <a:t>Department of Information Technology</a:t>
            </a:r>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878FAEEA-101A-49E7-89AB-6470F50159D5}" type="slidenum">
              <a:rPr lang="en-US" smtClean="0"/>
              <a:t>‹#›</a:t>
            </a:fld>
            <a:endParaRPr lang="en-US"/>
          </a:p>
        </p:txBody>
      </p:sp>
      <p:grpSp>
        <p:nvGrpSpPr>
          <p:cNvPr id="14"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1" ftr="1" hdr="0" sldNum="0"/>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hyperlink" Target="http://developer.android.com/index.html" TargetMode="External"/><Relationship Id="rId2" Type="http://schemas.openxmlformats.org/officeDocument/2006/relationships/hyperlink" Target="https://developer.apple.com/" TargetMode="External"/><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Slide Number Placeholder 1"/>
          <p:cNvSpPr>
            <a:spLocks noGrp="1"/>
          </p:cNvSpPr>
          <p:nvPr>
            <p:ph type="sldNum" sz="quarter" idx="4294967295"/>
          </p:nvPr>
        </p:nvSpPr>
        <p:spPr>
          <a:xfrm>
            <a:off x="7239000" y="6313488"/>
            <a:ext cx="1905000" cy="457200"/>
          </a:xfrm>
          <a:prstGeom prst="rect"/>
        </p:spPr>
        <p:txBody>
          <a:bodyPr/>
          <a:p>
            <a:fld id="{E63BC08E-377D-4CA4-BD38-FB206FEAC5DB}" type="slidenum">
              <a:rPr lang="en-US" smtClean="0"/>
              <a:t>1</a:t>
            </a:fld>
            <a:endParaRPr dirty="0" lang="en-US"/>
          </a:p>
        </p:txBody>
      </p:sp>
      <p:pic>
        <p:nvPicPr>
          <p:cNvPr id="2097152" name="Picture 2" descr="C:\Users\Personal\Desktop\mobile-cloud-computing.png"/>
          <p:cNvPicPr>
            <a:picLocks noChangeAspect="1" noChangeArrowheads="1"/>
          </p:cNvPicPr>
          <p:nvPr/>
        </p:nvPicPr>
        <p:blipFill>
          <a:blip xmlns:r="http://schemas.openxmlformats.org/officeDocument/2006/relationships" r:embed="rId1"/>
          <a:srcRect/>
          <a:stretch>
            <a:fillRect/>
          </a:stretch>
        </p:blipFill>
        <p:spPr bwMode="auto">
          <a:xfrm>
            <a:off x="0" y="1143000"/>
            <a:ext cx="9144000" cy="5715000"/>
          </a:xfrm>
          <a:prstGeom prst="rect"/>
          <a:noFill/>
        </p:spPr>
      </p:pic>
      <p:sp>
        <p:nvSpPr>
          <p:cNvPr id="1048588" name="Rectangle 2"/>
          <p:cNvSpPr txBox="1">
            <a:spLocks noChangeArrowheads="1"/>
          </p:cNvSpPr>
          <p:nvPr/>
        </p:nvSpPr>
        <p:spPr>
          <a:xfrm>
            <a:off x="370440" y="1"/>
            <a:ext cx="8110669" cy="1146411"/>
          </a:xfrm>
          <a:prstGeom prst="rect"/>
        </p:spPr>
        <p:txBody>
          <a:bodyPr anchor="b" anchorCtr="0" bIns="46790" lIns="17996" rIns="17996" tIns="46790" vert="horz">
            <a:normAutofit/>
          </a:bodyPr>
          <a:p>
            <a:pPr algn="ctr" fontAlgn="base" lvl="0">
              <a:spcBef>
                <a:spcPct val="0"/>
              </a:spcBef>
              <a:spcAft>
                <a:spcPct val="0"/>
              </a:spcAft>
            </a:pPr>
            <a:r>
              <a:rPr b="1" sz="2800" lang="en-US">
                <a:solidFill>
                  <a:srgbClr val="FF0000"/>
                </a:solidFill>
                <a:latin typeface="Times New Roman" pitchFamily="18" charset="0"/>
                <a:cs typeface="Times New Roman" pitchFamily="18" charset="0"/>
              </a:rPr>
              <a:t>U20ITCM02S</a:t>
            </a:r>
            <a:r>
              <a:rPr baseline="0" b="1" cap="none" sz="2800" i="0" kern="0" kumimoji="0" lang="en-US" noProof="0" normalizeH="0" spc="0" strike="noStrike" u="none">
                <a:ln>
                  <a:noFill/>
                </a:ln>
                <a:solidFill>
                  <a:srgbClr val="FF0000"/>
                </a:solidFill>
                <a:effectLst/>
                <a:uLnTx/>
                <a:uFillTx/>
                <a:latin typeface="+mj-lt"/>
                <a:ea typeface="+mj-ea"/>
                <a:cs typeface="+mj-cs"/>
              </a:rPr>
              <a:t> </a:t>
            </a:r>
            <a:r>
              <a:rPr baseline="0" b="1" cap="none" dirty="0" sz="2800" i="0" kern="0" kumimoji="0" lang="en-US" noProof="0" normalizeH="0" spc="0" strike="noStrike" u="none">
                <a:ln>
                  <a:noFill/>
                </a:ln>
                <a:solidFill>
                  <a:srgbClr val="FF0000"/>
                </a:solidFill>
                <a:effectLst/>
                <a:uLnTx/>
                <a:uFillTx/>
                <a:latin typeface="+mj-lt"/>
                <a:ea typeface="+mj-ea"/>
                <a:cs typeface="+mj-cs"/>
              </a:rPr>
              <a:t>– Mobile</a:t>
            </a:r>
            <a:r>
              <a:rPr b="1" cap="none" dirty="0" sz="2800" i="0" kern="0" kumimoji="0" lang="en-US" noProof="0" normalizeH="0" spc="0" strike="noStrike" u="none">
                <a:ln>
                  <a:noFill/>
                </a:ln>
                <a:solidFill>
                  <a:srgbClr val="FF0000"/>
                </a:solidFill>
                <a:effectLst/>
                <a:uLnTx/>
                <a:uFillTx/>
                <a:latin typeface="+mj-lt"/>
                <a:ea typeface="+mj-ea"/>
                <a:cs typeface="+mj-cs"/>
              </a:rPr>
              <a:t> computing</a:t>
            </a:r>
            <a:br>
              <a:rPr baseline="0" b="1" cap="none" dirty="0" sz="2800" i="0" kern="0" kumimoji="0" lang="en-US" noProof="0" normalizeH="0" spc="0" strike="noStrike" u="none">
                <a:ln>
                  <a:noFill/>
                </a:ln>
                <a:solidFill>
                  <a:srgbClr val="FF0000"/>
                </a:solidFill>
                <a:effectLst/>
                <a:uLnTx/>
                <a:uFillTx/>
                <a:latin typeface="+mj-lt"/>
                <a:ea typeface="+mj-ea"/>
                <a:cs typeface="+mj-cs"/>
              </a:rPr>
            </a:br>
            <a:r>
              <a:rPr baseline="0" b="1" cap="none" dirty="0" sz="2800" i="0" kern="0" kumimoji="0" lang="en-US" noProof="0" normalizeH="0" spc="0" strike="noStrike" u="none">
                <a:ln>
                  <a:noFill/>
                </a:ln>
                <a:solidFill>
                  <a:srgbClr val="FF0000"/>
                </a:solidFill>
                <a:effectLst/>
                <a:uLnTx/>
                <a:uFillTx/>
                <a:latin typeface="+mj-lt"/>
                <a:ea typeface="+mj-ea"/>
                <a:cs typeface="+mj-cs"/>
              </a:rPr>
              <a:t>III Year / V Semester</a:t>
            </a:r>
            <a:endParaRPr baseline="0" b="1" cap="none" dirty="0" sz="2540" i="0" kern="0" kumimoji="0" lang="en-GB" noProof="0" normalizeH="0" spc="0" strike="noStrike" u="none">
              <a:ln>
                <a:noFill/>
              </a:ln>
              <a:solidFill>
                <a:srgbClr val="002060"/>
              </a:solidFill>
              <a:effectLst/>
              <a:uLnTx/>
              <a:uFillTx/>
              <a:latin typeface="+mj-lt"/>
              <a:ea typeface="+mj-ea"/>
              <a:cs typeface="+mj-c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7" name="Rectangle 2"/>
          <p:cNvSpPr>
            <a:spLocks noGrp="1" noChangeArrowheads="1"/>
          </p:cNvSpPr>
          <p:nvPr>
            <p:ph type="title"/>
          </p:nvPr>
        </p:nvSpPr>
        <p:spPr/>
        <p:txBody>
          <a:bodyPr tIns="41239">
            <a:normAutofit fontScale="90000"/>
          </a:bodyPr>
          <a:p>
            <a:pPr algn="ctr"/>
            <a:br>
              <a:rPr dirty="0" sz="3200" lang="en-US"/>
            </a:br>
            <a:r>
              <a:rPr dirty="0" sz="3200" lang="en-US"/>
              <a:t>HISTORY</a:t>
            </a:r>
            <a:br>
              <a:rPr dirty="0" sz="3200" lang="en-US"/>
            </a:br>
            <a:endParaRPr dirty="0" sz="3200" lang="en-US"/>
          </a:p>
        </p:txBody>
      </p:sp>
      <p:sp>
        <p:nvSpPr>
          <p:cNvPr id="1048628" name="Rectangle 3"/>
          <p:cNvSpPr>
            <a:spLocks noGrp="1" noChangeArrowheads="1"/>
          </p:cNvSpPr>
          <p:nvPr>
            <p:ph type="body" idx="1"/>
          </p:nvPr>
        </p:nvSpPr>
        <p:spPr/>
        <p:txBody>
          <a:bodyPr bIns="41239" lIns="82479" rIns="82479" tIns="41239">
            <a:normAutofit/>
          </a:bodyPr>
          <a:p>
            <a:pPr algn="just"/>
            <a:r>
              <a:rPr dirty="0" lang="en-US"/>
              <a:t>GSM operates on the mobile communication bands 900 MHz and 1800 MHz in most parts of the world. In the US, GSM operates in the bands 850 MHz and 1900 </a:t>
            </a:r>
            <a:r>
              <a:rPr dirty="0" lang="en-US" err="1"/>
              <a:t>MHz.</a:t>
            </a:r>
            <a:endParaRPr dirty="0" lang="en-US"/>
          </a:p>
          <a:p>
            <a:pPr algn="just"/>
            <a:endParaRPr dirty="0" lang="en-US"/>
          </a:p>
          <a:p>
            <a:pPr algn="just"/>
            <a:r>
              <a:rPr dirty="0" lang="en-US"/>
              <a:t>GSM was developed using digital technology. It has an ability to carry 64 kbps to 120 Mbps of data rates.</a:t>
            </a:r>
          </a:p>
          <a:p>
            <a:pPr algn="just"/>
            <a:endParaRPr dirty="0" lang="en-US"/>
          </a:p>
          <a:p>
            <a:pPr algn="just"/>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2" name="Rectangle 2"/>
          <p:cNvSpPr>
            <a:spLocks noGrp="1" noChangeArrowheads="1"/>
          </p:cNvSpPr>
          <p:nvPr>
            <p:ph type="title"/>
          </p:nvPr>
        </p:nvSpPr>
        <p:spPr/>
        <p:txBody>
          <a:bodyPr tIns="41239">
            <a:normAutofit fontScale="90000"/>
          </a:bodyPr>
          <a:p>
            <a:pPr algn="ctr"/>
            <a:br>
              <a:rPr dirty="0" sz="3200" lang="en-US"/>
            </a:br>
            <a:r>
              <a:rPr dirty="0" sz="3200" lang="en-US"/>
              <a:t>IMPORTANT FACTS ABOUT GSM</a:t>
            </a:r>
            <a:br>
              <a:rPr dirty="0" sz="3200" lang="en-US"/>
            </a:br>
            <a:endParaRPr dirty="0" sz="3200" lang="en-US"/>
          </a:p>
        </p:txBody>
      </p:sp>
      <p:sp>
        <p:nvSpPr>
          <p:cNvPr id="1048633" name="Rectangle 3"/>
          <p:cNvSpPr>
            <a:spLocks noGrp="1" noChangeArrowheads="1"/>
          </p:cNvSpPr>
          <p:nvPr>
            <p:ph type="body" idx="1"/>
          </p:nvPr>
        </p:nvSpPr>
        <p:spPr/>
        <p:txBody>
          <a:bodyPr bIns="41239" lIns="82479" rIns="82479" tIns="41239">
            <a:normAutofit fontScale="96154"/>
          </a:bodyPr>
          <a:p>
            <a:pPr algn="just"/>
            <a:r>
              <a:rPr dirty="0" lang="en-US"/>
              <a:t>GSM is the most widely accepted standard in telecommunications and it is implemented globally.</a:t>
            </a:r>
          </a:p>
          <a:p>
            <a:pPr algn="just"/>
            <a:r>
              <a:rPr dirty="0" lang="en-US"/>
              <a:t>GSM owns a market share of more than 70 percent of the world's digital cellular subscribers.</a:t>
            </a:r>
          </a:p>
          <a:p>
            <a:pPr algn="just"/>
            <a:r>
              <a:rPr dirty="0" lang="en-US"/>
              <a:t>GSM makes use of narrowband Time Division Multiple Access (TDMA) technique for transmitting signals.</a:t>
            </a:r>
          </a:p>
          <a:p>
            <a:pPr algn="just"/>
            <a:r>
              <a:rPr dirty="0" lang="en-US"/>
              <a:t>GSM provides basic to advanced voice and data services including roaming service. Roaming is the ability to use your GSM phone number in another GSM network.</a:t>
            </a:r>
          </a:p>
          <a:p>
            <a:pPr algn="just"/>
            <a:endParaRPr dirty="0" lang="en-US"/>
          </a:p>
          <a:p>
            <a:pPr algn="just"/>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7" name="Rectangle 2"/>
          <p:cNvSpPr>
            <a:spLocks noGrp="1" noChangeArrowheads="1"/>
          </p:cNvSpPr>
          <p:nvPr>
            <p:ph type="title"/>
          </p:nvPr>
        </p:nvSpPr>
        <p:spPr>
          <a:xfrm>
            <a:off x="457200" y="914400"/>
            <a:ext cx="8229600" cy="685800"/>
          </a:xfrm>
        </p:spPr>
        <p:txBody>
          <a:bodyPr tIns="41239"/>
          <a:p>
            <a:pPr algn="ctr"/>
            <a:r>
              <a:rPr dirty="0" sz="3200" lang="en-US"/>
              <a:t>GSM FEATURES</a:t>
            </a:r>
            <a:endParaRPr dirty="0" sz="2500" lang="en-US"/>
          </a:p>
        </p:txBody>
      </p:sp>
      <p:sp>
        <p:nvSpPr>
          <p:cNvPr id="1048638" name="Rectangle 3"/>
          <p:cNvSpPr>
            <a:spLocks noGrp="1" noChangeArrowheads="1"/>
          </p:cNvSpPr>
          <p:nvPr>
            <p:ph type="body" idx="1"/>
          </p:nvPr>
        </p:nvSpPr>
        <p:spPr>
          <a:xfrm>
            <a:off x="457200" y="1600200"/>
            <a:ext cx="8229600" cy="4724400"/>
          </a:xfrm>
        </p:spPr>
        <p:txBody>
          <a:bodyPr bIns="41239" lIns="82479" rIns="82479" tIns="41239">
            <a:normAutofit/>
          </a:bodyPr>
          <a:p>
            <a:r>
              <a:rPr dirty="0" sz="2500" lang="en-US"/>
              <a:t>GSM criteria – </a:t>
            </a:r>
          </a:p>
          <a:p>
            <a:pPr lvl="1"/>
            <a:r>
              <a:rPr dirty="0" sz="2200" lang="en-US"/>
              <a:t>Good subjective speech quality</a:t>
            </a:r>
          </a:p>
          <a:p>
            <a:pPr lvl="1"/>
            <a:r>
              <a:rPr dirty="0" sz="2200" lang="en-US"/>
              <a:t>Low terminal and service cost</a:t>
            </a:r>
          </a:p>
          <a:p>
            <a:pPr lvl="1"/>
            <a:r>
              <a:rPr dirty="0" sz="2200" lang="en-US"/>
              <a:t>Support for international roaming – one system for all of Europe</a:t>
            </a:r>
          </a:p>
          <a:p>
            <a:pPr lvl="1"/>
            <a:r>
              <a:rPr dirty="0" sz="2200" lang="en-US"/>
              <a:t>Ability to support handheld terminals</a:t>
            </a:r>
          </a:p>
          <a:p>
            <a:pPr lvl="1"/>
            <a:r>
              <a:rPr dirty="0" sz="2200" lang="en-US"/>
              <a:t>Support for range of new services and facilities</a:t>
            </a:r>
          </a:p>
          <a:p>
            <a:pPr lvl="1"/>
            <a:r>
              <a:rPr dirty="0" sz="2200" lang="en-US"/>
              <a:t>Enhanced Features</a:t>
            </a:r>
          </a:p>
          <a:p>
            <a:pPr lvl="1"/>
            <a:r>
              <a:rPr dirty="0" sz="2200" lang="en-US"/>
              <a:t>ISDN( </a:t>
            </a:r>
            <a:r>
              <a:rPr dirty="0" sz="2000" lang="en-US"/>
              <a:t>Integrated Services Digital Network )</a:t>
            </a:r>
            <a:r>
              <a:rPr dirty="0" sz="2200" lang="en-US"/>
              <a:t>compatibility</a:t>
            </a:r>
          </a:p>
          <a:p>
            <a:pPr lvl="1"/>
            <a:r>
              <a:rPr dirty="0" sz="2200" lang="en-US"/>
              <a:t>Enhance privacy</a:t>
            </a:r>
          </a:p>
          <a:p>
            <a:pPr lvl="1"/>
            <a:r>
              <a:rPr dirty="0" sz="2200" lang="en-US"/>
              <a:t>Security against fraud</a:t>
            </a:r>
          </a:p>
          <a:p>
            <a:pPr>
              <a:buFontTx/>
              <a:buNone/>
            </a:pPr>
            <a:endParaRPr dirty="0" sz="25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2" name="Rectangle 2"/>
          <p:cNvSpPr>
            <a:spLocks noGrp="1" noChangeArrowheads="1"/>
          </p:cNvSpPr>
          <p:nvPr>
            <p:ph type="title"/>
          </p:nvPr>
        </p:nvSpPr>
        <p:spPr/>
        <p:txBody>
          <a:bodyPr tIns="41239"/>
          <a:p>
            <a:pPr algn="ctr"/>
            <a:r>
              <a:rPr dirty="0" sz="3200" lang="en-US"/>
              <a:t>GSM SERVICES</a:t>
            </a:r>
            <a:endParaRPr dirty="0" sz="2500" lang="en-US"/>
          </a:p>
        </p:txBody>
      </p:sp>
      <p:sp>
        <p:nvSpPr>
          <p:cNvPr id="1048643" name="Rectangle 3"/>
          <p:cNvSpPr>
            <a:spLocks noGrp="1" noChangeArrowheads="1"/>
          </p:cNvSpPr>
          <p:nvPr>
            <p:ph type="body" idx="1"/>
          </p:nvPr>
        </p:nvSpPr>
        <p:spPr/>
        <p:txBody>
          <a:bodyPr bIns="41239" lIns="82479" rIns="82479" tIns="41239">
            <a:normAutofit/>
          </a:bodyPr>
          <a:p>
            <a:r>
              <a:rPr dirty="0" sz="2400" lang="en-US"/>
              <a:t>GSM offers three basic types of services −</a:t>
            </a:r>
          </a:p>
          <a:p>
            <a:endParaRPr dirty="0" sz="2400" lang="en-US"/>
          </a:p>
          <a:p>
            <a:pPr>
              <a:buFont typeface="Wingdings" pitchFamily="2" charset="2"/>
              <a:buChar char="Ø"/>
            </a:pPr>
            <a:r>
              <a:rPr dirty="0" sz="2400" lang="en-US"/>
              <a:t>Data services or bearer services</a:t>
            </a:r>
          </a:p>
          <a:p>
            <a:pPr>
              <a:buFont typeface="Wingdings" pitchFamily="2" charset="2"/>
              <a:buChar char="Ø"/>
            </a:pPr>
            <a:r>
              <a:rPr dirty="0" sz="2400" lang="en-US"/>
              <a:t>Telephony services or </a:t>
            </a:r>
            <a:r>
              <a:rPr dirty="0" sz="2400" lang="en-US" err="1"/>
              <a:t>teleservices</a:t>
            </a:r>
            <a:endParaRPr dirty="0" sz="2400" lang="en-US"/>
          </a:p>
          <a:p>
            <a:pPr>
              <a:buFont typeface="Wingdings" pitchFamily="2" charset="2"/>
              <a:buChar char="Ø"/>
            </a:pPr>
            <a:r>
              <a:rPr dirty="0" sz="2400" lang="en-US"/>
              <a:t>Supplementary services</a:t>
            </a:r>
          </a:p>
          <a:p>
            <a:endParaRPr dirty="0" sz="25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7" name="Rectangle 2"/>
          <p:cNvSpPr>
            <a:spLocks noGrp="1" noChangeArrowheads="1"/>
          </p:cNvSpPr>
          <p:nvPr>
            <p:ph type="title"/>
          </p:nvPr>
        </p:nvSpPr>
        <p:spPr>
          <a:xfrm>
            <a:off x="457200" y="990600"/>
            <a:ext cx="8229600" cy="627888"/>
          </a:xfrm>
        </p:spPr>
        <p:txBody>
          <a:bodyPr tIns="41239">
            <a:normAutofit/>
          </a:bodyPr>
          <a:p>
            <a:pPr algn="ctr"/>
            <a:r>
              <a:rPr dirty="0" sz="3200" lang="en-US"/>
              <a:t>BEARER SERVICES </a:t>
            </a:r>
          </a:p>
        </p:txBody>
      </p:sp>
      <p:sp>
        <p:nvSpPr>
          <p:cNvPr id="1048648" name="Rectangle 3"/>
          <p:cNvSpPr>
            <a:spLocks noGrp="1" noChangeArrowheads="1"/>
          </p:cNvSpPr>
          <p:nvPr>
            <p:ph type="body" idx="1"/>
          </p:nvPr>
        </p:nvSpPr>
        <p:spPr/>
        <p:txBody>
          <a:bodyPr bIns="41239" lIns="82479" rIns="82479" tIns="41239">
            <a:normAutofit fontScale="96154" lnSpcReduction="10000"/>
          </a:bodyPr>
          <a:p>
            <a:pPr algn="just"/>
            <a:r>
              <a:rPr dirty="0" lang="en-US"/>
              <a:t>Data services or Bearer Services are used through a GSM phone.  It supports  SMS, E-mail, voice mail, and internet access and execute remote application</a:t>
            </a:r>
          </a:p>
          <a:p>
            <a:pPr algn="just"/>
            <a:r>
              <a:rPr dirty="0" lang="en-US"/>
              <a:t>to receive and send data is the essential building block leading to widespread mobile Internet access and mobile data transfer. </a:t>
            </a:r>
          </a:p>
          <a:p>
            <a:pPr algn="just"/>
            <a:r>
              <a:rPr dirty="0" lang="en-US"/>
              <a:t>GSM currently has a data transfer rate of 9.6k. New developments that will push up data transfer rates for GSM users are HSCSD (high speed circuit switched data) and GPRS (general packet radio service) are now available..</a:t>
            </a:r>
          </a:p>
          <a:p>
            <a:pPr algn="just"/>
            <a:endParaRPr dirty="0" lang="en-US"/>
          </a:p>
          <a:p>
            <a:pPr algn="just"/>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2" name="Title 1"/>
          <p:cNvSpPr>
            <a:spLocks noGrp="1"/>
          </p:cNvSpPr>
          <p:nvPr>
            <p:ph type="title"/>
          </p:nvPr>
        </p:nvSpPr>
        <p:spPr>
          <a:xfrm>
            <a:off x="609600" y="533400"/>
            <a:ext cx="7772400" cy="769441"/>
          </a:xfrm>
        </p:spPr>
        <p:txBody>
          <a:bodyPr>
            <a:normAutofit/>
          </a:bodyPr>
          <a:p>
            <a:pPr algn="ctr"/>
            <a:r>
              <a:rPr dirty="0" lang="en-US"/>
              <a:t>Teleservices</a:t>
            </a:r>
          </a:p>
        </p:txBody>
      </p:sp>
      <p:sp>
        <p:nvSpPr>
          <p:cNvPr id="1048653" name="Content Placeholder 2"/>
          <p:cNvSpPr>
            <a:spLocks noGrp="1"/>
          </p:cNvSpPr>
          <p:nvPr>
            <p:ph idx="1"/>
          </p:nvPr>
        </p:nvSpPr>
        <p:spPr>
          <a:xfrm>
            <a:off x="228600" y="1447800"/>
            <a:ext cx="8763000" cy="5105400"/>
          </a:xfrm>
        </p:spPr>
        <p:txBody>
          <a:bodyPr/>
          <a:p>
            <a:pPr indent="0" marL="0">
              <a:buNone/>
            </a:pPr>
            <a:r>
              <a:rPr dirty="0" lang="en-US">
                <a:latin typeface="Times New Roman" pitchFamily="18" charset="0"/>
                <a:cs typeface="Times New Roman" pitchFamily="18" charset="0"/>
              </a:rPr>
              <a:t>The abilities of a Bearer Service are used by a </a:t>
            </a:r>
            <a:r>
              <a:rPr dirty="0" lang="en-US" err="1">
                <a:latin typeface="Times New Roman" pitchFamily="18" charset="0"/>
                <a:cs typeface="Times New Roman" pitchFamily="18" charset="0"/>
              </a:rPr>
              <a:t>teleservice</a:t>
            </a:r>
            <a:r>
              <a:rPr dirty="0" lang="en-US">
                <a:latin typeface="Times New Roman" pitchFamily="18" charset="0"/>
                <a:cs typeface="Times New Roman" pitchFamily="18" charset="0"/>
              </a:rPr>
              <a:t> to transport data. These services are further transited in the following ways:</a:t>
            </a:r>
          </a:p>
          <a:p>
            <a:pPr indent="0" marL="0">
              <a:buFont typeface="Arial" pitchFamily="34" charset="0"/>
              <a:buChar char="•"/>
            </a:pPr>
            <a:r>
              <a:rPr b="1" dirty="0" i="1" lang="en-US">
                <a:solidFill>
                  <a:srgbClr val="FFC000"/>
                </a:solidFill>
                <a:latin typeface="Times New Roman" pitchFamily="18" charset="0"/>
                <a:cs typeface="Times New Roman" pitchFamily="18" charset="0"/>
              </a:rPr>
              <a:t>Voice Calls</a:t>
            </a:r>
          </a:p>
          <a:p>
            <a:pPr indent="0" marL="0">
              <a:buNone/>
            </a:pPr>
            <a:r>
              <a:rPr dirty="0" lang="en-US">
                <a:latin typeface="Times New Roman" pitchFamily="18" charset="0"/>
                <a:cs typeface="Times New Roman" pitchFamily="18" charset="0"/>
              </a:rPr>
              <a:t>The most basic </a:t>
            </a:r>
            <a:r>
              <a:rPr dirty="0" lang="en-US" err="1">
                <a:latin typeface="Times New Roman" pitchFamily="18" charset="0"/>
                <a:cs typeface="Times New Roman" pitchFamily="18" charset="0"/>
              </a:rPr>
              <a:t>Teleservice</a:t>
            </a:r>
            <a:r>
              <a:rPr dirty="0" lang="en-US">
                <a:latin typeface="Times New Roman" pitchFamily="18" charset="0"/>
                <a:cs typeface="Times New Roman" pitchFamily="18" charset="0"/>
              </a:rPr>
              <a:t> supported by GSM is telephony. This includes full-rate speech at 13 kbps </a:t>
            </a:r>
          </a:p>
          <a:p>
            <a:pPr indent="0" marL="0">
              <a:buFont typeface="Arial" pitchFamily="34" charset="0"/>
              <a:buChar char="•"/>
            </a:pPr>
            <a:r>
              <a:rPr b="1" dirty="0" i="1" lang="en-US">
                <a:solidFill>
                  <a:srgbClr val="FFC000"/>
                </a:solidFill>
                <a:latin typeface="Times New Roman" pitchFamily="18" charset="0"/>
                <a:cs typeface="Times New Roman" pitchFamily="18" charset="0"/>
              </a:rPr>
              <a:t>Emergency calls</a:t>
            </a:r>
          </a:p>
          <a:p>
            <a:pPr indent="0" marL="0">
              <a:buNone/>
            </a:pPr>
            <a:r>
              <a:rPr dirty="0" lang="en-US">
                <a:latin typeface="Times New Roman" pitchFamily="18" charset="0"/>
                <a:cs typeface="Times New Roman" pitchFamily="18" charset="0"/>
              </a:rPr>
              <a:t>where the nearest emergency-service provider is notified by dialing three digits.</a:t>
            </a:r>
          </a:p>
          <a:p>
            <a:pPr indent="0" marL="0">
              <a:buNone/>
            </a:pPr>
            <a:endParaRPr dirty="0" lang="en-US">
              <a:latin typeface="Times New Roman" pitchFamily="18" charset="0"/>
              <a:cs typeface="Times New Roman" pitchFamily="18" charset="0"/>
            </a:endParaRPr>
          </a:p>
        </p:txBody>
      </p:sp>
      <p:sp>
        <p:nvSpPr>
          <p:cNvPr id="1048654" name="Slide Number Placeholder 3"/>
          <p:cNvSpPr>
            <a:spLocks noGrp="1"/>
          </p:cNvSpPr>
          <p:nvPr>
            <p:ph type="sldNum" sz="quarter" idx="12"/>
          </p:nvPr>
        </p:nvSpPr>
        <p:spPr/>
        <p:txBody>
          <a:bodyPr/>
          <a:p>
            <a:fld id="{D3F1ACB8-DC45-442F-8A26-A6F3AE797D5D}" type="slidenum">
              <a:rPr lang="en-US" smtClean="0"/>
              <a:t>15</a:t>
            </a:fld>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5" name="Content Placeholder 2"/>
          <p:cNvSpPr>
            <a:spLocks noGrp="1"/>
          </p:cNvSpPr>
          <p:nvPr>
            <p:ph idx="1"/>
          </p:nvPr>
        </p:nvSpPr>
        <p:spPr>
          <a:xfrm>
            <a:off x="304800" y="838200"/>
            <a:ext cx="8534400" cy="5715000"/>
          </a:xfrm>
        </p:spPr>
        <p:txBody>
          <a:bodyPr/>
          <a:p>
            <a:pPr indent="0" marL="0">
              <a:buFont typeface="Arial" pitchFamily="34" charset="0"/>
              <a:buChar char="•"/>
            </a:pPr>
            <a:r>
              <a:rPr b="1" dirty="0" i="1" lang="en-US">
                <a:solidFill>
                  <a:srgbClr val="FFC000"/>
                </a:solidFill>
                <a:latin typeface="Times New Roman" pitchFamily="18" charset="0"/>
                <a:cs typeface="Times New Roman" pitchFamily="18" charset="0"/>
              </a:rPr>
              <a:t>Short Text Messages</a:t>
            </a:r>
          </a:p>
          <a:p>
            <a:pPr indent="0" marL="0">
              <a:buNone/>
            </a:pPr>
            <a:r>
              <a:rPr dirty="0" lang="en-US" err="1">
                <a:latin typeface="Times New Roman" pitchFamily="18" charset="0"/>
                <a:cs typeface="Times New Roman" pitchFamily="18" charset="0"/>
              </a:rPr>
              <a:t>SMS</a:t>
            </a:r>
            <a:r>
              <a:rPr dirty="0" lang="en-US">
                <a:latin typeface="Times New Roman" pitchFamily="18" charset="0"/>
                <a:cs typeface="Times New Roman" pitchFamily="18" charset="0"/>
              </a:rPr>
              <a:t> service is a text messaging service that allows sending and receiving text messages on your GSM mobile phone. </a:t>
            </a:r>
          </a:p>
          <a:p>
            <a:pPr indent="0" marL="0">
              <a:buNone/>
            </a:pPr>
            <a:r>
              <a:rPr dirty="0" lang="en-US">
                <a:latin typeface="Times New Roman" pitchFamily="18" charset="0"/>
                <a:cs typeface="Times New Roman" pitchFamily="18" charset="0"/>
              </a:rPr>
              <a:t>In addition to simple text messages, other text data including news, sports, financial, language, and location-based data can also be transmitted.</a:t>
            </a:r>
          </a:p>
          <a:p>
            <a:pPr indent="0" marL="0">
              <a:buFont typeface="Arial" pitchFamily="34" charset="0"/>
              <a:buChar char="•"/>
            </a:pPr>
            <a:r>
              <a:rPr b="1" dirty="0" i="1" lang="en-US">
                <a:solidFill>
                  <a:srgbClr val="FFC000"/>
                </a:solidFill>
                <a:latin typeface="Times New Roman" pitchFamily="18" charset="0"/>
                <a:cs typeface="Times New Roman" pitchFamily="18" charset="0"/>
              </a:rPr>
              <a:t>Facsimile or Fax: </a:t>
            </a:r>
            <a:r>
              <a:rPr dirty="0" lang="en-US">
                <a:latin typeface="Times New Roman" pitchFamily="18" charset="0"/>
                <a:cs typeface="Times New Roman" pitchFamily="18" charset="0"/>
              </a:rPr>
              <a:t>Using modem fax data is transmitted as digital data over the analog telephone network.</a:t>
            </a:r>
          </a:p>
          <a:p>
            <a:pPr indent="0" marL="0">
              <a:buNone/>
            </a:pPr>
            <a:endParaRPr dirty="0" lang="en-US">
              <a:latin typeface="Times New Roman" pitchFamily="18" charset="0"/>
              <a:cs typeface="Times New Roman" pitchFamily="18" charset="0"/>
            </a:endParaRPr>
          </a:p>
        </p:txBody>
      </p:sp>
      <p:sp>
        <p:nvSpPr>
          <p:cNvPr id="1048656" name="Slide Number Placeholder 3"/>
          <p:cNvSpPr>
            <a:spLocks noGrp="1"/>
          </p:cNvSpPr>
          <p:nvPr>
            <p:ph type="sldNum" sz="quarter" idx="12"/>
          </p:nvPr>
        </p:nvSpPr>
        <p:spPr/>
        <p:txBody>
          <a:bodyPr/>
          <a:p>
            <a:fld id="{D3F1ACB8-DC45-442F-8A26-A6F3AE797D5D}" type="slidenum">
              <a:rPr lang="en-US" smtClean="0"/>
              <a:t>16</a:t>
            </a:fld>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7" name="Title 1"/>
          <p:cNvSpPr>
            <a:spLocks noGrp="1"/>
          </p:cNvSpPr>
          <p:nvPr>
            <p:ph type="title"/>
          </p:nvPr>
        </p:nvSpPr>
        <p:spPr>
          <a:xfrm>
            <a:off x="762000" y="762000"/>
            <a:ext cx="7772400" cy="769441"/>
          </a:xfrm>
        </p:spPr>
        <p:txBody>
          <a:bodyPr>
            <a:normAutofit/>
          </a:bodyPr>
          <a:p>
            <a:pPr algn="ctr"/>
            <a:r>
              <a:rPr dirty="0" lang="en-US"/>
              <a:t>Supplementary services</a:t>
            </a:r>
          </a:p>
        </p:txBody>
      </p:sp>
      <p:sp>
        <p:nvSpPr>
          <p:cNvPr id="1048658" name="Content Placeholder 2"/>
          <p:cNvSpPr>
            <a:spLocks noGrp="1"/>
          </p:cNvSpPr>
          <p:nvPr>
            <p:ph idx="1"/>
          </p:nvPr>
        </p:nvSpPr>
        <p:spPr>
          <a:xfrm>
            <a:off x="304800" y="1600200"/>
            <a:ext cx="8839200" cy="5029200"/>
          </a:xfrm>
        </p:spPr>
        <p:txBody>
          <a:bodyPr/>
          <a:p>
            <a:pPr indent="-228600" marL="228600">
              <a:buFont typeface="Arial" pitchFamily="34" charset="0"/>
              <a:buChar char="•"/>
            </a:pPr>
            <a:r>
              <a:rPr dirty="0" lang="en-US">
                <a:latin typeface="Times New Roman" pitchFamily="18" charset="0"/>
                <a:cs typeface="Times New Roman" pitchFamily="18" charset="0"/>
              </a:rPr>
              <a:t>Supplementary services are additional services that are provided in addition to </a:t>
            </a:r>
            <a:r>
              <a:rPr dirty="0" lang="en-US" err="1">
                <a:latin typeface="Times New Roman" pitchFamily="18" charset="0"/>
                <a:cs typeface="Times New Roman" pitchFamily="18" charset="0"/>
              </a:rPr>
              <a:t>teleservices</a:t>
            </a:r>
            <a:r>
              <a:rPr dirty="0" lang="en-US">
                <a:latin typeface="Times New Roman" pitchFamily="18" charset="0"/>
                <a:cs typeface="Times New Roman" pitchFamily="18" charset="0"/>
              </a:rPr>
              <a:t> and bearer services.</a:t>
            </a:r>
          </a:p>
          <a:p>
            <a:pPr indent="-228600" marL="228600">
              <a:buNone/>
            </a:pPr>
            <a:r>
              <a:rPr dirty="0" lang="en-US">
                <a:latin typeface="Times New Roman" pitchFamily="18" charset="0"/>
                <a:cs typeface="Times New Roman" pitchFamily="18" charset="0"/>
              </a:rPr>
              <a:t> </a:t>
            </a:r>
          </a:p>
          <a:p>
            <a:pPr indent="-228600" marL="228600">
              <a:buFont typeface="Arial" pitchFamily="34" charset="0"/>
              <a:buChar char="•"/>
            </a:pPr>
            <a:r>
              <a:rPr dirty="0" lang="en-US">
                <a:latin typeface="Times New Roman" pitchFamily="18" charset="0"/>
                <a:cs typeface="Times New Roman" pitchFamily="18" charset="0"/>
              </a:rPr>
              <a:t>These services include caller identification, call forwarding, call waiting, multi-party conversations, and barring of outgoing (international) calls</a:t>
            </a:r>
          </a:p>
        </p:txBody>
      </p:sp>
      <p:sp>
        <p:nvSpPr>
          <p:cNvPr id="1048659" name="Slide Number Placeholder 3"/>
          <p:cNvSpPr>
            <a:spLocks noGrp="1"/>
          </p:cNvSpPr>
          <p:nvPr>
            <p:ph type="sldNum" sz="quarter" idx="12"/>
          </p:nvPr>
        </p:nvSpPr>
        <p:spPr/>
        <p:txBody>
          <a:bodyPr/>
          <a:p>
            <a:fld id="{D3F1ACB8-DC45-442F-8A26-A6F3AE797D5D}" type="slidenum">
              <a:rPr lang="en-US" smtClean="0"/>
              <a:t>17</a:t>
            </a:fld>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0" name="Title 1"/>
          <p:cNvSpPr>
            <a:spLocks noGrp="1"/>
          </p:cNvSpPr>
          <p:nvPr>
            <p:ph type="title"/>
          </p:nvPr>
        </p:nvSpPr>
        <p:spPr>
          <a:xfrm>
            <a:off x="914400" y="762000"/>
            <a:ext cx="7924800" cy="769441"/>
          </a:xfrm>
        </p:spPr>
        <p:txBody>
          <a:bodyPr>
            <a:normAutofit fontScale="98000"/>
          </a:bodyPr>
          <a:p>
            <a:r>
              <a:rPr dirty="0" lang="en-US"/>
              <a:t>System Architecture of GSM</a:t>
            </a:r>
          </a:p>
        </p:txBody>
      </p:sp>
      <p:sp>
        <p:nvSpPr>
          <p:cNvPr id="1048661" name="Content Placeholder 2"/>
          <p:cNvSpPr>
            <a:spLocks noGrp="1"/>
          </p:cNvSpPr>
          <p:nvPr>
            <p:ph idx="1"/>
          </p:nvPr>
        </p:nvSpPr>
        <p:spPr>
          <a:xfrm>
            <a:off x="533400" y="1676400"/>
            <a:ext cx="8610600" cy="4876800"/>
          </a:xfrm>
        </p:spPr>
        <p:txBody>
          <a:bodyPr/>
          <a:p>
            <a:pPr indent="0" marL="0">
              <a:buNone/>
            </a:pPr>
            <a:r>
              <a:rPr dirty="0" lang="en-US"/>
              <a:t>The three main subsystems are</a:t>
            </a:r>
          </a:p>
          <a:p>
            <a:pPr indent="0" marL="0">
              <a:buNone/>
            </a:pPr>
            <a:endParaRPr dirty="0" lang="en-US"/>
          </a:p>
          <a:p>
            <a:pPr indent="-571500" marL="571500">
              <a:buFont typeface="+mj-lt"/>
              <a:buAutoNum type="romanUcPeriod"/>
            </a:pPr>
            <a:r>
              <a:rPr dirty="0" lang="en-US"/>
              <a:t>Radio Subsystem (</a:t>
            </a:r>
            <a:r>
              <a:rPr dirty="0" lang="en-US" err="1"/>
              <a:t>RSS</a:t>
            </a:r>
            <a:r>
              <a:rPr dirty="0" lang="en-US"/>
              <a:t>)</a:t>
            </a:r>
          </a:p>
          <a:p>
            <a:pPr indent="-571500" marL="571500">
              <a:buFont typeface="+mj-lt"/>
              <a:buAutoNum type="romanUcPeriod"/>
            </a:pPr>
            <a:endParaRPr dirty="0" lang="en-US"/>
          </a:p>
          <a:p>
            <a:pPr indent="-571500" marL="571500">
              <a:buFont typeface="+mj-lt"/>
              <a:buAutoNum type="romanUcPeriod"/>
            </a:pPr>
            <a:r>
              <a:rPr dirty="0" lang="en-US"/>
              <a:t>Networking and switching subsystem(</a:t>
            </a:r>
            <a:r>
              <a:rPr dirty="0" lang="en-US" err="1"/>
              <a:t>NSS</a:t>
            </a:r>
            <a:r>
              <a:rPr dirty="0" lang="en-US"/>
              <a:t>)</a:t>
            </a:r>
          </a:p>
          <a:p>
            <a:pPr indent="-571500" marL="571500">
              <a:buFont typeface="+mj-lt"/>
              <a:buAutoNum type="romanUcPeriod"/>
            </a:pPr>
            <a:endParaRPr dirty="0" lang="en-US"/>
          </a:p>
          <a:p>
            <a:pPr indent="-571500" marL="571500">
              <a:buFont typeface="+mj-lt"/>
              <a:buAutoNum type="romanUcPeriod"/>
            </a:pPr>
            <a:r>
              <a:rPr dirty="0" lang="en-US"/>
              <a:t>Operation Subsystem (OSS)</a:t>
            </a:r>
          </a:p>
        </p:txBody>
      </p:sp>
      <p:sp>
        <p:nvSpPr>
          <p:cNvPr id="1048662" name="Slide Number Placeholder 3"/>
          <p:cNvSpPr>
            <a:spLocks noGrp="1"/>
          </p:cNvSpPr>
          <p:nvPr>
            <p:ph type="sldNum" sz="quarter" idx="12"/>
          </p:nvPr>
        </p:nvSpPr>
        <p:spPr/>
        <p:txBody>
          <a:bodyPr/>
          <a:p>
            <a:fld id="{D3F1ACB8-DC45-442F-8A26-A6F3AE797D5D}" type="slidenum">
              <a:rPr lang="en-US" smtClean="0"/>
              <a:t>18</a:t>
            </a:fld>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3" name="Title 1"/>
          <p:cNvSpPr>
            <a:spLocks noGrp="1"/>
          </p:cNvSpPr>
          <p:nvPr>
            <p:ph type="title"/>
          </p:nvPr>
        </p:nvSpPr>
        <p:spPr>
          <a:xfrm>
            <a:off x="533400" y="762000"/>
            <a:ext cx="9144000" cy="523220"/>
          </a:xfrm>
        </p:spPr>
        <p:txBody>
          <a:bodyPr/>
          <a:p>
            <a:pPr algn="ctr"/>
            <a:r>
              <a:rPr dirty="0" sz="2800" lang="en-US"/>
              <a:t>Functional architecture of a GSM system</a:t>
            </a:r>
          </a:p>
        </p:txBody>
      </p:sp>
      <p:sp>
        <p:nvSpPr>
          <p:cNvPr id="1048664" name="Content Placeholder 2"/>
          <p:cNvSpPr>
            <a:spLocks noGrp="1"/>
          </p:cNvSpPr>
          <p:nvPr>
            <p:ph idx="1"/>
          </p:nvPr>
        </p:nvSpPr>
        <p:spPr/>
        <p:txBody>
          <a:bodyPr/>
          <a:p>
            <a:endParaRPr lang="en-US"/>
          </a:p>
        </p:txBody>
      </p:sp>
      <p:sp>
        <p:nvSpPr>
          <p:cNvPr id="1048665" name="Slide Number Placeholder 3"/>
          <p:cNvSpPr>
            <a:spLocks noGrp="1"/>
          </p:cNvSpPr>
          <p:nvPr>
            <p:ph type="sldNum" sz="quarter" idx="12"/>
          </p:nvPr>
        </p:nvSpPr>
        <p:spPr/>
        <p:txBody>
          <a:bodyPr/>
          <a:p>
            <a:fld id="{D3F1ACB8-DC45-442F-8A26-A6F3AE797D5D}" type="slidenum">
              <a:rPr lang="en-US" smtClean="0"/>
              <a:t>19</a:t>
            </a:fld>
            <a:endParaRPr dirty="0" lang="en-US"/>
          </a:p>
        </p:txBody>
      </p:sp>
      <p:pic>
        <p:nvPicPr>
          <p:cNvPr id="2097153" name="Picture 3"/>
          <p:cNvPicPr>
            <a:picLocks noChangeAspect="1" noChangeArrowheads="1"/>
          </p:cNvPicPr>
          <p:nvPr/>
        </p:nvPicPr>
        <p:blipFill>
          <a:blip xmlns:r="http://schemas.openxmlformats.org/officeDocument/2006/relationships" r:embed="rId1"/>
          <a:srcRect/>
          <a:stretch>
            <a:fillRect/>
          </a:stretch>
        </p:blipFill>
        <p:spPr bwMode="auto">
          <a:xfrm>
            <a:off x="304800" y="1371600"/>
            <a:ext cx="8153400" cy="5257800"/>
          </a:xfrm>
          <a:prstGeom prst="rect"/>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94" name="Title 1"/>
          <p:cNvSpPr>
            <a:spLocks noGrp="1"/>
          </p:cNvSpPr>
          <p:nvPr>
            <p:ph type="title"/>
          </p:nvPr>
        </p:nvSpPr>
        <p:spPr/>
        <p:txBody>
          <a:bodyPr/>
          <a:p>
            <a:pPr algn="ctr"/>
            <a:r>
              <a:rPr b="1" dirty="0" lang="en-US">
                <a:solidFill>
                  <a:srgbClr val="FF0000"/>
                </a:solidFill>
                <a:latin typeface="Times New Roman" panose="02020603050405020304" pitchFamily="18" charset="0"/>
                <a:cs typeface="Times New Roman" panose="02020603050405020304" pitchFamily="18" charset="0"/>
              </a:rPr>
              <a:t>Course Outcomes</a:t>
            </a:r>
            <a:endParaRPr b="1" dirty="0" lang="en-IN">
              <a:solidFill>
                <a:srgbClr val="FF0000"/>
              </a:solidFill>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354724" y="1466193"/>
            <a:ext cx="8572500" cy="4710770"/>
          </a:xfrm>
        </p:spPr>
        <p:txBody>
          <a:bodyPr>
            <a:normAutofit/>
          </a:bodyPr>
          <a:p>
            <a:endParaRPr dirty="0" lang="en-US">
              <a:latin typeface="Times New Roman" panose="02020603050405020304" pitchFamily="18" charset="0"/>
              <a:cs typeface="Times New Roman" panose="02020603050405020304" pitchFamily="18" charset="0"/>
            </a:endParaRPr>
          </a:p>
          <a:p>
            <a:r>
              <a:rPr b="1" dirty="0" lang="en-US"/>
              <a:t>CO1</a:t>
            </a:r>
            <a:r>
              <a:rPr dirty="0" lang="en-US"/>
              <a:t> - Explain the basics of mobile telecommunication system</a:t>
            </a:r>
            <a:r>
              <a:rPr b="1" dirty="0" lang="en-US"/>
              <a:t>(K2)</a:t>
            </a:r>
            <a:r>
              <a:rPr dirty="0" lang="en-US"/>
              <a:t> </a:t>
            </a:r>
          </a:p>
          <a:p>
            <a:r>
              <a:rPr b="1" dirty="0" lang="en-US"/>
              <a:t>CO2</a:t>
            </a:r>
            <a:r>
              <a:rPr dirty="0" lang="en-US"/>
              <a:t> - Articulate the required functionality at each layer for given application</a:t>
            </a:r>
            <a:r>
              <a:rPr b="1" dirty="0" lang="en-US"/>
              <a:t>(K2)</a:t>
            </a:r>
            <a:endParaRPr dirty="0" lang="en-US"/>
          </a:p>
          <a:p>
            <a:r>
              <a:rPr b="1" dirty="0" lang="en-US"/>
              <a:t>CO3</a:t>
            </a:r>
            <a:r>
              <a:rPr dirty="0" lang="en-US"/>
              <a:t> - Identify solution for all functionality at each layer. </a:t>
            </a:r>
            <a:r>
              <a:rPr b="1" dirty="0" lang="en-US"/>
              <a:t>(K1)</a:t>
            </a:r>
            <a:endParaRPr dirty="0" lang="en-US"/>
          </a:p>
          <a:p>
            <a:r>
              <a:rPr b="1" dirty="0" lang="en-US"/>
              <a:t>CO4</a:t>
            </a:r>
            <a:r>
              <a:rPr dirty="0" lang="en-US"/>
              <a:t> - Use simulator tools and design Ad hoc networks</a:t>
            </a:r>
            <a:r>
              <a:rPr b="1" dirty="0" lang="en-US"/>
              <a:t>(K3)</a:t>
            </a:r>
            <a:endParaRPr dirty="0" lang="en-US"/>
          </a:p>
          <a:p>
            <a:r>
              <a:rPr b="1" dirty="0" lang="en-US"/>
              <a:t>CO5</a:t>
            </a:r>
            <a:r>
              <a:rPr dirty="0" lang="en-US"/>
              <a:t> - Develop a mobile application</a:t>
            </a:r>
            <a:r>
              <a:rPr b="1" dirty="0" lang="en-US"/>
              <a:t>(K6)</a:t>
            </a:r>
            <a:endParaRPr dirty="0" lang="en-IN">
              <a:latin typeface="Times New Roman" panose="02020603050405020304" pitchFamily="18" charset="0"/>
              <a:cs typeface="Times New Roman" panose="02020603050405020304" pitchFamily="18" charset="0"/>
            </a:endParaRPr>
          </a:p>
        </p:txBody>
      </p:sp>
      <p:sp>
        <p:nvSpPr>
          <p:cNvPr id="1048596" name="Slide Number Placeholder 5"/>
          <p:cNvSpPr>
            <a:spLocks noGrp="1"/>
          </p:cNvSpPr>
          <p:nvPr>
            <p:ph type="sldNum" sz="quarter" idx="12"/>
          </p:nvPr>
        </p:nvSpPr>
        <p:spPr/>
        <p:txBody>
          <a:bodyPr/>
          <a:p>
            <a:fld id="{9F007541-7122-47D0-81F7-220A90B2D1EC}"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66" name="Rectangle 2"/>
          <p:cNvSpPr>
            <a:spLocks noGrp="1" noChangeArrowheads="1"/>
          </p:cNvSpPr>
          <p:nvPr>
            <p:ph type="title"/>
          </p:nvPr>
        </p:nvSpPr>
        <p:spPr/>
        <p:txBody>
          <a:bodyPr/>
          <a:p>
            <a:r>
              <a:rPr lang="en-US">
                <a:latin typeface="Times New Roman" pitchFamily="18" charset="0"/>
              </a:rPr>
              <a:t>GSM Network Architecture</a:t>
            </a:r>
          </a:p>
        </p:txBody>
      </p:sp>
      <p:pic>
        <p:nvPicPr>
          <p:cNvPr id="2097154" name="Picture 5"/>
          <p:cNvPicPr>
            <a:picLocks noChangeAspect="1" noChangeArrowheads="1"/>
          </p:cNvPicPr>
          <p:nvPr/>
        </p:nvPicPr>
        <p:blipFill>
          <a:blip xmlns:r="http://schemas.openxmlformats.org/officeDocument/2006/relationships" r:embed="rId1" cstate="print"/>
          <a:srcRect/>
          <a:stretch>
            <a:fillRect/>
          </a:stretch>
        </p:blipFill>
        <p:spPr bwMode="auto">
          <a:xfrm>
            <a:off x="0" y="1"/>
            <a:ext cx="9144000" cy="6858000"/>
          </a:xfrm>
          <a:prstGeom prst="rect"/>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7" name="Rectangle 2"/>
          <p:cNvSpPr>
            <a:spLocks noGrp="1" noChangeArrowheads="1"/>
          </p:cNvSpPr>
          <p:nvPr>
            <p:ph type="title"/>
          </p:nvPr>
        </p:nvSpPr>
        <p:spPr>
          <a:xfrm>
            <a:off x="457200" y="533400"/>
            <a:ext cx="8229600" cy="1143000"/>
          </a:xfrm>
        </p:spPr>
        <p:txBody>
          <a:bodyPr tIns="41239"/>
          <a:p>
            <a:pPr algn="ctr"/>
            <a:r>
              <a:rPr dirty="0" lang="en-US"/>
              <a:t>System Architecture</a:t>
            </a:r>
          </a:p>
        </p:txBody>
      </p:sp>
      <p:sp>
        <p:nvSpPr>
          <p:cNvPr id="1048668" name="Rectangle 3"/>
          <p:cNvSpPr>
            <a:spLocks noGrp="1" noChangeArrowheads="1"/>
          </p:cNvSpPr>
          <p:nvPr>
            <p:ph type="body" idx="1"/>
          </p:nvPr>
        </p:nvSpPr>
        <p:spPr/>
        <p:txBody>
          <a:bodyPr bIns="41239" lIns="82479" rIns="82479" tIns="41239"/>
          <a:p>
            <a:r>
              <a:rPr dirty="0" sz="2500" lang="en-US"/>
              <a:t>Mobile Station (MS)</a:t>
            </a:r>
          </a:p>
          <a:p>
            <a:pPr lvl="2">
              <a:buFontTx/>
              <a:buNone/>
            </a:pPr>
            <a:r>
              <a:rPr dirty="0" sz="1800" lang="en-US"/>
              <a:t>Mobile Equipment (ME)</a:t>
            </a:r>
          </a:p>
          <a:p>
            <a:pPr lvl="2">
              <a:buFontTx/>
              <a:buNone/>
            </a:pPr>
            <a:r>
              <a:rPr dirty="0" sz="1800" lang="en-US"/>
              <a:t>Subscriber Identity Module (SIM)</a:t>
            </a:r>
          </a:p>
          <a:p>
            <a:r>
              <a:rPr dirty="0" sz="2500" lang="en-US"/>
              <a:t>Base Station Subsystem (BBS)</a:t>
            </a:r>
          </a:p>
          <a:p>
            <a:pPr lvl="2">
              <a:buFontTx/>
              <a:buNone/>
            </a:pPr>
            <a:r>
              <a:rPr dirty="0" sz="1800" lang="en-US"/>
              <a:t>Base Transceiver Station (BTS)</a:t>
            </a:r>
          </a:p>
          <a:p>
            <a:pPr lvl="2">
              <a:buFontTx/>
              <a:buNone/>
            </a:pPr>
            <a:r>
              <a:rPr dirty="0" sz="1800" lang="en-US"/>
              <a:t>Base Station Controller (BSC)</a:t>
            </a:r>
          </a:p>
          <a:p>
            <a:r>
              <a:rPr dirty="0" sz="2500" lang="en-US"/>
              <a:t>Network Subsystem</a:t>
            </a:r>
          </a:p>
          <a:p>
            <a:pPr lvl="2">
              <a:buFontTx/>
              <a:buNone/>
            </a:pPr>
            <a:r>
              <a:rPr dirty="0" sz="1800" lang="en-US"/>
              <a:t>Mobile Switching Center (MSC)</a:t>
            </a:r>
          </a:p>
          <a:p>
            <a:pPr lvl="2">
              <a:buFontTx/>
              <a:buNone/>
            </a:pPr>
            <a:r>
              <a:rPr dirty="0" sz="1800" lang="en-US"/>
              <a:t>Home Location Register (HLR)</a:t>
            </a:r>
          </a:p>
          <a:p>
            <a:pPr lvl="2">
              <a:buFontTx/>
              <a:buNone/>
            </a:pPr>
            <a:r>
              <a:rPr dirty="0" sz="1800" lang="en-US"/>
              <a:t>Visitor Location Register (VLR)</a:t>
            </a:r>
          </a:p>
          <a:p>
            <a:pPr lvl="2">
              <a:buFontTx/>
              <a:buNone/>
            </a:pPr>
            <a:r>
              <a:rPr dirty="0" sz="1800" lang="en-US"/>
              <a:t>Authentication Center (AUC)</a:t>
            </a:r>
          </a:p>
          <a:p>
            <a:pPr lvl="2">
              <a:buFontTx/>
              <a:buNone/>
            </a:pPr>
            <a:r>
              <a:rPr dirty="0" sz="1800" lang="en-US"/>
              <a:t>Equipment Identity Register (EIR)</a:t>
            </a:r>
          </a:p>
          <a:p>
            <a:pPr>
              <a:buFontTx/>
              <a:buNone/>
            </a:pPr>
            <a:endParaRPr dirty="0" sz="25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9" name="Title 1"/>
          <p:cNvSpPr>
            <a:spLocks noGrp="1"/>
          </p:cNvSpPr>
          <p:nvPr>
            <p:ph type="title"/>
          </p:nvPr>
        </p:nvSpPr>
        <p:spPr>
          <a:xfrm>
            <a:off x="914400" y="762000"/>
            <a:ext cx="7772400" cy="769441"/>
          </a:xfrm>
        </p:spPr>
        <p:txBody>
          <a:bodyPr>
            <a:normAutofit/>
          </a:bodyPr>
          <a:p>
            <a:pPr algn="ctr"/>
            <a:r>
              <a:rPr dirty="0" lang="en-US"/>
              <a:t>Radio Subsystem (</a:t>
            </a:r>
            <a:r>
              <a:rPr dirty="0" lang="en-US" err="1"/>
              <a:t>RSS</a:t>
            </a:r>
            <a:r>
              <a:rPr dirty="0" lang="en-US"/>
              <a:t>)</a:t>
            </a:r>
          </a:p>
        </p:txBody>
      </p:sp>
      <p:sp>
        <p:nvSpPr>
          <p:cNvPr id="1048670" name="Content Placeholder 2"/>
          <p:cNvSpPr>
            <a:spLocks noGrp="1"/>
          </p:cNvSpPr>
          <p:nvPr>
            <p:ph idx="1"/>
          </p:nvPr>
        </p:nvSpPr>
        <p:spPr>
          <a:xfrm>
            <a:off x="685800" y="1752600"/>
            <a:ext cx="7924800" cy="5257800"/>
          </a:xfrm>
        </p:spPr>
        <p:txBody>
          <a:bodyPr/>
          <a:p>
            <a:pPr indent="0" marL="0">
              <a:buNone/>
            </a:pPr>
            <a:r>
              <a:rPr dirty="0" lang="en-US">
                <a:latin typeface="Times New Roman" pitchFamily="18" charset="0"/>
                <a:cs typeface="Times New Roman" pitchFamily="18" charset="0"/>
              </a:rPr>
              <a:t>This subsystem comprises all the radio specific entities.</a:t>
            </a:r>
          </a:p>
          <a:p>
            <a:pPr indent="-514350" marL="514350">
              <a:buNone/>
            </a:pPr>
            <a:endParaRPr dirty="0" lang="en-US">
              <a:solidFill>
                <a:srgbClr val="FFC000"/>
              </a:solidFill>
              <a:latin typeface="Times New Roman" pitchFamily="18" charset="0"/>
              <a:cs typeface="Times New Roman" pitchFamily="18" charset="0"/>
            </a:endParaRPr>
          </a:p>
          <a:p>
            <a:pPr indent="-514350" marL="514350">
              <a:buNone/>
            </a:pPr>
            <a:r>
              <a:rPr dirty="0" lang="en-US">
                <a:solidFill>
                  <a:srgbClr val="FFC000"/>
                </a:solidFill>
                <a:latin typeface="Times New Roman" pitchFamily="18" charset="0"/>
                <a:cs typeface="Times New Roman" pitchFamily="18" charset="0"/>
              </a:rPr>
              <a:t>Mobile Station (MS)</a:t>
            </a:r>
          </a:p>
          <a:p>
            <a:pPr indent="-549859" marL="549859">
              <a:buNone/>
            </a:pPr>
            <a:r>
              <a:rPr dirty="0" lang="en-US">
                <a:latin typeface="Times New Roman" pitchFamily="18" charset="0"/>
                <a:cs typeface="Times New Roman" pitchFamily="18" charset="0"/>
              </a:rPr>
              <a:t>The Mobile Station is made up of two entities:</a:t>
            </a:r>
          </a:p>
          <a:p>
            <a:pPr indent="-549859" marL="549859">
              <a:buNone/>
            </a:pPr>
            <a:endParaRPr dirty="0" lang="en-US">
              <a:latin typeface="Times New Roman" pitchFamily="18" charset="0"/>
              <a:cs typeface="Times New Roman" pitchFamily="18" charset="0"/>
            </a:endParaRPr>
          </a:p>
          <a:p>
            <a:pPr indent="-571500" marL="571500">
              <a:buFont typeface="+mj-lt"/>
              <a:buAutoNum type="romanUcPeriod"/>
            </a:pPr>
            <a:r>
              <a:rPr dirty="0" lang="en-US">
                <a:latin typeface="Times New Roman" pitchFamily="18" charset="0"/>
                <a:cs typeface="Times New Roman" pitchFamily="18" charset="0"/>
              </a:rPr>
              <a:t>Mobile Equipment (ME)</a:t>
            </a:r>
          </a:p>
          <a:p>
            <a:pPr indent="-571500" marL="571500">
              <a:buFont typeface="+mj-lt"/>
              <a:buAutoNum type="romanUcPeriod"/>
            </a:pPr>
            <a:endParaRPr dirty="0" lang="en-US">
              <a:latin typeface="Times New Roman" pitchFamily="18" charset="0"/>
              <a:cs typeface="Times New Roman" pitchFamily="18" charset="0"/>
            </a:endParaRPr>
          </a:p>
          <a:p>
            <a:pPr indent="-571500" marL="571500">
              <a:buFont typeface="+mj-lt"/>
              <a:buAutoNum type="romanUcPeriod"/>
            </a:pPr>
            <a:r>
              <a:rPr dirty="0" lang="en-US">
                <a:latin typeface="Times New Roman" pitchFamily="18" charset="0"/>
                <a:cs typeface="Times New Roman" pitchFamily="18" charset="0"/>
              </a:rPr>
              <a:t>Subscriber Identity Module (</a:t>
            </a:r>
            <a:r>
              <a:rPr dirty="0" lang="en-US" err="1">
                <a:latin typeface="Times New Roman" pitchFamily="18" charset="0"/>
                <a:cs typeface="Times New Roman" pitchFamily="18" charset="0"/>
              </a:rPr>
              <a:t>SIM</a:t>
            </a:r>
            <a:r>
              <a:rPr dirty="0" lang="en-US">
                <a:latin typeface="Times New Roman" pitchFamily="18" charset="0"/>
                <a:cs typeface="Times New Roman" pitchFamily="18" charset="0"/>
              </a:rPr>
              <a:t>)</a:t>
            </a:r>
          </a:p>
          <a:p>
            <a:pPr indent="0" marL="0">
              <a:buNone/>
            </a:pPr>
            <a:endParaRPr dirty="0" lang="en-US">
              <a:latin typeface="Times New Roman" pitchFamily="18" charset="0"/>
              <a:cs typeface="Times New Roman" pitchFamily="18" charset="0"/>
            </a:endParaRPr>
          </a:p>
          <a:p>
            <a:pPr indent="0" marL="0">
              <a:buNone/>
            </a:pPr>
            <a:endParaRPr dirty="0" lang="en-US">
              <a:latin typeface="Times New Roman" pitchFamily="18" charset="0"/>
              <a:cs typeface="Times New Roman" pitchFamily="18" charset="0"/>
            </a:endParaRPr>
          </a:p>
        </p:txBody>
      </p:sp>
      <p:sp>
        <p:nvSpPr>
          <p:cNvPr id="1048671" name="Slide Number Placeholder 3"/>
          <p:cNvSpPr>
            <a:spLocks noGrp="1"/>
          </p:cNvSpPr>
          <p:nvPr>
            <p:ph type="sldNum" sz="quarter" idx="12"/>
          </p:nvPr>
        </p:nvSpPr>
        <p:spPr/>
        <p:txBody>
          <a:bodyPr/>
          <a:p>
            <a:fld id="{D3F1ACB8-DC45-442F-8A26-A6F3AE797D5D}" type="slidenum">
              <a:rPr lang="en-US" smtClean="0"/>
              <a:t>22</a:t>
            </a:fld>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72" name="Content Placeholder 2"/>
          <p:cNvSpPr>
            <a:spLocks noGrp="1"/>
          </p:cNvSpPr>
          <p:nvPr>
            <p:ph idx="1"/>
          </p:nvPr>
        </p:nvSpPr>
        <p:spPr>
          <a:xfrm>
            <a:off x="609600" y="990600"/>
            <a:ext cx="8229600" cy="5791200"/>
          </a:xfrm>
        </p:spPr>
        <p:txBody>
          <a:bodyPr/>
          <a:p>
            <a:pPr indent="-549859" marL="549859">
              <a:buNone/>
            </a:pPr>
            <a:r>
              <a:rPr dirty="0" lang="en-US">
                <a:solidFill>
                  <a:srgbClr val="FFC000"/>
                </a:solidFill>
              </a:rPr>
              <a:t>Mobile Equipment</a:t>
            </a:r>
          </a:p>
          <a:p>
            <a:pPr indent="-549859" marL="549859">
              <a:buNone/>
            </a:pPr>
            <a:endParaRPr dirty="0" lang="en-US"/>
          </a:p>
          <a:p>
            <a:pPr indent="-549859" marL="549859"/>
            <a:r>
              <a:rPr dirty="0" lang="en-US"/>
              <a:t>Produced by many different manufacturers</a:t>
            </a:r>
          </a:p>
          <a:p>
            <a:pPr indent="-549859" marL="549859"/>
            <a:r>
              <a:rPr dirty="0" lang="en-US"/>
              <a:t>Must obtain approval from the standardization body</a:t>
            </a:r>
          </a:p>
          <a:p>
            <a:pPr indent="-549859" marL="549859"/>
            <a:r>
              <a:rPr dirty="0" lang="en-US"/>
              <a:t>Uniquely identified by an </a:t>
            </a:r>
            <a:r>
              <a:rPr dirty="0" lang="en-US" err="1"/>
              <a:t>IMEI</a:t>
            </a:r>
            <a:r>
              <a:rPr dirty="0" lang="en-US"/>
              <a:t> (International Mobile Equipment Identity)</a:t>
            </a:r>
          </a:p>
          <a:p>
            <a:pPr indent="0" marL="0">
              <a:buNone/>
            </a:pPr>
            <a:endParaRPr dirty="0" lang="en-US"/>
          </a:p>
        </p:txBody>
      </p:sp>
      <p:sp>
        <p:nvSpPr>
          <p:cNvPr id="1048673" name="Slide Number Placeholder 3"/>
          <p:cNvSpPr>
            <a:spLocks noGrp="1"/>
          </p:cNvSpPr>
          <p:nvPr>
            <p:ph type="sldNum" sz="quarter" idx="12"/>
          </p:nvPr>
        </p:nvSpPr>
        <p:spPr/>
        <p:txBody>
          <a:bodyPr/>
          <a:p>
            <a:fld id="{D3F1ACB8-DC45-442F-8A26-A6F3AE797D5D}" type="slidenum">
              <a:rPr lang="en-US" smtClean="0"/>
              <a:t>23</a:t>
            </a:fld>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74" name="Content Placeholder 2"/>
          <p:cNvSpPr>
            <a:spLocks noGrp="1"/>
          </p:cNvSpPr>
          <p:nvPr>
            <p:ph idx="1"/>
          </p:nvPr>
        </p:nvSpPr>
        <p:spPr>
          <a:xfrm>
            <a:off x="533400" y="838200"/>
            <a:ext cx="8153400" cy="5791200"/>
          </a:xfrm>
        </p:spPr>
        <p:txBody>
          <a:bodyPr/>
          <a:p>
            <a:pPr indent="-549859" marL="549859">
              <a:lnSpc>
                <a:spcPct val="90000"/>
              </a:lnSpc>
              <a:buNone/>
            </a:pPr>
            <a:r>
              <a:rPr b="1" dirty="0" lang="en-US">
                <a:solidFill>
                  <a:srgbClr val="FFC000"/>
                </a:solidFill>
                <a:latin typeface="Times New Roman" pitchFamily="18" charset="0"/>
                <a:cs typeface="Times New Roman" pitchFamily="18" charset="0"/>
              </a:rPr>
              <a:t>Subscriber Identity Module (</a:t>
            </a:r>
            <a:r>
              <a:rPr b="1" dirty="0" lang="en-US" err="1">
                <a:solidFill>
                  <a:srgbClr val="FFC000"/>
                </a:solidFill>
                <a:latin typeface="Times New Roman" pitchFamily="18" charset="0"/>
                <a:cs typeface="Times New Roman" pitchFamily="18" charset="0"/>
              </a:rPr>
              <a:t>SIM</a:t>
            </a:r>
            <a:r>
              <a:rPr b="1" dirty="0" lang="en-US">
                <a:solidFill>
                  <a:srgbClr val="FFC000"/>
                </a:solidFill>
                <a:latin typeface="Times New Roman" pitchFamily="18" charset="0"/>
                <a:cs typeface="Times New Roman" pitchFamily="18" charset="0"/>
              </a:rPr>
              <a:t>)</a:t>
            </a:r>
          </a:p>
          <a:p>
            <a:pPr indent="-549859" marL="549859">
              <a:lnSpc>
                <a:spcPct val="90000"/>
              </a:lnSpc>
              <a:buNone/>
            </a:pPr>
            <a:endParaRPr dirty="0" lang="en-US">
              <a:latin typeface="Times New Roman" pitchFamily="18" charset="0"/>
              <a:cs typeface="Times New Roman" pitchFamily="18" charset="0"/>
            </a:endParaRPr>
          </a:p>
          <a:p>
            <a:pPr indent="-549859" marL="549859">
              <a:lnSpc>
                <a:spcPct val="90000"/>
              </a:lnSpc>
            </a:pPr>
            <a:r>
              <a:rPr dirty="0" lang="en-US">
                <a:latin typeface="Times New Roman" pitchFamily="18" charset="0"/>
                <a:cs typeface="Times New Roman" pitchFamily="18" charset="0"/>
              </a:rPr>
              <a:t>Smart card containing the International Mobile Subscriber Identity (</a:t>
            </a:r>
            <a:r>
              <a:rPr dirty="0" lang="en-US" err="1">
                <a:latin typeface="Times New Roman" pitchFamily="18" charset="0"/>
                <a:cs typeface="Times New Roman" pitchFamily="18" charset="0"/>
              </a:rPr>
              <a:t>IMSI</a:t>
            </a:r>
            <a:r>
              <a:rPr dirty="0" lang="en-US">
                <a:latin typeface="Times New Roman" pitchFamily="18" charset="0"/>
                <a:cs typeface="Times New Roman" pitchFamily="18" charset="0"/>
              </a:rPr>
              <a:t>)</a:t>
            </a:r>
          </a:p>
          <a:p>
            <a:pPr indent="-549859" marL="549859">
              <a:lnSpc>
                <a:spcPct val="90000"/>
              </a:lnSpc>
            </a:pPr>
            <a:r>
              <a:rPr dirty="0" lang="en-US">
                <a:latin typeface="Times New Roman" pitchFamily="18" charset="0"/>
                <a:cs typeface="Times New Roman" pitchFamily="18" charset="0"/>
              </a:rPr>
              <a:t>Allows user to send and receive calls and receive other subscribed services</a:t>
            </a:r>
          </a:p>
          <a:p>
            <a:pPr indent="-549859" marL="549859">
              <a:lnSpc>
                <a:spcPct val="90000"/>
              </a:lnSpc>
            </a:pPr>
            <a:r>
              <a:rPr dirty="0" lang="en-US">
                <a:latin typeface="Times New Roman" pitchFamily="18" charset="0"/>
                <a:cs typeface="Times New Roman" pitchFamily="18" charset="0"/>
              </a:rPr>
              <a:t>Encoded network identification details</a:t>
            </a:r>
          </a:p>
          <a:p>
            <a:pPr indent="-549859" marL="549859">
              <a:lnSpc>
                <a:spcPct val="90000"/>
              </a:lnSpc>
            </a:pPr>
            <a:r>
              <a:rPr dirty="0" lang="en-US">
                <a:latin typeface="Times New Roman" pitchFamily="18" charset="0"/>
                <a:cs typeface="Times New Roman" pitchFamily="18" charset="0"/>
              </a:rPr>
              <a:t>Protected by a password or PIN</a:t>
            </a:r>
          </a:p>
          <a:p>
            <a:pPr indent="-549859" marL="549859">
              <a:lnSpc>
                <a:spcPct val="90000"/>
              </a:lnSpc>
            </a:pPr>
            <a:r>
              <a:rPr dirty="0" lang="en-US">
                <a:latin typeface="Times New Roman" pitchFamily="18" charset="0"/>
                <a:cs typeface="Times New Roman" pitchFamily="18" charset="0"/>
              </a:rPr>
              <a:t>Can be moved from phone to phone – contains key information to activate the phone</a:t>
            </a:r>
          </a:p>
          <a:p>
            <a:pPr indent="0" marL="0">
              <a:buNone/>
            </a:pPr>
            <a:endParaRPr dirty="0" lang="en-US">
              <a:latin typeface="Times New Roman" pitchFamily="18" charset="0"/>
              <a:cs typeface="Times New Roman" pitchFamily="18" charset="0"/>
            </a:endParaRPr>
          </a:p>
        </p:txBody>
      </p:sp>
      <p:sp>
        <p:nvSpPr>
          <p:cNvPr id="1048675" name="Slide Number Placeholder 3"/>
          <p:cNvSpPr>
            <a:spLocks noGrp="1"/>
          </p:cNvSpPr>
          <p:nvPr>
            <p:ph type="sldNum" sz="quarter" idx="12"/>
          </p:nvPr>
        </p:nvSpPr>
        <p:spPr/>
        <p:txBody>
          <a:bodyPr/>
          <a:p>
            <a:fld id="{D3F1ACB8-DC45-442F-8A26-A6F3AE797D5D}" type="slidenum">
              <a:rPr lang="en-US" smtClean="0"/>
              <a:t>24</a:t>
            </a:fld>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76" name="Rectangle 2"/>
          <p:cNvSpPr>
            <a:spLocks noGrp="1" noChangeArrowheads="1"/>
          </p:cNvSpPr>
          <p:nvPr>
            <p:ph type="title"/>
          </p:nvPr>
        </p:nvSpPr>
        <p:spPr>
          <a:xfrm>
            <a:off x="838200" y="990600"/>
            <a:ext cx="7772400" cy="580251"/>
          </a:xfrm>
        </p:spPr>
        <p:txBody>
          <a:bodyPr tIns="41239">
            <a:noAutofit/>
          </a:bodyPr>
          <a:p>
            <a:pPr algn="ctr"/>
            <a:r>
              <a:rPr dirty="0" sz="4000" lang="en-US"/>
              <a:t>Base Station Subsystem (BSS)</a:t>
            </a:r>
          </a:p>
        </p:txBody>
      </p:sp>
      <p:sp>
        <p:nvSpPr>
          <p:cNvPr id="1048677" name="Rectangle 3"/>
          <p:cNvSpPr>
            <a:spLocks noGrp="1" noChangeArrowheads="1"/>
          </p:cNvSpPr>
          <p:nvPr>
            <p:ph type="body" idx="1"/>
          </p:nvPr>
        </p:nvSpPr>
        <p:spPr>
          <a:xfrm>
            <a:off x="381000" y="1981200"/>
            <a:ext cx="8610600" cy="4876800"/>
          </a:xfrm>
        </p:spPr>
        <p:txBody>
          <a:bodyPr bIns="41239" lIns="82479" rIns="82479" tIns="41239"/>
          <a:p>
            <a:pPr algn="just" indent="-549859" marL="549859"/>
            <a:r>
              <a:rPr dirty="0" lang="en-US"/>
              <a:t>Base Station Subsystem is composed of two parts that communicate across the standardized </a:t>
            </a:r>
            <a:r>
              <a:rPr dirty="0" lang="en-US" err="1"/>
              <a:t>Abis</a:t>
            </a:r>
            <a:r>
              <a:rPr dirty="0" lang="en-US"/>
              <a:t> interface allowing operation between components made by different suppliers</a:t>
            </a:r>
          </a:p>
          <a:p>
            <a:pPr algn="just" indent="-549859" marL="549859">
              <a:buNone/>
            </a:pPr>
            <a:endParaRPr dirty="0" lang="en-US"/>
          </a:p>
          <a:p>
            <a:pPr indent="-549859" marL="549859">
              <a:buFontTx/>
              <a:buAutoNum type="arabicPeriod"/>
            </a:pPr>
            <a:r>
              <a:rPr dirty="0" lang="en-US"/>
              <a:t>Base Transceiver Station (BTS)</a:t>
            </a:r>
          </a:p>
          <a:p>
            <a:pPr indent="-549859" marL="549859">
              <a:buFontTx/>
              <a:buAutoNum type="arabicPeriod"/>
            </a:pPr>
            <a:endParaRPr dirty="0" lang="en-US"/>
          </a:p>
          <a:p>
            <a:pPr indent="-549859" marL="549859">
              <a:buFontTx/>
              <a:buAutoNum type="arabicPeriod"/>
            </a:pPr>
            <a:r>
              <a:rPr dirty="0" lang="en-US"/>
              <a:t>Base Station Controller (BSC)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78" name="Content Placeholder 2"/>
          <p:cNvSpPr>
            <a:spLocks noGrp="1"/>
          </p:cNvSpPr>
          <p:nvPr>
            <p:ph idx="1"/>
          </p:nvPr>
        </p:nvSpPr>
        <p:spPr>
          <a:xfrm>
            <a:off x="152400" y="1143000"/>
            <a:ext cx="8839200" cy="5029200"/>
          </a:xfrm>
        </p:spPr>
        <p:txBody>
          <a:bodyPr/>
          <a:p>
            <a:pPr>
              <a:buNone/>
            </a:pPr>
            <a:r>
              <a:rPr b="1" dirty="0" lang="en-US">
                <a:solidFill>
                  <a:srgbClr val="FFC000"/>
                </a:solidFill>
                <a:latin typeface="Times New Roman" pitchFamily="18" charset="0"/>
                <a:cs typeface="Times New Roman" pitchFamily="18" charset="0"/>
              </a:rPr>
              <a:t>Base Transceiver Station (BTS)</a:t>
            </a:r>
          </a:p>
          <a:p>
            <a:endParaRPr dirty="0" lang="en-US">
              <a:latin typeface="Times New Roman" pitchFamily="18" charset="0"/>
              <a:cs typeface="Times New Roman" pitchFamily="18" charset="0"/>
            </a:endParaRPr>
          </a:p>
          <a:p>
            <a:r>
              <a:rPr dirty="0" lang="en-US">
                <a:latin typeface="Times New Roman" pitchFamily="18" charset="0"/>
                <a:cs typeface="Times New Roman" pitchFamily="18" charset="0"/>
              </a:rPr>
              <a:t>A BTS comprises all radio equipment such as antenna,  signal processors and amplifiers that are necessary for radio transmission.</a:t>
            </a:r>
          </a:p>
          <a:p>
            <a:r>
              <a:rPr dirty="0" lang="en-US">
                <a:latin typeface="Times New Roman" pitchFamily="18" charset="0"/>
                <a:cs typeface="Times New Roman" pitchFamily="18" charset="0"/>
              </a:rPr>
              <a:t>It encodes the received signal, modulates it on a carrier wave and feeds the </a:t>
            </a:r>
            <a:r>
              <a:rPr dirty="0" lang="en-US" err="1">
                <a:latin typeface="Times New Roman" pitchFamily="18" charset="0"/>
                <a:cs typeface="Times New Roman" pitchFamily="18" charset="0"/>
              </a:rPr>
              <a:t>RF</a:t>
            </a:r>
            <a:r>
              <a:rPr dirty="0" lang="en-US">
                <a:latin typeface="Times New Roman" pitchFamily="18" charset="0"/>
                <a:cs typeface="Times New Roman" pitchFamily="18" charset="0"/>
              </a:rPr>
              <a:t> signals to the antenna.</a:t>
            </a:r>
          </a:p>
          <a:p>
            <a:r>
              <a:rPr dirty="0" lang="en-US">
                <a:latin typeface="Times New Roman" pitchFamily="18" charset="0"/>
                <a:cs typeface="Times New Roman" pitchFamily="18" charset="0"/>
              </a:rPr>
              <a:t>It communicates with both the mobile station and the </a:t>
            </a:r>
            <a:r>
              <a:rPr dirty="0" lang="en-US" err="1">
                <a:latin typeface="Times New Roman" pitchFamily="18" charset="0"/>
                <a:cs typeface="Times New Roman" pitchFamily="18" charset="0"/>
              </a:rPr>
              <a:t>BSC</a:t>
            </a:r>
            <a:r>
              <a:rPr dirty="0" lang="en-US">
                <a:latin typeface="Times New Roman" pitchFamily="18" charset="0"/>
                <a:cs typeface="Times New Roman" pitchFamily="18" charset="0"/>
              </a:rPr>
              <a:t>  </a:t>
            </a:r>
          </a:p>
          <a:p>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a:p>
            <a:endParaRPr dirty="0" lang="en-US">
              <a:latin typeface="Times New Roman" pitchFamily="18" charset="0"/>
              <a:cs typeface="Times New Roman" pitchFamily="18" charset="0"/>
            </a:endParaRPr>
          </a:p>
        </p:txBody>
      </p:sp>
      <p:sp>
        <p:nvSpPr>
          <p:cNvPr id="1048679" name="Slide Number Placeholder 3"/>
          <p:cNvSpPr>
            <a:spLocks noGrp="1"/>
          </p:cNvSpPr>
          <p:nvPr>
            <p:ph type="sldNum" sz="quarter" idx="12"/>
          </p:nvPr>
        </p:nvSpPr>
        <p:spPr/>
        <p:txBody>
          <a:bodyPr/>
          <a:p>
            <a:fld id="{D3F1ACB8-DC45-442F-8A26-A6F3AE797D5D}" type="slidenum">
              <a:rPr lang="en-US" smtClean="0"/>
              <a:t>26</a:t>
            </a:fld>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80" name="Rectangle 3"/>
          <p:cNvSpPr>
            <a:spLocks noGrp="1" noChangeArrowheads="1"/>
          </p:cNvSpPr>
          <p:nvPr>
            <p:ph type="body" idx="1"/>
          </p:nvPr>
        </p:nvSpPr>
        <p:spPr>
          <a:xfrm>
            <a:off x="304800" y="838200"/>
            <a:ext cx="8686800" cy="5715000"/>
          </a:xfrm>
        </p:spPr>
        <p:txBody>
          <a:bodyPr bIns="41239" lIns="82479" rIns="82479" tIns="41239"/>
          <a:p>
            <a:pPr indent="-549859" marL="549859">
              <a:buNone/>
            </a:pPr>
            <a:r>
              <a:rPr dirty="0" lang="en-US">
                <a:solidFill>
                  <a:srgbClr val="FFC000"/>
                </a:solidFill>
              </a:rPr>
              <a:t>Base Station Controller (BSC)</a:t>
            </a:r>
          </a:p>
          <a:p>
            <a:pPr indent="-549859" marL="549859">
              <a:buNone/>
            </a:pPr>
            <a:endParaRPr dirty="0" lang="en-US"/>
          </a:p>
          <a:p>
            <a:pPr indent="-549859" marL="549859"/>
            <a:r>
              <a:rPr dirty="0" lang="en-US"/>
              <a:t>Manages Resources for BTS </a:t>
            </a:r>
          </a:p>
          <a:p>
            <a:pPr indent="-549859" marL="549859"/>
            <a:r>
              <a:rPr dirty="0" lang="en-US"/>
              <a:t>It assigns frequency and time slot for and MS for call set up</a:t>
            </a:r>
          </a:p>
          <a:p>
            <a:pPr indent="-549859" marL="549859"/>
            <a:r>
              <a:rPr dirty="0" lang="en-US"/>
              <a:t>It manages the handoff from one BTS to another within the BSS.</a:t>
            </a:r>
          </a:p>
          <a:p>
            <a:pPr indent="-549859" marL="549859"/>
            <a:r>
              <a:rPr dirty="0" lang="en-US" err="1"/>
              <a:t>BSC</a:t>
            </a:r>
            <a:r>
              <a:rPr dirty="0" lang="en-US"/>
              <a:t> multiplexes the radio channel onto the fixed network connection to the Mobile Switching Centre.</a:t>
            </a:r>
          </a:p>
        </p:txBody>
      </p:sp>
      <p:sp>
        <p:nvSpPr>
          <p:cNvPr id="1048681" name="Slide Number Placeholder 5"/>
          <p:cNvSpPr>
            <a:spLocks noGrp="1"/>
          </p:cNvSpPr>
          <p:nvPr>
            <p:ph type="sldNum" sz="quarter" idx="12"/>
          </p:nvPr>
        </p:nvSpPr>
        <p:spPr>
          <a:xfrm>
            <a:off x="6580188" y="6313488"/>
            <a:ext cx="1905000" cy="457200"/>
          </a:xfrm>
        </p:spPr>
        <p:txBody>
          <a:bodyPr/>
          <a:p>
            <a:fld id="{F2BC5B70-440B-46E5-9B64-9399BA7E2FCC}" type="slidenum">
              <a:rPr lang="en-US"/>
              <a:t>27</a:t>
            </a:fld>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82" name="Rectangle 2"/>
          <p:cNvSpPr>
            <a:spLocks noGrp="1" noChangeArrowheads="1"/>
          </p:cNvSpPr>
          <p:nvPr>
            <p:ph type="title"/>
          </p:nvPr>
        </p:nvSpPr>
        <p:spPr>
          <a:xfrm>
            <a:off x="0" y="593527"/>
            <a:ext cx="9144000" cy="549473"/>
          </a:xfrm>
        </p:spPr>
        <p:txBody>
          <a:bodyPr tIns="41239"/>
          <a:p>
            <a:pPr algn="ctr"/>
            <a:r>
              <a:rPr b="1" dirty="0" sz="3000" lang="en-US"/>
              <a:t>Network and Switching Subsystem(</a:t>
            </a:r>
            <a:r>
              <a:rPr b="1" dirty="0" sz="3000" lang="en-US" err="1"/>
              <a:t>NSS</a:t>
            </a:r>
            <a:r>
              <a:rPr b="1" dirty="0" sz="3000" lang="en-US"/>
              <a:t>)</a:t>
            </a:r>
          </a:p>
        </p:txBody>
      </p:sp>
      <p:sp>
        <p:nvSpPr>
          <p:cNvPr id="1048683" name="Rectangle 3"/>
          <p:cNvSpPr>
            <a:spLocks noGrp="1" noChangeArrowheads="1"/>
          </p:cNvSpPr>
          <p:nvPr>
            <p:ph type="body" idx="1"/>
          </p:nvPr>
        </p:nvSpPr>
        <p:spPr>
          <a:xfrm>
            <a:off x="304800" y="1524000"/>
            <a:ext cx="8610600" cy="5334000"/>
          </a:xfrm>
        </p:spPr>
        <p:txBody>
          <a:bodyPr bIns="41239" lIns="82479" rIns="82479" tIns="41239">
            <a:normAutofit fontScale="94444" lnSpcReduction="10000"/>
          </a:bodyPr>
          <a:p>
            <a:pPr indent="0" marL="0">
              <a:lnSpc>
                <a:spcPct val="80000"/>
              </a:lnSpc>
              <a:buFontTx/>
              <a:buNone/>
            </a:pPr>
            <a:r>
              <a:rPr dirty="0" sz="2500" lang="en-US">
                <a:latin typeface="Times New Roman" pitchFamily="18" charset="0"/>
                <a:cs typeface="Times New Roman" pitchFamily="18" charset="0"/>
              </a:rPr>
              <a:t>It is the heart of the GSM system. It connects the wireless networks to the standard public networks. It carries out usage based charging, accounting and also handles roaming. </a:t>
            </a:r>
          </a:p>
          <a:p>
            <a:pPr>
              <a:lnSpc>
                <a:spcPct val="80000"/>
              </a:lnSpc>
              <a:buFontTx/>
              <a:buNone/>
            </a:pPr>
            <a:endParaRPr dirty="0" sz="2500" lang="en-US">
              <a:solidFill>
                <a:srgbClr val="FFC000"/>
              </a:solidFill>
              <a:latin typeface="Times New Roman" pitchFamily="18" charset="0"/>
              <a:cs typeface="Times New Roman" pitchFamily="18" charset="0"/>
            </a:endParaRPr>
          </a:p>
          <a:p>
            <a:pPr>
              <a:lnSpc>
                <a:spcPct val="80000"/>
              </a:lnSpc>
              <a:buFontTx/>
              <a:buNone/>
            </a:pPr>
            <a:r>
              <a:rPr b="1" dirty="0" sz="2500" lang="en-US">
                <a:solidFill>
                  <a:srgbClr val="FFC000"/>
                </a:solidFill>
                <a:latin typeface="Times New Roman" pitchFamily="18" charset="0"/>
                <a:cs typeface="Times New Roman" pitchFamily="18" charset="0"/>
              </a:rPr>
              <a:t>Mobile Switching Center (MSC)</a:t>
            </a:r>
          </a:p>
          <a:p>
            <a:pPr>
              <a:lnSpc>
                <a:spcPct val="80000"/>
              </a:lnSpc>
              <a:buFontTx/>
              <a:buNone/>
            </a:pPr>
            <a:endParaRPr dirty="0" sz="2500" lang="en-US">
              <a:latin typeface="Times New Roman" pitchFamily="18" charset="0"/>
              <a:cs typeface="Times New Roman" pitchFamily="18" charset="0"/>
            </a:endParaRPr>
          </a:p>
          <a:p>
            <a:pPr>
              <a:lnSpc>
                <a:spcPct val="80000"/>
              </a:lnSpc>
            </a:pPr>
            <a:r>
              <a:rPr dirty="0" sz="2500" lang="en-US">
                <a:latin typeface="Times New Roman" pitchFamily="18" charset="0"/>
                <a:cs typeface="Times New Roman" pitchFamily="18" charset="0"/>
              </a:rPr>
              <a:t>Heart of the network</a:t>
            </a:r>
          </a:p>
          <a:p>
            <a:pPr>
              <a:lnSpc>
                <a:spcPct val="80000"/>
              </a:lnSpc>
            </a:pPr>
            <a:r>
              <a:rPr dirty="0" sz="2500" lang="en-US">
                <a:latin typeface="Times New Roman" pitchFamily="18" charset="0"/>
                <a:cs typeface="Times New Roman" pitchFamily="18" charset="0"/>
              </a:rPr>
              <a:t>Switch speech and data connections between:</a:t>
            </a:r>
          </a:p>
          <a:p>
            <a:pPr lvl="2">
              <a:lnSpc>
                <a:spcPct val="80000"/>
              </a:lnSpc>
              <a:buFontTx/>
              <a:buNone/>
            </a:pPr>
            <a:r>
              <a:rPr dirty="0" sz="1800" lang="en-US">
                <a:latin typeface="Times New Roman" pitchFamily="18" charset="0"/>
                <a:cs typeface="Times New Roman" pitchFamily="18" charset="0"/>
              </a:rPr>
              <a:t>Base Station Controllers</a:t>
            </a:r>
          </a:p>
          <a:p>
            <a:pPr lvl="2">
              <a:lnSpc>
                <a:spcPct val="80000"/>
              </a:lnSpc>
              <a:buFontTx/>
              <a:buNone/>
            </a:pPr>
            <a:r>
              <a:rPr dirty="0" sz="1800" lang="en-US">
                <a:latin typeface="Times New Roman" pitchFamily="18" charset="0"/>
                <a:cs typeface="Times New Roman" pitchFamily="18" charset="0"/>
              </a:rPr>
              <a:t>Mobile Switching Centers</a:t>
            </a:r>
          </a:p>
          <a:p>
            <a:pPr lvl="2">
              <a:lnSpc>
                <a:spcPct val="80000"/>
              </a:lnSpc>
              <a:buFontTx/>
              <a:buNone/>
            </a:pPr>
            <a:r>
              <a:rPr dirty="0" sz="1800" lang="en-US">
                <a:latin typeface="Times New Roman" pitchFamily="18" charset="0"/>
                <a:cs typeface="Times New Roman" pitchFamily="18" charset="0"/>
              </a:rPr>
              <a:t>GSM-networks</a:t>
            </a:r>
          </a:p>
          <a:p>
            <a:pPr lvl="2">
              <a:lnSpc>
                <a:spcPct val="80000"/>
              </a:lnSpc>
              <a:buFontTx/>
              <a:buNone/>
            </a:pPr>
            <a:r>
              <a:rPr dirty="0" sz="1800" lang="en-US">
                <a:latin typeface="Times New Roman" pitchFamily="18" charset="0"/>
                <a:cs typeface="Times New Roman" pitchFamily="18" charset="0"/>
              </a:rPr>
              <a:t>Other external networks</a:t>
            </a:r>
          </a:p>
          <a:p>
            <a:pPr>
              <a:lnSpc>
                <a:spcPct val="80000"/>
              </a:lnSpc>
            </a:pPr>
            <a:r>
              <a:rPr dirty="0" sz="2500" lang="en-US">
                <a:latin typeface="Times New Roman" pitchFamily="18" charset="0"/>
                <a:cs typeface="Times New Roman" pitchFamily="18" charset="0"/>
              </a:rPr>
              <a:t>Three main jobs: </a:t>
            </a:r>
          </a:p>
          <a:p>
            <a:pPr lvl="1">
              <a:lnSpc>
                <a:spcPct val="80000"/>
              </a:lnSpc>
              <a:buFontTx/>
              <a:buNone/>
            </a:pPr>
            <a:r>
              <a:rPr dirty="0" sz="2200" lang="en-US">
                <a:latin typeface="Times New Roman" pitchFamily="18" charset="0"/>
                <a:cs typeface="Times New Roman" pitchFamily="18" charset="0"/>
              </a:rPr>
              <a:t>	1) connects calls from sender to receiver</a:t>
            </a:r>
          </a:p>
          <a:p>
            <a:pPr lvl="1">
              <a:lnSpc>
                <a:spcPct val="80000"/>
              </a:lnSpc>
              <a:buFontTx/>
              <a:buNone/>
            </a:pPr>
            <a:r>
              <a:rPr dirty="0" sz="2200" lang="en-US">
                <a:latin typeface="Times New Roman" pitchFamily="18" charset="0"/>
                <a:cs typeface="Times New Roman" pitchFamily="18" charset="0"/>
              </a:rPr>
              <a:t>	2) collects details of the calls made and received</a:t>
            </a:r>
          </a:p>
          <a:p>
            <a:pPr lvl="1">
              <a:lnSpc>
                <a:spcPct val="80000"/>
              </a:lnSpc>
              <a:buFontTx/>
              <a:buNone/>
            </a:pPr>
            <a:r>
              <a:rPr dirty="0" sz="2200" lang="en-US">
                <a:latin typeface="Times New Roman" pitchFamily="18" charset="0"/>
                <a:cs typeface="Times New Roman" pitchFamily="18" charset="0"/>
              </a:rPr>
              <a:t>	3) supervises operation of the rest of the network components</a:t>
            </a:r>
          </a:p>
          <a:p>
            <a:pPr>
              <a:lnSpc>
                <a:spcPct val="80000"/>
              </a:lnSpc>
            </a:pPr>
            <a:endParaRPr dirty="0" sz="2500" lang="en-US">
              <a:latin typeface="Times New Roman" pitchFamily="18" charset="0"/>
              <a:cs typeface="Times New Roman" pitchFamily="18" charset="0"/>
            </a:endParaRPr>
          </a:p>
        </p:txBody>
      </p:sp>
      <p:sp>
        <p:nvSpPr>
          <p:cNvPr id="1048684" name="Slide Number Placeholder 5"/>
          <p:cNvSpPr>
            <a:spLocks noGrp="1"/>
          </p:cNvSpPr>
          <p:nvPr>
            <p:ph type="sldNum" sz="quarter" idx="12"/>
          </p:nvPr>
        </p:nvSpPr>
        <p:spPr>
          <a:xfrm>
            <a:off x="6580188" y="6313488"/>
            <a:ext cx="1905000" cy="457200"/>
          </a:xfrm>
        </p:spPr>
        <p:txBody>
          <a:bodyPr/>
          <a:p>
            <a:fld id="{F2BC5B70-440B-46E5-9B64-9399BA7E2FCC}" type="slidenum">
              <a:rPr lang="en-US"/>
              <a:t>28</a:t>
            </a:fld>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85" name="Rectangle 3"/>
          <p:cNvSpPr>
            <a:spLocks noGrp="1" noChangeArrowheads="1"/>
          </p:cNvSpPr>
          <p:nvPr>
            <p:ph type="body" idx="1"/>
          </p:nvPr>
        </p:nvSpPr>
        <p:spPr>
          <a:xfrm>
            <a:off x="152400" y="990600"/>
            <a:ext cx="8786477" cy="5181600"/>
          </a:xfrm>
        </p:spPr>
        <p:txBody>
          <a:bodyPr bIns="41239" lIns="82479" rIns="82479" tIns="41239"/>
          <a:p>
            <a:pPr>
              <a:buNone/>
            </a:pPr>
            <a:r>
              <a:rPr dirty="0" lang="en-US">
                <a:solidFill>
                  <a:srgbClr val="FFC000"/>
                </a:solidFill>
              </a:rPr>
              <a:t>Home Location Registers (</a:t>
            </a:r>
            <a:r>
              <a:rPr dirty="0" lang="en-US" err="1">
                <a:solidFill>
                  <a:srgbClr val="FFC000"/>
                </a:solidFill>
              </a:rPr>
              <a:t>HLR</a:t>
            </a:r>
            <a:r>
              <a:rPr dirty="0" lang="en-US">
                <a:solidFill>
                  <a:srgbClr val="FFC000"/>
                </a:solidFill>
              </a:rPr>
              <a:t>)</a:t>
            </a:r>
          </a:p>
          <a:p>
            <a:pPr lvl="2">
              <a:buFontTx/>
              <a:buNone/>
            </a:pPr>
            <a:r>
              <a:rPr dirty="0" lang="en-US"/>
              <a:t>- contains administrative information of each subscriber</a:t>
            </a:r>
          </a:p>
          <a:p>
            <a:pPr lvl="2">
              <a:buFontTx/>
              <a:buNone/>
            </a:pPr>
            <a:r>
              <a:rPr dirty="0" lang="en-US"/>
              <a:t>- </a:t>
            </a:r>
            <a:r>
              <a:rPr dirty="0" lang="en-US" err="1"/>
              <a:t>IMSI</a:t>
            </a:r>
            <a:r>
              <a:rPr dirty="0" lang="en-US"/>
              <a:t> and current location of the mobile</a:t>
            </a:r>
          </a:p>
          <a:p>
            <a:pPr>
              <a:buNone/>
            </a:pPr>
            <a:r>
              <a:rPr dirty="0" lang="en-US">
                <a:solidFill>
                  <a:srgbClr val="FFC000"/>
                </a:solidFill>
              </a:rPr>
              <a:t>Visitor Location Registers (</a:t>
            </a:r>
            <a:r>
              <a:rPr dirty="0" lang="en-US" err="1">
                <a:solidFill>
                  <a:srgbClr val="FFC000"/>
                </a:solidFill>
              </a:rPr>
              <a:t>VLR</a:t>
            </a:r>
            <a:r>
              <a:rPr dirty="0" lang="en-US">
                <a:solidFill>
                  <a:srgbClr val="FFC000"/>
                </a:solidFill>
              </a:rPr>
              <a:t>)</a:t>
            </a:r>
          </a:p>
          <a:p>
            <a:pPr>
              <a:buNone/>
            </a:pPr>
            <a:r>
              <a:rPr dirty="0" lang="en-US">
                <a:solidFill>
                  <a:srgbClr val="FFC000"/>
                </a:solidFill>
              </a:rPr>
              <a:t>		</a:t>
            </a:r>
            <a:r>
              <a:rPr dirty="0" lang="en-US"/>
              <a:t>- </a:t>
            </a:r>
            <a:r>
              <a:rPr dirty="0" sz="2400" lang="en-US"/>
              <a:t>A temporary database that is updated whenever a new 	   MS enters its area by reaming.</a:t>
            </a:r>
          </a:p>
          <a:p>
            <a:pPr lvl="2">
              <a:buFontTx/>
              <a:buNone/>
            </a:pPr>
            <a:r>
              <a:rPr dirty="0" lang="en-US"/>
              <a:t>- contains selected administrative information from the </a:t>
            </a:r>
            <a:r>
              <a:rPr dirty="0" lang="en-US" err="1"/>
              <a:t>HLR</a:t>
            </a:r>
            <a:endParaRPr dirty="0" lang="en-US"/>
          </a:p>
          <a:p>
            <a:pPr lvl="2">
              <a:buFontTx/>
              <a:buChar char="-"/>
            </a:pPr>
            <a:r>
              <a:rPr dirty="0" lang="en-US"/>
              <a:t>authenticates the user</a:t>
            </a:r>
          </a:p>
          <a:p>
            <a:pPr lvl="2">
              <a:buFontTx/>
              <a:buChar char="-"/>
            </a:pPr>
            <a:r>
              <a:rPr dirty="0" lang="en-US"/>
              <a:t>tracks which customers have the phone on and ready to receive a call</a:t>
            </a:r>
          </a:p>
          <a:p>
            <a:pPr lvl="2">
              <a:buFontTx/>
              <a:buChar char="-"/>
            </a:pPr>
            <a:r>
              <a:rPr dirty="0" lang="en-US"/>
              <a:t>periodically updates the database on which phones are turned on and ready to receive calls</a:t>
            </a:r>
          </a:p>
          <a:p>
            <a:pPr lvl="2">
              <a:buFontTx/>
              <a:buChar char="-"/>
            </a:pPr>
            <a:endParaRPr dirty="0" lang="en-US"/>
          </a:p>
          <a:p>
            <a:pPr>
              <a:buFontTx/>
              <a:buNone/>
            </a:pPr>
            <a:endParaRPr dirty="0" lang="en-US"/>
          </a:p>
        </p:txBody>
      </p:sp>
      <p:sp>
        <p:nvSpPr>
          <p:cNvPr id="1048686" name="Slide Number Placeholder 5"/>
          <p:cNvSpPr>
            <a:spLocks noGrp="1"/>
          </p:cNvSpPr>
          <p:nvPr>
            <p:ph type="sldNum" sz="quarter" idx="12"/>
          </p:nvPr>
        </p:nvSpPr>
        <p:spPr>
          <a:xfrm>
            <a:off x="6580188" y="6313488"/>
            <a:ext cx="1905000" cy="457200"/>
          </a:xfrm>
        </p:spPr>
        <p:txBody>
          <a:bodyPr/>
          <a:p>
            <a:fld id="{F2BC5B70-440B-46E5-9B64-9399BA7E2FCC}" type="slidenum">
              <a:rPr lang="en-US"/>
              <a:t>29</a:t>
            </a:fld>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97" name="Title 1"/>
          <p:cNvSpPr>
            <a:spLocks noGrp="1"/>
          </p:cNvSpPr>
          <p:nvPr>
            <p:ph type="title"/>
          </p:nvPr>
        </p:nvSpPr>
        <p:spPr>
          <a:xfrm>
            <a:off x="598714" y="228600"/>
            <a:ext cx="7886700" cy="930274"/>
          </a:xfrm>
        </p:spPr>
        <p:txBody>
          <a:bodyPr>
            <a:normAutofit/>
          </a:bodyPr>
          <a:p>
            <a:pPr algn="ctr"/>
            <a:r>
              <a:rPr b="1" dirty="0" sz="4000" lang="en-US">
                <a:solidFill>
                  <a:srgbClr val="FF0000"/>
                </a:solidFill>
                <a:latin typeface="Times New Roman" panose="02020603050405020304" pitchFamily="18" charset="0"/>
                <a:cs typeface="Times New Roman" panose="02020603050405020304" pitchFamily="18" charset="0"/>
              </a:rPr>
              <a:t>Syllabus</a:t>
            </a:r>
            <a:endParaRPr b="1" dirty="0" sz="4000" lang="en-IN">
              <a:solidFill>
                <a:srgbClr val="FF0000"/>
              </a:solidFill>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354724" y="1143000"/>
            <a:ext cx="8572500" cy="5257800"/>
          </a:xfrm>
        </p:spPr>
        <p:txBody>
          <a:bodyPr>
            <a:normAutofit fontScale="38462" lnSpcReduction="20000"/>
          </a:bodyPr>
          <a:p>
            <a:pPr algn="just">
              <a:buFont typeface="Wingdings" pitchFamily="2" charset="2"/>
              <a:buChar char="Ø"/>
            </a:pPr>
            <a:r>
              <a:rPr b="1" sz="4000" lang="en-US">
                <a:solidFill>
                  <a:srgbClr val="0070C0"/>
                </a:solidFill>
              </a:rPr>
              <a:t>UNIT I INTRODUCTION                                                                                        </a:t>
            </a:r>
            <a:endParaRPr dirty="0" sz="4000" lang="en-US">
              <a:solidFill>
                <a:srgbClr val="0070C0"/>
              </a:solidFill>
            </a:endParaRPr>
          </a:p>
          <a:p>
            <a:pPr algn="just">
              <a:buNone/>
            </a:pPr>
            <a:r>
              <a:rPr dirty="0" sz="4000" lang="en-US"/>
              <a:t>	Mobile Computing – Mobile Computing </a:t>
            </a:r>
            <a:r>
              <a:rPr dirty="0" sz="4000" lang="en-US" err="1"/>
              <a:t>VsWireless</a:t>
            </a:r>
            <a:r>
              <a:rPr dirty="0" sz="4000" lang="en-US"/>
              <a:t> Networking – Mobile Computing Applications – Characteristics of Mobile computing – Structure of Mobile Computing Application. MAC Protocols – Wireless MAC Issues – Fixed Assignment Schemes – Random Assignment Schemes – Reservation Based Schemes.</a:t>
            </a:r>
          </a:p>
          <a:p>
            <a:pPr algn="just">
              <a:buNone/>
            </a:pPr>
            <a:endParaRPr dirty="0" sz="4000" lang="en-US"/>
          </a:p>
          <a:p>
            <a:pPr algn="just">
              <a:buFont typeface="Wingdings" pitchFamily="2" charset="2"/>
              <a:buChar char="Ø"/>
            </a:pPr>
            <a:r>
              <a:rPr b="1" dirty="0" sz="4000" lang="en-US">
                <a:solidFill>
                  <a:srgbClr val="0070C0"/>
                </a:solidFill>
              </a:rPr>
              <a:t>UNIT II MOBILE INTERNET PROTOCOL AND TRANSPORT LAYER	</a:t>
            </a:r>
            <a:r>
              <a:rPr b="1" dirty="0" sz="4000" lang="en-US"/>
              <a:t>	</a:t>
            </a:r>
            <a:endParaRPr dirty="0" sz="4000" lang="en-US"/>
          </a:p>
          <a:p>
            <a:pPr algn="just">
              <a:buNone/>
            </a:pPr>
            <a:r>
              <a:rPr dirty="0" sz="4000" lang="en-US"/>
              <a:t>	Overview of Mobile IP – Features of Mobile IP – Key Mechanism in Mobile IP – route Optimization. Mobile TCP– WAP – Architecture – WDP – WTLS – WTP –WSP – WAE – WTA Architecture – WML</a:t>
            </a:r>
          </a:p>
          <a:p>
            <a:pPr algn="just">
              <a:buNone/>
            </a:pPr>
            <a:endParaRPr dirty="0" sz="4000" lang="en-US"/>
          </a:p>
          <a:p>
            <a:pPr algn="just">
              <a:buFont typeface="Wingdings" pitchFamily="2" charset="2"/>
              <a:buChar char="Ø"/>
            </a:pPr>
            <a:r>
              <a:rPr b="1" dirty="0" sz="4000" lang="en-US">
                <a:solidFill>
                  <a:srgbClr val="0070C0"/>
                </a:solidFill>
              </a:rPr>
              <a:t>UNIT III MOBILE TELECOMMUNICATION SYSTEM	</a:t>
            </a:r>
            <a:r>
              <a:rPr b="1" dirty="0" sz="4000" lang="en-US"/>
              <a:t>				</a:t>
            </a:r>
            <a:endParaRPr dirty="0" sz="4000" lang="en-US"/>
          </a:p>
          <a:p>
            <a:pPr algn="just">
              <a:buNone/>
            </a:pPr>
            <a:r>
              <a:rPr dirty="0" sz="4000" lang="en-US"/>
              <a:t>Global System for Mobile Communication (GSM) – Services &amp; Architecture- Protocol-Connection Establishment  – General Packet Radio Service (GPRS) – Universal Mobile Telecommunication System (UMTS) – Handover - Security.</a:t>
            </a:r>
          </a:p>
          <a:p>
            <a:pPr algn="just">
              <a:buNone/>
            </a:pPr>
            <a:endParaRPr dirty="0" sz="4000" lang="en-US"/>
          </a:p>
          <a:p>
            <a:pPr algn="just">
              <a:buFont typeface="Wingdings" pitchFamily="2" charset="2"/>
              <a:buChar char="Ø"/>
            </a:pPr>
            <a:r>
              <a:rPr b="1" dirty="0" sz="4000" lang="en-US">
                <a:solidFill>
                  <a:srgbClr val="0070C0"/>
                </a:solidFill>
              </a:rPr>
              <a:t>UNIT IVMOBILE AD-HOC NETWORKS </a:t>
            </a:r>
            <a:endParaRPr dirty="0" sz="4000" lang="en-US">
              <a:solidFill>
                <a:srgbClr val="0070C0"/>
              </a:solidFill>
            </a:endParaRPr>
          </a:p>
          <a:p>
            <a:pPr algn="just">
              <a:buNone/>
            </a:pPr>
            <a:r>
              <a:rPr dirty="0" sz="4000" lang="en-US"/>
              <a:t>	Ad-Hoc Basic Concepts – Characteristics – Applications – Design Issues – Routing Popular Routing Protocols– Vehicular Ad Hoc networks (VANET) – MANET Vs VANET – Security.</a:t>
            </a:r>
          </a:p>
          <a:p>
            <a:pPr algn="just">
              <a:buNone/>
            </a:pPr>
            <a:endParaRPr dirty="0" sz="4000" lang="en-US"/>
          </a:p>
          <a:p>
            <a:pPr algn="just">
              <a:buFont typeface="Wingdings" pitchFamily="2" charset="2"/>
              <a:buChar char="Ø"/>
            </a:pPr>
            <a:r>
              <a:rPr b="1" dirty="0" sz="4000" lang="en-US">
                <a:solidFill>
                  <a:srgbClr val="0070C0"/>
                </a:solidFill>
              </a:rPr>
              <a:t>UNIT V MOBILE PLATFORMS AND APPLICATION</a:t>
            </a:r>
            <a:r>
              <a:rPr b="1" dirty="0" sz="4000" lang="en-US"/>
              <a:t>S </a:t>
            </a:r>
            <a:endParaRPr dirty="0" sz="4000" lang="en-US"/>
          </a:p>
          <a:p>
            <a:pPr algn="just">
              <a:buNone/>
            </a:pPr>
            <a:r>
              <a:rPr dirty="0" sz="4000" lang="en-US"/>
              <a:t>	Mobile Device Operating Systems – Special Constrains &amp; Requirements – Commercial Mobile Operating Systems – Software Development Kit: </a:t>
            </a:r>
            <a:r>
              <a:rPr dirty="0" sz="4000" lang="en-US" err="1"/>
              <a:t>iOS</a:t>
            </a:r>
            <a:r>
              <a:rPr dirty="0" sz="4000" lang="en-US"/>
              <a:t>, Android, BlackBerry, Windows Phone – M- Commerce – Structure – Pros &amp; Cons – Mobile Payment System – Security Issues.</a:t>
            </a:r>
          </a:p>
          <a:p>
            <a:endParaRPr dirty="0" lang="en-US">
              <a:latin typeface="Times New Roman" panose="02020603050405020304" pitchFamily="18" charset="0"/>
              <a:cs typeface="Times New Roman" panose="02020603050405020304" pitchFamily="18" charset="0"/>
            </a:endParaRPr>
          </a:p>
        </p:txBody>
      </p:sp>
      <p:sp>
        <p:nvSpPr>
          <p:cNvPr id="1048599" name="Slide Number Placeholder 5"/>
          <p:cNvSpPr>
            <a:spLocks noGrp="1"/>
          </p:cNvSpPr>
          <p:nvPr>
            <p:ph type="sldNum" sz="quarter" idx="12"/>
          </p:nvPr>
        </p:nvSpPr>
        <p:spPr/>
        <p:txBody>
          <a:bodyPr/>
          <a:p>
            <a:fld id="{9F007541-7122-47D0-81F7-220A90B2D1EC}"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90" name="Rectangle 3"/>
          <p:cNvSpPr>
            <a:spLocks noGrp="1" noChangeArrowheads="1"/>
          </p:cNvSpPr>
          <p:nvPr>
            <p:ph type="body" idx="1"/>
          </p:nvPr>
        </p:nvSpPr>
        <p:spPr>
          <a:xfrm>
            <a:off x="205123" y="1447800"/>
            <a:ext cx="8786477" cy="5562600"/>
          </a:xfrm>
        </p:spPr>
        <p:txBody>
          <a:bodyPr bIns="41239" lIns="82479" rIns="82479" tIns="41239"/>
          <a:p>
            <a:pPr indent="0" marL="0">
              <a:lnSpc>
                <a:spcPct val="90000"/>
              </a:lnSpc>
              <a:buNone/>
            </a:pPr>
            <a:r>
              <a:rPr dirty="0" sz="2400" lang="en-US">
                <a:latin typeface="Times New Roman" pitchFamily="18" charset="0"/>
                <a:cs typeface="Times New Roman" pitchFamily="18" charset="0"/>
              </a:rPr>
              <a:t>The operation subsystem contains all the function necessary for network operation and maintenance. </a:t>
            </a:r>
          </a:p>
          <a:p>
            <a:pPr>
              <a:lnSpc>
                <a:spcPct val="90000"/>
              </a:lnSpc>
              <a:buNone/>
            </a:pPr>
            <a:r>
              <a:rPr dirty="0" lang="en-US">
                <a:solidFill>
                  <a:schemeClr val="tx2"/>
                </a:solidFill>
                <a:latin typeface="Times New Roman" pitchFamily="18" charset="0"/>
                <a:cs typeface="Times New Roman" pitchFamily="18" charset="0"/>
              </a:rPr>
              <a:t>Authentication Center (</a:t>
            </a:r>
            <a:r>
              <a:rPr dirty="0" lang="en-US" err="1">
                <a:solidFill>
                  <a:schemeClr val="tx2"/>
                </a:solidFill>
                <a:latin typeface="Times New Roman" pitchFamily="18" charset="0"/>
                <a:cs typeface="Times New Roman" pitchFamily="18" charset="0"/>
              </a:rPr>
              <a:t>AUC</a:t>
            </a:r>
            <a:r>
              <a:rPr dirty="0" lang="en-US">
                <a:solidFill>
                  <a:schemeClr val="tx2"/>
                </a:solidFill>
                <a:latin typeface="Times New Roman" pitchFamily="18" charset="0"/>
                <a:cs typeface="Times New Roman" pitchFamily="18" charset="0"/>
              </a:rPr>
              <a:t>) </a:t>
            </a:r>
          </a:p>
          <a:p>
            <a:pPr lvl="2">
              <a:lnSpc>
                <a:spcPct val="90000"/>
              </a:lnSpc>
              <a:buFontTx/>
              <a:buChar char="-"/>
            </a:pPr>
            <a:r>
              <a:rPr dirty="0" lang="en-US">
                <a:latin typeface="Times New Roman" pitchFamily="18" charset="0"/>
                <a:cs typeface="Times New Roman" pitchFamily="18" charset="0"/>
              </a:rPr>
              <a:t>mainly used for security</a:t>
            </a:r>
          </a:p>
          <a:p>
            <a:pPr lvl="2">
              <a:lnSpc>
                <a:spcPct val="90000"/>
              </a:lnSpc>
              <a:buFontTx/>
              <a:buChar char="-"/>
            </a:pPr>
            <a:r>
              <a:rPr dirty="0" lang="en-US">
                <a:latin typeface="Times New Roman" pitchFamily="18" charset="0"/>
                <a:cs typeface="Times New Roman" pitchFamily="18" charset="0"/>
              </a:rPr>
              <a:t>data storage location and functional part of the network</a:t>
            </a:r>
          </a:p>
          <a:p>
            <a:pPr lvl="2">
              <a:lnSpc>
                <a:spcPct val="90000"/>
              </a:lnSpc>
              <a:buFontTx/>
              <a:buChar char="-"/>
            </a:pPr>
            <a:r>
              <a:rPr dirty="0" lang="en-US" err="1">
                <a:latin typeface="Times New Roman" pitchFamily="18" charset="0"/>
                <a:cs typeface="Times New Roman" pitchFamily="18" charset="0"/>
              </a:rPr>
              <a:t>Ki</a:t>
            </a:r>
            <a:r>
              <a:rPr dirty="0" lang="en-US">
                <a:latin typeface="Times New Roman" pitchFamily="18" charset="0"/>
                <a:cs typeface="Times New Roman" pitchFamily="18" charset="0"/>
              </a:rPr>
              <a:t> is the primary element</a:t>
            </a:r>
          </a:p>
          <a:p>
            <a:pPr>
              <a:lnSpc>
                <a:spcPct val="90000"/>
              </a:lnSpc>
              <a:buNone/>
            </a:pPr>
            <a:r>
              <a:rPr dirty="0" lang="en-US">
                <a:solidFill>
                  <a:schemeClr val="tx2"/>
                </a:solidFill>
                <a:latin typeface="Times New Roman" pitchFamily="18" charset="0"/>
                <a:cs typeface="Times New Roman" pitchFamily="18" charset="0"/>
              </a:rPr>
              <a:t>Equipment Identity Register (</a:t>
            </a:r>
            <a:r>
              <a:rPr dirty="0" lang="en-US" err="1">
                <a:solidFill>
                  <a:schemeClr val="tx2"/>
                </a:solidFill>
                <a:latin typeface="Times New Roman" pitchFamily="18" charset="0"/>
                <a:cs typeface="Times New Roman" pitchFamily="18" charset="0"/>
              </a:rPr>
              <a:t>EIR</a:t>
            </a:r>
            <a:r>
              <a:rPr dirty="0" lang="en-US">
                <a:solidFill>
                  <a:schemeClr val="tx2"/>
                </a:solidFill>
                <a:latin typeface="Times New Roman" pitchFamily="18" charset="0"/>
                <a:cs typeface="Times New Roman" pitchFamily="18" charset="0"/>
              </a:rPr>
              <a:t>)</a:t>
            </a:r>
          </a:p>
          <a:p>
            <a:pPr lvl="2">
              <a:lnSpc>
                <a:spcPct val="90000"/>
              </a:lnSpc>
              <a:buFontTx/>
              <a:buNone/>
            </a:pPr>
            <a:r>
              <a:rPr dirty="0" lang="en-US">
                <a:latin typeface="Times New Roman" pitchFamily="18" charset="0"/>
                <a:cs typeface="Times New Roman" pitchFamily="18" charset="0"/>
              </a:rPr>
              <a:t>- Database that is used to track handsets using the </a:t>
            </a:r>
            <a:r>
              <a:rPr dirty="0" lang="en-US" err="1">
                <a:latin typeface="Times New Roman" pitchFamily="18" charset="0"/>
                <a:cs typeface="Times New Roman" pitchFamily="18" charset="0"/>
              </a:rPr>
              <a:t>IMEI</a:t>
            </a:r>
            <a:r>
              <a:rPr dirty="0" lang="en-US">
                <a:latin typeface="Times New Roman" pitchFamily="18" charset="0"/>
                <a:cs typeface="Times New Roman" pitchFamily="18" charset="0"/>
              </a:rPr>
              <a:t> (International Mobile Equipment Identity)</a:t>
            </a:r>
          </a:p>
          <a:p>
            <a:pPr lvl="2">
              <a:lnSpc>
                <a:spcPct val="90000"/>
              </a:lnSpc>
              <a:buFontTx/>
              <a:buChar char="-"/>
            </a:pPr>
            <a:r>
              <a:rPr dirty="0" lang="en-US">
                <a:latin typeface="Times New Roman" pitchFamily="18" charset="0"/>
                <a:cs typeface="Times New Roman" pitchFamily="18" charset="0"/>
              </a:rPr>
              <a:t>Made up of three sub-classes: The White List, The Black List and the Gray List</a:t>
            </a:r>
          </a:p>
          <a:p>
            <a:pPr lvl="2">
              <a:lnSpc>
                <a:spcPct val="90000"/>
              </a:lnSpc>
              <a:buFontTx/>
              <a:buChar char="-"/>
            </a:pPr>
            <a:r>
              <a:rPr dirty="0" lang="en-US">
                <a:latin typeface="Times New Roman" pitchFamily="18" charset="0"/>
                <a:cs typeface="Times New Roman" pitchFamily="18" charset="0"/>
              </a:rPr>
              <a:t>Optional database</a:t>
            </a:r>
          </a:p>
          <a:p>
            <a:pPr lvl="2">
              <a:lnSpc>
                <a:spcPct val="90000"/>
              </a:lnSpc>
              <a:buFontTx/>
              <a:buNone/>
            </a:pPr>
            <a:endParaRPr dirty="0" lang="en-US">
              <a:latin typeface="Times New Roman" pitchFamily="18" charset="0"/>
              <a:cs typeface="Times New Roman" pitchFamily="18" charset="0"/>
            </a:endParaRPr>
          </a:p>
          <a:p>
            <a:pPr lvl="2">
              <a:lnSpc>
                <a:spcPct val="90000"/>
              </a:lnSpc>
              <a:buFontTx/>
              <a:buChar char="-"/>
            </a:pPr>
            <a:endParaRPr dirty="0" lang="en-US">
              <a:latin typeface="Times New Roman" pitchFamily="18" charset="0"/>
              <a:cs typeface="Times New Roman" pitchFamily="18" charset="0"/>
            </a:endParaRPr>
          </a:p>
          <a:p>
            <a:pPr>
              <a:lnSpc>
                <a:spcPct val="90000"/>
              </a:lnSpc>
              <a:buFontTx/>
              <a:buNone/>
            </a:pPr>
            <a:endParaRPr dirty="0" lang="en-US">
              <a:latin typeface="Times New Roman" pitchFamily="18" charset="0"/>
              <a:cs typeface="Times New Roman" pitchFamily="18" charset="0"/>
            </a:endParaRPr>
          </a:p>
        </p:txBody>
      </p:sp>
      <p:sp>
        <p:nvSpPr>
          <p:cNvPr id="1048691" name="Slide Number Placeholder 5"/>
          <p:cNvSpPr>
            <a:spLocks noGrp="1"/>
          </p:cNvSpPr>
          <p:nvPr>
            <p:ph type="sldNum" sz="quarter" idx="12"/>
          </p:nvPr>
        </p:nvSpPr>
        <p:spPr>
          <a:xfrm>
            <a:off x="6580188" y="6313488"/>
            <a:ext cx="1905000" cy="457200"/>
          </a:xfrm>
        </p:spPr>
        <p:txBody>
          <a:bodyPr/>
          <a:p>
            <a:fld id="{F2BC5B70-440B-46E5-9B64-9399BA7E2FCC}" type="slidenum">
              <a:rPr lang="en-US"/>
              <a:t>30</a:t>
            </a:fld>
            <a:endParaRPr dirty="0" lang="en-US"/>
          </a:p>
        </p:txBody>
      </p:sp>
      <p:sp>
        <p:nvSpPr>
          <p:cNvPr id="1048692" name="Title 4"/>
          <p:cNvSpPr>
            <a:spLocks noGrp="1"/>
          </p:cNvSpPr>
          <p:nvPr>
            <p:ph type="title"/>
          </p:nvPr>
        </p:nvSpPr>
        <p:spPr>
          <a:xfrm>
            <a:off x="304800" y="609600"/>
            <a:ext cx="8839200" cy="769441"/>
          </a:xfrm>
        </p:spPr>
        <p:txBody>
          <a:bodyPr>
            <a:normAutofit/>
          </a:bodyPr>
          <a:p>
            <a:pPr algn="ctr"/>
            <a:r>
              <a:rPr dirty="0" sz="4400" lang="en-US"/>
              <a:t>Operation subsystem (OSS)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96" name="Title 1"/>
          <p:cNvSpPr>
            <a:spLocks noGrp="1"/>
          </p:cNvSpPr>
          <p:nvPr>
            <p:ph type="title"/>
          </p:nvPr>
        </p:nvSpPr>
        <p:spPr>
          <a:xfrm>
            <a:off x="838200" y="533400"/>
            <a:ext cx="7772400" cy="769441"/>
          </a:xfrm>
        </p:spPr>
        <p:txBody>
          <a:bodyPr>
            <a:normAutofit/>
          </a:bodyPr>
          <a:p>
            <a:pPr algn="ctr"/>
            <a:r>
              <a:rPr dirty="0" lang="en-US"/>
              <a:t>GSM Security </a:t>
            </a:r>
          </a:p>
        </p:txBody>
      </p:sp>
      <p:sp>
        <p:nvSpPr>
          <p:cNvPr id="1048697" name="Content Placeholder 2"/>
          <p:cNvSpPr>
            <a:spLocks noGrp="1"/>
          </p:cNvSpPr>
          <p:nvPr>
            <p:ph idx="1"/>
          </p:nvPr>
        </p:nvSpPr>
        <p:spPr>
          <a:xfrm>
            <a:off x="304800" y="1295400"/>
            <a:ext cx="8382000" cy="5105400"/>
          </a:xfrm>
        </p:spPr>
        <p:txBody>
          <a:bodyPr/>
          <a:p>
            <a:pPr indent="0" marL="0">
              <a:buNone/>
            </a:pPr>
            <a:r>
              <a:rPr dirty="0" sz="2400" lang="en-US">
                <a:latin typeface="Times New Roman" pitchFamily="18" charset="0"/>
                <a:cs typeface="Times New Roman" pitchFamily="18" charset="0"/>
              </a:rPr>
              <a:t>Security in GSM is broadly supported at three levels: Operator level, Customer's level and System level. These three levels help oversee aspects such as correct billing, avoiding fraud, protecting services and ensuring anonymity.</a:t>
            </a:r>
            <a:r>
              <a:rPr dirty="0" sz="2400" lang="en-US">
                <a:solidFill>
                  <a:schemeClr val="tx2"/>
                </a:solidFill>
                <a:latin typeface="Times New Roman" pitchFamily="18" charset="0"/>
                <a:cs typeface="Times New Roman" pitchFamily="18" charset="0"/>
              </a:rPr>
              <a:t> </a:t>
            </a:r>
          </a:p>
          <a:p>
            <a:pPr indent="0" marL="0">
              <a:buNone/>
            </a:pPr>
            <a:r>
              <a:rPr dirty="0" sz="2400" lang="en-US">
                <a:solidFill>
                  <a:schemeClr val="tx2"/>
                </a:solidFill>
                <a:latin typeface="Times New Roman" pitchFamily="18" charset="0"/>
                <a:cs typeface="Times New Roman" pitchFamily="18" charset="0"/>
              </a:rPr>
              <a:t>Authentication</a:t>
            </a:r>
            <a:r>
              <a:rPr dirty="0" sz="2400" lang="en-US">
                <a:latin typeface="Times New Roman" pitchFamily="18" charset="0"/>
                <a:cs typeface="Times New Roman" pitchFamily="18" charset="0"/>
              </a:rPr>
              <a:t>  </a:t>
            </a:r>
          </a:p>
          <a:p>
            <a:r>
              <a:rPr dirty="0" sz="2400" lang="en-US">
                <a:latin typeface="Times New Roman" pitchFamily="18" charset="0"/>
                <a:cs typeface="Times New Roman" pitchFamily="18" charset="0"/>
              </a:rPr>
              <a:t>Protect the network against unauthorized use.</a:t>
            </a:r>
          </a:p>
          <a:p>
            <a:r>
              <a:rPr dirty="0" sz="2400" lang="en-US">
                <a:latin typeface="Times New Roman" pitchFamily="18" charset="0"/>
                <a:cs typeface="Times New Roman" pitchFamily="18" charset="0"/>
              </a:rPr>
              <a:t>Denying the possibility for intruders to impersonate authorized users.</a:t>
            </a:r>
          </a:p>
          <a:p>
            <a:r>
              <a:rPr dirty="0" sz="2400" lang="en-US">
                <a:latin typeface="Times New Roman" pitchFamily="18" charset="0"/>
                <a:cs typeface="Times New Roman" pitchFamily="18" charset="0"/>
              </a:rPr>
              <a:t>GSM network operator verify the identity , making it highly improbable to clone someone's mobile phone identity. </a:t>
            </a:r>
          </a:p>
          <a:p>
            <a:r>
              <a:rPr dirty="0" sz="2400" lang="en-US">
                <a:latin typeface="Times New Roman" pitchFamily="18" charset="0"/>
                <a:cs typeface="Times New Roman" pitchFamily="18" charset="0"/>
              </a:rPr>
              <a:t>Authentication can be </a:t>
            </a:r>
            <a:r>
              <a:rPr dirty="0" sz="2400" lang="en-US" err="1">
                <a:latin typeface="Times New Roman" pitchFamily="18" charset="0"/>
                <a:cs typeface="Times New Roman" pitchFamily="18" charset="0"/>
              </a:rPr>
              <a:t>achiced</a:t>
            </a:r>
            <a:r>
              <a:rPr dirty="0" sz="2400" lang="en-US">
                <a:latin typeface="Times New Roman" pitchFamily="18" charset="0"/>
                <a:cs typeface="Times New Roman" pitchFamily="18" charset="0"/>
              </a:rPr>
              <a:t> in a simple way by using a password such as PIN.</a:t>
            </a:r>
          </a:p>
        </p:txBody>
      </p:sp>
      <p:sp>
        <p:nvSpPr>
          <p:cNvPr id="1048698" name="Slide Number Placeholder 3"/>
          <p:cNvSpPr>
            <a:spLocks noGrp="1"/>
          </p:cNvSpPr>
          <p:nvPr>
            <p:ph type="sldNum" sz="quarter" idx="12"/>
          </p:nvPr>
        </p:nvSpPr>
        <p:spPr/>
        <p:txBody>
          <a:bodyPr/>
          <a:p>
            <a:fld id="{D3F1ACB8-DC45-442F-8A26-A6F3AE797D5D}" type="slidenum">
              <a:rPr lang="en-US" smtClean="0"/>
              <a:t>31</a:t>
            </a:fld>
            <a:endParaRPr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99" name="Content Placeholder 2"/>
          <p:cNvSpPr>
            <a:spLocks noGrp="1"/>
          </p:cNvSpPr>
          <p:nvPr>
            <p:ph idx="1"/>
          </p:nvPr>
        </p:nvSpPr>
        <p:spPr>
          <a:xfrm>
            <a:off x="685800" y="762000"/>
            <a:ext cx="7772400" cy="5867400"/>
          </a:xfrm>
        </p:spPr>
        <p:txBody>
          <a:bodyPr/>
          <a:p>
            <a:pPr>
              <a:buNone/>
            </a:pPr>
            <a:r>
              <a:rPr b="1" dirty="0" sz="2400" lang="en-US">
                <a:solidFill>
                  <a:srgbClr val="FFC000"/>
                </a:solidFill>
                <a:latin typeface="Times New Roman" pitchFamily="18" charset="0"/>
                <a:cs typeface="Times New Roman" pitchFamily="18" charset="0"/>
              </a:rPr>
              <a:t>Confidentiality</a:t>
            </a:r>
          </a:p>
          <a:p>
            <a:r>
              <a:rPr dirty="0" sz="2400" lang="en-US">
                <a:latin typeface="Times New Roman" pitchFamily="18" charset="0"/>
                <a:cs typeface="Times New Roman" pitchFamily="18" charset="0"/>
              </a:rPr>
              <a:t>GSM network protects voice, data and sensitive information against eavesdropping on the radio path.</a:t>
            </a:r>
          </a:p>
          <a:p>
            <a:r>
              <a:rPr dirty="0" sz="2400" lang="en-US">
                <a:latin typeface="Times New Roman" pitchFamily="18" charset="0"/>
                <a:cs typeface="Times New Roman" pitchFamily="18" charset="0"/>
              </a:rPr>
              <a:t>It is achieved by using encryption techniques by GSM designers.</a:t>
            </a:r>
          </a:p>
          <a:p>
            <a:r>
              <a:rPr dirty="0" sz="2400" lang="en-US">
                <a:latin typeface="Times New Roman" pitchFamily="18" charset="0"/>
                <a:cs typeface="Times New Roman" pitchFamily="18" charset="0"/>
              </a:rPr>
              <a:t>Data on the radio path is encrypted between the ME and BTS against eavesdropping.</a:t>
            </a:r>
          </a:p>
          <a:p>
            <a:pPr>
              <a:buNone/>
            </a:pPr>
            <a:r>
              <a:rPr b="1" dirty="0" sz="2400" lang="en-US">
                <a:solidFill>
                  <a:srgbClr val="FFC000"/>
                </a:solidFill>
                <a:latin typeface="Times New Roman" pitchFamily="18" charset="0"/>
                <a:cs typeface="Times New Roman" pitchFamily="18" charset="0"/>
              </a:rPr>
              <a:t>Anonymity</a:t>
            </a:r>
          </a:p>
          <a:p>
            <a:r>
              <a:rPr dirty="0" sz="2400" lang="en-US">
                <a:latin typeface="Times New Roman" pitchFamily="18" charset="0"/>
                <a:cs typeface="Times New Roman" pitchFamily="18" charset="0"/>
              </a:rPr>
              <a:t>GSM protects against someone tracking the location of a user or identifying calls made to the user by eavesdropping on the radio path.</a:t>
            </a:r>
          </a:p>
          <a:p>
            <a:r>
              <a:rPr dirty="0" sz="2400" lang="en-US">
                <a:latin typeface="Times New Roman" pitchFamily="18" charset="0"/>
                <a:cs typeface="Times New Roman" pitchFamily="18" charset="0"/>
              </a:rPr>
              <a:t>It is achieved by allocating Temporary Mobile Subscriber Identity (</a:t>
            </a:r>
            <a:r>
              <a:rPr dirty="0" sz="2400" lang="en-US" err="1">
                <a:latin typeface="Times New Roman" pitchFamily="18" charset="0"/>
                <a:cs typeface="Times New Roman" pitchFamily="18" charset="0"/>
              </a:rPr>
              <a:t>TMSIs</a:t>
            </a:r>
            <a:r>
              <a:rPr dirty="0" sz="2400" lang="en-US">
                <a:latin typeface="Times New Roman" pitchFamily="18" charset="0"/>
                <a:cs typeface="Times New Roman" pitchFamily="18" charset="0"/>
              </a:rPr>
              <a:t>)  instead of permanent </a:t>
            </a:r>
            <a:r>
              <a:rPr dirty="0" sz="2400" lang="en-US" err="1">
                <a:latin typeface="Times New Roman" pitchFamily="18" charset="0"/>
                <a:cs typeface="Times New Roman" pitchFamily="18" charset="0"/>
              </a:rPr>
              <a:t>indentities</a:t>
            </a:r>
            <a:r>
              <a:rPr dirty="0" sz="2400" lang="en-US">
                <a:latin typeface="Times New Roman" pitchFamily="18" charset="0"/>
                <a:cs typeface="Times New Roman" pitchFamily="18" charset="0"/>
              </a:rPr>
              <a:t>. </a:t>
            </a:r>
          </a:p>
        </p:txBody>
      </p:sp>
      <p:sp>
        <p:nvSpPr>
          <p:cNvPr id="1048700" name="Slide Number Placeholder 3"/>
          <p:cNvSpPr>
            <a:spLocks noGrp="1"/>
          </p:cNvSpPr>
          <p:nvPr>
            <p:ph type="sldNum" sz="quarter" idx="12"/>
          </p:nvPr>
        </p:nvSpPr>
        <p:spPr/>
        <p:txBody>
          <a:bodyPr/>
          <a:p>
            <a:fld id="{D3F1ACB8-DC45-442F-8A26-A6F3AE797D5D}" type="slidenum">
              <a:rPr lang="en-US" smtClean="0"/>
              <a:t>32</a:t>
            </a:fld>
            <a:endParaRPr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01" name="Rectangle 2"/>
          <p:cNvSpPr>
            <a:spLocks noGrp="1" noChangeArrowheads="1"/>
          </p:cNvSpPr>
          <p:nvPr>
            <p:ph type="title"/>
          </p:nvPr>
        </p:nvSpPr>
        <p:spPr>
          <a:xfrm>
            <a:off x="533400" y="609600"/>
            <a:ext cx="8229600" cy="764917"/>
          </a:xfrm>
        </p:spPr>
        <p:txBody>
          <a:bodyPr tIns="41239">
            <a:normAutofit/>
          </a:bodyPr>
          <a:p>
            <a:pPr algn="ctr"/>
            <a:r>
              <a:rPr dirty="0" lang="en-US">
                <a:latin typeface="Times New Roman" pitchFamily="18" charset="0"/>
                <a:cs typeface="Times New Roman" pitchFamily="18" charset="0"/>
              </a:rPr>
              <a:t>Advantages of </a:t>
            </a:r>
            <a:r>
              <a:rPr dirty="0" lang="en-US" err="1">
                <a:latin typeface="Times New Roman" pitchFamily="18" charset="0"/>
                <a:cs typeface="Times New Roman" pitchFamily="18" charset="0"/>
              </a:rPr>
              <a:t>GSM</a:t>
            </a:r>
            <a:r>
              <a:rPr dirty="0" lang="en-US">
                <a:latin typeface="Times New Roman" pitchFamily="18" charset="0"/>
                <a:cs typeface="Times New Roman" pitchFamily="18" charset="0"/>
              </a:rPr>
              <a:t> </a:t>
            </a:r>
          </a:p>
        </p:txBody>
      </p:sp>
      <p:sp>
        <p:nvSpPr>
          <p:cNvPr id="1048702" name="Rectangle 3"/>
          <p:cNvSpPr>
            <a:spLocks noGrp="1" noChangeArrowheads="1"/>
          </p:cNvSpPr>
          <p:nvPr>
            <p:ph type="body" idx="1"/>
          </p:nvPr>
        </p:nvSpPr>
        <p:spPr>
          <a:xfrm>
            <a:off x="685800" y="1600200"/>
            <a:ext cx="8153400" cy="4800600"/>
          </a:xfrm>
        </p:spPr>
        <p:txBody>
          <a:bodyPr bIns="41239" lIns="82479" rIns="82479" tIns="41239"/>
          <a:p>
            <a:pPr>
              <a:lnSpc>
                <a:spcPct val="90000"/>
              </a:lnSpc>
            </a:pPr>
            <a:r>
              <a:rPr dirty="0" sz="2200" lang="en-US">
                <a:latin typeface="Times New Roman" pitchFamily="18" charset="0"/>
                <a:cs typeface="Times New Roman" pitchFamily="18" charset="0"/>
              </a:rPr>
              <a:t>Crisper, cleaner quieter calls</a:t>
            </a:r>
          </a:p>
          <a:p>
            <a:pPr>
              <a:lnSpc>
                <a:spcPct val="90000"/>
              </a:lnSpc>
            </a:pPr>
            <a:r>
              <a:rPr dirty="0" sz="2200" lang="en-US">
                <a:latin typeface="Times New Roman" pitchFamily="18" charset="0"/>
                <a:cs typeface="Times New Roman" pitchFamily="18" charset="0"/>
              </a:rPr>
              <a:t>Security against fraud and eavesdropping</a:t>
            </a:r>
          </a:p>
          <a:p>
            <a:pPr>
              <a:lnSpc>
                <a:spcPct val="90000"/>
              </a:lnSpc>
            </a:pPr>
            <a:r>
              <a:rPr dirty="0" sz="2200" lang="en-US">
                <a:latin typeface="Times New Roman" pitchFamily="18" charset="0"/>
                <a:cs typeface="Times New Roman" pitchFamily="18" charset="0"/>
              </a:rPr>
              <a:t>International roaming capability in over 100 countries</a:t>
            </a:r>
          </a:p>
          <a:p>
            <a:pPr>
              <a:lnSpc>
                <a:spcPct val="90000"/>
              </a:lnSpc>
            </a:pPr>
            <a:r>
              <a:rPr dirty="0" sz="2200" lang="en-US">
                <a:latin typeface="Times New Roman" pitchFamily="18" charset="0"/>
                <a:cs typeface="Times New Roman" pitchFamily="18" charset="0"/>
              </a:rPr>
              <a:t>Improved battery life</a:t>
            </a:r>
          </a:p>
          <a:p>
            <a:pPr>
              <a:lnSpc>
                <a:spcPct val="90000"/>
              </a:lnSpc>
            </a:pPr>
            <a:r>
              <a:rPr dirty="0" sz="2200" lang="en-US">
                <a:latin typeface="Times New Roman" pitchFamily="18" charset="0"/>
                <a:cs typeface="Times New Roman" pitchFamily="18" charset="0"/>
              </a:rPr>
              <a:t>Efficient network design for less expensive system expansion</a:t>
            </a:r>
          </a:p>
          <a:p>
            <a:pPr>
              <a:lnSpc>
                <a:spcPct val="90000"/>
              </a:lnSpc>
            </a:pPr>
            <a:r>
              <a:rPr dirty="0" sz="2200" lang="en-US">
                <a:latin typeface="Times New Roman" pitchFamily="18" charset="0"/>
                <a:cs typeface="Times New Roman" pitchFamily="18" charset="0"/>
              </a:rPr>
              <a:t>Efficient use of spectrum</a:t>
            </a:r>
          </a:p>
          <a:p>
            <a:pPr>
              <a:lnSpc>
                <a:spcPct val="90000"/>
              </a:lnSpc>
            </a:pPr>
            <a:r>
              <a:rPr dirty="0" sz="2200" lang="en-US">
                <a:latin typeface="Times New Roman" pitchFamily="18" charset="0"/>
                <a:cs typeface="Times New Roman" pitchFamily="18" charset="0"/>
              </a:rPr>
              <a:t>Advanced features such as short messaging and caller ID</a:t>
            </a:r>
          </a:p>
          <a:p>
            <a:pPr>
              <a:lnSpc>
                <a:spcPct val="90000"/>
              </a:lnSpc>
            </a:pPr>
            <a:r>
              <a:rPr dirty="0" sz="2200" lang="en-US">
                <a:latin typeface="Times New Roman" pitchFamily="18" charset="0"/>
                <a:cs typeface="Times New Roman" pitchFamily="18" charset="0"/>
              </a:rPr>
              <a:t>A wide variety of handsets and accessories</a:t>
            </a:r>
          </a:p>
          <a:p>
            <a:pPr>
              <a:lnSpc>
                <a:spcPct val="90000"/>
              </a:lnSpc>
            </a:pPr>
            <a:r>
              <a:rPr dirty="0" sz="2200" lang="en-US">
                <a:latin typeface="Times New Roman" pitchFamily="18" charset="0"/>
                <a:cs typeface="Times New Roman" pitchFamily="18" charset="0"/>
              </a:rPr>
              <a:t>High stability mobile fax and data at up to 9600 baud</a:t>
            </a:r>
          </a:p>
          <a:p>
            <a:pPr>
              <a:lnSpc>
                <a:spcPct val="90000"/>
              </a:lnSpc>
            </a:pPr>
            <a:r>
              <a:rPr dirty="0" sz="2200" lang="en-US">
                <a:latin typeface="Times New Roman" pitchFamily="18" charset="0"/>
                <a:cs typeface="Times New Roman" pitchFamily="18" charset="0"/>
              </a:rPr>
              <a:t>Ease of use with over the air activation, and all account information is held in a smart card which can be moved from handset to handset</a:t>
            </a:r>
          </a:p>
        </p:txBody>
      </p:sp>
      <p:sp>
        <p:nvSpPr>
          <p:cNvPr id="1048703" name="Slide Number Placeholder 5"/>
          <p:cNvSpPr>
            <a:spLocks noGrp="1"/>
          </p:cNvSpPr>
          <p:nvPr>
            <p:ph type="sldNum" sz="quarter" idx="12"/>
          </p:nvPr>
        </p:nvSpPr>
        <p:spPr>
          <a:xfrm>
            <a:off x="6580188" y="6313488"/>
            <a:ext cx="1905000" cy="457200"/>
          </a:xfrm>
        </p:spPr>
        <p:txBody>
          <a:bodyPr/>
          <a:p>
            <a:fld id="{F2BC5B70-440B-46E5-9B64-9399BA7E2FCC}" type="slidenum">
              <a:rPr lang="en-US"/>
              <a:t>33</a:t>
            </a:fld>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08" name="Title 3"/>
          <p:cNvSpPr>
            <a:spLocks noGrp="1"/>
          </p:cNvSpPr>
          <p:nvPr>
            <p:ph type="title"/>
          </p:nvPr>
        </p:nvSpPr>
        <p:spPr>
          <a:xfrm>
            <a:off x="0" y="1524000"/>
            <a:ext cx="9144000" cy="2286000"/>
          </a:xfrm>
        </p:spPr>
        <p:txBody>
          <a:bodyPr>
            <a:normAutofit fontScale="94444"/>
          </a:bodyPr>
          <a:p>
            <a:pPr algn="ctr" lvl="0"/>
            <a:r>
              <a:rPr b="1" dirty="0" sz="5400" lang="en-US">
                <a:solidFill>
                  <a:srgbClr val="FFC000"/>
                </a:solidFill>
                <a:latin typeface="Calibri" pitchFamily="34" charset="0"/>
                <a:ea typeface="Calibri" pitchFamily="34" charset="0"/>
                <a:cs typeface="Times New Roman" pitchFamily="18" charset="0"/>
              </a:rPr>
              <a:t>General Packet Radio Service</a:t>
            </a:r>
            <a:br>
              <a:rPr b="1" dirty="0" sz="5400" lang="en-US">
                <a:solidFill>
                  <a:srgbClr val="FFC000"/>
                </a:solidFill>
                <a:latin typeface="Calibri" pitchFamily="34" charset="0"/>
                <a:ea typeface="Calibri" pitchFamily="34" charset="0"/>
                <a:cs typeface="Times New Roman" pitchFamily="18" charset="0"/>
              </a:rPr>
            </a:br>
            <a:r>
              <a:rPr b="1" dirty="0" sz="5400" lang="en-US">
                <a:solidFill>
                  <a:srgbClr val="FFC000"/>
                </a:solidFill>
                <a:latin typeface="Calibri" pitchFamily="34" charset="0"/>
                <a:ea typeface="Calibri" pitchFamily="34" charset="0"/>
                <a:cs typeface="Times New Roman" pitchFamily="18" charset="0"/>
              </a:rPr>
              <a:t>( GPRS)</a:t>
            </a:r>
            <a:br>
              <a:rPr dirty="0" sz="5400" lang="en-US">
                <a:solidFill>
                  <a:srgbClr val="FFC000"/>
                </a:solidFill>
                <a:latin typeface="Arial" pitchFamily="34" charset="0"/>
              </a:rPr>
            </a:br>
            <a:endParaRPr dirty="0" lang="en-US">
              <a:solidFill>
                <a:srgbClr val="FFC000"/>
              </a:solidFill>
            </a:endParaRPr>
          </a:p>
        </p:txBody>
      </p:sp>
      <p:sp>
        <p:nvSpPr>
          <p:cNvPr id="1048709" name="Date Placeholder 1"/>
          <p:cNvSpPr>
            <a:spLocks noGrp="1"/>
          </p:cNvSpPr>
          <p:nvPr>
            <p:ph type="dt" sz="half" idx="10"/>
          </p:nvPr>
        </p:nvSpPr>
        <p:spPr/>
        <p:txBody>
          <a:bodyPr/>
          <a:p>
            <a:fld id="{38457864-B84E-4EB4-B41E-837839E69B60}" type="datetime1">
              <a:rPr lang="en-US" smtClean="0"/>
              <a:t>9/1/2024</a:t>
            </a:fld>
            <a:endParaRPr lang="en-US"/>
          </a:p>
        </p:txBody>
      </p:sp>
      <p:sp>
        <p:nvSpPr>
          <p:cNvPr id="1048710" name="Slide Number Placeholder 5"/>
          <p:cNvSpPr>
            <a:spLocks noGrp="1"/>
          </p:cNvSpPr>
          <p:nvPr>
            <p:ph type="sldNum" sz="quarter" idx="12"/>
          </p:nvPr>
        </p:nvSpPr>
        <p:spPr>
          <a:xfrm>
            <a:off x="6580188" y="6313488"/>
            <a:ext cx="1905000" cy="457200"/>
          </a:xfrm>
        </p:spPr>
        <p:txBody>
          <a:bodyPr/>
          <a:p>
            <a:fld id="{F2BC5B70-440B-46E5-9B64-9399BA7E2FCC}" type="slidenum">
              <a:rPr lang="en-US"/>
              <a:t>34</a:t>
            </a:fld>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11" name="Content Placeholder 5"/>
          <p:cNvSpPr>
            <a:spLocks noGrp="1"/>
          </p:cNvSpPr>
          <p:nvPr>
            <p:ph idx="1"/>
          </p:nvPr>
        </p:nvSpPr>
        <p:spPr>
          <a:xfrm>
            <a:off x="457200" y="914400"/>
            <a:ext cx="8458200" cy="5943600"/>
          </a:xfrm>
        </p:spPr>
        <p:txBody>
          <a:bodyPr/>
          <a:p>
            <a:pPr indent="0" marL="0">
              <a:buNone/>
            </a:pPr>
            <a:r>
              <a:rPr dirty="0" sz="2400" lang="en-US">
                <a:latin typeface="Times New Roman" pitchFamily="18" charset="0"/>
                <a:cs typeface="Times New Roman" pitchFamily="18" charset="0"/>
              </a:rPr>
              <a:t>GPRS when integrated with GSM significantly improves and simplifies Internet access. </a:t>
            </a:r>
          </a:p>
          <a:p>
            <a:r>
              <a:rPr dirty="0" sz="2400" lang="en-US">
                <a:latin typeface="Times New Roman" pitchFamily="18" charset="0"/>
                <a:cs typeface="Times New Roman" pitchFamily="18" charset="0"/>
              </a:rPr>
              <a:t>GPRS is a packet oriented mobile data service on the 2G and 3G cellular communication system's global system for mobile communications (GSM). </a:t>
            </a:r>
          </a:p>
          <a:p>
            <a:r>
              <a:rPr dirty="0" sz="2400" lang="en-US" err="1">
                <a:latin typeface="Times New Roman" pitchFamily="18" charset="0"/>
                <a:cs typeface="Times New Roman" pitchFamily="18" charset="0"/>
              </a:rPr>
              <a:t>GPRS</a:t>
            </a:r>
            <a:r>
              <a:rPr dirty="0" sz="2400" lang="en-US">
                <a:latin typeface="Times New Roman" pitchFamily="18" charset="0"/>
                <a:cs typeface="Times New Roman" pitchFamily="18" charset="0"/>
              </a:rPr>
              <a:t> was originally standardized by European Telecommunications Standards Institute (</a:t>
            </a:r>
            <a:r>
              <a:rPr dirty="0" sz="2400" lang="en-US" err="1">
                <a:latin typeface="Times New Roman" pitchFamily="18" charset="0"/>
                <a:cs typeface="Times New Roman" pitchFamily="18" charset="0"/>
              </a:rPr>
              <a:t>ETSI</a:t>
            </a:r>
            <a:r>
              <a:rPr dirty="0" sz="2400" lang="en-US">
                <a:latin typeface="Times New Roman" pitchFamily="18" charset="0"/>
                <a:cs typeface="Times New Roman" pitchFamily="18" charset="0"/>
              </a:rPr>
              <a:t>) in response to the earlier </a:t>
            </a:r>
            <a:r>
              <a:rPr dirty="0" sz="2400" lang="en-US" err="1">
                <a:latin typeface="Times New Roman" pitchFamily="18" charset="0"/>
                <a:cs typeface="Times New Roman" pitchFamily="18" charset="0"/>
              </a:rPr>
              <a:t>CDPD</a:t>
            </a:r>
            <a:r>
              <a:rPr dirty="0" sz="2400" lang="en-US">
                <a:latin typeface="Times New Roman" pitchFamily="18" charset="0"/>
                <a:cs typeface="Times New Roman" pitchFamily="18" charset="0"/>
              </a:rPr>
              <a:t> and </a:t>
            </a:r>
            <a:r>
              <a:rPr dirty="0" sz="2400" lang="en-US" err="1">
                <a:latin typeface="Times New Roman" pitchFamily="18" charset="0"/>
                <a:cs typeface="Times New Roman" pitchFamily="18" charset="0"/>
              </a:rPr>
              <a:t>i</a:t>
            </a:r>
            <a:r>
              <a:rPr dirty="0" sz="2400" lang="en-US">
                <a:latin typeface="Times New Roman" pitchFamily="18" charset="0"/>
                <a:cs typeface="Times New Roman" pitchFamily="18" charset="0"/>
              </a:rPr>
              <a:t>-mode packet-switched cellular technologies. </a:t>
            </a:r>
          </a:p>
          <a:p>
            <a:r>
              <a:rPr dirty="0" sz="2400" lang="en-US">
                <a:latin typeface="Times New Roman" pitchFamily="18" charset="0"/>
                <a:cs typeface="Times New Roman" pitchFamily="18" charset="0"/>
              </a:rPr>
              <a:t>It is now maintained by the 3rd Generation Partnership Project (3GPP).</a:t>
            </a:r>
          </a:p>
          <a:p>
            <a:r>
              <a:rPr dirty="0" sz="2400" lang="en-US">
                <a:latin typeface="Times New Roman" pitchFamily="18" charset="0"/>
                <a:cs typeface="Times New Roman" pitchFamily="18" charset="0"/>
              </a:rPr>
              <a:t>GPRS usage is typically charged based on volume of data transferred, contrasting with circuit switched data, which is usually billed per minute of connection time. </a:t>
            </a:r>
          </a:p>
        </p:txBody>
      </p:sp>
      <p:sp>
        <p:nvSpPr>
          <p:cNvPr id="1048712" name="Date Placeholder 2"/>
          <p:cNvSpPr>
            <a:spLocks noGrp="1"/>
          </p:cNvSpPr>
          <p:nvPr>
            <p:ph type="dt" sz="half" idx="10"/>
          </p:nvPr>
        </p:nvSpPr>
        <p:spPr/>
        <p:txBody>
          <a:bodyPr/>
          <a:p>
            <a:fld id="{A67628F2-D579-4C8C-B9E3-B10E1E323C9B}" type="datetime1">
              <a:rPr lang="en-US" smtClean="0"/>
              <a:t>9/1/2024</a:t>
            </a:fld>
            <a:endParaRPr lang="en-US"/>
          </a:p>
        </p:txBody>
      </p:sp>
      <p:sp>
        <p:nvSpPr>
          <p:cNvPr id="1048713" name="Slide Number Placeholder 5"/>
          <p:cNvSpPr>
            <a:spLocks noGrp="1"/>
          </p:cNvSpPr>
          <p:nvPr>
            <p:ph type="sldNum" sz="quarter" idx="12"/>
          </p:nvPr>
        </p:nvSpPr>
        <p:spPr>
          <a:xfrm>
            <a:off x="6580188" y="6313488"/>
            <a:ext cx="1905000" cy="457200"/>
          </a:xfrm>
        </p:spPr>
        <p:txBody>
          <a:bodyPr/>
          <a:p>
            <a:fld id="{F2BC5B70-440B-46E5-9B64-9399BA7E2FCC}" type="slidenum">
              <a:rPr lang="en-US"/>
              <a:t>35</a:t>
            </a:fld>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14" name="Title 1"/>
          <p:cNvSpPr>
            <a:spLocks noGrp="1"/>
          </p:cNvSpPr>
          <p:nvPr>
            <p:ph type="title"/>
          </p:nvPr>
        </p:nvSpPr>
        <p:spPr>
          <a:xfrm>
            <a:off x="914400" y="609600"/>
            <a:ext cx="7772400" cy="769441"/>
          </a:xfrm>
        </p:spPr>
        <p:txBody>
          <a:bodyPr>
            <a:normAutofit/>
          </a:bodyPr>
          <a:p>
            <a:pPr algn="ctr"/>
            <a:r>
              <a:rPr dirty="0" lang="en-US"/>
              <a:t>GPRS Services </a:t>
            </a:r>
          </a:p>
        </p:txBody>
      </p:sp>
      <p:sp>
        <p:nvSpPr>
          <p:cNvPr id="1048715" name="Content Placeholder 2"/>
          <p:cNvSpPr>
            <a:spLocks noGrp="1"/>
          </p:cNvSpPr>
          <p:nvPr>
            <p:ph idx="1"/>
          </p:nvPr>
        </p:nvSpPr>
        <p:spPr>
          <a:xfrm>
            <a:off x="304800" y="1447800"/>
            <a:ext cx="8610600" cy="4876800"/>
          </a:xfrm>
        </p:spPr>
        <p:txBody>
          <a:bodyPr>
            <a:normAutofit/>
          </a:bodyPr>
          <a:p>
            <a:pPr indent="0" marL="0">
              <a:buNone/>
            </a:pPr>
            <a:r>
              <a:rPr dirty="0" sz="2400" lang="en-US">
                <a:latin typeface="Times New Roman" pitchFamily="18" charset="0"/>
                <a:cs typeface="Times New Roman" pitchFamily="18" charset="0"/>
              </a:rPr>
              <a:t>GPRS offers end-to-end packet-switched data transfer services which can be categorized</a:t>
            </a:r>
          </a:p>
          <a:p>
            <a:pPr indent="-571500" marL="571500">
              <a:buFont typeface="+mj-lt"/>
              <a:buAutoNum type="romanUcPeriod"/>
            </a:pPr>
            <a:r>
              <a:rPr dirty="0" sz="2400" lang="en-US">
                <a:latin typeface="Times New Roman" pitchFamily="18" charset="0"/>
                <a:cs typeface="Times New Roman" pitchFamily="18" charset="0"/>
              </a:rPr>
              <a:t>Point-to-point (</a:t>
            </a:r>
            <a:r>
              <a:rPr dirty="0" sz="2400" lang="en-US" err="1">
                <a:latin typeface="Times New Roman" pitchFamily="18" charset="0"/>
                <a:cs typeface="Times New Roman" pitchFamily="18" charset="0"/>
              </a:rPr>
              <a:t>PTP</a:t>
            </a:r>
            <a:r>
              <a:rPr dirty="0" sz="2400" lang="en-US">
                <a:latin typeface="Times New Roman" pitchFamily="18" charset="0"/>
                <a:cs typeface="Times New Roman" pitchFamily="18" charset="0"/>
              </a:rPr>
              <a:t>) services</a:t>
            </a:r>
          </a:p>
          <a:p>
            <a:pPr indent="-571500" marL="571500">
              <a:buFont typeface="+mj-lt"/>
              <a:buAutoNum type="romanUcPeriod"/>
            </a:pPr>
            <a:r>
              <a:rPr dirty="0" sz="2400" lang="en-US">
                <a:latin typeface="Times New Roman" pitchFamily="18" charset="0"/>
                <a:cs typeface="Times New Roman" pitchFamily="18" charset="0"/>
              </a:rPr>
              <a:t>Point-to-Multipoint (</a:t>
            </a:r>
            <a:r>
              <a:rPr dirty="0" sz="2400" lang="en-US" err="1">
                <a:latin typeface="Times New Roman" pitchFamily="18" charset="0"/>
                <a:cs typeface="Times New Roman" pitchFamily="18" charset="0"/>
              </a:rPr>
              <a:t>PTM</a:t>
            </a:r>
            <a:r>
              <a:rPr dirty="0" sz="2400" lang="en-US">
                <a:latin typeface="Times New Roman" pitchFamily="18" charset="0"/>
                <a:cs typeface="Times New Roman" pitchFamily="18" charset="0"/>
              </a:rPr>
              <a:t>) services</a:t>
            </a:r>
          </a:p>
          <a:p>
            <a:pPr indent="-571500" marL="571500">
              <a:buNone/>
            </a:pPr>
            <a:endParaRPr dirty="0" sz="2400" lang="en-US">
              <a:latin typeface="Times New Roman" pitchFamily="18" charset="0"/>
              <a:cs typeface="Times New Roman" pitchFamily="18" charset="0"/>
            </a:endParaRPr>
          </a:p>
          <a:p>
            <a:pPr indent="-571500" marL="571500">
              <a:buFont typeface="+mj-lt"/>
              <a:buAutoNum type="romanUcPeriod"/>
            </a:pPr>
            <a:r>
              <a:rPr dirty="0" sz="2400" lang="en-US">
                <a:latin typeface="Times New Roman" pitchFamily="18" charset="0"/>
                <a:cs typeface="Times New Roman" pitchFamily="18" charset="0"/>
              </a:rPr>
              <a:t>Point-to-point (</a:t>
            </a:r>
            <a:r>
              <a:rPr dirty="0" sz="2400" lang="en-US" err="1">
                <a:latin typeface="Times New Roman" pitchFamily="18" charset="0"/>
                <a:cs typeface="Times New Roman" pitchFamily="18" charset="0"/>
              </a:rPr>
              <a:t>PTP</a:t>
            </a:r>
            <a:r>
              <a:rPr dirty="0" sz="2400" lang="en-US">
                <a:latin typeface="Times New Roman" pitchFamily="18" charset="0"/>
                <a:cs typeface="Times New Roman" pitchFamily="18" charset="0"/>
              </a:rPr>
              <a:t>) service is between tow users and can either be connectionless </a:t>
            </a:r>
            <a:r>
              <a:rPr dirty="0" sz="2400" lang="en-US" err="1">
                <a:latin typeface="Times New Roman" pitchFamily="18" charset="0"/>
                <a:cs typeface="Times New Roman" pitchFamily="18" charset="0"/>
              </a:rPr>
              <a:t>ofr</a:t>
            </a:r>
            <a:r>
              <a:rPr dirty="0" sz="2400" lang="en-US">
                <a:latin typeface="Times New Roman" pitchFamily="18" charset="0"/>
                <a:cs typeface="Times New Roman" pitchFamily="18" charset="0"/>
              </a:rPr>
              <a:t> connection-oriented.</a:t>
            </a:r>
          </a:p>
          <a:p>
            <a:pPr indent="-571500" marL="571500">
              <a:buFont typeface="+mj-lt"/>
              <a:buAutoNum type="romanUcPeriod"/>
            </a:pPr>
            <a:r>
              <a:rPr dirty="0" sz="2400" lang="en-US">
                <a:latin typeface="Times New Roman" pitchFamily="18" charset="0"/>
                <a:cs typeface="Times New Roman" pitchFamily="18" charset="0"/>
              </a:rPr>
              <a:t>Point-to-Multipoint (</a:t>
            </a:r>
            <a:r>
              <a:rPr dirty="0" sz="2400" lang="en-US" err="1">
                <a:latin typeface="Times New Roman" pitchFamily="18" charset="0"/>
                <a:cs typeface="Times New Roman" pitchFamily="18" charset="0"/>
              </a:rPr>
              <a:t>PTM</a:t>
            </a:r>
            <a:r>
              <a:rPr dirty="0" sz="2400" lang="en-US">
                <a:latin typeface="Times New Roman" pitchFamily="18" charset="0"/>
                <a:cs typeface="Times New Roman" pitchFamily="18" charset="0"/>
              </a:rPr>
              <a:t>) services is data transfer from one user to multiple users. The two types of </a:t>
            </a:r>
            <a:r>
              <a:rPr dirty="0" sz="2400" lang="en-US" err="1">
                <a:latin typeface="Times New Roman" pitchFamily="18" charset="0"/>
                <a:cs typeface="Times New Roman" pitchFamily="18" charset="0"/>
              </a:rPr>
              <a:t>PTM</a:t>
            </a:r>
            <a:r>
              <a:rPr dirty="0" sz="2400" lang="en-US">
                <a:latin typeface="Times New Roman" pitchFamily="18" charset="0"/>
                <a:cs typeface="Times New Roman" pitchFamily="18" charset="0"/>
              </a:rPr>
              <a:t> services. </a:t>
            </a:r>
          </a:p>
          <a:p>
            <a:pPr indent="-571500" marL="571500">
              <a:buNone/>
            </a:pPr>
            <a:r>
              <a:rPr dirty="0" sz="2400" lang="en-US">
                <a:latin typeface="Times New Roman" pitchFamily="18" charset="0"/>
                <a:cs typeface="Times New Roman" pitchFamily="18" charset="0"/>
              </a:rPr>
              <a:t>		I. One is multicast </a:t>
            </a:r>
            <a:r>
              <a:rPr dirty="0" sz="2400" lang="en-US" err="1">
                <a:latin typeface="Times New Roman" pitchFamily="18" charset="0"/>
                <a:cs typeface="Times New Roman" pitchFamily="18" charset="0"/>
              </a:rPr>
              <a:t>PTM</a:t>
            </a:r>
            <a:r>
              <a:rPr dirty="0" sz="2400" lang="en-US">
                <a:latin typeface="Times New Roman" pitchFamily="18" charset="0"/>
                <a:cs typeface="Times New Roman" pitchFamily="18" charset="0"/>
              </a:rPr>
              <a:t> where the data packets are broadcast  </a:t>
            </a:r>
          </a:p>
          <a:p>
            <a:pPr indent="-571500" marL="571500">
              <a:buNone/>
            </a:pPr>
            <a:r>
              <a:rPr dirty="0" sz="2400" lang="en-US">
                <a:latin typeface="Times New Roman" pitchFamily="18" charset="0"/>
                <a:cs typeface="Times New Roman" pitchFamily="18" charset="0"/>
              </a:rPr>
              <a:t>		    in a certain area and </a:t>
            </a:r>
          </a:p>
          <a:p>
            <a:pPr indent="-571500" marL="571500">
              <a:buNone/>
            </a:pPr>
            <a:r>
              <a:rPr dirty="0" sz="2400" lang="en-US">
                <a:latin typeface="Times New Roman" pitchFamily="18" charset="0"/>
                <a:cs typeface="Times New Roman" pitchFamily="18" charset="0"/>
              </a:rPr>
              <a:t>		II. The other is group </a:t>
            </a:r>
            <a:r>
              <a:rPr dirty="0" sz="2400" lang="en-US" err="1">
                <a:latin typeface="Times New Roman" pitchFamily="18" charset="0"/>
                <a:cs typeface="Times New Roman" pitchFamily="18" charset="0"/>
              </a:rPr>
              <a:t>PTM</a:t>
            </a:r>
            <a:r>
              <a:rPr dirty="0" sz="2400" lang="en-US">
                <a:latin typeface="Times New Roman" pitchFamily="18" charset="0"/>
                <a:cs typeface="Times New Roman" pitchFamily="18" charset="0"/>
              </a:rPr>
              <a:t>  where the data packets are addressed to a group of users</a:t>
            </a:r>
          </a:p>
          <a:p>
            <a:pPr indent="-571500" marL="571500">
              <a:buFont typeface="+mj-lt"/>
              <a:buAutoNum type="romanUcPeriod"/>
            </a:pPr>
            <a:endParaRPr dirty="0" sz="2400" lang="en-US">
              <a:latin typeface="Times New Roman" pitchFamily="18" charset="0"/>
              <a:cs typeface="Times New Roman" pitchFamily="18" charset="0"/>
            </a:endParaRPr>
          </a:p>
        </p:txBody>
      </p:sp>
      <p:sp>
        <p:nvSpPr>
          <p:cNvPr id="1048716" name="Slide Number Placeholder 3"/>
          <p:cNvSpPr>
            <a:spLocks noGrp="1"/>
          </p:cNvSpPr>
          <p:nvPr>
            <p:ph type="sldNum" sz="quarter" idx="12"/>
          </p:nvPr>
        </p:nvSpPr>
        <p:spPr/>
        <p:txBody>
          <a:bodyPr/>
          <a:p>
            <a:fld id="{D3F1ACB8-DC45-442F-8A26-A6F3AE797D5D}" type="slidenum">
              <a:rPr lang="en-US" smtClean="0"/>
              <a:t>36</a:t>
            </a:fld>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17" name="Date Placeholder 1"/>
          <p:cNvSpPr>
            <a:spLocks noGrp="1"/>
          </p:cNvSpPr>
          <p:nvPr>
            <p:ph type="dt" sz="half" idx="10"/>
          </p:nvPr>
        </p:nvSpPr>
        <p:spPr/>
        <p:txBody>
          <a:bodyPr/>
          <a:p>
            <a:fld id="{38457864-B84E-4EB4-B41E-837839E69B60}" type="datetime1">
              <a:rPr lang="en-US" smtClean="0"/>
              <a:t>9/1/2024</a:t>
            </a:fld>
            <a:endParaRPr lang="en-US"/>
          </a:p>
        </p:txBody>
      </p:sp>
      <p:sp>
        <p:nvSpPr>
          <p:cNvPr id="1048718" name="Footer Placeholder 2"/>
          <p:cNvSpPr>
            <a:spLocks noGrp="1"/>
          </p:cNvSpPr>
          <p:nvPr>
            <p:ph type="ftr" sz="quarter" idx="11"/>
          </p:nvPr>
        </p:nvSpPr>
        <p:spPr/>
        <p:txBody>
          <a:bodyPr/>
          <a:p>
            <a:r>
              <a:rPr lang="en-US"/>
              <a:t>Department of Information Technology</a:t>
            </a:r>
          </a:p>
        </p:txBody>
      </p:sp>
      <p:pic>
        <p:nvPicPr>
          <p:cNvPr id="2097155" name="Picture 3" descr="GPRS Architecture"/>
          <p:cNvPicPr>
            <a:picLocks/>
          </p:cNvPicPr>
          <p:nvPr/>
        </p:nvPicPr>
        <p:blipFill>
          <a:blip xmlns:r="http://schemas.openxmlformats.org/officeDocument/2006/relationships" r:embed="rId1" cstate="print"/>
          <a:srcRect/>
          <a:stretch>
            <a:fillRect/>
          </a:stretch>
        </p:blipFill>
        <p:spPr bwMode="auto">
          <a:xfrm>
            <a:off x="0" y="1447800"/>
            <a:ext cx="9144000" cy="5410200"/>
          </a:xfrm>
          <a:prstGeom prst="rect"/>
          <a:noFill/>
          <a:ln w="9525">
            <a:noFill/>
            <a:miter lim="800000"/>
            <a:headEnd/>
            <a:tailEnd/>
          </a:ln>
        </p:spPr>
      </p:pic>
      <p:sp>
        <p:nvSpPr>
          <p:cNvPr id="1048719" name="Rectangle 1"/>
          <p:cNvSpPr>
            <a:spLocks noChangeArrowheads="1"/>
          </p:cNvSpPr>
          <p:nvPr/>
        </p:nvSpPr>
        <p:spPr bwMode="auto">
          <a:xfrm>
            <a:off x="0" y="685800"/>
            <a:ext cx="9144000" cy="646331"/>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ctr" defTabSz="914400" eaLnBrk="1" fontAlgn="base" hangingPunct="1" indent="0" latinLnBrk="0" lvl="0" marL="0" marR="0" rtl="0">
              <a:lnSpc>
                <a:spcPct val="100000"/>
              </a:lnSpc>
              <a:spcBef>
                <a:spcPct val="0"/>
              </a:spcBef>
              <a:spcAft>
                <a:spcPct val="0"/>
              </a:spcAft>
              <a:buClrTx/>
              <a:buSzTx/>
              <a:buFontTx/>
              <a:buNone/>
            </a:pPr>
            <a:r>
              <a:rPr baseline="0" b="1" cap="none" dirty="0" sz="3600" i="0" kumimoji="0" lang="en-US" normalizeH="0" strike="noStrike" u="none">
                <a:ln>
                  <a:noFill/>
                </a:ln>
                <a:solidFill>
                  <a:srgbClr val="FFC000"/>
                </a:solidFill>
                <a:effectLst/>
                <a:latin typeface="Calibri" pitchFamily="34" charset="0"/>
                <a:ea typeface="Calibri" pitchFamily="34" charset="0"/>
                <a:cs typeface="Times New Roman" pitchFamily="18" charset="0"/>
              </a:rPr>
              <a:t>GPRS Architecture</a:t>
            </a:r>
            <a:endParaRPr baseline="0" b="1" cap="none" dirty="0" sz="3600" i="0" kumimoji="0" lang="en-US" normalizeH="0" strike="noStrike" u="none">
              <a:ln>
                <a:noFill/>
              </a:ln>
              <a:solidFill>
                <a:srgbClr val="FFC000"/>
              </a:solidFill>
              <a:effectLst/>
              <a:latin typeface="Arial" pitchFamily="34" charset="0"/>
            </a:endParaRPr>
          </a:p>
        </p:txBody>
      </p:sp>
      <p:sp>
        <p:nvSpPr>
          <p:cNvPr id="1048720" name="Slide Number Placeholder 5"/>
          <p:cNvSpPr>
            <a:spLocks noGrp="1"/>
          </p:cNvSpPr>
          <p:nvPr>
            <p:ph type="sldNum" sz="quarter" idx="12"/>
          </p:nvPr>
        </p:nvSpPr>
        <p:spPr>
          <a:xfrm>
            <a:off x="6580188" y="6313488"/>
            <a:ext cx="1905000" cy="457200"/>
          </a:xfrm>
        </p:spPr>
        <p:txBody>
          <a:bodyPr/>
          <a:p>
            <a:fld id="{F2BC5B70-440B-46E5-9B64-9399BA7E2FCC}" type="slidenum">
              <a:rPr lang="en-US"/>
              <a:t>37</a:t>
            </a:fld>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21" name="Date Placeholder 1"/>
          <p:cNvSpPr>
            <a:spLocks noGrp="1"/>
          </p:cNvSpPr>
          <p:nvPr>
            <p:ph type="dt" sz="half" idx="10"/>
          </p:nvPr>
        </p:nvSpPr>
        <p:spPr/>
        <p:txBody>
          <a:bodyPr/>
          <a:p>
            <a:fld id="{38457864-B84E-4EB4-B41E-837839E69B60}" type="datetime1">
              <a:rPr lang="en-US" smtClean="0"/>
              <a:t>9/1/2024</a:t>
            </a:fld>
            <a:endParaRPr lang="en-US"/>
          </a:p>
        </p:txBody>
      </p:sp>
      <p:sp>
        <p:nvSpPr>
          <p:cNvPr id="1048722" name="Footer Placeholder 2"/>
          <p:cNvSpPr>
            <a:spLocks noGrp="1"/>
          </p:cNvSpPr>
          <p:nvPr>
            <p:ph type="ftr" sz="quarter" idx="11"/>
          </p:nvPr>
        </p:nvSpPr>
        <p:spPr/>
        <p:txBody>
          <a:bodyPr/>
          <a:p>
            <a:r>
              <a:rPr lang="en-US"/>
              <a:t>Department of Information Technology</a:t>
            </a:r>
          </a:p>
        </p:txBody>
      </p:sp>
      <p:sp>
        <p:nvSpPr>
          <p:cNvPr id="1048723" name="Rectangle 1"/>
          <p:cNvSpPr>
            <a:spLocks noChangeArrowheads="1"/>
          </p:cNvSpPr>
          <p:nvPr/>
        </p:nvSpPr>
        <p:spPr bwMode="auto">
          <a:xfrm>
            <a:off x="0" y="0"/>
            <a:ext cx="184731" cy="369332"/>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sz="1800" i="0" kumimoji="0" lang="en-US" normalizeH="0" strike="noStrike" u="none">
              <a:ln>
                <a:noFill/>
              </a:ln>
              <a:solidFill>
                <a:schemeClr val="tx1"/>
              </a:solidFill>
              <a:effectLst/>
              <a:latin typeface="Arial" pitchFamily="34" charset="0"/>
            </a:endParaRPr>
          </a:p>
        </p:txBody>
      </p:sp>
      <p:sp>
        <p:nvSpPr>
          <p:cNvPr id="1048724" name="Rectangle 2"/>
          <p:cNvSpPr>
            <a:spLocks noChangeArrowheads="1"/>
          </p:cNvSpPr>
          <p:nvPr/>
        </p:nvSpPr>
        <p:spPr bwMode="auto">
          <a:xfrm>
            <a:off x="0" y="0"/>
            <a:ext cx="184731" cy="369332"/>
          </a:xfrm>
          <a:prstGeom prst="rect"/>
          <a:noFill/>
          <a:ln w="9525">
            <a:noFill/>
            <a:miter lim="800000"/>
            <a:headEnd/>
            <a:tailEnd/>
          </a:ln>
          <a:effectLst/>
        </p:spPr>
        <p:txBody>
          <a:bodyPr anchor="ctr" anchorCtr="0" bIns="45720" compatLnSpc="1" lIns="91440" numCol="1" rIns="91440" tIns="45720" vert="horz" wrap="non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0" cap="none" sz="1800" i="0" kumimoji="0" lang="en-US" normalizeH="0" strike="noStrike" u="none">
              <a:ln>
                <a:noFill/>
              </a:ln>
              <a:solidFill>
                <a:schemeClr val="tx1"/>
              </a:solidFill>
              <a:effectLst/>
              <a:latin typeface="Arial" pitchFamily="34" charset="0"/>
            </a:endParaRPr>
          </a:p>
        </p:txBody>
      </p:sp>
      <p:graphicFrame>
        <p:nvGraphicFramePr>
          <p:cNvPr id="4194304" name="Table 5"/>
          <p:cNvGraphicFramePr>
            <a:graphicFrameLocks noGrp="1"/>
          </p:cNvGraphicFramePr>
          <p:nvPr/>
        </p:nvGraphicFramePr>
        <p:xfrm>
          <a:off x="0" y="1"/>
          <a:ext cx="9144000" cy="6858000"/>
        </p:xfrm>
        <a:graphic>
          <a:graphicData uri="http://schemas.openxmlformats.org/drawingml/2006/table">
            <a:tbl>
              <a:tblPr/>
              <a:tblGrid>
                <a:gridCol w="2039112"/>
                <a:gridCol w="7104888"/>
              </a:tblGrid>
              <a:tr h="878040">
                <a:tc>
                  <a:txBody>
                    <a:bodyPr/>
                    <a:p>
                      <a:pPr algn="ctr" marL="0" marR="0">
                        <a:lnSpc>
                          <a:spcPct val="115000"/>
                        </a:lnSpc>
                        <a:spcBef>
                          <a:spcPts val="0"/>
                        </a:spcBef>
                        <a:spcAft>
                          <a:spcPts val="0"/>
                        </a:spcAft>
                      </a:pPr>
                      <a:r>
                        <a:rPr b="1" dirty="0" sz="1600" lang="en-US">
                          <a:solidFill>
                            <a:srgbClr val="000000"/>
                          </a:solidFill>
                          <a:latin typeface="Verdana"/>
                          <a:ea typeface="Times New Roman"/>
                          <a:cs typeface="Times New Roman"/>
                        </a:rPr>
                        <a:t>GSM Network Element</a:t>
                      </a:r>
                      <a:endParaRPr dirty="0" sz="1600" lang="en-US">
                        <a:latin typeface="Calibri"/>
                        <a:ea typeface="Calibri"/>
                        <a:cs typeface="Times New Roman"/>
                      </a:endParaRPr>
                    </a:p>
                  </a:txBody>
                  <a:tcPr marL="40694" marR="40694" marT="40694" marB="4069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c>
                  <a:txBody>
                    <a:bodyPr/>
                    <a:p>
                      <a:pPr algn="ctr" marL="0" marR="0">
                        <a:lnSpc>
                          <a:spcPct val="115000"/>
                        </a:lnSpc>
                        <a:spcBef>
                          <a:spcPts val="0"/>
                        </a:spcBef>
                        <a:spcAft>
                          <a:spcPts val="0"/>
                        </a:spcAft>
                      </a:pPr>
                      <a:r>
                        <a:rPr b="1" sz="1600" lang="en-US">
                          <a:solidFill>
                            <a:srgbClr val="000000"/>
                          </a:solidFill>
                          <a:latin typeface="Verdana"/>
                          <a:ea typeface="Times New Roman"/>
                          <a:cs typeface="Times New Roman"/>
                        </a:rPr>
                        <a:t>Modification or Upgrade Required for GPRS.</a:t>
                      </a:r>
                      <a:endParaRPr sz="1600" lang="en-US">
                        <a:latin typeface="Calibri"/>
                        <a:ea typeface="Calibri"/>
                        <a:cs typeface="Times New Roman"/>
                      </a:endParaRPr>
                    </a:p>
                  </a:txBody>
                  <a:tcPr marL="40694" marR="40694" marT="40694" marB="40694"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DCDCD"/>
                    </a:solidFill>
                  </a:tcPr>
                </a:tc>
              </a:tr>
              <a:tr h="1061754">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Mobile Station (MS)</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p>
                      <a:pPr marL="0" marR="0">
                        <a:lnSpc>
                          <a:spcPct val="115000"/>
                        </a:lnSpc>
                        <a:spcBef>
                          <a:spcPts val="0"/>
                        </a:spcBef>
                        <a:spcAft>
                          <a:spcPts val="0"/>
                        </a:spcAft>
                      </a:pPr>
                      <a:r>
                        <a:rPr sz="1600" lang="en-US">
                          <a:solidFill>
                            <a:srgbClr val="000000"/>
                          </a:solidFill>
                          <a:latin typeface="Verdana"/>
                          <a:ea typeface="Times New Roman"/>
                          <a:cs typeface="Times New Roman"/>
                        </a:rPr>
                        <a:t>New Mobile Station is required to access GPRS services. These new terminals will be backward compatible with GSM for voice calls.</a:t>
                      </a:r>
                      <a:endParaRPr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739056">
                <a:tc>
                  <a:txBody>
                    <a:bodyPr/>
                    <a:p>
                      <a:pPr marL="0" marR="0">
                        <a:lnSpc>
                          <a:spcPct val="115000"/>
                        </a:lnSpc>
                        <a:spcBef>
                          <a:spcPts val="0"/>
                        </a:spcBef>
                        <a:spcAft>
                          <a:spcPts val="0"/>
                        </a:spcAft>
                      </a:pPr>
                      <a:r>
                        <a:rPr sz="1600" lang="en-US">
                          <a:solidFill>
                            <a:srgbClr val="000000"/>
                          </a:solidFill>
                          <a:latin typeface="Verdana"/>
                          <a:ea typeface="Times New Roman"/>
                          <a:cs typeface="Times New Roman"/>
                        </a:rPr>
                        <a:t>BTS</a:t>
                      </a:r>
                      <a:endParaRPr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A software upgrade is required in the existing base transceiver site.</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1707150">
                <a:tc>
                  <a:txBody>
                    <a:bodyPr/>
                    <a:p>
                      <a:pPr marL="0" marR="0">
                        <a:lnSpc>
                          <a:spcPct val="115000"/>
                        </a:lnSpc>
                        <a:spcBef>
                          <a:spcPts val="0"/>
                        </a:spcBef>
                        <a:spcAft>
                          <a:spcPts val="0"/>
                        </a:spcAft>
                      </a:pPr>
                      <a:r>
                        <a:rPr sz="1600" lang="en-US">
                          <a:solidFill>
                            <a:srgbClr val="000000"/>
                          </a:solidFill>
                          <a:latin typeface="Verdana"/>
                          <a:ea typeface="Times New Roman"/>
                          <a:cs typeface="Times New Roman"/>
                        </a:rPr>
                        <a:t>BSC</a:t>
                      </a:r>
                      <a:endParaRPr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The base station controller (BSC) requires a software upgrade and the installation of new hardware called the packet control unit (PCU). The PCU directs the data traffic to the GPRS network and can be a separate hardware element associated with the BSC.</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1236000">
                <a:tc>
                  <a:txBody>
                    <a:bodyPr/>
                    <a:p>
                      <a:pPr marL="0" marR="0">
                        <a:lnSpc>
                          <a:spcPct val="115000"/>
                        </a:lnSpc>
                        <a:spcBef>
                          <a:spcPts val="0"/>
                        </a:spcBef>
                        <a:spcAft>
                          <a:spcPts val="0"/>
                        </a:spcAft>
                      </a:pPr>
                      <a:r>
                        <a:rPr sz="1600" lang="en-US">
                          <a:solidFill>
                            <a:srgbClr val="000000"/>
                          </a:solidFill>
                          <a:latin typeface="Verdana"/>
                          <a:ea typeface="Times New Roman"/>
                          <a:cs typeface="Times New Roman"/>
                        </a:rPr>
                        <a:t>GPRS Support Nodes (GSNs)</a:t>
                      </a:r>
                      <a:endParaRPr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The deployment of GPRS requires the installation of new core network elements called the serving GPRS support node (SGSN) and gateway GPRS support node (GGSN).</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r h="1236000">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Databases (</a:t>
                      </a:r>
                      <a:r>
                        <a:rPr dirty="0" sz="1600" lang="en-US" err="1">
                          <a:solidFill>
                            <a:srgbClr val="000000"/>
                          </a:solidFill>
                          <a:latin typeface="Verdana"/>
                          <a:ea typeface="Times New Roman"/>
                          <a:cs typeface="Times New Roman"/>
                        </a:rPr>
                        <a:t>HLR</a:t>
                      </a:r>
                      <a:r>
                        <a:rPr dirty="0" sz="1600" lang="en-US">
                          <a:solidFill>
                            <a:srgbClr val="000000"/>
                          </a:solidFill>
                          <a:latin typeface="Verdana"/>
                          <a:ea typeface="Times New Roman"/>
                          <a:cs typeface="Times New Roman"/>
                        </a:rPr>
                        <a:t>, </a:t>
                      </a:r>
                      <a:r>
                        <a:rPr dirty="0" sz="1600" lang="en-US" err="1">
                          <a:solidFill>
                            <a:srgbClr val="000000"/>
                          </a:solidFill>
                          <a:latin typeface="Verdana"/>
                          <a:ea typeface="Times New Roman"/>
                          <a:cs typeface="Times New Roman"/>
                        </a:rPr>
                        <a:t>VLR</a:t>
                      </a:r>
                      <a:r>
                        <a:rPr dirty="0" sz="1600" lang="en-US">
                          <a:solidFill>
                            <a:srgbClr val="000000"/>
                          </a:solidFill>
                          <a:latin typeface="Verdana"/>
                          <a:ea typeface="Times New Roman"/>
                          <a:cs typeface="Times New Roman"/>
                        </a:rPr>
                        <a:t>, etc.)</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c>
                  <a:txBody>
                    <a:bodyPr/>
                    <a:p>
                      <a:pPr marL="0" marR="0">
                        <a:lnSpc>
                          <a:spcPct val="115000"/>
                        </a:lnSpc>
                        <a:spcBef>
                          <a:spcPts val="0"/>
                        </a:spcBef>
                        <a:spcAft>
                          <a:spcPts val="0"/>
                        </a:spcAft>
                      </a:pPr>
                      <a:r>
                        <a:rPr dirty="0" sz="1600" lang="en-US">
                          <a:solidFill>
                            <a:srgbClr val="000000"/>
                          </a:solidFill>
                          <a:latin typeface="Verdana"/>
                          <a:ea typeface="Times New Roman"/>
                          <a:cs typeface="Times New Roman"/>
                        </a:rPr>
                        <a:t>All the databases involved in the network will require software upgrades to handle the new call models and functions introduced by GPRS.</a:t>
                      </a:r>
                      <a:endParaRPr dirty="0" sz="1600" lang="en-US">
                        <a:latin typeface="Calibri"/>
                        <a:ea typeface="Calibri"/>
                        <a:cs typeface="Times New Roman"/>
                      </a:endParaRPr>
                    </a:p>
                  </a:txBody>
                  <a:tcPr marL="40694" marR="40694" marT="40694" marB="40694">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1F1F1"/>
                    </a:solidFill>
                  </a:tcPr>
                </a:tc>
              </a:tr>
            </a:tbl>
          </a:graphicData>
        </a:graphic>
      </p:graphicFrame>
      <p:sp>
        <p:nvSpPr>
          <p:cNvPr id="1048725" name="Slide Number Placeholder 5"/>
          <p:cNvSpPr>
            <a:spLocks noGrp="1"/>
          </p:cNvSpPr>
          <p:nvPr>
            <p:ph type="sldNum" sz="quarter" idx="12"/>
          </p:nvPr>
        </p:nvSpPr>
        <p:spPr>
          <a:xfrm>
            <a:off x="6580188" y="6313488"/>
            <a:ext cx="1905000" cy="457200"/>
          </a:xfrm>
        </p:spPr>
        <p:txBody>
          <a:bodyPr/>
          <a:p>
            <a:fld id="{F2BC5B70-440B-46E5-9B64-9399BA7E2FCC}" type="slidenum">
              <a:rPr lang="en-US"/>
              <a:t>38</a:t>
            </a:fld>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pic>
        <p:nvPicPr>
          <p:cNvPr id="2097156" name="Picture 3" descr="G:\GPRS\gprsgsm.PNG"/>
          <p:cNvPicPr>
            <a:picLocks/>
          </p:cNvPicPr>
          <p:nvPr/>
        </p:nvPicPr>
        <p:blipFill>
          <a:blip xmlns:r="http://schemas.openxmlformats.org/officeDocument/2006/relationships" r:embed="rId1" cstate="print"/>
          <a:srcRect/>
          <a:stretch>
            <a:fillRect/>
          </a:stretch>
        </p:blipFill>
        <p:spPr bwMode="auto">
          <a:xfrm>
            <a:off x="1404938" y="1027130"/>
            <a:ext cx="5757862" cy="3773470"/>
          </a:xfrm>
          <a:prstGeom prst="rect"/>
          <a:noFill/>
          <a:ln w="9525">
            <a:noFill/>
            <a:miter lim="800000"/>
            <a:headEnd/>
            <a:tailEnd/>
          </a:ln>
        </p:spPr>
      </p:pic>
      <p:sp>
        <p:nvSpPr>
          <p:cNvPr id="1048726" name="Slide Number Placeholder 5"/>
          <p:cNvSpPr>
            <a:spLocks noGrp="1"/>
          </p:cNvSpPr>
          <p:nvPr>
            <p:ph type="sldNum" sz="quarter" idx="12"/>
          </p:nvPr>
        </p:nvSpPr>
        <p:spPr>
          <a:xfrm>
            <a:off x="6580188" y="6313488"/>
            <a:ext cx="1905000" cy="457200"/>
          </a:xfrm>
        </p:spPr>
        <p:txBody>
          <a:bodyPr/>
          <a:p>
            <a:fld id="{F2BC5B70-440B-46E5-9B64-9399BA7E2FCC}" type="slidenum">
              <a:rPr lang="en-US"/>
              <a:t>39</a:t>
            </a:fld>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03" name="Title 1"/>
          <p:cNvSpPr>
            <a:spLocks noGrp="1"/>
          </p:cNvSpPr>
          <p:nvPr>
            <p:ph type="title"/>
          </p:nvPr>
        </p:nvSpPr>
        <p:spPr>
          <a:xfrm>
            <a:off x="598714" y="228600"/>
            <a:ext cx="7886700" cy="930274"/>
          </a:xfrm>
        </p:spPr>
        <p:txBody>
          <a:bodyPr>
            <a:normAutofit/>
          </a:bodyPr>
          <a:p>
            <a:pPr algn="ctr"/>
            <a:r>
              <a:rPr b="1" dirty="0" sz="4000" lang="en-US">
                <a:solidFill>
                  <a:srgbClr val="FF0000"/>
                </a:solidFill>
                <a:latin typeface="Times New Roman" panose="02020603050405020304" pitchFamily="18" charset="0"/>
                <a:cs typeface="Times New Roman" panose="02020603050405020304" pitchFamily="18" charset="0"/>
              </a:rPr>
              <a:t>Textbooks &amp; References</a:t>
            </a:r>
            <a:endParaRPr b="1" dirty="0" sz="4000" lang="en-IN">
              <a:solidFill>
                <a:srgbClr val="FF0000"/>
              </a:solidFill>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354724" y="1143000"/>
            <a:ext cx="8572500" cy="5257800"/>
          </a:xfrm>
        </p:spPr>
        <p:txBody>
          <a:bodyPr>
            <a:normAutofit fontScale="69231" lnSpcReduction="20000"/>
          </a:bodyPr>
          <a:p>
            <a:pPr>
              <a:buNone/>
            </a:pPr>
            <a:r>
              <a:rPr b="1" dirty="0" lang="en-US">
                <a:solidFill>
                  <a:srgbClr val="0070C0"/>
                </a:solidFill>
              </a:rPr>
              <a:t>Text Books</a:t>
            </a:r>
          </a:p>
          <a:p>
            <a:pPr>
              <a:buFont typeface="Wingdings" pitchFamily="2" charset="2"/>
              <a:buChar char="Ø"/>
            </a:pPr>
            <a:r>
              <a:rPr dirty="0" lang="en-US" err="1"/>
              <a:t>Prasant</a:t>
            </a:r>
            <a:r>
              <a:rPr dirty="0" lang="en-US"/>
              <a:t> Kumar </a:t>
            </a:r>
            <a:r>
              <a:rPr dirty="0" lang="en-US" err="1"/>
              <a:t>Pattnaik</a:t>
            </a:r>
            <a:r>
              <a:rPr dirty="0" lang="en-US"/>
              <a:t>, </a:t>
            </a:r>
            <a:r>
              <a:rPr dirty="0" lang="en-US" err="1"/>
              <a:t>Rajib</a:t>
            </a:r>
            <a:r>
              <a:rPr dirty="0" lang="en-US"/>
              <a:t> Mall, “Fundamentals of Mobile Computing”, PHI Learning Pvt. Ltd, New Delhi – 2012.</a:t>
            </a:r>
          </a:p>
          <a:p>
            <a:pPr>
              <a:buFont typeface="Wingdings" pitchFamily="2" charset="2"/>
              <a:buChar char="Ø"/>
            </a:pPr>
            <a:r>
              <a:rPr dirty="0" lang="en-US" err="1"/>
              <a:t>Jochen</a:t>
            </a:r>
            <a:r>
              <a:rPr dirty="0" lang="en-US"/>
              <a:t> H. </a:t>
            </a:r>
            <a:r>
              <a:rPr dirty="0" lang="en-US" err="1"/>
              <a:t>Schller</a:t>
            </a:r>
            <a:r>
              <a:rPr dirty="0" lang="en-US"/>
              <a:t>, “Mobile Communications”, Second Edition, Pearson Education, New Delhi, 2007</a:t>
            </a:r>
          </a:p>
          <a:p>
            <a:pPr>
              <a:buFont typeface="Wingdings" pitchFamily="2" charset="2"/>
              <a:buChar char="Ø"/>
            </a:pPr>
            <a:r>
              <a:rPr dirty="0" lang="en-US" err="1"/>
              <a:t>C.K.Toh</a:t>
            </a:r>
            <a:r>
              <a:rPr dirty="0" lang="en-US"/>
              <a:t>, “</a:t>
            </a:r>
            <a:r>
              <a:rPr dirty="0" lang="en-US" err="1"/>
              <a:t>AdHoc</a:t>
            </a:r>
            <a:r>
              <a:rPr dirty="0" lang="en-US"/>
              <a:t> Mobile Wireless Networks”, First Edition, Pearson Education, 2002.</a:t>
            </a:r>
          </a:p>
          <a:p>
            <a:pPr>
              <a:buNone/>
            </a:pPr>
            <a:endParaRPr dirty="0" lang="en-US"/>
          </a:p>
          <a:p>
            <a:pPr>
              <a:buNone/>
            </a:pPr>
            <a:r>
              <a:rPr b="1" dirty="0" lang="en-US">
                <a:solidFill>
                  <a:srgbClr val="0070C0"/>
                </a:solidFill>
              </a:rPr>
              <a:t>Reference Books</a:t>
            </a:r>
            <a:endParaRPr dirty="0" lang="en-US">
              <a:solidFill>
                <a:srgbClr val="0070C0"/>
              </a:solidFill>
            </a:endParaRPr>
          </a:p>
          <a:p>
            <a:pPr lvl="0">
              <a:buFont typeface="Wingdings" pitchFamily="2" charset="2"/>
              <a:buChar char="Ø"/>
            </a:pPr>
            <a:r>
              <a:rPr dirty="0" lang="en-US"/>
              <a:t>Dharma </a:t>
            </a:r>
            <a:r>
              <a:rPr dirty="0" lang="en-US" err="1"/>
              <a:t>Prakash</a:t>
            </a:r>
            <a:r>
              <a:rPr dirty="0" lang="en-US"/>
              <a:t> </a:t>
            </a:r>
            <a:r>
              <a:rPr dirty="0" lang="en-US" err="1"/>
              <a:t>Agarval</a:t>
            </a:r>
            <a:r>
              <a:rPr dirty="0" lang="en-US"/>
              <a:t>, Qing and An </a:t>
            </a:r>
            <a:r>
              <a:rPr dirty="0" lang="en-US" err="1"/>
              <a:t>Zeng</a:t>
            </a:r>
            <a:r>
              <a:rPr dirty="0" lang="en-US"/>
              <a:t>, “Introduction to Wireless and Mobile systems”, Thomson Asia </a:t>
            </a:r>
            <a:r>
              <a:rPr dirty="0" lang="en-US" err="1"/>
              <a:t>Pvt</a:t>
            </a:r>
            <a:r>
              <a:rPr dirty="0" lang="en-US"/>
              <a:t> Ltd, 2005.</a:t>
            </a:r>
          </a:p>
          <a:p>
            <a:pPr lvl="0">
              <a:buFont typeface="Wingdings" pitchFamily="2" charset="2"/>
              <a:buChar char="Ø"/>
            </a:pPr>
            <a:r>
              <a:rPr dirty="0" lang="en-US" err="1"/>
              <a:t>William.C.Y.Lee,“Mobile</a:t>
            </a:r>
            <a:r>
              <a:rPr dirty="0" lang="en-US"/>
              <a:t> Cellular Telecommunications-Analog and Digital Systems”, Second </a:t>
            </a:r>
            <a:r>
              <a:rPr dirty="0" lang="en-US" err="1"/>
              <a:t>Edition,TataMcGraw</a:t>
            </a:r>
            <a:r>
              <a:rPr dirty="0" lang="en-US"/>
              <a:t> Hill Edition ,2006.</a:t>
            </a:r>
          </a:p>
          <a:p>
            <a:pPr lvl="0">
              <a:buFont typeface="Wingdings" pitchFamily="2" charset="2"/>
              <a:buChar char="Ø"/>
            </a:pPr>
            <a:r>
              <a:rPr dirty="0" lang="en-US" err="1"/>
              <a:t>UweHansmann</a:t>
            </a:r>
            <a:r>
              <a:rPr dirty="0" lang="en-US"/>
              <a:t>, </a:t>
            </a:r>
            <a:r>
              <a:rPr dirty="0" lang="en-US" err="1"/>
              <a:t>LotharMerk</a:t>
            </a:r>
            <a:r>
              <a:rPr dirty="0" lang="en-US"/>
              <a:t>, Martin S. </a:t>
            </a:r>
            <a:r>
              <a:rPr dirty="0" lang="en-US" err="1"/>
              <a:t>Nicklons</a:t>
            </a:r>
            <a:r>
              <a:rPr dirty="0" lang="en-US"/>
              <a:t> and Thomas </a:t>
            </a:r>
            <a:r>
              <a:rPr dirty="0" lang="en-US" err="1"/>
              <a:t>Stober</a:t>
            </a:r>
            <a:r>
              <a:rPr dirty="0" lang="en-US"/>
              <a:t>, “Principles of Mobile Computing”, Springer, 2003.</a:t>
            </a:r>
            <a:endParaRPr dirty="0" sz="3600" lang="en-US"/>
          </a:p>
          <a:p>
            <a:pPr>
              <a:buNone/>
            </a:pPr>
            <a:r>
              <a:rPr b="1" dirty="0" lang="en-US">
                <a:solidFill>
                  <a:srgbClr val="0070C0"/>
                </a:solidFill>
              </a:rPr>
              <a:t>Web References</a:t>
            </a:r>
          </a:p>
          <a:p>
            <a:pPr>
              <a:buFont typeface="Wingdings" pitchFamily="2" charset="2"/>
              <a:buChar char="Ø"/>
            </a:pPr>
            <a:r>
              <a:rPr dirty="0" lang="en-US"/>
              <a:t>Developers : </a:t>
            </a:r>
            <a:r>
              <a:rPr dirty="0" lang="en-US">
                <a:hlinkClick r:id="rId1"/>
              </a:rPr>
              <a:t>http://developer.android.com/index.html</a:t>
            </a:r>
            <a:endParaRPr dirty="0" lang="en-US"/>
          </a:p>
          <a:p>
            <a:pPr>
              <a:buFont typeface="Wingdings" pitchFamily="2" charset="2"/>
              <a:buChar char="Ø"/>
            </a:pPr>
            <a:r>
              <a:rPr dirty="0" lang="en-US"/>
              <a:t>Apple Developer : </a:t>
            </a:r>
            <a:r>
              <a:rPr dirty="0" lang="en-US">
                <a:hlinkClick r:id="rId2"/>
              </a:rPr>
              <a:t>https://developer.apple.com/</a:t>
            </a:r>
            <a:endParaRPr dirty="0" lang="en-US"/>
          </a:p>
          <a:p>
            <a:pPr>
              <a:buFont typeface="Wingdings" pitchFamily="2" charset="2"/>
              <a:buChar char="Ø"/>
            </a:pPr>
            <a:r>
              <a:rPr dirty="0" lang="en-US"/>
              <a:t>Windows Phone </a:t>
            </a:r>
            <a:r>
              <a:rPr dirty="0" lang="en-US" err="1"/>
              <a:t>DevCenter</a:t>
            </a:r>
            <a:r>
              <a:rPr dirty="0" lang="en-US"/>
              <a:t>: http://developer.windowsphone.com 9. BlackBerry Developer : http://developer.blackberry.com/</a:t>
            </a:r>
          </a:p>
          <a:p>
            <a:endParaRPr dirty="0" lang="en-US">
              <a:latin typeface="Times New Roman" panose="02020603050405020304" pitchFamily="18" charset="0"/>
              <a:cs typeface="Times New Roman" panose="02020603050405020304" pitchFamily="18" charset="0"/>
            </a:endParaRPr>
          </a:p>
        </p:txBody>
      </p:sp>
      <p:sp>
        <p:nvSpPr>
          <p:cNvPr id="1048605" name="Slide Number Placeholder 5"/>
          <p:cNvSpPr>
            <a:spLocks noGrp="1"/>
          </p:cNvSpPr>
          <p:nvPr>
            <p:ph type="sldNum" sz="quarter" idx="12"/>
          </p:nvPr>
        </p:nvSpPr>
        <p:spPr/>
        <p:txBody>
          <a:bodyPr/>
          <a:p>
            <a:fld id="{9F007541-7122-47D0-81F7-220A90B2D1EC}" type="slidenum">
              <a:rPr lang="en-IN" smtClean="0"/>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27" name="Date Placeholder 1"/>
          <p:cNvSpPr>
            <a:spLocks noGrp="1"/>
          </p:cNvSpPr>
          <p:nvPr>
            <p:ph type="dt" sz="half" idx="10"/>
          </p:nvPr>
        </p:nvSpPr>
        <p:spPr/>
        <p:txBody>
          <a:bodyPr/>
          <a:p>
            <a:fld id="{38457864-B84E-4EB4-B41E-837839E69B60}" type="datetime1">
              <a:rPr lang="en-US" smtClean="0"/>
              <a:t>9/1/2024</a:t>
            </a:fld>
            <a:endParaRPr lang="en-US"/>
          </a:p>
        </p:txBody>
      </p:sp>
      <p:sp>
        <p:nvSpPr>
          <p:cNvPr id="1048728" name="Footer Placeholder 2"/>
          <p:cNvSpPr>
            <a:spLocks noGrp="1"/>
          </p:cNvSpPr>
          <p:nvPr>
            <p:ph type="ftr" sz="quarter" idx="11"/>
          </p:nvPr>
        </p:nvSpPr>
        <p:spPr/>
        <p:txBody>
          <a:bodyPr/>
          <a:p>
            <a:r>
              <a:rPr lang="en-US"/>
              <a:t>Department of Information Technology</a:t>
            </a:r>
          </a:p>
        </p:txBody>
      </p:sp>
      <p:pic>
        <p:nvPicPr>
          <p:cNvPr id="2097157" name="Picture 3" descr="G:\GPRS\gprsgsm2.PNG"/>
          <p:cNvPicPr>
            <a:picLocks/>
          </p:cNvPicPr>
          <p:nvPr/>
        </p:nvPicPr>
        <p:blipFill>
          <a:blip xmlns:r="http://schemas.openxmlformats.org/officeDocument/2006/relationships" r:embed="rId1" cstate="print"/>
          <a:srcRect/>
          <a:stretch>
            <a:fillRect/>
          </a:stretch>
        </p:blipFill>
        <p:spPr bwMode="auto">
          <a:xfrm>
            <a:off x="0" y="1219200"/>
            <a:ext cx="9144000" cy="5562600"/>
          </a:xfrm>
          <a:prstGeom prst="rect"/>
          <a:noFill/>
          <a:ln w="9525">
            <a:noFill/>
            <a:miter lim="800000"/>
            <a:headEnd/>
            <a:tailEnd/>
          </a:ln>
        </p:spPr>
      </p:pic>
      <p:sp>
        <p:nvSpPr>
          <p:cNvPr id="1048729" name="Slide Number Placeholder 5"/>
          <p:cNvSpPr>
            <a:spLocks noGrp="1"/>
          </p:cNvSpPr>
          <p:nvPr>
            <p:ph type="sldNum" sz="quarter" idx="12"/>
          </p:nvPr>
        </p:nvSpPr>
        <p:spPr>
          <a:xfrm>
            <a:off x="6580188" y="6313488"/>
            <a:ext cx="1905000" cy="457200"/>
          </a:xfrm>
        </p:spPr>
        <p:txBody>
          <a:bodyPr/>
          <a:p>
            <a:fld id="{F2BC5B70-440B-46E5-9B64-9399BA7E2FCC}" type="slidenum">
              <a:rPr lang="en-US"/>
              <a:t>40</a:t>
            </a:fld>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730" name="Title 1048825"/>
          <p:cNvSpPr>
            <a:spLocks noGrp="1"/>
          </p:cNvSpPr>
          <p:nvPr>
            <p:ph type="title"/>
          </p:nvPr>
        </p:nvSpPr>
        <p:spPr>
          <a:xfrm>
            <a:off x="457200" y="533400"/>
            <a:ext cx="8305800" cy="667512"/>
          </a:xfrm>
        </p:spPr>
        <p:txBody>
          <a:bodyPr>
            <a:normAutofit fontScale="90000"/>
          </a:bodyPr>
          <a:p>
            <a:pPr algn="ctr"/>
            <a:r>
              <a:rPr dirty="0" lang="en-US"/>
              <a:t>UMTS</a:t>
            </a:r>
          </a:p>
        </p:txBody>
      </p:sp>
      <p:sp>
        <p:nvSpPr>
          <p:cNvPr id="1048731" name="Slide Number Placeholder 1048826"/>
          <p:cNvSpPr>
            <a:spLocks noGrp="1"/>
          </p:cNvSpPr>
          <p:nvPr>
            <p:ph type="sldNum" sz="quarter" idx="12"/>
          </p:nvPr>
        </p:nvSpPr>
        <p:spPr/>
        <p:txBody>
          <a:bodyPr/>
          <a:p>
            <a:fld id="{B6CA7229-EC53-4952-8A9D-49F1E6940239}" type="slidenum">
              <a:rPr lang="en-US"/>
              <a:t>41</a:t>
            </a:fld>
            <a:endParaRPr dirty="0" lang="en-US"/>
          </a:p>
        </p:txBody>
      </p:sp>
      <p:sp>
        <p:nvSpPr>
          <p:cNvPr id="1048732" name="Content Placeholder 2"/>
          <p:cNvSpPr>
            <a:spLocks noGrp="1"/>
          </p:cNvSpPr>
          <p:nvPr>
            <p:ph idx="4294967295"/>
          </p:nvPr>
        </p:nvSpPr>
        <p:spPr>
          <a:xfrm>
            <a:off x="304800" y="1371600"/>
            <a:ext cx="8382000" cy="4876800"/>
          </a:xfrm>
          <a:prstGeom prst="rect"/>
        </p:spPr>
        <p:txBody>
          <a:bodyPr>
            <a:normAutofit fontScale="95833" lnSpcReduction="10000"/>
          </a:bodyPr>
          <a:lstStyle>
            <a:lvl1pPr algn="l" fontAlgn="base" indent="-342900" marL="342900" rtl="0">
              <a:spcBef>
                <a:spcPct val="20000"/>
              </a:spcBef>
              <a:spcAft>
                <a:spcPct val="0"/>
              </a:spcAft>
              <a:buSzPct val="85000"/>
              <a:buBlip>
                <a:blip xmlns:r="http://schemas.openxmlformats.org/officeDocument/2006/relationships" r:embed="rId1"/>
              </a:buBlip>
              <a:defRPr sz="3200">
                <a:solidFill>
                  <a:schemeClr val="tx1"/>
                </a:solidFill>
                <a:latin typeface="+mn-lt"/>
                <a:ea typeface="+mn-ea"/>
                <a:cs typeface="+mn-cs"/>
              </a:defRPr>
            </a:lvl1pPr>
            <a:lvl2pPr algn="l" fontAlgn="base" indent="-285750" marL="742950" rtl="0">
              <a:spcBef>
                <a:spcPct val="20000"/>
              </a:spcBef>
              <a:spcAft>
                <a:spcPct val="0"/>
              </a:spcAft>
              <a:buClr>
                <a:schemeClr val="tx2"/>
              </a:buClr>
              <a:buSzPct val="70000"/>
              <a:buFont typeface="Wingdings" pitchFamily="2" charset="2"/>
              <a:buChar char="l"/>
              <a:defRPr sz="2800">
                <a:solidFill>
                  <a:schemeClr val="tx1"/>
                </a:solidFill>
                <a:latin typeface="+mn-lt"/>
              </a:defRPr>
            </a:lvl2pPr>
            <a:lvl3pPr algn="l" fontAlgn="base" indent="-228600" marL="1143000" rtl="0">
              <a:spcBef>
                <a:spcPct val="20000"/>
              </a:spcBef>
              <a:spcAft>
                <a:spcPct val="0"/>
              </a:spcAft>
              <a:buClr>
                <a:schemeClr val="hlink"/>
              </a:buClr>
              <a:buSzPct val="65000"/>
              <a:buFont typeface="Wingdings" pitchFamily="2" charset="2"/>
              <a:buChar char="l"/>
              <a:defRPr sz="2400">
                <a:solidFill>
                  <a:schemeClr val="tx1"/>
                </a:solidFill>
                <a:latin typeface="+mn-lt"/>
              </a:defRPr>
            </a:lvl3pPr>
            <a:lvl4pPr algn="l" fontAlgn="base" indent="-228600" marL="1600200" rtl="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algn="l" fontAlgn="base" indent="-228600" marL="2057400" rtl="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algn="l" fontAlgn="base" indent="-228600" marL="2514600" rtl="0">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algn="l" fontAlgn="base" indent="-228600" marL="2971800" rtl="0">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algn="l" fontAlgn="base" indent="-228600" marL="3429000" rtl="0">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algn="l" fontAlgn="base" indent="-228600" marL="3886200" rtl="0">
              <a:spcBef>
                <a:spcPct val="20000"/>
              </a:spcBef>
              <a:spcAft>
                <a:spcPct val="0"/>
              </a:spcAft>
              <a:buClr>
                <a:schemeClr val="accent2"/>
              </a:buClr>
              <a:buSzPct val="60000"/>
              <a:buFont typeface="Wingdings" pitchFamily="2" charset="2"/>
              <a:buChar char="l"/>
              <a:defRPr sz="2000">
                <a:solidFill>
                  <a:schemeClr val="tx1"/>
                </a:solidFill>
                <a:latin typeface="+mn-lt"/>
              </a:defRPr>
            </a:lvl9pPr>
          </a:lstStyle>
          <a:p>
            <a:pPr>
              <a:buFont typeface="Wingdings" pitchFamily="2" charset="2"/>
              <a:buChar char="Ø"/>
            </a:pPr>
            <a:r>
              <a:rPr dirty="0" sz="2400" lang="en-US">
                <a:latin typeface="Times New Roman" pitchFamily="18" charset="0"/>
                <a:cs typeface="Times New Roman" pitchFamily="18" charset="0"/>
              </a:rPr>
              <a:t>The Universal Mobile Telecommunications System (UMTS) is a third generation mobile cellular system for networks based on the GSM standard. ..</a:t>
            </a:r>
          </a:p>
          <a:p>
            <a:pPr>
              <a:buFont typeface="Wingdings" pitchFamily="2" charset="2"/>
              <a:buChar char="Ø"/>
            </a:pPr>
            <a:r>
              <a:rPr dirty="0" sz="2400" lang="en-US">
                <a:latin typeface="Times New Roman" pitchFamily="18" charset="0"/>
                <a:cs typeface="Times New Roman" pitchFamily="18" charset="0"/>
              </a:rPr>
              <a:t>UMTS (Universal Mobile Telecommunications Service) is a third-generation (3G) broadband, packet-based transmission of text, digitized voice, video, and multimedia at data rates up to 2 megabits per second (Mbps).</a:t>
            </a:r>
          </a:p>
          <a:p>
            <a:pPr>
              <a:buFont typeface="Wingdings" pitchFamily="2" charset="2"/>
              <a:buChar char="Ø"/>
            </a:pPr>
            <a:r>
              <a:rPr dirty="0" sz="2400" lang="en-US">
                <a:latin typeface="Times New Roman" pitchFamily="18" charset="0"/>
                <a:cs typeface="Times New Roman" pitchFamily="18" charset="0"/>
              </a:rPr>
              <a:t> UMTS offers a consistent set of services to mobile computer and phone users, no matter where they are located in the world. Based on the Global System for Mobile (GSM) communication standard, UMTS is endorsed by major standards bodies and manufacturers and is the planned standard for mobile users around the world.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33" name="Rectangle 2"/>
          <p:cNvSpPr>
            <a:spLocks noGrp="1" noChangeArrowheads="1"/>
          </p:cNvSpPr>
          <p:nvPr>
            <p:ph type="title"/>
          </p:nvPr>
        </p:nvSpPr>
        <p:spPr>
          <a:xfrm>
            <a:off x="0" y="533400"/>
            <a:ext cx="9144000" cy="1072693"/>
          </a:xfrm>
        </p:spPr>
        <p:txBody>
          <a:bodyPr tIns="41239"/>
          <a:p>
            <a:pPr algn="ctr"/>
            <a:r>
              <a:rPr dirty="0" sz="3200" lang="en-US"/>
              <a:t>Universal Mobile Telephone System</a:t>
            </a:r>
            <a:br>
              <a:rPr dirty="0" sz="3200" lang="en-US"/>
            </a:br>
            <a:r>
              <a:rPr dirty="0" sz="3200" lang="en-US"/>
              <a:t> (</a:t>
            </a:r>
            <a:r>
              <a:rPr dirty="0" sz="3200" lang="en-US" err="1"/>
              <a:t>UMTS</a:t>
            </a:r>
            <a:r>
              <a:rPr dirty="0" sz="3200" lang="en-US"/>
              <a:t>)</a:t>
            </a:r>
          </a:p>
        </p:txBody>
      </p:sp>
      <p:sp>
        <p:nvSpPr>
          <p:cNvPr id="1048734" name="Rectangle 3"/>
          <p:cNvSpPr>
            <a:spLocks noGrp="1" noChangeArrowheads="1"/>
          </p:cNvSpPr>
          <p:nvPr>
            <p:ph type="body" idx="1"/>
          </p:nvPr>
        </p:nvSpPr>
        <p:spPr>
          <a:xfrm>
            <a:off x="381000" y="1524000"/>
            <a:ext cx="8458200" cy="5029200"/>
          </a:xfrm>
        </p:spPr>
        <p:txBody>
          <a:bodyPr bIns="41239" lIns="82479" rIns="82479" tIns="41239"/>
          <a:p>
            <a:r>
              <a:rPr dirty="0" sz="2500" lang="en-US"/>
              <a:t>Reasons for innovations</a:t>
            </a:r>
          </a:p>
          <a:p>
            <a:pPr lvl="2">
              <a:buFontTx/>
              <a:buChar char="-"/>
            </a:pPr>
            <a:r>
              <a:rPr dirty="0" sz="1800" lang="en-US"/>
              <a:t>new service requirements</a:t>
            </a:r>
          </a:p>
          <a:p>
            <a:pPr lvl="2">
              <a:buFontTx/>
              <a:buChar char="-"/>
            </a:pPr>
            <a:r>
              <a:rPr dirty="0" sz="1800" lang="en-US"/>
              <a:t>availability of new radio bands</a:t>
            </a:r>
          </a:p>
          <a:p>
            <a:pPr lvl="2">
              <a:buFontTx/>
              <a:buNone/>
            </a:pPr>
            <a:endParaRPr dirty="0" sz="1800" lang="en-US"/>
          </a:p>
          <a:p>
            <a:r>
              <a:rPr dirty="0" sz="2500" lang="en-US"/>
              <a:t>User demands</a:t>
            </a:r>
          </a:p>
          <a:p>
            <a:pPr lvl="2">
              <a:buFontTx/>
              <a:buChar char="-"/>
            </a:pPr>
            <a:r>
              <a:rPr dirty="0" sz="1800" lang="en-US"/>
              <a:t>seamless Internet-Intranet access</a:t>
            </a:r>
          </a:p>
          <a:p>
            <a:pPr lvl="2">
              <a:buFontTx/>
              <a:buChar char="-"/>
            </a:pPr>
            <a:r>
              <a:rPr dirty="0" sz="1800" lang="en-US"/>
              <a:t>wide range of available services</a:t>
            </a:r>
          </a:p>
          <a:p>
            <a:pPr lvl="2">
              <a:buFontTx/>
              <a:buChar char="-"/>
            </a:pPr>
            <a:r>
              <a:rPr dirty="0" sz="1800" lang="en-US"/>
              <a:t>compact, lightweight and affordable terminals</a:t>
            </a:r>
          </a:p>
          <a:p>
            <a:pPr lvl="2">
              <a:buFontTx/>
              <a:buChar char="-"/>
            </a:pPr>
            <a:r>
              <a:rPr dirty="0" sz="1800" lang="en-US"/>
              <a:t>simple terminal operation</a:t>
            </a:r>
          </a:p>
          <a:p>
            <a:pPr lvl="2">
              <a:buFontTx/>
              <a:buChar char="-"/>
            </a:pPr>
            <a:r>
              <a:rPr dirty="0" sz="1800" lang="en-US"/>
              <a:t>open, understandable pricing structures for the whole spectrum of available services</a:t>
            </a:r>
          </a:p>
          <a:p>
            <a:pPr>
              <a:buFontTx/>
              <a:buNone/>
            </a:pPr>
            <a:r>
              <a:rPr dirty="0" sz="2500" lang="en-US"/>
              <a:t>	</a:t>
            </a:r>
          </a:p>
        </p:txBody>
      </p:sp>
      <p:sp>
        <p:nvSpPr>
          <p:cNvPr id="1048735" name="Slide Number Placeholder 5"/>
          <p:cNvSpPr>
            <a:spLocks noGrp="1"/>
          </p:cNvSpPr>
          <p:nvPr>
            <p:ph type="sldNum" sz="quarter" idx="12"/>
          </p:nvPr>
        </p:nvSpPr>
        <p:spPr>
          <a:xfrm>
            <a:off x="6580188" y="6313488"/>
            <a:ext cx="1905000" cy="457200"/>
          </a:xfrm>
        </p:spPr>
        <p:txBody>
          <a:bodyPr/>
          <a:p>
            <a:fld id="{F2BC5B70-440B-46E5-9B64-9399BA7E2FCC}" type="slidenum">
              <a:rPr lang="en-US"/>
              <a:t>42</a:t>
            </a:fld>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36" name="Content Placeholder 2"/>
          <p:cNvSpPr>
            <a:spLocks noGrp="1"/>
          </p:cNvSpPr>
          <p:nvPr>
            <p:ph idx="1"/>
          </p:nvPr>
        </p:nvSpPr>
        <p:spPr>
          <a:xfrm>
            <a:off x="533400" y="685800"/>
            <a:ext cx="8382000" cy="6172200"/>
          </a:xfrm>
        </p:spPr>
        <p:txBody>
          <a:bodyPr/>
          <a:p>
            <a:pPr>
              <a:buFont typeface="Wingdings" pitchFamily="2" charset="2"/>
              <a:buChar char="Ø"/>
            </a:pPr>
            <a:r>
              <a:rPr dirty="0" sz="2400" lang="en-US">
                <a:latin typeface="Times New Roman" pitchFamily="18" charset="0"/>
                <a:cs typeface="Times New Roman" pitchFamily="18" charset="0"/>
              </a:rPr>
              <a:t>The </a:t>
            </a:r>
            <a:r>
              <a:rPr dirty="0" sz="2400" lang="en-US" err="1">
                <a:latin typeface="Times New Roman" pitchFamily="18" charset="0"/>
                <a:cs typeface="Times New Roman" pitchFamily="18" charset="0"/>
              </a:rPr>
              <a:t>UMTS</a:t>
            </a:r>
            <a:r>
              <a:rPr dirty="0" sz="2400" lang="en-US">
                <a:latin typeface="Times New Roman" pitchFamily="18" charset="0"/>
                <a:cs typeface="Times New Roman" pitchFamily="18" charset="0"/>
              </a:rPr>
              <a:t> was developed mainly for countries with GSM networks and it is compatible with </a:t>
            </a:r>
            <a:r>
              <a:rPr dirty="0" sz="2400" lang="en-US" err="1">
                <a:latin typeface="Times New Roman" pitchFamily="18" charset="0"/>
                <a:cs typeface="Times New Roman" pitchFamily="18" charset="0"/>
              </a:rPr>
              <a:t>GSMall</a:t>
            </a:r>
            <a:endParaRPr dirty="0" sz="2400" lang="en-US">
              <a:latin typeface="Times New Roman" pitchFamily="18" charset="0"/>
              <a:cs typeface="Times New Roman" pitchFamily="18" charset="0"/>
            </a:endParaRPr>
          </a:p>
          <a:p>
            <a:pPr>
              <a:buFont typeface="Wingdings" pitchFamily="2" charset="2"/>
              <a:buChar char="Ø"/>
            </a:pPr>
            <a:r>
              <a:rPr dirty="0" sz="2400" lang="en-US">
                <a:latin typeface="Times New Roman" pitchFamily="18" charset="0"/>
                <a:cs typeface="Times New Roman" pitchFamily="18" charset="0"/>
              </a:rPr>
              <a:t>All GSM networks will be upgraded to </a:t>
            </a:r>
            <a:r>
              <a:rPr dirty="0" sz="2400" lang="en-US" err="1">
                <a:latin typeface="Times New Roman" pitchFamily="18" charset="0"/>
                <a:cs typeface="Times New Roman" pitchFamily="18" charset="0"/>
              </a:rPr>
              <a:t>UMTS</a:t>
            </a:r>
            <a:endParaRPr dirty="0" sz="2400" lang="en-US">
              <a:latin typeface="Times New Roman" pitchFamily="18" charset="0"/>
              <a:cs typeface="Times New Roman" pitchFamily="18" charset="0"/>
            </a:endParaRPr>
          </a:p>
          <a:p>
            <a:pPr>
              <a:buFont typeface="Wingdings" pitchFamily="2" charset="2"/>
              <a:buChar char="Ø"/>
            </a:pPr>
            <a:r>
              <a:rPr dirty="0" sz="2400" lang="en-US">
                <a:latin typeface="Times New Roman" pitchFamily="18" charset="0"/>
                <a:cs typeface="Times New Roman" pitchFamily="18" charset="0"/>
              </a:rPr>
              <a:t>The </a:t>
            </a:r>
            <a:r>
              <a:rPr dirty="0" sz="2400" lang="en-US" err="1">
                <a:latin typeface="Times New Roman" pitchFamily="18" charset="0"/>
                <a:cs typeface="Times New Roman" pitchFamily="18" charset="0"/>
              </a:rPr>
              <a:t>UMTS</a:t>
            </a:r>
            <a:r>
              <a:rPr dirty="0" sz="2400" lang="en-US">
                <a:latin typeface="Times New Roman" pitchFamily="18" charset="0"/>
                <a:cs typeface="Times New Roman" pitchFamily="18" charset="0"/>
              </a:rPr>
              <a:t> network is different from the 2G networks in the following respects.</a:t>
            </a:r>
          </a:p>
          <a:p>
            <a:pPr>
              <a:buFont typeface="Wingdings" pitchFamily="2" charset="2"/>
              <a:buChar char="v"/>
            </a:pPr>
            <a:r>
              <a:rPr b="1" dirty="0" sz="2400" i="1" lang="en-US">
                <a:solidFill>
                  <a:srgbClr val="FFC000"/>
                </a:solidFill>
                <a:effectLst>
                  <a:outerShdw algn="tl" blurRad="38100" dir="2700000" dist="38100">
                    <a:srgbClr val="000000">
                      <a:alpha val="43137"/>
                    </a:srgbClr>
                  </a:outerShdw>
                </a:effectLst>
                <a:latin typeface="Times New Roman" pitchFamily="18" charset="0"/>
                <a:cs typeface="Times New Roman" pitchFamily="18" charset="0"/>
              </a:rPr>
              <a:t>Higher speech quality</a:t>
            </a:r>
            <a:r>
              <a:rPr dirty="0" sz="2400" lang="en-US">
                <a:latin typeface="Times New Roman" pitchFamily="18" charset="0"/>
                <a:cs typeface="Times New Roman" pitchFamily="18" charset="0"/>
              </a:rPr>
              <a:t>: In addition to speech traffic, it supports advanced data and information service – true multimedia network</a:t>
            </a:r>
          </a:p>
          <a:p>
            <a:pPr>
              <a:buFont typeface="Wingdings" pitchFamily="2" charset="2"/>
              <a:buChar char="v"/>
            </a:pPr>
            <a:r>
              <a:rPr b="1" dirty="0" sz="2400" i="1" lang="en-US">
                <a:solidFill>
                  <a:srgbClr val="FFC000"/>
                </a:solidFill>
                <a:effectLst>
                  <a:outerShdw algn="tl" blurRad="38100" dir="2700000" dist="38100">
                    <a:srgbClr val="000000">
                      <a:alpha val="43137"/>
                    </a:srgbClr>
                  </a:outerShdw>
                </a:effectLst>
                <a:latin typeface="Times New Roman" pitchFamily="18" charset="0"/>
                <a:cs typeface="Times New Roman" pitchFamily="18" charset="0"/>
              </a:rPr>
              <a:t> Higher data rate</a:t>
            </a:r>
            <a:r>
              <a:rPr dirty="0" sz="2400" lang="en-US">
                <a:latin typeface="Times New Roman" pitchFamily="18" charset="0"/>
                <a:cs typeface="Times New Roman" pitchFamily="18" charset="0"/>
              </a:rPr>
              <a:t>: The </a:t>
            </a:r>
            <a:r>
              <a:rPr dirty="0" sz="2400" lang="en-US" err="1">
                <a:latin typeface="Times New Roman" pitchFamily="18" charset="0"/>
                <a:cs typeface="Times New Roman" pitchFamily="18" charset="0"/>
              </a:rPr>
              <a:t>UMTS</a:t>
            </a:r>
            <a:r>
              <a:rPr dirty="0" sz="2400" lang="en-US">
                <a:latin typeface="Times New Roman" pitchFamily="18" charset="0"/>
                <a:cs typeface="Times New Roman" pitchFamily="18" charset="0"/>
              </a:rPr>
              <a:t> </a:t>
            </a:r>
            <a:r>
              <a:rPr dirty="0" sz="2400" lang="en-US" err="1">
                <a:latin typeface="Times New Roman" pitchFamily="18" charset="0"/>
                <a:cs typeface="Times New Roman" pitchFamily="18" charset="0"/>
              </a:rPr>
              <a:t>supporst</a:t>
            </a:r>
            <a:r>
              <a:rPr dirty="0" sz="2400" lang="en-US">
                <a:latin typeface="Times New Roman" pitchFamily="18" charset="0"/>
                <a:cs typeface="Times New Roman" pitchFamily="18" charset="0"/>
              </a:rPr>
              <a:t> 2 Mbps data rate much higher than 2G</a:t>
            </a:r>
          </a:p>
          <a:p>
            <a:pPr>
              <a:buFont typeface="Wingdings" pitchFamily="2" charset="2"/>
              <a:buChar char="v"/>
            </a:pPr>
            <a:r>
              <a:rPr b="1" dirty="0" sz="2400" i="1" lang="en-US">
                <a:solidFill>
                  <a:srgbClr val="FFC000"/>
                </a:solidFill>
                <a:effectLst>
                  <a:outerShdw algn="tl" blurRad="38100" dir="2700000" dist="38100">
                    <a:srgbClr val="000000">
                      <a:alpha val="43137"/>
                    </a:srgbClr>
                  </a:outerShdw>
                </a:effectLst>
                <a:latin typeface="Times New Roman" pitchFamily="18" charset="0"/>
                <a:cs typeface="Times New Roman" pitchFamily="18" charset="0"/>
              </a:rPr>
              <a:t>Virtual home environment</a:t>
            </a:r>
            <a:r>
              <a:rPr dirty="0" sz="2400" lang="en-US">
                <a:latin typeface="Times New Roman" pitchFamily="18" charset="0"/>
                <a:cs typeface="Times New Roman" pitchFamily="18" charset="0"/>
              </a:rPr>
              <a:t>: A user roaming from his network to other </a:t>
            </a:r>
            <a:r>
              <a:rPr dirty="0" sz="2400" lang="en-US" err="1">
                <a:latin typeface="Times New Roman" pitchFamily="18" charset="0"/>
                <a:cs typeface="Times New Roman" pitchFamily="18" charset="0"/>
              </a:rPr>
              <a:t>UMTS</a:t>
            </a:r>
            <a:r>
              <a:rPr dirty="0" sz="2400" lang="en-US">
                <a:latin typeface="Times New Roman" pitchFamily="18" charset="0"/>
                <a:cs typeface="Times New Roman" pitchFamily="18" charset="0"/>
              </a:rPr>
              <a:t> network will not feel any discontinuity or service </a:t>
            </a:r>
            <a:r>
              <a:rPr dirty="0" sz="2400" lang="en-US" err="1">
                <a:latin typeface="Times New Roman" pitchFamily="18" charset="0"/>
                <a:cs typeface="Times New Roman" pitchFamily="18" charset="0"/>
              </a:rPr>
              <a:t>diffrence</a:t>
            </a:r>
            <a:r>
              <a:rPr dirty="0" sz="2400" lang="en-US">
                <a:latin typeface="Times New Roman" pitchFamily="18" charset="0"/>
                <a:cs typeface="Times New Roman" pitchFamily="18" charset="0"/>
              </a:rPr>
              <a:t> – giving the feeling of being in the home network. In 2G a user registered to a visitor location and is also charged a roaming overheads.  </a:t>
            </a:r>
          </a:p>
        </p:txBody>
      </p:sp>
      <p:sp>
        <p:nvSpPr>
          <p:cNvPr id="1048737" name="Slide Number Placeholder 3"/>
          <p:cNvSpPr>
            <a:spLocks noGrp="1"/>
          </p:cNvSpPr>
          <p:nvPr>
            <p:ph type="sldNum" sz="quarter" idx="12"/>
          </p:nvPr>
        </p:nvSpPr>
        <p:spPr/>
        <p:txBody>
          <a:bodyPr/>
          <a:p>
            <a:fld id="{D3F1ACB8-DC45-442F-8A26-A6F3AE797D5D}" type="slidenum">
              <a:rPr lang="en-US" smtClean="0"/>
              <a:t>43</a:t>
            </a:fld>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38" name="Title 1"/>
          <p:cNvSpPr>
            <a:spLocks noGrp="1"/>
          </p:cNvSpPr>
          <p:nvPr>
            <p:ph type="title"/>
          </p:nvPr>
        </p:nvSpPr>
        <p:spPr>
          <a:xfrm>
            <a:off x="0" y="533400"/>
            <a:ext cx="9144000" cy="646331"/>
          </a:xfrm>
        </p:spPr>
        <p:txBody>
          <a:bodyPr/>
          <a:p>
            <a:pPr algn="ctr"/>
            <a:r>
              <a:rPr dirty="0" sz="3600" lang="en-US" err="1"/>
              <a:t>UMTS</a:t>
            </a:r>
            <a:r>
              <a:rPr dirty="0" sz="3600" lang="en-US"/>
              <a:t> Network Architecture </a:t>
            </a:r>
          </a:p>
        </p:txBody>
      </p:sp>
      <p:sp>
        <p:nvSpPr>
          <p:cNvPr id="1048739" name="Content Placeholder 2"/>
          <p:cNvSpPr>
            <a:spLocks noGrp="1"/>
          </p:cNvSpPr>
          <p:nvPr>
            <p:ph idx="1"/>
          </p:nvPr>
        </p:nvSpPr>
        <p:spPr>
          <a:xfrm>
            <a:off x="0" y="1219200"/>
            <a:ext cx="9144000" cy="2438400"/>
          </a:xfrm>
        </p:spPr>
        <p:txBody>
          <a:bodyPr>
            <a:normAutofit/>
          </a:bodyPr>
          <a:p>
            <a:pPr indent="0" marL="0">
              <a:buNone/>
            </a:pPr>
            <a:r>
              <a:rPr dirty="0" sz="2400" lang="en-US">
                <a:latin typeface="Times New Roman" pitchFamily="18" charset="0"/>
                <a:cs typeface="Times New Roman" pitchFamily="18" charset="0"/>
              </a:rPr>
              <a:t>The </a:t>
            </a:r>
            <a:r>
              <a:rPr dirty="0" sz="2400" lang="en-US" err="1">
                <a:latin typeface="Times New Roman" pitchFamily="18" charset="0"/>
                <a:cs typeface="Times New Roman" pitchFamily="18" charset="0"/>
              </a:rPr>
              <a:t>UMTS</a:t>
            </a:r>
            <a:r>
              <a:rPr dirty="0" sz="2400" lang="en-US">
                <a:latin typeface="Times New Roman" pitchFamily="18" charset="0"/>
                <a:cs typeface="Times New Roman" pitchFamily="18" charset="0"/>
              </a:rPr>
              <a:t> network architecture is divided into three main elements</a:t>
            </a:r>
          </a:p>
          <a:p>
            <a:pPr indent="-514350" marL="514350">
              <a:buFont typeface="+mj-lt"/>
              <a:buAutoNum type="romanUcPeriod"/>
            </a:pPr>
            <a:r>
              <a:rPr dirty="0" sz="2400" lang="en-US">
                <a:latin typeface="Times New Roman" pitchFamily="18" charset="0"/>
                <a:cs typeface="Times New Roman" pitchFamily="18" charset="0"/>
              </a:rPr>
              <a:t>User Equipment (</a:t>
            </a:r>
            <a:r>
              <a:rPr dirty="0" sz="2400" lang="en-US" err="1">
                <a:latin typeface="Times New Roman" pitchFamily="18" charset="0"/>
                <a:cs typeface="Times New Roman" pitchFamily="18" charset="0"/>
              </a:rPr>
              <a:t>UE</a:t>
            </a:r>
            <a:r>
              <a:rPr dirty="0" sz="2400" lang="en-US">
                <a:latin typeface="Times New Roman" pitchFamily="18" charset="0"/>
                <a:cs typeface="Times New Roman" pitchFamily="18" charset="0"/>
              </a:rPr>
              <a:t>), </a:t>
            </a:r>
          </a:p>
          <a:p>
            <a:pPr indent="-514350" marL="514350">
              <a:buFont typeface="+mj-lt"/>
              <a:buAutoNum type="romanUcPeriod"/>
            </a:pPr>
            <a:r>
              <a:rPr dirty="0" sz="2400" lang="en-US">
                <a:latin typeface="Times New Roman" pitchFamily="18" charset="0"/>
                <a:cs typeface="Times New Roman" pitchFamily="18" charset="0"/>
              </a:rPr>
              <a:t>Radio Network Subsystem(RAN) </a:t>
            </a:r>
          </a:p>
          <a:p>
            <a:pPr indent="-514350" marL="514350">
              <a:buFont typeface="+mj-lt"/>
              <a:buAutoNum type="romanUcPeriod"/>
            </a:pPr>
            <a:r>
              <a:rPr dirty="0" sz="2400" lang="en-US">
                <a:latin typeface="Times New Roman" pitchFamily="18" charset="0"/>
                <a:cs typeface="Times New Roman" pitchFamily="18" charset="0"/>
              </a:rPr>
              <a:t>Core Network</a:t>
            </a:r>
          </a:p>
        </p:txBody>
      </p:sp>
      <p:sp>
        <p:nvSpPr>
          <p:cNvPr id="1048740" name="Slide Number Placeholder 3"/>
          <p:cNvSpPr>
            <a:spLocks noGrp="1"/>
          </p:cNvSpPr>
          <p:nvPr>
            <p:ph type="sldNum" sz="quarter" idx="12"/>
          </p:nvPr>
        </p:nvSpPr>
        <p:spPr/>
        <p:txBody>
          <a:bodyPr/>
          <a:p>
            <a:fld id="{D3F1ACB8-DC45-442F-8A26-A6F3AE797D5D}" type="slidenum">
              <a:rPr lang="en-US" smtClean="0"/>
              <a:t>44</a:t>
            </a:fld>
            <a:endParaRPr dirty="0" lang="en-US"/>
          </a:p>
        </p:txBody>
      </p:sp>
      <p:pic>
        <p:nvPicPr>
          <p:cNvPr id="2097158" name="Picture 2" descr="http://www.rfwireless-world.com/images/UMTS-network-architecture.jpg"/>
          <p:cNvPicPr>
            <a:picLocks noChangeAspect="1" noChangeArrowheads="1"/>
          </p:cNvPicPr>
          <p:nvPr/>
        </p:nvPicPr>
        <p:blipFill>
          <a:blip xmlns:r="http://schemas.openxmlformats.org/officeDocument/2006/relationships" r:embed="rId1"/>
          <a:srcRect/>
          <a:stretch>
            <a:fillRect/>
          </a:stretch>
        </p:blipFill>
        <p:spPr bwMode="auto">
          <a:xfrm>
            <a:off x="0" y="3505200"/>
            <a:ext cx="9105900" cy="3429000"/>
          </a:xfrm>
          <a:prstGeom prst="rect"/>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41" name="Content Placeholder 2"/>
          <p:cNvSpPr>
            <a:spLocks noGrp="1"/>
          </p:cNvSpPr>
          <p:nvPr>
            <p:ph idx="1"/>
          </p:nvPr>
        </p:nvSpPr>
        <p:spPr>
          <a:xfrm>
            <a:off x="304800" y="685800"/>
            <a:ext cx="8610600" cy="5715000"/>
          </a:xfrm>
        </p:spPr>
        <p:txBody>
          <a:bodyPr/>
          <a:p>
            <a:pPr indent="-350838" marL="350838">
              <a:buNone/>
            </a:pPr>
            <a:r>
              <a:rPr b="1" dirty="0" sz="2400" lang="en-US">
                <a:solidFill>
                  <a:srgbClr val="FFC000"/>
                </a:solidFill>
                <a:latin typeface="Times New Roman" pitchFamily="18" charset="0"/>
                <a:cs typeface="Times New Roman" pitchFamily="18" charset="0"/>
              </a:rPr>
              <a:t>User Equipment (</a:t>
            </a:r>
            <a:r>
              <a:rPr b="1" dirty="0" sz="2400" lang="en-US" err="1">
                <a:solidFill>
                  <a:srgbClr val="FFC000"/>
                </a:solidFill>
                <a:latin typeface="Times New Roman" pitchFamily="18" charset="0"/>
                <a:cs typeface="Times New Roman" pitchFamily="18" charset="0"/>
              </a:rPr>
              <a:t>UE</a:t>
            </a:r>
            <a:r>
              <a:rPr b="1" dirty="0" sz="2400" lang="en-US">
                <a:solidFill>
                  <a:srgbClr val="FFC000"/>
                </a:solidFill>
                <a:latin typeface="Times New Roman" pitchFamily="18" charset="0"/>
                <a:cs typeface="Times New Roman" pitchFamily="18" charset="0"/>
              </a:rPr>
              <a:t>)</a:t>
            </a:r>
          </a:p>
          <a:p>
            <a:pPr indent="-350838" marL="350838">
              <a:buFont typeface="Wingdings" pitchFamily="2" charset="2"/>
              <a:buChar char="v"/>
            </a:pPr>
            <a:r>
              <a:rPr dirty="0" sz="2400" lang="en-US" err="1"/>
              <a:t>UE</a:t>
            </a:r>
            <a:r>
              <a:rPr dirty="0" sz="2400" lang="en-US"/>
              <a:t> incorporates greater functionality </a:t>
            </a:r>
          </a:p>
          <a:p>
            <a:pPr indent="-350838" marL="350838">
              <a:buFont typeface="Wingdings" pitchFamily="2" charset="2"/>
              <a:buChar char="v"/>
            </a:pPr>
            <a:r>
              <a:rPr dirty="0" sz="2400" lang="en-US"/>
              <a:t>compared to a cell phone.</a:t>
            </a:r>
          </a:p>
          <a:p>
            <a:pPr indent="-350838" marL="350838">
              <a:buFont typeface="Wingdings" pitchFamily="2" charset="2"/>
              <a:buChar char="v"/>
            </a:pPr>
            <a:r>
              <a:rPr dirty="0" sz="2400" lang="en-US"/>
              <a:t>It can be thought of as both a mobile phone used for talking and a data terminal attached to a computer with no voce capability. </a:t>
            </a:r>
          </a:p>
          <a:p>
            <a:pPr indent="-350838" marL="350838">
              <a:buNone/>
            </a:pPr>
            <a:r>
              <a:rPr b="1" dirty="0" sz="2400" lang="en-US">
                <a:solidFill>
                  <a:srgbClr val="FFC000"/>
                </a:solidFill>
                <a:latin typeface="Times New Roman" pitchFamily="18" charset="0"/>
                <a:cs typeface="Times New Roman" pitchFamily="18" charset="0"/>
              </a:rPr>
              <a:t>Radio Network Subsystem(RAN)</a:t>
            </a:r>
          </a:p>
          <a:p>
            <a:pPr indent="-350838" marL="350838">
              <a:buFont typeface="Wingdings" pitchFamily="2" charset="2"/>
              <a:buChar char="v"/>
            </a:pPr>
            <a:r>
              <a:rPr dirty="0" sz="2400" lang="en-US"/>
              <a:t>The RNS is the equivalent of BSS in GSM.</a:t>
            </a:r>
          </a:p>
          <a:p>
            <a:pPr indent="-350838" marL="350838">
              <a:buFont typeface="Wingdings" pitchFamily="2" charset="2"/>
              <a:buChar char="v"/>
            </a:pPr>
            <a:r>
              <a:rPr dirty="0" sz="2400" lang="en-US"/>
              <a:t>It provides and mages the wireless interface for the overall network. </a:t>
            </a:r>
          </a:p>
          <a:p>
            <a:pPr indent="-350838" marL="350838">
              <a:buNone/>
            </a:pPr>
            <a:r>
              <a:rPr b="1" dirty="0" sz="2400" lang="en-US">
                <a:solidFill>
                  <a:srgbClr val="FFC000"/>
                </a:solidFill>
                <a:latin typeface="Times New Roman" pitchFamily="18" charset="0"/>
                <a:cs typeface="Times New Roman" pitchFamily="18" charset="0"/>
              </a:rPr>
              <a:t>Core Network</a:t>
            </a:r>
          </a:p>
          <a:p>
            <a:pPr indent="-350838" marL="350838">
              <a:buFont typeface="Wingdings" pitchFamily="2" charset="2"/>
              <a:buChar char="v"/>
            </a:pPr>
            <a:r>
              <a:rPr dirty="0" sz="2400" lang="en-US"/>
              <a:t>The Core network is the equivalent of the GSM Network Switching Subsystem(</a:t>
            </a:r>
            <a:r>
              <a:rPr dirty="0" sz="2400" lang="en-US" err="1"/>
              <a:t>NSS</a:t>
            </a:r>
            <a:r>
              <a:rPr dirty="0" sz="2400" lang="en-US"/>
              <a:t>)</a:t>
            </a:r>
          </a:p>
          <a:p>
            <a:pPr indent="-350838" marL="350838">
              <a:buNone/>
            </a:pPr>
            <a:endParaRPr dirty="0" sz="2400" lang="en-US"/>
          </a:p>
          <a:p>
            <a:pPr indent="-350838" marL="350838">
              <a:buNone/>
            </a:pPr>
            <a:endParaRPr b="1" dirty="0" sz="2400" lang="en-US">
              <a:solidFill>
                <a:srgbClr val="FFC000"/>
              </a:solidFill>
              <a:latin typeface="Times New Roman" pitchFamily="18" charset="0"/>
              <a:cs typeface="Times New Roman" pitchFamily="18" charset="0"/>
            </a:endParaRPr>
          </a:p>
          <a:p>
            <a:pPr indent="-350838" marL="350838">
              <a:buNone/>
            </a:pPr>
            <a:endParaRPr b="1" dirty="0" sz="2400" lang="en-US">
              <a:solidFill>
                <a:srgbClr val="FFC000"/>
              </a:solidFill>
            </a:endParaRPr>
          </a:p>
        </p:txBody>
      </p:sp>
      <p:sp>
        <p:nvSpPr>
          <p:cNvPr id="1048742" name="Slide Number Placeholder 3"/>
          <p:cNvSpPr>
            <a:spLocks noGrp="1"/>
          </p:cNvSpPr>
          <p:nvPr>
            <p:ph type="sldNum" sz="quarter" idx="12"/>
          </p:nvPr>
        </p:nvSpPr>
        <p:spPr/>
        <p:txBody>
          <a:bodyPr/>
          <a:p>
            <a:fld id="{D3F1ACB8-DC45-442F-8A26-A6F3AE797D5D}" type="slidenum">
              <a:rPr lang="en-US" smtClean="0"/>
              <a:t>45</a:t>
            </a:fld>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9" name="Date Placeholder 3"/>
          <p:cNvSpPr>
            <a:spLocks noGrp="1"/>
          </p:cNvSpPr>
          <p:nvPr>
            <p:ph type="dt" sz="half" idx="10"/>
          </p:nvPr>
        </p:nvSpPr>
        <p:spPr/>
        <p:txBody>
          <a:bodyPr/>
          <a:p>
            <a:fld id="{DD6B0639-C530-43EA-8D19-8E1AA0B0C2B4}" type="datetime1">
              <a:rPr lang="en-US" smtClean="0"/>
              <a:t>9/1/2024</a:t>
            </a:fld>
            <a:endParaRPr lang="en-US"/>
          </a:p>
        </p:txBody>
      </p:sp>
      <p:sp>
        <p:nvSpPr>
          <p:cNvPr id="1048610" name="TextBox 5"/>
          <p:cNvSpPr txBox="1"/>
          <p:nvPr/>
        </p:nvSpPr>
        <p:spPr>
          <a:xfrm>
            <a:off x="381000" y="497275"/>
            <a:ext cx="8534400" cy="5812790"/>
          </a:xfrm>
          <a:prstGeom prst="rect"/>
          <a:noFill/>
        </p:spPr>
        <p:txBody>
          <a:bodyPr anchor="ctr" rtlCol="0" wrap="square">
            <a:spAutoFit/>
          </a:bodyPr>
          <a:p>
            <a:pPr algn="ctr" fontAlgn="auto">
              <a:spcAft>
                <a:spcPts val="0"/>
              </a:spcAft>
              <a:buFont typeface="Arial" pitchFamily="34" charset="0"/>
              <a:buNone/>
            </a:pPr>
            <a:endParaRPr b="1" dirty="0" sz="2400" lang="en-US">
              <a:latin typeface="Times New Roman" pitchFamily="18" charset="0"/>
              <a:cs typeface="Times New Roman" pitchFamily="18" charset="0"/>
            </a:endParaRPr>
          </a:p>
          <a:p>
            <a:pPr algn="ctr" fontAlgn="auto">
              <a:spcAft>
                <a:spcPts val="0"/>
              </a:spcAft>
              <a:buFont typeface="Arial" pitchFamily="34" charset="0"/>
              <a:buNone/>
            </a:pPr>
            <a:endParaRPr b="1" dirty="0" sz="2400" lang="en-US">
              <a:latin typeface="Times New Roman" pitchFamily="18" charset="0"/>
              <a:cs typeface="Times New Roman" pitchFamily="18" charset="0"/>
            </a:endParaRPr>
          </a:p>
          <a:p>
            <a:pPr algn="ctr" fontAlgn="auto">
              <a:lnSpc>
                <a:spcPct val="150000"/>
              </a:lnSpc>
              <a:spcAft>
                <a:spcPts val="0"/>
              </a:spcAft>
              <a:buFont typeface="Arial" pitchFamily="34" charset="0"/>
              <a:buNone/>
            </a:pPr>
            <a:r>
              <a:rPr b="1" dirty="0" sz="4800" lang="en-US">
                <a:solidFill>
                  <a:srgbClr val="C00000"/>
                </a:solidFill>
                <a:latin typeface="Agency FB" pitchFamily="34" charset="0"/>
                <a:cs typeface="Times New Roman" pitchFamily="18" charset="0"/>
              </a:rPr>
              <a:t>UNIT - III</a:t>
            </a:r>
          </a:p>
          <a:p>
            <a:pPr algn="ctr" fontAlgn="auto">
              <a:lnSpc>
                <a:spcPct val="150000"/>
              </a:lnSpc>
              <a:spcAft>
                <a:spcPts val="0"/>
              </a:spcAft>
              <a:buFont typeface="Arial" pitchFamily="34" charset="0"/>
              <a:buNone/>
            </a:pPr>
            <a:r>
              <a:rPr b="1" dirty="0" sz="4800" lang="en-US">
                <a:solidFill>
                  <a:srgbClr val="C00000"/>
                </a:solidFill>
                <a:latin typeface="Agency FB" pitchFamily="34" charset="0"/>
                <a:cs typeface="Times New Roman" pitchFamily="18" charset="0"/>
              </a:rPr>
              <a:t>Mobile </a:t>
            </a:r>
            <a:r>
              <a:rPr b="1" dirty="0" sz="4800" lang="en-US" err="1">
                <a:solidFill>
                  <a:srgbClr val="C00000"/>
                </a:solidFill>
                <a:latin typeface="Agency FB" pitchFamily="34" charset="0"/>
                <a:cs typeface="Times New Roman" pitchFamily="18" charset="0"/>
              </a:rPr>
              <a:t>TeleCommunication</a:t>
            </a:r>
            <a:r>
              <a:rPr b="1" dirty="0" sz="4800" lang="en-US">
                <a:solidFill>
                  <a:srgbClr val="C00000"/>
                </a:solidFill>
                <a:latin typeface="Agency FB" pitchFamily="34" charset="0"/>
                <a:cs typeface="Times New Roman" pitchFamily="18" charset="0"/>
              </a:rPr>
              <a:t> System </a:t>
            </a:r>
          </a:p>
          <a:p>
            <a:pPr algn="ctr" fontAlgn="auto">
              <a:spcAft>
                <a:spcPts val="0"/>
              </a:spcAft>
              <a:buFont typeface="Arial" pitchFamily="34" charset="0"/>
              <a:buNone/>
            </a:pPr>
            <a:endParaRPr b="1" dirty="0" sz="2800" lang="en-US">
              <a:latin typeface="Times New Roman" pitchFamily="18" charset="0"/>
              <a:cs typeface="Times New Roman" pitchFamily="18" charset="0"/>
            </a:endParaRPr>
          </a:p>
          <a:p>
            <a:pPr fontAlgn="auto">
              <a:spcAft>
                <a:spcPts val="0"/>
              </a:spcAft>
              <a:buFont typeface="Arial" pitchFamily="34" charset="0"/>
              <a:buNone/>
            </a:pPr>
            <a:endParaRPr b="1" dirty="0" lang="en-US"/>
          </a:p>
          <a:p>
            <a:pPr fontAlgn="auto">
              <a:spcAft>
                <a:spcPts val="0"/>
              </a:spcAft>
              <a:buFont typeface="Arial" pitchFamily="34" charset="0"/>
              <a:buNone/>
            </a:pPr>
            <a:endParaRPr dirty="0" lang="en-US"/>
          </a:p>
          <a:p>
            <a:pPr fontAlgn="auto">
              <a:spcAft>
                <a:spcPts val="0"/>
              </a:spcAft>
              <a:buFont typeface="Arial" pitchFamily="34" charset="0"/>
              <a:buNone/>
            </a:pPr>
            <a:endParaRPr dirty="0" lang="en-US"/>
          </a:p>
          <a:p>
            <a:pPr fontAlgn="auto">
              <a:spcAft>
                <a:spcPts val="0"/>
              </a:spcAft>
              <a:buFont typeface="Arial" pitchFamily="34" charset="0"/>
              <a:buNone/>
            </a:pPr>
            <a:r>
              <a:rPr dirty="0" lang="en-US"/>
              <a:t>       				</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1" name="Rectangle 2"/>
          <p:cNvSpPr>
            <a:spLocks noGrp="1" noChangeArrowheads="1"/>
          </p:cNvSpPr>
          <p:nvPr>
            <p:ph type="title"/>
          </p:nvPr>
        </p:nvSpPr>
        <p:spPr/>
        <p:txBody>
          <a:bodyPr tIns="41239"/>
          <a:p>
            <a:r>
              <a:rPr dirty="0" lang="en-US"/>
              <a:t>DISCUSSION TOPICS</a:t>
            </a:r>
          </a:p>
        </p:txBody>
      </p:sp>
      <p:sp>
        <p:nvSpPr>
          <p:cNvPr id="1048612" name="Rectangle 3"/>
          <p:cNvSpPr>
            <a:spLocks noGrp="1" noChangeArrowheads="1"/>
          </p:cNvSpPr>
          <p:nvPr>
            <p:ph type="body" idx="1"/>
          </p:nvPr>
        </p:nvSpPr>
        <p:spPr/>
        <p:txBody>
          <a:bodyPr bIns="41239" lIns="82479" rIns="82479" tIns="41239">
            <a:normAutofit fontScale="95833" lnSpcReduction="10000"/>
          </a:bodyPr>
          <a:p>
            <a:pPr>
              <a:lnSpc>
                <a:spcPct val="150000"/>
              </a:lnSpc>
            </a:pPr>
            <a:r>
              <a:rPr dirty="0" sz="2400" lang="en-US">
                <a:cs typeface="Arial" pitchFamily="34" charset="0"/>
              </a:rPr>
              <a:t>Global System for Mobile Communication (GSM)</a:t>
            </a:r>
          </a:p>
          <a:p>
            <a:pPr>
              <a:lnSpc>
                <a:spcPct val="150000"/>
              </a:lnSpc>
            </a:pPr>
            <a:r>
              <a:rPr dirty="0" sz="2400" lang="en-US">
                <a:cs typeface="Arial" pitchFamily="34" charset="0"/>
              </a:rPr>
              <a:t> Services &amp; Architecture</a:t>
            </a:r>
          </a:p>
          <a:p>
            <a:pPr>
              <a:lnSpc>
                <a:spcPct val="150000"/>
              </a:lnSpc>
            </a:pPr>
            <a:r>
              <a:rPr dirty="0" sz="2400" lang="en-US">
                <a:cs typeface="Arial" pitchFamily="34" charset="0"/>
              </a:rPr>
              <a:t>Protocol</a:t>
            </a:r>
          </a:p>
          <a:p>
            <a:pPr>
              <a:lnSpc>
                <a:spcPct val="150000"/>
              </a:lnSpc>
            </a:pPr>
            <a:r>
              <a:rPr dirty="0" sz="2400" lang="en-US">
                <a:cs typeface="Arial" pitchFamily="34" charset="0"/>
              </a:rPr>
              <a:t>Connection Establishment </a:t>
            </a:r>
          </a:p>
          <a:p>
            <a:pPr>
              <a:lnSpc>
                <a:spcPct val="150000"/>
              </a:lnSpc>
            </a:pPr>
            <a:r>
              <a:rPr dirty="0" sz="2400" lang="en-US">
                <a:cs typeface="Arial" pitchFamily="34" charset="0"/>
              </a:rPr>
              <a:t>General Packet Radio Service (GPRS)  </a:t>
            </a:r>
          </a:p>
          <a:p>
            <a:pPr>
              <a:lnSpc>
                <a:spcPct val="150000"/>
              </a:lnSpc>
            </a:pPr>
            <a:r>
              <a:rPr dirty="0" sz="2400" lang="en-US">
                <a:cs typeface="Arial" pitchFamily="34" charset="0"/>
              </a:rPr>
              <a:t>Universal Mobile Telecommunication System (UMTS) </a:t>
            </a:r>
          </a:p>
          <a:p>
            <a:pPr>
              <a:lnSpc>
                <a:spcPct val="150000"/>
              </a:lnSpc>
            </a:pPr>
            <a:r>
              <a:rPr dirty="0" sz="2400" lang="en-US">
                <a:cs typeface="Arial" pitchFamily="34" charset="0"/>
              </a:rPr>
              <a:t>Handover </a:t>
            </a:r>
          </a:p>
          <a:p>
            <a:pPr>
              <a:lnSpc>
                <a:spcPct val="150000"/>
              </a:lnSpc>
            </a:pPr>
            <a:r>
              <a:rPr dirty="0" sz="2400" lang="en-US">
                <a:cs typeface="Arial" pitchFamily="34" charset="0"/>
              </a:rPr>
              <a:t>Security</a:t>
            </a:r>
            <a:endParaRPr dirty="0" sz="2500" lang="en-US">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6" name="Rectangle 2"/>
          <p:cNvSpPr>
            <a:spLocks noGrp="1" noChangeArrowheads="1"/>
          </p:cNvSpPr>
          <p:nvPr>
            <p:ph type="ctrTitle" idx="4294967295"/>
          </p:nvPr>
        </p:nvSpPr>
        <p:spPr>
          <a:xfrm>
            <a:off x="606425" y="1371600"/>
            <a:ext cx="7851775" cy="1828800"/>
          </a:xfrm>
        </p:spPr>
        <p:txBody>
          <a:bodyPr/>
          <a:p>
            <a:r>
              <a:rPr dirty="0" sz="3600" lang="en-US"/>
              <a:t>GSM – GLOBAL SYSTEM FOR MOBILE COMMUNICATION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7" name="Rectangle 2"/>
          <p:cNvSpPr>
            <a:spLocks noGrp="1" noChangeArrowheads="1"/>
          </p:cNvSpPr>
          <p:nvPr>
            <p:ph type="title"/>
          </p:nvPr>
        </p:nvSpPr>
        <p:spPr>
          <a:xfrm>
            <a:off x="457200" y="533400"/>
            <a:ext cx="8229600" cy="1143000"/>
          </a:xfrm>
        </p:spPr>
        <p:txBody>
          <a:bodyPr tIns="41239">
            <a:normAutofit fontScale="90000"/>
          </a:bodyPr>
          <a:p>
            <a:pPr algn="ctr"/>
            <a:br>
              <a:rPr dirty="0" sz="3200" lang="en-US"/>
            </a:br>
            <a:r>
              <a:rPr dirty="0" sz="3200" lang="en-US"/>
              <a:t>What is GSM?</a:t>
            </a:r>
            <a:br>
              <a:rPr dirty="0" sz="3200" lang="en-US"/>
            </a:br>
            <a:endParaRPr dirty="0" sz="3200" lang="en-US"/>
          </a:p>
        </p:txBody>
      </p:sp>
      <p:sp>
        <p:nvSpPr>
          <p:cNvPr id="1048618" name="Rectangle 3"/>
          <p:cNvSpPr>
            <a:spLocks noGrp="1" noChangeArrowheads="1"/>
          </p:cNvSpPr>
          <p:nvPr>
            <p:ph type="body" idx="1"/>
          </p:nvPr>
        </p:nvSpPr>
        <p:spPr>
          <a:xfrm>
            <a:off x="457200" y="1524000"/>
            <a:ext cx="8229600" cy="4800600"/>
          </a:xfrm>
        </p:spPr>
        <p:txBody>
          <a:bodyPr bIns="41239" lIns="82479" rIns="82479" tIns="41239">
            <a:normAutofit fontScale="88462" lnSpcReduction="20000"/>
          </a:bodyPr>
          <a:p>
            <a:pPr algn="just"/>
            <a:r>
              <a:rPr dirty="0" lang="en-US"/>
              <a:t>GSM stands for </a:t>
            </a:r>
            <a:r>
              <a:rPr b="1" dirty="0" lang="en-US"/>
              <a:t>G</a:t>
            </a:r>
            <a:r>
              <a:rPr dirty="0" lang="en-US"/>
              <a:t>lobal </a:t>
            </a:r>
            <a:r>
              <a:rPr b="1" dirty="0" lang="en-US"/>
              <a:t>S</a:t>
            </a:r>
            <a:r>
              <a:rPr dirty="0" lang="en-US"/>
              <a:t>ystem for </a:t>
            </a:r>
            <a:r>
              <a:rPr b="1" dirty="0" lang="en-US"/>
              <a:t>M</a:t>
            </a:r>
            <a:r>
              <a:rPr dirty="0" lang="en-US"/>
              <a:t>obile Communication. It is a digital cellular technology used for transmitting mobile voice and data services.</a:t>
            </a:r>
          </a:p>
          <a:p>
            <a:pPr algn="just"/>
            <a:endParaRPr dirty="0" lang="en-US"/>
          </a:p>
          <a:p>
            <a:pPr algn="just"/>
            <a:r>
              <a:rPr dirty="0" lang="en-US"/>
              <a:t>The Global System for Mobile Communications (GSM) is a standard developed by the European Telecommunications Standards Institute (ETSI) to describe the protocols for second-generation (2G) digital cellular networks used by mobile devices such as mobile phones and tablets. 2G networks developed as a replacement for first generation (1G) analog cellular networks</a:t>
            </a:r>
          </a:p>
          <a:p>
            <a:pPr algn="just"/>
            <a:endParaRPr dirty="0" lang="en-US"/>
          </a:p>
          <a:p>
            <a:pPr algn="just"/>
            <a:r>
              <a:rPr dirty="0" lang="en-US"/>
              <a:t>GSM is the most successful digital mobile telecommunication system in the world today. It is used by over 800 million people in more than 190 countries.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2" name="Rectangle 2"/>
          <p:cNvSpPr>
            <a:spLocks noGrp="1" noChangeArrowheads="1"/>
          </p:cNvSpPr>
          <p:nvPr>
            <p:ph type="title"/>
          </p:nvPr>
        </p:nvSpPr>
        <p:spPr/>
        <p:txBody>
          <a:bodyPr tIns="41239">
            <a:normAutofit fontScale="90000"/>
          </a:bodyPr>
          <a:p>
            <a:pPr algn="ctr"/>
            <a:br>
              <a:rPr dirty="0" sz="3200" lang="en-US"/>
            </a:br>
            <a:r>
              <a:rPr dirty="0" sz="3200" lang="en-US"/>
              <a:t>HISTORY</a:t>
            </a:r>
            <a:br>
              <a:rPr dirty="0" sz="3200" lang="en-US"/>
            </a:br>
            <a:endParaRPr dirty="0" sz="3200" lang="en-US"/>
          </a:p>
        </p:txBody>
      </p:sp>
      <p:sp>
        <p:nvSpPr>
          <p:cNvPr id="1048623" name="Rectangle 3"/>
          <p:cNvSpPr>
            <a:spLocks noGrp="1" noChangeArrowheads="1"/>
          </p:cNvSpPr>
          <p:nvPr>
            <p:ph type="body" idx="1"/>
          </p:nvPr>
        </p:nvSpPr>
        <p:spPr/>
        <p:txBody>
          <a:bodyPr bIns="41239" lIns="82479" rIns="82479" tIns="41239">
            <a:normAutofit/>
          </a:bodyPr>
          <a:p>
            <a:pPr algn="just"/>
            <a:r>
              <a:rPr dirty="0" lang="en-US"/>
              <a:t>The concept of GSM emerged from a cell-based mobile radio system at Bell Laboratories in the early 1970s.</a:t>
            </a:r>
          </a:p>
          <a:p>
            <a:pPr algn="just"/>
            <a:endParaRPr dirty="0" lang="en-US"/>
          </a:p>
          <a:p>
            <a:pPr algn="just"/>
            <a:r>
              <a:rPr dirty="0" lang="en-US"/>
              <a:t>GSM is the name of a standardization group established in 1982 to create a common European mobile telephone standard.</a:t>
            </a:r>
          </a:p>
          <a:p>
            <a:pPr algn="just"/>
            <a:r>
              <a:rPr dirty="0" lang="en-US"/>
              <a:t>GSM is a circuit-switched system that divides each 200 kHz channel into eight 25 kHz time-slots. </a:t>
            </a:r>
          </a:p>
          <a:p>
            <a:pPr algn="just"/>
            <a:endParaRPr dirty="0" lang="en-US"/>
          </a:p>
          <a:p>
            <a:pPr algn="just"/>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Gnanasekaran</dc:creator>
  <cp:lastModifiedBy>Admin</cp:lastModifiedBy>
  <dcterms:created xsi:type="dcterms:W3CDTF">2012-10-03T03:27:19Z</dcterms:created>
  <dcterms:modified xsi:type="dcterms:W3CDTF">2024-09-01T12:32:21Z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172135a42e144fbd918145620dc6436d</vt:lpwstr>
  </property>
</Properties>
</file>