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0" r:id="rId3"/>
  </p:sldMasterIdLst>
  <p:notesMasterIdLst>
    <p:notesMasterId r:id="rId5"/>
  </p:notesMasterIdLst>
  <p:handoutMasterIdLst>
    <p:handoutMasterId r:id="rId61"/>
  </p:handoutMasterIdLst>
  <p:sldIdLst>
    <p:sldId id="257" r:id="rId4"/>
    <p:sldId id="356" r:id="rId6"/>
    <p:sldId id="357" r:id="rId7"/>
    <p:sldId id="429" r:id="rId8"/>
    <p:sldId id="358" r:id="rId9"/>
    <p:sldId id="558" r:id="rId10"/>
    <p:sldId id="559" r:id="rId11"/>
    <p:sldId id="560" r:id="rId12"/>
    <p:sldId id="561" r:id="rId13"/>
    <p:sldId id="562" r:id="rId14"/>
    <p:sldId id="580" r:id="rId15"/>
    <p:sldId id="563" r:id="rId16"/>
    <p:sldId id="564" r:id="rId17"/>
    <p:sldId id="566" r:id="rId18"/>
    <p:sldId id="567" r:id="rId19"/>
    <p:sldId id="568" r:id="rId20"/>
    <p:sldId id="569" r:id="rId21"/>
    <p:sldId id="570" r:id="rId22"/>
    <p:sldId id="581" r:id="rId23"/>
    <p:sldId id="614" r:id="rId24"/>
    <p:sldId id="641" r:id="rId25"/>
    <p:sldId id="616" r:id="rId26"/>
    <p:sldId id="611" r:id="rId27"/>
    <p:sldId id="612" r:id="rId28"/>
    <p:sldId id="613" r:id="rId29"/>
    <p:sldId id="642" r:id="rId30"/>
    <p:sldId id="615" r:id="rId31"/>
    <p:sldId id="617" r:id="rId32"/>
    <p:sldId id="565" r:id="rId33"/>
    <p:sldId id="571" r:id="rId34"/>
    <p:sldId id="572" r:id="rId35"/>
    <p:sldId id="573" r:id="rId36"/>
    <p:sldId id="574" r:id="rId37"/>
    <p:sldId id="575" r:id="rId38"/>
    <p:sldId id="582" r:id="rId39"/>
    <p:sldId id="576" r:id="rId40"/>
    <p:sldId id="577" r:id="rId41"/>
    <p:sldId id="578" r:id="rId42"/>
    <p:sldId id="583" r:id="rId43"/>
    <p:sldId id="579" r:id="rId44"/>
    <p:sldId id="671" r:id="rId45"/>
    <p:sldId id="672" r:id="rId46"/>
    <p:sldId id="673" r:id="rId47"/>
    <p:sldId id="674" r:id="rId48"/>
    <p:sldId id="675" r:id="rId49"/>
    <p:sldId id="676" r:id="rId50"/>
    <p:sldId id="585" r:id="rId51"/>
    <p:sldId id="586" r:id="rId52"/>
    <p:sldId id="588" r:id="rId53"/>
    <p:sldId id="589" r:id="rId54"/>
    <p:sldId id="587" r:id="rId55"/>
    <p:sldId id="590" r:id="rId56"/>
    <p:sldId id="591" r:id="rId57"/>
    <p:sldId id="592" r:id="rId58"/>
    <p:sldId id="593" r:id="rId59"/>
    <p:sldId id="557" r:id="rId60"/>
  </p:sldIdLst>
  <p:sldSz cx="10080625" cy="7559675"/>
  <p:notesSz cx="7010400" cy="9296400"/>
  <p:defaultTextStyle>
    <a:defPPr>
      <a:defRPr lang="en-GB"/>
    </a:defPPr>
    <a:lvl1pPr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4pPr>
    <a:lvl5pPr marL="1828165" algn="l" rtl="0" eaLnBrk="0" fontAlgn="base" hangingPunct="0">
      <a:spcBef>
        <a:spcPct val="0"/>
      </a:spcBef>
      <a:spcAft>
        <a:spcPct val="0"/>
      </a:spcAft>
      <a:defRPr sz="2400" kern="1200">
        <a:solidFill>
          <a:srgbClr val="000000"/>
        </a:solidFill>
        <a:latin typeface="Times New Roman" panose="02020603050405020304" pitchFamily="18" charset="0"/>
        <a:ea typeface="+mn-ea"/>
        <a:cs typeface="+mn-cs"/>
      </a:defRPr>
    </a:lvl5pPr>
    <a:lvl6pPr marL="2285365" algn="l" defTabSz="914400" rtl="0" eaLnBrk="1" latinLnBrk="0" hangingPunct="1">
      <a:defRPr sz="2400" kern="1200">
        <a:solidFill>
          <a:srgbClr val="000000"/>
        </a:solidFill>
        <a:latin typeface="Times New Roman" panose="02020603050405020304" pitchFamily="18" charset="0"/>
        <a:ea typeface="+mn-ea"/>
        <a:cs typeface="+mn-cs"/>
      </a:defRPr>
    </a:lvl6pPr>
    <a:lvl7pPr marL="2742565" algn="l" defTabSz="914400" rtl="0" eaLnBrk="1" latinLnBrk="0" hangingPunct="1">
      <a:defRPr sz="2400" kern="1200">
        <a:solidFill>
          <a:srgbClr val="000000"/>
        </a:solidFill>
        <a:latin typeface="Times New Roman" panose="02020603050405020304" pitchFamily="18" charset="0"/>
        <a:ea typeface="+mn-ea"/>
        <a:cs typeface="+mn-cs"/>
      </a:defRPr>
    </a:lvl7pPr>
    <a:lvl8pPr marL="3199765" algn="l" defTabSz="914400" rtl="0" eaLnBrk="1" latinLnBrk="0" hangingPunct="1">
      <a:defRPr sz="2400" kern="1200">
        <a:solidFill>
          <a:srgbClr val="000000"/>
        </a:solidFill>
        <a:latin typeface="Times New Roman" panose="02020603050405020304" pitchFamily="18" charset="0"/>
        <a:ea typeface="+mn-ea"/>
        <a:cs typeface="+mn-cs"/>
      </a:defRPr>
    </a:lvl8pPr>
    <a:lvl9pPr marL="3656965" algn="l" defTabSz="914400" rtl="0" eaLnBrk="1" latinLnBrk="0" hangingPunct="1">
      <a:defRPr sz="2400" kern="1200">
        <a:solidFill>
          <a:srgbClr val="0000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00FF"/>
    <a:srgbClr val="008000"/>
    <a:srgbClr val="FF0066"/>
    <a:srgbClr val="DA2691"/>
    <a:srgbClr val="C5CD8D"/>
    <a:srgbClr val="003366"/>
    <a:srgbClr val="00FFFF"/>
    <a:srgbClr val="CC3300"/>
    <a:srgbClr val="08F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3907" autoAdjust="0"/>
  </p:normalViewPr>
  <p:slideViewPr>
    <p:cSldViewPr snapToGrid="0" showGuides="1">
      <p:cViewPr>
        <p:scale>
          <a:sx n="64" d="100"/>
          <a:sy n="64" d="100"/>
        </p:scale>
        <p:origin x="-1216" y="-160"/>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9048"/>
    </p:cViewPr>
  </p:sorterViewPr>
  <p:notesViewPr>
    <p:cSldViewPr snapToGrid="0">
      <p:cViewPr varScale="1">
        <p:scale>
          <a:sx n="54" d="100"/>
          <a:sy n="54" d="100"/>
        </p:scale>
        <p:origin x="-2856" y="-108"/>
      </p:cViewPr>
      <p:guideLst>
        <p:guide orient="horz" pos="2504"/>
        <p:guide pos="20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3038475" cy="465138"/>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defRPr>
            </a:lvl1pPr>
          </a:lstStyle>
          <a:p>
            <a:endParaRPr lang="en-US"/>
          </a:p>
        </p:txBody>
      </p:sp>
      <p:sp>
        <p:nvSpPr>
          <p:cNvPr id="132099" name="Rectangle 3"/>
          <p:cNvSpPr>
            <a:spLocks noGrp="1" noChangeArrowheads="1"/>
          </p:cNvSpPr>
          <p:nvPr>
            <p:ph type="dt" sz="quarter" idx="1"/>
          </p:nvPr>
        </p:nvSpPr>
        <p:spPr bwMode="auto">
          <a:xfrm>
            <a:off x="3970338" y="0"/>
            <a:ext cx="3038475" cy="465138"/>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defRPr>
            </a:lvl1pPr>
          </a:lstStyle>
          <a:p>
            <a:endParaRPr lang="en-US"/>
          </a:p>
        </p:txBody>
      </p:sp>
      <p:sp>
        <p:nvSpPr>
          <p:cNvPr id="132100" name="Rectangle 4"/>
          <p:cNvSpPr>
            <a:spLocks noGrp="1" noChangeArrowheads="1"/>
          </p:cNvSpPr>
          <p:nvPr>
            <p:ph type="ftr" sz="quarter" idx="2"/>
          </p:nvPr>
        </p:nvSpPr>
        <p:spPr bwMode="auto">
          <a:xfrm>
            <a:off x="0" y="8829675"/>
            <a:ext cx="3038475" cy="465138"/>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defRPr>
            </a:lvl1pPr>
          </a:lstStyle>
          <a:p>
            <a:endParaRPr lang="en-US"/>
          </a:p>
        </p:txBody>
      </p:sp>
      <p:sp>
        <p:nvSpPr>
          <p:cNvPr id="132101" name="Rectangle 5"/>
          <p:cNvSpPr>
            <a:spLocks noGrp="1" noChangeArrowheads="1"/>
          </p:cNvSpPr>
          <p:nvPr>
            <p:ph type="sldNum" sz="quarter" idx="3"/>
          </p:nvPr>
        </p:nvSpPr>
        <p:spPr bwMode="auto">
          <a:xfrm>
            <a:off x="3970338" y="8829675"/>
            <a:ext cx="3038475" cy="465138"/>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defRPr>
            </a:lvl1pPr>
          </a:lstStyle>
          <a:p>
            <a:fld id="{231B0AA7-0EBB-4D6D-BCAD-CAC22D2C714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010400" cy="9296400"/>
          </a:xfrm>
          <a:prstGeom prst="roundRect">
            <a:avLst>
              <a:gd name="adj" fmla="val 19"/>
            </a:avLst>
          </a:prstGeom>
          <a:solidFill>
            <a:srgbClr val="FFFFFF"/>
          </a:solidFill>
          <a:ln w="9360">
            <a:noFill/>
            <a:round/>
          </a:ln>
        </p:spPr>
        <p:txBody>
          <a:bodyPr wrap="none" anchor="ctr"/>
          <a:lstStyle/>
          <a:p>
            <a:endParaRPr lang="en-US"/>
          </a:p>
        </p:txBody>
      </p:sp>
      <p:sp>
        <p:nvSpPr>
          <p:cNvPr id="2050" name="AutoShape 2"/>
          <p:cNvSpPr>
            <a:spLocks noChangeArrowheads="1"/>
          </p:cNvSpPr>
          <p:nvPr/>
        </p:nvSpPr>
        <p:spPr bwMode="auto">
          <a:xfrm>
            <a:off x="0" y="0"/>
            <a:ext cx="7010400" cy="9296400"/>
          </a:xfrm>
          <a:prstGeom prst="roundRect">
            <a:avLst>
              <a:gd name="adj" fmla="val 19"/>
            </a:avLst>
          </a:prstGeom>
          <a:solidFill>
            <a:srgbClr val="FFFFFF"/>
          </a:solidFill>
          <a:ln w="9525">
            <a:noFill/>
            <a:round/>
          </a:ln>
        </p:spPr>
        <p:txBody>
          <a:bodyPr wrap="none" anchor="ctr"/>
          <a:lstStyle/>
          <a:p>
            <a:endParaRPr lang="en-US"/>
          </a:p>
        </p:txBody>
      </p:sp>
      <p:sp>
        <p:nvSpPr>
          <p:cNvPr id="2051" name="AutoShape 3"/>
          <p:cNvSpPr>
            <a:spLocks noChangeArrowheads="1"/>
          </p:cNvSpPr>
          <p:nvPr/>
        </p:nvSpPr>
        <p:spPr bwMode="auto">
          <a:xfrm>
            <a:off x="0" y="0"/>
            <a:ext cx="7010400" cy="9296400"/>
          </a:xfrm>
          <a:prstGeom prst="roundRect">
            <a:avLst>
              <a:gd name="adj" fmla="val 19"/>
            </a:avLst>
          </a:prstGeom>
          <a:solidFill>
            <a:srgbClr val="FFFFFF"/>
          </a:solidFill>
          <a:ln w="9525">
            <a:noFill/>
            <a:round/>
          </a:ln>
        </p:spPr>
        <p:txBody>
          <a:bodyPr wrap="none" anchor="ctr"/>
          <a:lstStyle/>
          <a:p>
            <a:endParaRPr lang="en-US"/>
          </a:p>
        </p:txBody>
      </p:sp>
      <p:sp>
        <p:nvSpPr>
          <p:cNvPr id="2052" name="Rectangle 4"/>
          <p:cNvSpPr>
            <a:spLocks noGrp="1" noRot="1" noChangeAspect="1" noChangeArrowheads="1" noTextEdit="1"/>
          </p:cNvSpPr>
          <p:nvPr>
            <p:ph type="sldImg"/>
          </p:nvPr>
        </p:nvSpPr>
        <p:spPr bwMode="auto">
          <a:xfrm>
            <a:off x="1360488" y="893763"/>
            <a:ext cx="4289425" cy="3216275"/>
          </a:xfrm>
          <a:prstGeom prst="rect">
            <a:avLst/>
          </a:prstGeom>
          <a:solidFill>
            <a:srgbClr val="FFFFFF"/>
          </a:solidFill>
          <a:ln w="9525">
            <a:solidFill>
              <a:srgbClr val="000000"/>
            </a:solidFill>
            <a:miter lim="800000"/>
          </a:ln>
          <a:effectLst/>
        </p:spPr>
      </p:sp>
      <p:sp>
        <p:nvSpPr>
          <p:cNvPr id="2053" name="Rectangle 5"/>
          <p:cNvSpPr txBox="1">
            <a:spLocks noGrp="1" noChangeArrowheads="1"/>
          </p:cNvSpPr>
          <p:nvPr>
            <p:ph type="body" idx="1"/>
          </p:nvPr>
        </p:nvSpPr>
        <p:spPr bwMode="auto">
          <a:xfrm>
            <a:off x="1085850" y="4422775"/>
            <a:ext cx="4845050" cy="3571875"/>
          </a:xfrm>
          <a:prstGeom prst="rect">
            <a:avLst/>
          </a:prstGeom>
          <a:noFill/>
          <a:ln w="9525">
            <a:noFill/>
            <a:miter lim="800000"/>
          </a:ln>
        </p:spPr>
        <p:txBody>
          <a:bodyPr vert="horz" wrap="square" lIns="0" tIns="0" rIns="0" bIns="0" numCol="1" anchor="t" anchorCtr="0" compatLnSpc="1"/>
          <a:lstStyle/>
          <a:p>
            <a:pPr lvl="0"/>
            <a:endParaRPr lang="en-US"/>
          </a:p>
        </p:txBody>
      </p:sp>
    </p:spTree>
  </p:cSld>
  <p:clrMap bg1="lt1" tx1="dk1" bg2="lt2" tx2="dk2" accent1="accent1" accent2="accent2" accent3="accent3" accent4="accent4" accent5="accent5" accent6="accent6" hlink="hlink" folHlink="folHlink"/>
  <p:notesStyle>
    <a:lvl1pPr algn="l" defTabSz="448945" rtl="0" fontAlgn="base">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8945" rtl="0" fontAlgn="base">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8945" rtl="0" fontAlgn="base">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599565" indent="-228600" algn="l" defTabSz="448945" rtl="0" fontAlgn="base">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6765" indent="-228600" algn="l" defTabSz="448945" rtl="0" fontAlgn="base">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1025525" y="307975"/>
            <a:ext cx="4957763" cy="3717925"/>
          </a:xfrm>
          <a:prstGeom prst="rect">
            <a:avLst/>
          </a:prstGeom>
          <a:solidFill>
            <a:srgbClr val="FFFFFF"/>
          </a:solidFill>
          <a:ln>
            <a:solidFill>
              <a:srgbClr val="000000"/>
            </a:solidFill>
            <a:miter lim="800000"/>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ln>
        </p:spPr>
        <p:txBody>
          <a:bodyPr lIns="0" tIns="0" rIns="0" bIns="0"/>
          <a:lstStyle/>
          <a:p>
            <a:pPr defTabSz="932180"/>
            <a:endParaRPr lang="en-US">
              <a:solidFill>
                <a:schemeClr val="tx1"/>
              </a:solidFill>
              <a:latin typeface="Arial Black" panose="020B0A040201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r>
              <a:rPr lang="en-US"/>
              <a:t>https://www.youtube.com/watch?v=ayUT0GF8lDQ</a:t>
            </a:r>
            <a:endParaRPr lang="en-US"/>
          </a:p>
          <a:p>
            <a:endParaRPr lang="en-US"/>
          </a:p>
          <a:p>
            <a:r>
              <a:rPr lang="en-US"/>
              <a:t>https://www.youtube.com/watch?v=pDNSChUoJ28</a:t>
            </a:r>
            <a:endParaRPr lang="en-US"/>
          </a:p>
          <a:p>
            <a:endParaRPr lang="en-US"/>
          </a:p>
          <a:p>
            <a:r>
              <a:rPr lang="en-US"/>
              <a:t>https://www.youtube.com/watch?v=oUdB2XqtGmk</a:t>
            </a:r>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endParaRPr lang="en-US"/>
          </a:p>
        </p:txBody>
      </p:sp>
      <p:sp>
        <p:nvSpPr>
          <p:cNvPr id="3" name="Subtitle 2"/>
          <p:cNvSpPr>
            <a:spLocks noGrp="1"/>
          </p:cNvSpPr>
          <p:nvPr>
            <p:ph type="subTitle" idx="1"/>
          </p:nvPr>
        </p:nvSpPr>
        <p:spPr>
          <a:xfrm>
            <a:off x="1512888" y="4283075"/>
            <a:ext cx="7056438"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165" indent="0" algn="ctr">
              <a:buNone/>
              <a:defRPr/>
            </a:lvl5pPr>
            <a:lvl6pPr marL="2285365" indent="0" algn="ctr">
              <a:buNone/>
              <a:defRPr/>
            </a:lvl6pPr>
            <a:lvl7pPr marL="2742565" indent="0" algn="ctr">
              <a:buNone/>
              <a:defRPr/>
            </a:lvl7pPr>
            <a:lvl8pPr marL="3199765" indent="0" algn="ctr">
              <a:buNone/>
              <a:defRPr/>
            </a:lvl8pPr>
            <a:lvl9pPr marL="3656965" indent="0" algn="ctr">
              <a:buNone/>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355374-9C98-4423-AB27-80CD21397CCE}"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90B2B2-BD3D-46B3-80C7-95FCC1AB6F85}"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04827" y="303213"/>
            <a:ext cx="6653213" cy="645001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899F9D-BE20-491A-97A8-3020D519ABE3}"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344083" y="4283816"/>
            <a:ext cx="7560469" cy="1091953"/>
          </a:xfrm>
        </p:spPr>
        <p:txBody>
          <a:bodyPr anchor="t" anchorCtr="0"/>
          <a:lstStyle>
            <a:lvl1pPr algn="r">
              <a:defRPr sz="35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344083" y="5648757"/>
            <a:ext cx="7560469" cy="587975"/>
          </a:xfrm>
        </p:spPr>
        <p:txBody>
          <a:bodyPr/>
          <a:lstStyle>
            <a:lvl1pPr marL="0" indent="0" algn="r">
              <a:buNone/>
              <a:defRPr sz="2200">
                <a:solidFill>
                  <a:schemeClr val="tx2"/>
                </a:solidFill>
                <a:latin typeface="+mj-lt"/>
                <a:ea typeface="+mj-ea"/>
                <a:cs typeface="+mj-cs"/>
              </a:defRPr>
            </a:lvl1pPr>
            <a:lvl2pPr marL="504190" indent="0" algn="ctr">
              <a:buNone/>
            </a:lvl2pPr>
            <a:lvl3pPr marL="1007745" indent="0" algn="ctr">
              <a:buNone/>
            </a:lvl3pPr>
            <a:lvl4pPr marL="1511935" indent="0" algn="ctr">
              <a:buNone/>
            </a:lvl4pPr>
            <a:lvl5pPr marL="2016125" indent="0" algn="ctr">
              <a:buNone/>
            </a:lvl5pPr>
            <a:lvl6pPr marL="2519680" indent="0" algn="ctr">
              <a:buNone/>
            </a:lvl6pPr>
            <a:lvl7pPr marL="3023870" indent="0" algn="ctr">
              <a:buNone/>
            </a:lvl7pPr>
            <a:lvl8pPr marL="3528060" indent="0" algn="ctr">
              <a:buNone/>
            </a:lvl8pPr>
            <a:lvl9pPr marL="4031615"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7056438" y="7005299"/>
            <a:ext cx="2520156" cy="403183"/>
          </a:xfrm>
        </p:spPr>
        <p:txBody>
          <a:bodyPr/>
          <a:lstStyle>
            <a:lvl1pPr>
              <a:defRPr sz="1500"/>
            </a:lvl1pPr>
          </a:lstStyle>
          <a:p>
            <a:endParaRPr lang="en-US"/>
          </a:p>
        </p:txBody>
      </p:sp>
      <p:sp>
        <p:nvSpPr>
          <p:cNvPr id="17" name="Footer Placeholder 16"/>
          <p:cNvSpPr>
            <a:spLocks noGrp="1"/>
          </p:cNvSpPr>
          <p:nvPr>
            <p:ph type="ftr" sz="quarter" idx="11"/>
          </p:nvPr>
        </p:nvSpPr>
        <p:spPr>
          <a:xfrm>
            <a:off x="3195558" y="7005299"/>
            <a:ext cx="3830638" cy="403183"/>
          </a:xfrm>
        </p:spPr>
        <p:txBody>
          <a:bodyPr/>
          <a:lstStyle/>
          <a:p>
            <a:endParaRPr lang="en-US"/>
          </a:p>
        </p:txBody>
      </p:sp>
      <p:sp>
        <p:nvSpPr>
          <p:cNvPr id="29" name="Slide Number Placeholder 28"/>
          <p:cNvSpPr>
            <a:spLocks noGrp="1"/>
          </p:cNvSpPr>
          <p:nvPr>
            <p:ph type="sldNum" sz="quarter" idx="12"/>
          </p:nvPr>
        </p:nvSpPr>
        <p:spPr>
          <a:xfrm>
            <a:off x="1340723" y="7005299"/>
            <a:ext cx="1344083" cy="403183"/>
          </a:xfrm>
        </p:spPr>
        <p:txBody>
          <a:bodyPr/>
          <a:lstStyle/>
          <a:p>
            <a:fld id="{82355374-9C98-4423-AB27-80CD21397CCE}" type="slidenum">
              <a:rPr lang="en-US" smtClean="0"/>
            </a:fld>
            <a:endParaRPr lang="en-US"/>
          </a:p>
        </p:txBody>
      </p:sp>
      <p:sp>
        <p:nvSpPr>
          <p:cNvPr id="21" name="Rectangle 20"/>
          <p:cNvSpPr/>
          <p:nvPr/>
        </p:nvSpPr>
        <p:spPr>
          <a:xfrm>
            <a:off x="997562" y="4021327"/>
            <a:ext cx="8064500" cy="141113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33" name="Rectangle 32"/>
          <p:cNvSpPr/>
          <p:nvPr/>
        </p:nvSpPr>
        <p:spPr>
          <a:xfrm>
            <a:off x="1008063" y="5564761"/>
            <a:ext cx="8064500" cy="755968"/>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22" name="Rectangle 21"/>
          <p:cNvSpPr/>
          <p:nvPr/>
        </p:nvSpPr>
        <p:spPr>
          <a:xfrm>
            <a:off x="997562" y="4021327"/>
            <a:ext cx="252016" cy="141113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32" name="Rectangle 31"/>
          <p:cNvSpPr/>
          <p:nvPr/>
        </p:nvSpPr>
        <p:spPr>
          <a:xfrm>
            <a:off x="1008062" y="5564761"/>
            <a:ext cx="252016" cy="755968"/>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91306-41CF-4237-B2B4-5C605DD45071}" type="slidenum">
              <a:rPr lang="en-US" smtClean="0"/>
            </a:fld>
            <a:endParaRPr lang="en-US"/>
          </a:p>
        </p:txBody>
      </p:sp>
      <p:sp>
        <p:nvSpPr>
          <p:cNvPr id="8" name="Content Placeholder 7"/>
          <p:cNvSpPr>
            <a:spLocks noGrp="1"/>
          </p:cNvSpPr>
          <p:nvPr>
            <p:ph sz="quarter" idx="1"/>
          </p:nvPr>
        </p:nvSpPr>
        <p:spPr>
          <a:xfrm>
            <a:off x="504031" y="1343942"/>
            <a:ext cx="9072563" cy="5442966"/>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44083" y="3275859"/>
            <a:ext cx="7560469" cy="1175949"/>
          </a:xfrm>
        </p:spPr>
        <p:txBody>
          <a:bodyPr anchor="t" anchorCtr="0"/>
          <a:lstStyle>
            <a:lvl1pPr algn="r">
              <a:buNone/>
              <a:defRPr sz="35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428088" y="4703798"/>
            <a:ext cx="7476464" cy="1259946"/>
          </a:xfrm>
        </p:spPr>
        <p:txBody>
          <a:bodyPr anchor="t" anchorCtr="0"/>
          <a:lstStyle>
            <a:lvl1pPr marL="0" indent="0" algn="r">
              <a:buNone/>
              <a:defRPr sz="22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7056438" y="7005299"/>
            <a:ext cx="2520156" cy="403183"/>
          </a:xfrm>
        </p:spPr>
        <p:txBody>
          <a:bodyPr/>
          <a:lstStyle/>
          <a:p>
            <a:endParaRPr lang="en-US"/>
          </a:p>
        </p:txBody>
      </p:sp>
      <p:sp>
        <p:nvSpPr>
          <p:cNvPr id="5" name="Footer Placeholder 4"/>
          <p:cNvSpPr>
            <a:spLocks noGrp="1"/>
          </p:cNvSpPr>
          <p:nvPr>
            <p:ph type="ftr" sz="quarter" idx="11"/>
          </p:nvPr>
        </p:nvSpPr>
        <p:spPr>
          <a:xfrm>
            <a:off x="3195558" y="7005299"/>
            <a:ext cx="3830638" cy="403183"/>
          </a:xfrm>
        </p:spPr>
        <p:txBody>
          <a:bodyPr/>
          <a:lstStyle/>
          <a:p>
            <a:endParaRPr lang="en-US"/>
          </a:p>
        </p:txBody>
      </p:sp>
      <p:sp>
        <p:nvSpPr>
          <p:cNvPr id="6" name="Slide Number Placeholder 5"/>
          <p:cNvSpPr>
            <a:spLocks noGrp="1"/>
          </p:cNvSpPr>
          <p:nvPr>
            <p:ph type="sldNum" sz="quarter" idx="12"/>
          </p:nvPr>
        </p:nvSpPr>
        <p:spPr>
          <a:xfrm>
            <a:off x="1179433" y="7005299"/>
            <a:ext cx="1676744" cy="403183"/>
          </a:xfrm>
        </p:spPr>
        <p:txBody>
          <a:bodyPr/>
          <a:lstStyle/>
          <a:p>
            <a:fld id="{6E62C3BD-70E8-4754-85A2-5423C1D25B59}" type="slidenum">
              <a:rPr lang="en-US" smtClean="0"/>
            </a:fld>
            <a:endParaRPr lang="en-US"/>
          </a:p>
        </p:txBody>
      </p:sp>
      <p:sp>
        <p:nvSpPr>
          <p:cNvPr id="7" name="Rectangle 6"/>
          <p:cNvSpPr/>
          <p:nvPr/>
        </p:nvSpPr>
        <p:spPr>
          <a:xfrm>
            <a:off x="1008063" y="3107867"/>
            <a:ext cx="8064500" cy="141113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8" name="Rectangle 7"/>
          <p:cNvSpPr/>
          <p:nvPr/>
        </p:nvSpPr>
        <p:spPr>
          <a:xfrm>
            <a:off x="1008062" y="3107867"/>
            <a:ext cx="252016" cy="141113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4031" y="251989"/>
            <a:ext cx="9072563" cy="1007957"/>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A8B48-89DC-4465-BAC9-A0A0A569C6E4}" type="slidenum">
              <a:rPr lang="en-US" smtClean="0"/>
            </a:fld>
            <a:endParaRPr lang="en-US"/>
          </a:p>
        </p:txBody>
      </p:sp>
      <p:sp>
        <p:nvSpPr>
          <p:cNvPr id="9" name="Content Placeholder 8"/>
          <p:cNvSpPr>
            <a:spLocks noGrp="1"/>
          </p:cNvSpPr>
          <p:nvPr>
            <p:ph sz="quarter" idx="1"/>
          </p:nvPr>
        </p:nvSpPr>
        <p:spPr>
          <a:xfrm>
            <a:off x="504031" y="1343942"/>
            <a:ext cx="4455636" cy="5442966"/>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5106677" y="1340582"/>
            <a:ext cx="4455636" cy="5442966"/>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251989"/>
            <a:ext cx="9072563" cy="1007957"/>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504031" y="1417439"/>
            <a:ext cx="4454027" cy="755968"/>
          </a:xfrm>
          <a:noFill/>
          <a:ln>
            <a:noFill/>
          </a:ln>
        </p:spPr>
        <p:txBody>
          <a:bodyPr lIns="100794" anchor="b" anchorCtr="0">
            <a:noAutofit/>
          </a:bodyPr>
          <a:lstStyle>
            <a:lvl1pPr marL="0" indent="0">
              <a:buNone/>
              <a:defRPr sz="2600" b="1">
                <a:solidFill>
                  <a:schemeClr val="accent2"/>
                </a:solidFill>
              </a:defRPr>
            </a:lvl1pPr>
            <a:lvl2pPr>
              <a:buNone/>
              <a:defRPr sz="2200" b="1"/>
            </a:lvl2pPr>
            <a:lvl3pPr>
              <a:buNone/>
              <a:defRPr sz="2000" b="1"/>
            </a:lvl3pPr>
            <a:lvl4pPr>
              <a:buNone/>
              <a:defRPr sz="1800" b="1"/>
            </a:lvl4pPr>
            <a:lvl5pPr>
              <a:buNone/>
              <a:defRPr sz="18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5124318" y="1427938"/>
            <a:ext cx="4455776" cy="755968"/>
          </a:xfrm>
          <a:noFill/>
          <a:ln>
            <a:noFill/>
          </a:ln>
        </p:spPr>
        <p:txBody>
          <a:bodyPr lIns="100794" anchor="b" anchorCtr="0"/>
          <a:lstStyle>
            <a:lvl1pPr marL="0" indent="0">
              <a:buNone/>
              <a:defRPr sz="2600" b="1">
                <a:solidFill>
                  <a:schemeClr val="accent2"/>
                </a:solidFill>
              </a:defRPr>
            </a:lvl1pPr>
            <a:lvl2pPr>
              <a:buNone/>
              <a:defRPr sz="2200" b="1"/>
            </a:lvl2pPr>
            <a:lvl3pPr>
              <a:buNone/>
              <a:defRPr sz="2000" b="1"/>
            </a:lvl3pPr>
            <a:lvl4pPr>
              <a:buNone/>
              <a:defRPr sz="1800" b="1"/>
            </a:lvl4pPr>
            <a:lvl5pPr>
              <a:buNone/>
              <a:defRPr sz="18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1949DF-800C-4A5E-B66E-220D04574B89}" type="slidenum">
              <a:rPr lang="en-US" smtClean="0"/>
            </a:fld>
            <a:endParaRPr lang="en-US"/>
          </a:p>
        </p:txBody>
      </p:sp>
      <p:sp>
        <p:nvSpPr>
          <p:cNvPr id="11" name="Content Placeholder 10"/>
          <p:cNvSpPr>
            <a:spLocks noGrp="1"/>
          </p:cNvSpPr>
          <p:nvPr>
            <p:ph sz="quarter" idx="2"/>
          </p:nvPr>
        </p:nvSpPr>
        <p:spPr>
          <a:xfrm>
            <a:off x="504031" y="2351899"/>
            <a:ext cx="4452276" cy="4451809"/>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5124318" y="2351899"/>
            <a:ext cx="4452276" cy="4451809"/>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4031" y="251989"/>
            <a:ext cx="9072563" cy="1007957"/>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2B4670-F689-40C5-A733-CEE5E84C3D4A}" type="slidenum">
              <a:rPr lang="en-US" smtClean="0"/>
            </a:fld>
            <a:endParaRPr lang="en-US"/>
          </a:p>
        </p:txBody>
      </p:sp>
      <p:sp>
        <p:nvSpPr>
          <p:cNvPr id="6" name="Isosceles Triangle 5"/>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DC5B1-B7F0-470C-AB85-9E28CE096C73}" type="slidenum">
              <a:rPr lang="en-US" smtClean="0"/>
            </a:fld>
            <a:endParaRPr lang="en-US"/>
          </a:p>
        </p:txBody>
      </p:sp>
      <p:sp>
        <p:nvSpPr>
          <p:cNvPr id="5" name="Straight Connector 4"/>
          <p:cNvSpPr>
            <a:spLocks noChangeShapeType="1"/>
          </p:cNvSpPr>
          <p:nvPr/>
        </p:nvSpPr>
        <p:spPr bwMode="auto">
          <a:xfrm>
            <a:off x="504031" y="7003199"/>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6" name="Isosceles Triangle 5"/>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2432" y="335986"/>
            <a:ext cx="2772172" cy="923960"/>
          </a:xfrm>
        </p:spPr>
        <p:txBody>
          <a:bodyPr anchor="b" anchorCtr="0">
            <a:noAutofit/>
          </a:bodyPr>
          <a:lstStyle>
            <a:lvl1pPr algn="l">
              <a:buNone/>
              <a:defRPr sz="22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972432" y="1343943"/>
            <a:ext cx="2772172" cy="5339021"/>
          </a:xfrm>
        </p:spPr>
        <p:txBody>
          <a:bodyPr/>
          <a:lstStyle>
            <a:lvl1pPr marL="0" indent="0">
              <a:lnSpc>
                <a:spcPts val="2425"/>
              </a:lnSpc>
              <a:spcAft>
                <a:spcPts val="1100"/>
              </a:spcAft>
              <a:buNone/>
              <a:defRPr sz="1800">
                <a:solidFill>
                  <a:schemeClr val="tx2"/>
                </a:solidFill>
              </a:defRPr>
            </a:lvl1pPr>
            <a:lvl2pPr>
              <a:buNone/>
              <a:defRPr sz="1300"/>
            </a:lvl2pPr>
            <a:lvl3pPr>
              <a:buNone/>
              <a:defRPr sz="1100"/>
            </a:lvl3pPr>
            <a:lvl4pPr>
              <a:buNone/>
              <a:defRPr sz="1000"/>
            </a:lvl4pPr>
            <a:lvl5pPr>
              <a:buNone/>
              <a:defRPr sz="10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616A4-6666-4500-A439-FBE4501481D4}" type="slidenum">
              <a:rPr lang="en-US" smtClean="0"/>
            </a:fld>
            <a:endParaRPr lang="en-US"/>
          </a:p>
        </p:txBody>
      </p:sp>
      <p:sp>
        <p:nvSpPr>
          <p:cNvPr id="8" name="Straight Connector 7"/>
          <p:cNvSpPr>
            <a:spLocks noChangeShapeType="1"/>
          </p:cNvSpPr>
          <p:nvPr/>
        </p:nvSpPr>
        <p:spPr bwMode="auto">
          <a:xfrm>
            <a:off x="504031" y="7003199"/>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10" name="Straight Connector 9"/>
          <p:cNvSpPr>
            <a:spLocks noChangeShapeType="1"/>
          </p:cNvSpPr>
          <p:nvPr/>
        </p:nvSpPr>
        <p:spPr bwMode="auto">
          <a:xfrm rot="5400000">
            <a:off x="3484741" y="3664342"/>
            <a:ext cx="66525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dirty="0"/>
          </a:p>
        </p:txBody>
      </p:sp>
      <p:sp>
        <p:nvSpPr>
          <p:cNvPr id="9" name="Isosceles Triangle 8"/>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2" name="Content Placeholder 11"/>
          <p:cNvSpPr>
            <a:spLocks noGrp="1"/>
          </p:cNvSpPr>
          <p:nvPr>
            <p:ph sz="quarter" idx="1"/>
          </p:nvPr>
        </p:nvSpPr>
        <p:spPr>
          <a:xfrm>
            <a:off x="336021" y="335986"/>
            <a:ext cx="6300391" cy="6299729"/>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591306-41CF-4237-B2B4-5C605DD45071}"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552101"/>
            <a:ext cx="9072563" cy="743719"/>
          </a:xfrm>
          <a:ln>
            <a:solidFill>
              <a:schemeClr val="accent1"/>
            </a:solidFill>
          </a:ln>
        </p:spPr>
        <p:txBody>
          <a:bodyPr lIns="302383" anchor="ctr"/>
          <a:lstStyle>
            <a:lvl1pPr algn="r">
              <a:buNone/>
              <a:defRPr sz="22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504031" y="2099910"/>
            <a:ext cx="9072563" cy="4707158"/>
          </a:xfrm>
          <a:solidFill>
            <a:schemeClr val="tx1">
              <a:shade val="50000"/>
            </a:schemeClr>
          </a:solidFill>
          <a:ln>
            <a:noFill/>
          </a:ln>
          <a:effectLst/>
        </p:spPr>
        <p:txBody>
          <a:bodyPr/>
          <a:lstStyle>
            <a:lvl1pPr marL="0" indent="0">
              <a:spcBef>
                <a:spcPts val="660"/>
              </a:spcBef>
              <a:buNone/>
              <a:defRPr sz="35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4031" y="1343942"/>
            <a:ext cx="9072563" cy="587975"/>
          </a:xfrm>
        </p:spPr>
        <p:txBody>
          <a:bodyPr anchor="ctr" anchorCtr="0"/>
          <a:lstStyle>
            <a:lvl1pPr marL="0" indent="0" algn="l">
              <a:buFontTx/>
              <a:buNone/>
              <a:defRPr sz="1500"/>
            </a:lvl1pPr>
            <a:lvl2pPr>
              <a:defRPr sz="1300"/>
            </a:lvl2pPr>
            <a:lvl3pPr>
              <a:defRPr sz="1100"/>
            </a:lvl3pPr>
            <a:lvl4pPr>
              <a:defRPr sz="1000"/>
            </a:lvl4pPr>
            <a:lvl5pPr>
              <a:defRPr sz="10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57C077-F7F1-4D2F-BCC7-B4CF325FA706}" type="slidenum">
              <a:rPr lang="en-US" smtClean="0"/>
            </a:fld>
            <a:endParaRPr lang="en-US"/>
          </a:p>
        </p:txBody>
      </p:sp>
      <p:sp>
        <p:nvSpPr>
          <p:cNvPr id="8" name="Straight Connector 7"/>
          <p:cNvSpPr>
            <a:spLocks noChangeShapeType="1"/>
          </p:cNvSpPr>
          <p:nvPr/>
        </p:nvSpPr>
        <p:spPr bwMode="auto">
          <a:xfrm>
            <a:off x="504031" y="7003199"/>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9" name="Isosceles Triangle 8"/>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10" name="Rectangle 9"/>
          <p:cNvSpPr/>
          <p:nvPr/>
        </p:nvSpPr>
        <p:spPr>
          <a:xfrm>
            <a:off x="504031" y="552101"/>
            <a:ext cx="201613" cy="755968"/>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90B2B2-BD3D-46B3-80C7-95FCC1AB6F85}"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302738"/>
            <a:ext cx="2268141" cy="645022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504031" y="302738"/>
            <a:ext cx="6636411" cy="645022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899F9D-BE20-491A-97A8-3020D519ABE3}" type="slidenum">
              <a:rPr lang="en-US" smtClean="0"/>
            </a:fld>
            <a:endParaRPr lang="en-US"/>
          </a:p>
        </p:txBody>
      </p:sp>
      <p:sp>
        <p:nvSpPr>
          <p:cNvPr id="7" name="Straight Connector 6"/>
          <p:cNvSpPr>
            <a:spLocks noChangeShapeType="1"/>
          </p:cNvSpPr>
          <p:nvPr/>
        </p:nvSpPr>
        <p:spPr bwMode="auto">
          <a:xfrm>
            <a:off x="504031" y="7003199"/>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8" name="Isosceles Triangle 7"/>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
        <p:nvSpPr>
          <p:cNvPr id="9" name="Straight Connector 8"/>
          <p:cNvSpPr>
            <a:spLocks noChangeShapeType="1"/>
          </p:cNvSpPr>
          <p:nvPr/>
        </p:nvSpPr>
        <p:spPr bwMode="auto">
          <a:xfrm rot="5400000">
            <a:off x="4001728" y="3529559"/>
            <a:ext cx="645092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2"/>
            <a:ext cx="8567738" cy="15017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700"/>
            </a:lvl3pPr>
            <a:lvl4pPr marL="1371600" indent="0">
              <a:buNone/>
              <a:defRPr sz="1400"/>
            </a:lvl4pPr>
            <a:lvl5pPr marL="1828165" indent="0">
              <a:buNone/>
              <a:defRPr sz="1400"/>
            </a:lvl5pPr>
            <a:lvl6pPr marL="2285365" indent="0">
              <a:buNone/>
              <a:defRPr sz="1400"/>
            </a:lvl6pPr>
            <a:lvl7pPr marL="2742565" indent="0">
              <a:buNone/>
              <a:defRPr sz="1400"/>
            </a:lvl7pPr>
            <a:lvl8pPr marL="3199765" indent="0">
              <a:buNone/>
              <a:defRPr sz="1400"/>
            </a:lvl8pPr>
            <a:lvl9pPr marL="3656965" indent="0">
              <a:buNone/>
              <a:defRPr sz="14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62C3BD-70E8-4754-85A2-5423C1D25B59}"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16515"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5FA8B48-89DC-4465-BAC9-A0A0A569C6E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700" b="1"/>
            </a:lvl4pPr>
            <a:lvl5pPr marL="1828165" indent="0">
              <a:buNone/>
              <a:defRPr sz="1700" b="1"/>
            </a:lvl5pPr>
            <a:lvl6pPr marL="2285365" indent="0">
              <a:buNone/>
              <a:defRPr sz="1700" b="1"/>
            </a:lvl6pPr>
            <a:lvl7pPr marL="2742565" indent="0">
              <a:buNone/>
              <a:defRPr sz="1700" b="1"/>
            </a:lvl7pPr>
            <a:lvl8pPr marL="3199765" indent="0">
              <a:buNone/>
              <a:defRPr sz="1700" b="1"/>
            </a:lvl8pPr>
            <a:lvl9pPr marL="3656965" indent="0">
              <a:buNone/>
              <a:defRPr sz="1700" b="1"/>
            </a:lvl9pPr>
          </a:lstStyle>
          <a:p>
            <a:pPr lvl="0"/>
            <a:r>
              <a:rPr lang="en-US"/>
              <a:t>Click to edit Master text styles</a:t>
            </a:r>
            <a:endParaRPr lang="en-US"/>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121277"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700" b="1"/>
            </a:lvl4pPr>
            <a:lvl5pPr marL="1828165" indent="0">
              <a:buNone/>
              <a:defRPr sz="1700" b="1"/>
            </a:lvl5pPr>
            <a:lvl6pPr marL="2285365" indent="0">
              <a:buNone/>
              <a:defRPr sz="1700" b="1"/>
            </a:lvl6pPr>
            <a:lvl7pPr marL="2742565" indent="0">
              <a:buNone/>
              <a:defRPr sz="1700" b="1"/>
            </a:lvl7pPr>
            <a:lvl8pPr marL="3199765" indent="0">
              <a:buNone/>
              <a:defRPr sz="1700" b="1"/>
            </a:lvl8pPr>
            <a:lvl9pPr marL="3656965" indent="0">
              <a:buNone/>
              <a:defRPr sz="1700" b="1"/>
            </a:lvl9pPr>
          </a:lstStyle>
          <a:p>
            <a:pPr lvl="0"/>
            <a:r>
              <a:rPr lang="en-US"/>
              <a:t>Click to edit Master text styles</a:t>
            </a:r>
            <a:endParaRPr lang="en-US"/>
          </a:p>
        </p:txBody>
      </p:sp>
      <p:sp>
        <p:nvSpPr>
          <p:cNvPr id="6" name="Content Placeholder 5"/>
          <p:cNvSpPr>
            <a:spLocks noGrp="1"/>
          </p:cNvSpPr>
          <p:nvPr>
            <p:ph sz="quarter" idx="4"/>
          </p:nvPr>
        </p:nvSpPr>
        <p:spPr>
          <a:xfrm>
            <a:off x="5121277" y="2397125"/>
            <a:ext cx="4456113" cy="4356100"/>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D1949DF-800C-4A5E-B66E-220D04574B89}"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B2B4670-F689-40C5-A733-CEE5E84C3D4A}"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79DC5B1-B7F0-470C-AB85-9E28CE096C7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941765" y="301627"/>
            <a:ext cx="5635625" cy="6451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04825" y="1581152"/>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C616A4-6666-4500-A439-FBE4501481D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40" y="5291140"/>
            <a:ext cx="6048375" cy="625475"/>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976440"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1976440"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165"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F57C077-F7F1-4D2F-BCC7-B4CF325FA706}"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bwMode="auto">
          <a:xfrm>
            <a:off x="504827" y="303215"/>
            <a:ext cx="9072563" cy="1258887"/>
          </a:xfrm>
          <a:prstGeom prst="rect">
            <a:avLst/>
          </a:prstGeom>
          <a:noFill/>
          <a:ln w="9525">
            <a:noFill/>
            <a:miter lim="800000"/>
          </a:ln>
          <a:effectLst/>
        </p:spPr>
        <p:txBody>
          <a:bodyPr vert="horz" wrap="square" lIns="91420" tIns="45711" rIns="91420" bIns="45711" numCol="1" anchor="ctr" anchorCtr="0" compatLnSpc="1"/>
          <a:lstStyle/>
          <a:p>
            <a:pPr lvl="0"/>
            <a:r>
              <a:rPr lang="en-US"/>
              <a:t>Click to edit Master title style</a:t>
            </a:r>
            <a:endParaRPr lang="en-US"/>
          </a:p>
        </p:txBody>
      </p:sp>
      <p:sp>
        <p:nvSpPr>
          <p:cNvPr id="345091" name="Rectangle 3"/>
          <p:cNvSpPr>
            <a:spLocks noGrp="1" noChangeArrowheads="1"/>
          </p:cNvSpPr>
          <p:nvPr>
            <p:ph type="body" idx="1"/>
          </p:nvPr>
        </p:nvSpPr>
        <p:spPr bwMode="auto">
          <a:xfrm>
            <a:off x="504827" y="1763713"/>
            <a:ext cx="9072563" cy="4989512"/>
          </a:xfrm>
          <a:prstGeom prst="rect">
            <a:avLst/>
          </a:prstGeom>
          <a:noFill/>
          <a:ln w="9525">
            <a:noFill/>
            <a:miter lim="800000"/>
          </a:ln>
          <a:effectLst/>
        </p:spPr>
        <p:txBody>
          <a:bodyPr vert="horz" wrap="square" lIns="91420" tIns="45711" rIns="91420" bIns="45711"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45092" name="Rectangle 4"/>
          <p:cNvSpPr>
            <a:spLocks noGrp="1" noChangeArrowheads="1"/>
          </p:cNvSpPr>
          <p:nvPr>
            <p:ph type="dt" sz="half" idx="2"/>
          </p:nvPr>
        </p:nvSpPr>
        <p:spPr bwMode="auto">
          <a:xfrm>
            <a:off x="504825" y="6884990"/>
            <a:ext cx="2351088" cy="523875"/>
          </a:xfrm>
          <a:prstGeom prst="rect">
            <a:avLst/>
          </a:prstGeom>
          <a:noFill/>
          <a:ln w="9525">
            <a:noFill/>
            <a:miter lim="800000"/>
          </a:ln>
          <a:effectLst/>
        </p:spPr>
        <p:txBody>
          <a:bodyPr vert="horz" wrap="square" lIns="91420" tIns="45711" rIns="91420" bIns="45711" numCol="1" anchor="t" anchorCtr="0" compatLnSpc="1"/>
          <a:lstStyle>
            <a:lvl1pPr>
              <a:defRPr sz="1400">
                <a:solidFill>
                  <a:schemeClr val="tx1"/>
                </a:solidFill>
              </a:defRPr>
            </a:lvl1pPr>
          </a:lstStyle>
          <a:p>
            <a:endParaRPr lang="en-US"/>
          </a:p>
        </p:txBody>
      </p:sp>
      <p:sp>
        <p:nvSpPr>
          <p:cNvPr id="345093" name="Rectangle 5"/>
          <p:cNvSpPr>
            <a:spLocks noGrp="1" noChangeArrowheads="1"/>
          </p:cNvSpPr>
          <p:nvPr>
            <p:ph type="ftr" sz="quarter" idx="3"/>
          </p:nvPr>
        </p:nvSpPr>
        <p:spPr bwMode="auto">
          <a:xfrm>
            <a:off x="3444875" y="6884990"/>
            <a:ext cx="3190875" cy="523875"/>
          </a:xfrm>
          <a:prstGeom prst="rect">
            <a:avLst/>
          </a:prstGeom>
          <a:noFill/>
          <a:ln w="9525">
            <a:noFill/>
            <a:miter lim="800000"/>
          </a:ln>
          <a:effectLst/>
        </p:spPr>
        <p:txBody>
          <a:bodyPr vert="horz" wrap="square" lIns="91420" tIns="45711" rIns="91420" bIns="45711" numCol="1" anchor="t" anchorCtr="0" compatLnSpc="1"/>
          <a:lstStyle>
            <a:lvl1pPr algn="ctr">
              <a:defRPr sz="1400">
                <a:solidFill>
                  <a:schemeClr val="tx1"/>
                </a:solidFill>
              </a:defRPr>
            </a:lvl1pPr>
          </a:lstStyle>
          <a:p>
            <a:endParaRPr lang="en-US"/>
          </a:p>
        </p:txBody>
      </p:sp>
      <p:sp>
        <p:nvSpPr>
          <p:cNvPr id="345094" name="Rectangle 6"/>
          <p:cNvSpPr>
            <a:spLocks noGrp="1" noChangeArrowheads="1"/>
          </p:cNvSpPr>
          <p:nvPr>
            <p:ph type="sldNum" sz="quarter" idx="4"/>
          </p:nvPr>
        </p:nvSpPr>
        <p:spPr bwMode="auto">
          <a:xfrm>
            <a:off x="7224715" y="6884990"/>
            <a:ext cx="2352675" cy="523875"/>
          </a:xfrm>
          <a:prstGeom prst="rect">
            <a:avLst/>
          </a:prstGeom>
          <a:noFill/>
          <a:ln w="9525">
            <a:noFill/>
            <a:miter lim="800000"/>
          </a:ln>
          <a:effectLst/>
        </p:spPr>
        <p:txBody>
          <a:bodyPr vert="horz" wrap="square" lIns="91420" tIns="45711" rIns="91420" bIns="45711" numCol="1" anchor="t" anchorCtr="0" compatLnSpc="1"/>
          <a:lstStyle>
            <a:lvl1pPr algn="r">
              <a:defRPr sz="1400">
                <a:solidFill>
                  <a:schemeClr val="tx1"/>
                </a:solidFill>
              </a:defRPr>
            </a:lvl1pPr>
          </a:lstStyle>
          <a:p>
            <a:fld id="{1A62CC4F-A6C2-4F5D-9EED-7D155C821D6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165"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599565" indent="-228600" algn="l" rtl="0" fontAlgn="base">
        <a:spcBef>
          <a:spcPct val="20000"/>
        </a:spcBef>
        <a:spcAft>
          <a:spcPct val="0"/>
        </a:spcAft>
        <a:buChar char="–"/>
        <a:defRPr sz="2000">
          <a:solidFill>
            <a:schemeClr val="tx1"/>
          </a:solidFill>
          <a:latin typeface="+mn-lt"/>
        </a:defRPr>
      </a:lvl4pPr>
      <a:lvl5pPr marL="2056765" indent="-228600" algn="l" rtl="0" fontAlgn="base">
        <a:spcBef>
          <a:spcPct val="20000"/>
        </a:spcBef>
        <a:spcAft>
          <a:spcPct val="0"/>
        </a:spcAft>
        <a:buChar char="»"/>
        <a:defRPr sz="2000">
          <a:solidFill>
            <a:schemeClr val="tx1"/>
          </a:solidFill>
          <a:latin typeface="+mn-lt"/>
        </a:defRPr>
      </a:lvl5pPr>
      <a:lvl6pPr marL="2513965" indent="-228600" algn="l" rtl="0" fontAlgn="base">
        <a:spcBef>
          <a:spcPct val="20000"/>
        </a:spcBef>
        <a:spcAft>
          <a:spcPct val="0"/>
        </a:spcAft>
        <a:buChar char="»"/>
        <a:defRPr sz="2000">
          <a:solidFill>
            <a:schemeClr val="tx1"/>
          </a:solidFill>
          <a:latin typeface="+mn-lt"/>
        </a:defRPr>
      </a:lvl6pPr>
      <a:lvl7pPr marL="2971165" indent="-228600" algn="l" rtl="0" fontAlgn="base">
        <a:spcBef>
          <a:spcPct val="20000"/>
        </a:spcBef>
        <a:spcAft>
          <a:spcPct val="0"/>
        </a:spcAft>
        <a:buChar char="»"/>
        <a:defRPr sz="2000">
          <a:solidFill>
            <a:schemeClr val="tx1"/>
          </a:solidFill>
          <a:latin typeface="+mn-lt"/>
        </a:defRPr>
      </a:lvl7pPr>
      <a:lvl8pPr marL="3428365" indent="-228600" algn="l" rtl="0" fontAlgn="base">
        <a:spcBef>
          <a:spcPct val="20000"/>
        </a:spcBef>
        <a:spcAft>
          <a:spcPct val="0"/>
        </a:spcAft>
        <a:buChar char="»"/>
        <a:defRPr sz="2000">
          <a:solidFill>
            <a:schemeClr val="tx1"/>
          </a:solidFill>
          <a:latin typeface="+mn-lt"/>
        </a:defRPr>
      </a:lvl8pPr>
      <a:lvl9pPr marL="3885565"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04031" y="167993"/>
            <a:ext cx="9072563" cy="1091953"/>
          </a:xfrm>
          <a:prstGeom prst="rect">
            <a:avLst/>
          </a:prstGeom>
        </p:spPr>
        <p:txBody>
          <a:bodyPr vert="horz" lIns="100794" tIns="50397" rIns="100794" bIns="50397"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504031" y="1343942"/>
            <a:ext cx="9072563" cy="5412727"/>
          </a:xfrm>
          <a:prstGeom prst="rect">
            <a:avLst/>
          </a:prstGeom>
        </p:spPr>
        <p:txBody>
          <a:bodyPr vert="horz" lIns="100794" tIns="50397" rIns="100794" bIns="50397">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7056438" y="7006699"/>
            <a:ext cx="2523516" cy="403183"/>
          </a:xfrm>
          <a:prstGeom prst="rect">
            <a:avLst/>
          </a:prstGeom>
        </p:spPr>
        <p:txBody>
          <a:bodyPr vert="horz" lIns="100794" tIns="50397" rIns="100794" bIns="50397"/>
          <a:lstStyle>
            <a:lvl1pPr algn="l" eaLnBrk="1" latinLnBrk="0" hangingPunct="1">
              <a:defRPr kumimoji="0" sz="1500">
                <a:solidFill>
                  <a:schemeClr val="tx2"/>
                </a:solidFill>
              </a:defRPr>
            </a:lvl1pPr>
          </a:lstStyle>
          <a:p>
            <a:endParaRPr lang="en-US"/>
          </a:p>
        </p:txBody>
      </p:sp>
      <p:sp>
        <p:nvSpPr>
          <p:cNvPr id="3" name="Footer Placeholder 2"/>
          <p:cNvSpPr>
            <a:spLocks noGrp="1"/>
          </p:cNvSpPr>
          <p:nvPr>
            <p:ph type="ftr" sz="quarter" idx="3"/>
          </p:nvPr>
        </p:nvSpPr>
        <p:spPr>
          <a:xfrm>
            <a:off x="3195558" y="7006699"/>
            <a:ext cx="3864240" cy="403183"/>
          </a:xfrm>
          <a:prstGeom prst="rect">
            <a:avLst/>
          </a:prstGeom>
        </p:spPr>
        <p:txBody>
          <a:bodyPr vert="horz" lIns="100794" tIns="50397" rIns="100794" bIns="50397"/>
          <a:lstStyle>
            <a:lvl1pPr algn="r" eaLnBrk="1" latinLnBrk="0" hangingPunct="1">
              <a:defRPr kumimoji="0" sz="1500">
                <a:solidFill>
                  <a:schemeClr val="tx2"/>
                </a:solidFill>
              </a:defRPr>
            </a:lvl1pPr>
          </a:lstStyle>
          <a:p>
            <a:endParaRPr lang="en-US"/>
          </a:p>
        </p:txBody>
      </p:sp>
      <p:sp>
        <p:nvSpPr>
          <p:cNvPr id="23" name="Slide Number Placeholder 22"/>
          <p:cNvSpPr>
            <a:spLocks noGrp="1"/>
          </p:cNvSpPr>
          <p:nvPr>
            <p:ph type="sldNum" sz="quarter" idx="4"/>
          </p:nvPr>
        </p:nvSpPr>
        <p:spPr>
          <a:xfrm>
            <a:off x="675402" y="7006699"/>
            <a:ext cx="2184135" cy="403183"/>
          </a:xfrm>
          <a:prstGeom prst="rect">
            <a:avLst/>
          </a:prstGeom>
        </p:spPr>
        <p:txBody>
          <a:bodyPr vert="horz" lIns="100794" tIns="50397" rIns="100794" bIns="50397"/>
          <a:lstStyle>
            <a:lvl1pPr algn="l" eaLnBrk="1" latinLnBrk="0" hangingPunct="1">
              <a:defRPr kumimoji="0" sz="1500">
                <a:solidFill>
                  <a:schemeClr val="tx2"/>
                </a:solidFill>
              </a:defRPr>
            </a:lvl1pPr>
          </a:lstStyle>
          <a:p>
            <a:fld id="{1A62CC4F-A6C2-4F5D-9EED-7D155C821D6B}" type="slidenum">
              <a:rPr lang="en-US" smtClean="0"/>
            </a:fld>
            <a:endParaRPr lang="en-US"/>
          </a:p>
        </p:txBody>
      </p:sp>
      <p:sp>
        <p:nvSpPr>
          <p:cNvPr id="28" name="Straight Connector 27"/>
          <p:cNvSpPr>
            <a:spLocks noChangeShapeType="1"/>
          </p:cNvSpPr>
          <p:nvPr/>
        </p:nvSpPr>
        <p:spPr bwMode="auto">
          <a:xfrm>
            <a:off x="504031" y="7003199"/>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29" name="Straight Connector 28"/>
          <p:cNvSpPr>
            <a:spLocks noChangeShapeType="1"/>
          </p:cNvSpPr>
          <p:nvPr/>
        </p:nvSpPr>
        <p:spPr bwMode="auto">
          <a:xfrm>
            <a:off x="504031" y="1259946"/>
            <a:ext cx="9072563"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0794" tIns="50397" rIns="100794" bIns="50397" anchor="t" compatLnSpc="1"/>
          <a:lstStyle/>
          <a:p>
            <a:endParaRPr kumimoji="0" lang="en-US"/>
          </a:p>
        </p:txBody>
      </p:sp>
      <p:sp>
        <p:nvSpPr>
          <p:cNvPr id="10" name="Isosceles Triangle 9"/>
          <p:cNvSpPr>
            <a:spLocks noChangeAspect="1"/>
          </p:cNvSpPr>
          <p:nvPr/>
        </p:nvSpPr>
        <p:spPr>
          <a:xfrm rot="5400000">
            <a:off x="462040" y="7129186"/>
            <a:ext cx="210376" cy="13263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500" kern="1200">
          <a:solidFill>
            <a:schemeClr val="tx2"/>
          </a:solidFill>
          <a:latin typeface="+mj-lt"/>
          <a:ea typeface="+mj-ea"/>
          <a:cs typeface="+mj-cs"/>
        </a:defRPr>
      </a:lvl1pPr>
    </p:titleStyle>
    <p:bodyStyle>
      <a:lvl1pPr marL="302260" indent="-302260" algn="l" rtl="0" eaLnBrk="1" latinLnBrk="0" hangingPunct="1">
        <a:spcBef>
          <a:spcPts val="660"/>
        </a:spcBef>
        <a:buClr>
          <a:schemeClr val="accent1"/>
        </a:buClr>
        <a:buSzPct val="76000"/>
        <a:buFont typeface="Wingdings 3" panose="05040102010807070707"/>
        <a:buChar char=""/>
        <a:defRPr kumimoji="0" sz="2900" kern="1200">
          <a:solidFill>
            <a:schemeClr val="tx1"/>
          </a:solidFill>
          <a:latin typeface="+mn-lt"/>
          <a:ea typeface="+mn-ea"/>
          <a:cs typeface="+mn-cs"/>
        </a:defRPr>
      </a:lvl1pPr>
      <a:lvl2pPr marL="604520" indent="-302260" algn="l" rtl="0" eaLnBrk="1" latinLnBrk="0" hangingPunct="1">
        <a:spcBef>
          <a:spcPts val="550"/>
        </a:spcBef>
        <a:buClr>
          <a:schemeClr val="accent2"/>
        </a:buClr>
        <a:buSzPct val="76000"/>
        <a:buFont typeface="Wingdings 3" panose="05040102010807070707"/>
        <a:buChar char=""/>
        <a:defRPr kumimoji="0" sz="2500" kern="1200">
          <a:solidFill>
            <a:schemeClr val="tx2"/>
          </a:solidFill>
          <a:latin typeface="+mn-lt"/>
          <a:ea typeface="+mn-ea"/>
          <a:cs typeface="+mn-cs"/>
        </a:defRPr>
      </a:lvl2pPr>
      <a:lvl3pPr marL="907415" indent="-252095" algn="l" rtl="0" eaLnBrk="1" latinLnBrk="0" hangingPunct="1">
        <a:spcBef>
          <a:spcPts val="550"/>
        </a:spcBef>
        <a:buClr>
          <a:schemeClr val="bg1">
            <a:shade val="50000"/>
          </a:schemeClr>
        </a:buClr>
        <a:buSzPct val="76000"/>
        <a:buFont typeface="Wingdings 3" panose="05040102010807070707"/>
        <a:buChar char=""/>
        <a:defRPr kumimoji="0" sz="2200" kern="1200">
          <a:solidFill>
            <a:schemeClr val="tx1"/>
          </a:solidFill>
          <a:latin typeface="+mn-lt"/>
          <a:ea typeface="+mn-ea"/>
          <a:cs typeface="+mn-cs"/>
        </a:defRPr>
      </a:lvl3pPr>
      <a:lvl4pPr marL="1209675" indent="-252095" algn="l" rtl="0" eaLnBrk="1" latinLnBrk="0" hangingPunct="1">
        <a:spcBef>
          <a:spcPts val="440"/>
        </a:spcBef>
        <a:buClr>
          <a:schemeClr val="accent2">
            <a:shade val="75000"/>
          </a:schemeClr>
        </a:buClr>
        <a:buSzPct val="70000"/>
        <a:buFont typeface="Wingdings" panose="05000000000000000000"/>
        <a:buChar char=""/>
        <a:defRPr kumimoji="0" sz="2000" kern="1200">
          <a:solidFill>
            <a:schemeClr val="tx1"/>
          </a:solidFill>
          <a:latin typeface="+mn-lt"/>
          <a:ea typeface="+mn-ea"/>
          <a:cs typeface="+mn-cs"/>
        </a:defRPr>
      </a:lvl4pPr>
      <a:lvl5pPr marL="1511935" indent="-252095" algn="l" rtl="0" eaLnBrk="1" latinLnBrk="0" hangingPunct="1">
        <a:spcBef>
          <a:spcPts val="330"/>
        </a:spcBef>
        <a:buClr>
          <a:schemeClr val="accent2"/>
        </a:buClr>
        <a:buSzPct val="70000"/>
        <a:buFont typeface="Wingdings" panose="05000000000000000000"/>
        <a:buChar char=""/>
        <a:defRPr kumimoji="0" sz="1800" kern="1200">
          <a:solidFill>
            <a:schemeClr val="tx1"/>
          </a:solidFill>
          <a:latin typeface="+mn-lt"/>
          <a:ea typeface="+mn-ea"/>
          <a:cs typeface="+mn-cs"/>
        </a:defRPr>
      </a:lvl5pPr>
      <a:lvl6pPr marL="1814195" indent="-201295" algn="l" rtl="0" eaLnBrk="1" latinLnBrk="0" hangingPunct="1">
        <a:spcBef>
          <a:spcPts val="330"/>
        </a:spcBef>
        <a:buClr>
          <a:srgbClr val="9FB8CD">
            <a:shade val="75000"/>
          </a:srgbClr>
        </a:buClr>
        <a:buSzPct val="75000"/>
        <a:buFont typeface="Wingdings 3" panose="05040102010807070707"/>
        <a:buChar char=""/>
        <a:defRPr kumimoji="0" lang="en-US" sz="1800" kern="1200" smtClean="0">
          <a:solidFill>
            <a:schemeClr val="tx1"/>
          </a:solidFill>
          <a:latin typeface="+mn-lt"/>
          <a:ea typeface="+mn-ea"/>
          <a:cs typeface="+mn-cs"/>
        </a:defRPr>
      </a:lvl6pPr>
      <a:lvl7pPr marL="2016125" indent="-201295" algn="l" rtl="0" eaLnBrk="1" latinLnBrk="0" hangingPunct="1">
        <a:spcBef>
          <a:spcPts val="330"/>
        </a:spcBef>
        <a:buClr>
          <a:srgbClr val="727CA3">
            <a:shade val="75000"/>
          </a:srgbClr>
        </a:buClr>
        <a:buSzPct val="75000"/>
        <a:buFont typeface="Wingdings 3" panose="05040102010807070707"/>
        <a:buChar char=""/>
        <a:defRPr kumimoji="0" lang="en-US" sz="1500" kern="1200" smtClean="0">
          <a:solidFill>
            <a:schemeClr val="tx1"/>
          </a:solidFill>
          <a:latin typeface="+mn-lt"/>
          <a:ea typeface="+mn-ea"/>
          <a:cs typeface="+mn-cs"/>
        </a:defRPr>
      </a:lvl7pPr>
      <a:lvl8pPr marL="2217420" indent="-201295" algn="l" rtl="0" eaLnBrk="1" latinLnBrk="0" hangingPunct="1">
        <a:spcBef>
          <a:spcPts val="330"/>
        </a:spcBef>
        <a:buClr>
          <a:prstClr val="white">
            <a:shade val="50000"/>
          </a:prstClr>
        </a:buClr>
        <a:buSzPct val="75000"/>
        <a:buFont typeface="Wingdings 3" panose="05040102010807070707"/>
        <a:buChar char=""/>
        <a:defRPr kumimoji="0" lang="en-US" sz="1500" kern="1200" smtClean="0">
          <a:solidFill>
            <a:schemeClr val="tx1"/>
          </a:solidFill>
          <a:latin typeface="+mn-lt"/>
          <a:ea typeface="+mn-ea"/>
          <a:cs typeface="+mn-cs"/>
        </a:defRPr>
      </a:lvl8pPr>
      <a:lvl9pPr marL="2419350" indent="-201295" algn="l" rtl="0" eaLnBrk="1" latinLnBrk="0" hangingPunct="1">
        <a:spcBef>
          <a:spcPts val="330"/>
        </a:spcBef>
        <a:buClr>
          <a:srgbClr val="9FB8CD"/>
        </a:buClr>
        <a:buSzPct val="75000"/>
        <a:buFont typeface="Wingdings 3" panose="05040102010807070707"/>
        <a:buChar char=""/>
        <a:defRPr kumimoji="0" lang="en-US" sz="13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4190" algn="l" rtl="0" eaLnBrk="1" latinLnBrk="0" hangingPunct="1">
        <a:defRPr kumimoji="0" kern="1200">
          <a:solidFill>
            <a:schemeClr val="tx1"/>
          </a:solidFill>
          <a:latin typeface="+mn-lt"/>
          <a:ea typeface="+mn-ea"/>
          <a:cs typeface="+mn-cs"/>
        </a:defRPr>
      </a:lvl2pPr>
      <a:lvl3pPr marL="1007745" algn="l" rtl="0" eaLnBrk="1" latinLnBrk="0" hangingPunct="1">
        <a:defRPr kumimoji="0" kern="1200">
          <a:solidFill>
            <a:schemeClr val="tx1"/>
          </a:solidFill>
          <a:latin typeface="+mn-lt"/>
          <a:ea typeface="+mn-ea"/>
          <a:cs typeface="+mn-cs"/>
        </a:defRPr>
      </a:lvl3pPr>
      <a:lvl4pPr marL="1511935" algn="l" rtl="0" eaLnBrk="1" latinLnBrk="0" hangingPunct="1">
        <a:defRPr kumimoji="0" kern="1200">
          <a:solidFill>
            <a:schemeClr val="tx1"/>
          </a:solidFill>
          <a:latin typeface="+mn-lt"/>
          <a:ea typeface="+mn-ea"/>
          <a:cs typeface="+mn-cs"/>
        </a:defRPr>
      </a:lvl4pPr>
      <a:lvl5pPr marL="2016125" algn="l" rtl="0" eaLnBrk="1" latinLnBrk="0" hangingPunct="1">
        <a:defRPr kumimoji="0" kern="1200">
          <a:solidFill>
            <a:schemeClr val="tx1"/>
          </a:solidFill>
          <a:latin typeface="+mn-lt"/>
          <a:ea typeface="+mn-ea"/>
          <a:cs typeface="+mn-cs"/>
        </a:defRPr>
      </a:lvl5pPr>
      <a:lvl6pPr marL="2519680" algn="l" rtl="0" eaLnBrk="1" latinLnBrk="0" hangingPunct="1">
        <a:defRPr kumimoji="0" kern="1200">
          <a:solidFill>
            <a:schemeClr val="tx1"/>
          </a:solidFill>
          <a:latin typeface="+mn-lt"/>
          <a:ea typeface="+mn-ea"/>
          <a:cs typeface="+mn-cs"/>
        </a:defRPr>
      </a:lvl6pPr>
      <a:lvl7pPr marL="3023870" algn="l" rtl="0" eaLnBrk="1" latinLnBrk="0" hangingPunct="1">
        <a:defRPr kumimoji="0" kern="1200">
          <a:solidFill>
            <a:schemeClr val="tx1"/>
          </a:solidFill>
          <a:latin typeface="+mn-lt"/>
          <a:ea typeface="+mn-ea"/>
          <a:cs typeface="+mn-cs"/>
        </a:defRPr>
      </a:lvl7pPr>
      <a:lvl8pPr marL="3528060" algn="l" rtl="0" eaLnBrk="1" latinLnBrk="0" hangingPunct="1">
        <a:defRPr kumimoji="0" kern="1200">
          <a:solidFill>
            <a:schemeClr val="tx1"/>
          </a:solidFill>
          <a:latin typeface="+mn-lt"/>
          <a:ea typeface="+mn-ea"/>
          <a:cs typeface="+mn-cs"/>
        </a:defRPr>
      </a:lvl8pPr>
      <a:lvl9pPr marL="4031615"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195943" y="0"/>
            <a:ext cx="9650186" cy="1175657"/>
          </a:xfrm>
        </p:spPr>
        <p:txBody>
          <a:bodyPr lIns="19837" tIns="51577" rIns="19837" bIns="51577">
            <a:noAutofit/>
          </a:bodyPr>
          <a:lstStyle/>
          <a:p>
            <a:pPr algn="ctr" defTabSz="914400">
              <a:lnSpc>
                <a:spcPct val="80000"/>
              </a:lnSpc>
            </a:pPr>
            <a:r>
              <a:rPr lang="en-GB" sz="3200" dirty="0">
                <a:solidFill>
                  <a:srgbClr val="C00000"/>
                </a:solidFill>
              </a:rPr>
              <a:t>U20ITCM08</a:t>
            </a:r>
            <a:br>
              <a:rPr lang="en-GB" sz="3200" dirty="0">
                <a:solidFill>
                  <a:srgbClr val="C00000"/>
                </a:solidFill>
              </a:rPr>
            </a:br>
            <a:r>
              <a:rPr lang="en-GB" sz="3200" dirty="0">
                <a:solidFill>
                  <a:srgbClr val="C00000"/>
                </a:solidFill>
              </a:rPr>
              <a:t> Automation Techniques and Tools-DevOps</a:t>
            </a:r>
            <a:br>
              <a:rPr lang="en-GB" sz="2400" dirty="0">
                <a:solidFill>
                  <a:srgbClr val="C00000"/>
                </a:solidFill>
              </a:rPr>
            </a:br>
            <a:r>
              <a:rPr lang="en-GB" sz="1800" i="1" dirty="0">
                <a:solidFill>
                  <a:srgbClr val="008000"/>
                </a:solidFill>
              </a:rPr>
              <a:t>Mrs.N.Kalaiselvi, Assistant Professor, Department of IT,SMVEC</a:t>
            </a:r>
            <a:endParaRPr lang="en-GB" sz="3600" i="1" dirty="0">
              <a:solidFill>
                <a:srgbClr val="008000"/>
              </a:solidFill>
            </a:endParaRPr>
          </a:p>
        </p:txBody>
      </p:sp>
      <p:sp>
        <p:nvSpPr>
          <p:cNvPr id="689155" name="Text Box 3"/>
          <p:cNvSpPr txBox="1">
            <a:spLocks noChangeArrowheads="1"/>
          </p:cNvSpPr>
          <p:nvPr/>
        </p:nvSpPr>
        <p:spPr bwMode="auto">
          <a:xfrm>
            <a:off x="1538287" y="3705225"/>
            <a:ext cx="7053263" cy="1930400"/>
          </a:xfrm>
          <a:prstGeom prst="rect">
            <a:avLst/>
          </a:prstGeom>
          <a:noFill/>
          <a:ln w="9525">
            <a:noFill/>
            <a:miter lim="800000"/>
          </a:ln>
        </p:spPr>
        <p:txBody>
          <a:bodyPr lIns="19837" tIns="51577" rIns="19837" bIns="51577" anchor="ctr"/>
          <a:lstStyle/>
          <a:p>
            <a:pPr algn="ctr" defTabSz="1007745">
              <a:tabLst>
                <a:tab pos="728345" algn="l"/>
                <a:tab pos="1678940" algn="l"/>
                <a:tab pos="2631440" algn="l"/>
                <a:tab pos="3583305" algn="l"/>
                <a:tab pos="4535805" algn="l"/>
                <a:tab pos="5488305" algn="l"/>
                <a:tab pos="6440170" algn="l"/>
              </a:tabLst>
            </a:pPr>
            <a:endParaRPr lang="en-GB" sz="4700" b="1" dirty="0">
              <a:solidFill>
                <a:schemeClr val="tx1"/>
              </a:solidFill>
              <a:latin typeface="Comic Sans MS" panose="030F0702030302020204" pitchFamily="66" charset="0"/>
            </a:endParaRPr>
          </a:p>
        </p:txBody>
      </p:sp>
      <p:pic>
        <p:nvPicPr>
          <p:cNvPr id="3" name="Picture 2"/>
          <p:cNvPicPr>
            <a:picLocks noChangeAspect="1"/>
          </p:cNvPicPr>
          <p:nvPr/>
        </p:nvPicPr>
        <p:blipFill>
          <a:blip r:embed="rId1"/>
          <a:stretch>
            <a:fillRect/>
          </a:stretch>
        </p:blipFill>
        <p:spPr>
          <a:xfrm>
            <a:off x="0" y="1384302"/>
            <a:ext cx="10080625" cy="61753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00"/>
                </a:solidFill>
                <a:sym typeface="+mn-ea"/>
              </a:rPr>
              <a:t>The Twelve Principle of Agile </a:t>
            </a:r>
            <a:r>
              <a:rPr lang="en-US" dirty="0" smtClean="0">
                <a:solidFill>
                  <a:srgbClr val="008000"/>
                </a:solidFill>
                <a:sym typeface="+mn-ea"/>
              </a:rPr>
              <a:t>Manifesto</a:t>
            </a:r>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a:bodyPr>
          <a:lstStyle/>
          <a:p>
            <a:pPr marL="514350" indent="-514350" algn="just">
              <a:buFont typeface="+mj-lt"/>
              <a:buAutoNum type="arabicPeriod" startAt="9"/>
            </a:pPr>
            <a:r>
              <a:rPr lang="en-US" sz="2600" b="1" dirty="0">
                <a:solidFill>
                  <a:srgbClr val="6600FF"/>
                </a:solidFill>
              </a:rPr>
              <a:t>Monitoring:</a:t>
            </a:r>
            <a:r>
              <a:rPr lang="en-US" sz="2600" dirty="0"/>
              <a:t> Pay regular attention to technical excellence and good design to maximize agility.</a:t>
            </a:r>
            <a:endParaRPr lang="en-US" sz="2600" dirty="0"/>
          </a:p>
          <a:p>
            <a:pPr marL="514350" indent="-514350" algn="just">
              <a:buFont typeface="+mj-lt"/>
              <a:buAutoNum type="arabicPeriod" startAt="9"/>
            </a:pPr>
            <a:r>
              <a:rPr lang="en-US" sz="2600" b="1" dirty="0">
                <a:solidFill>
                  <a:srgbClr val="6600FF"/>
                </a:solidFill>
              </a:rPr>
              <a:t>Simplicity:</a:t>
            </a:r>
            <a:r>
              <a:rPr lang="en-US" sz="2600" dirty="0">
                <a:solidFill>
                  <a:srgbClr val="6600FF"/>
                </a:solidFill>
              </a:rPr>
              <a:t> </a:t>
            </a:r>
            <a:r>
              <a:rPr lang="en-US" sz="2600" dirty="0"/>
              <a:t>Keep things simple and use simple terms to measure the work that is not completed.</a:t>
            </a:r>
            <a:endParaRPr lang="en-US" sz="2600" dirty="0"/>
          </a:p>
          <a:p>
            <a:pPr marL="514350" indent="-514350" algn="just">
              <a:buFont typeface="+mj-lt"/>
              <a:buAutoNum type="arabicPeriod" startAt="9"/>
            </a:pPr>
            <a:r>
              <a:rPr lang="en-US" sz="2600" b="1" dirty="0">
                <a:solidFill>
                  <a:srgbClr val="6600FF"/>
                </a:solidFill>
              </a:rPr>
              <a:t>Self-organized Teams:</a:t>
            </a:r>
            <a:r>
              <a:rPr lang="en-US" sz="2600" dirty="0"/>
              <a:t> The Agile team should be self-organized. They should not be depending heavily on other teams because the best architectures, requirements, and designs emerge from self-organized teams.</a:t>
            </a:r>
            <a:endParaRPr lang="en-US" sz="2600" dirty="0"/>
          </a:p>
          <a:p>
            <a:pPr marL="514350" indent="-514350" algn="just">
              <a:buFont typeface="+mj-lt"/>
              <a:buAutoNum type="arabicPeriod" startAt="9"/>
            </a:pPr>
            <a:r>
              <a:rPr lang="en-US" sz="2600" b="1" dirty="0">
                <a:solidFill>
                  <a:srgbClr val="6600FF"/>
                </a:solidFill>
              </a:rPr>
              <a:t>Review the Work Regularly:</a:t>
            </a:r>
            <a:r>
              <a:rPr lang="en-US" sz="2600" dirty="0">
                <a:solidFill>
                  <a:srgbClr val="6600FF"/>
                </a:solidFill>
              </a:rPr>
              <a:t> </a:t>
            </a:r>
            <a:r>
              <a:rPr lang="en-US" sz="2600" dirty="0"/>
              <a:t>The work should be reviewed at regular intervals, so that the team canreflect on how to become more productive and adjust its behavior accordingly.</a:t>
            </a:r>
            <a:endParaRPr lang="en-US" sz="26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a:solidFill>
                  <a:srgbClr val="C00000"/>
                </a:solidFill>
              </a:rPr>
              <a:t>Agile Vs Waterfall Method</a:t>
            </a:r>
            <a:endParaRPr lang="en-US"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42" y="142093"/>
            <a:ext cx="9072563" cy="1091953"/>
          </a:xfrm>
        </p:spPr>
        <p:txBody>
          <a:bodyPr/>
          <a:lstStyle/>
          <a:p>
            <a:r>
              <a:rPr lang="en-US" sz="3600" b="1" dirty="0">
                <a:solidFill>
                  <a:srgbClr val="008000"/>
                </a:solidFill>
              </a:rPr>
              <a:t>Agile Vs Waterfall Method</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a:bodyPr>
          <a:lstStyle/>
          <a:p>
            <a:pPr algn="just"/>
            <a:r>
              <a:rPr lang="en-US" sz="2400" dirty="0"/>
              <a:t>There are numerous SDLC (Software Development Life Cycle) models that are followed during the software development phase. Each model follows a series of phases unique to its type to ensure success in the step of software development.</a:t>
            </a:r>
            <a:endParaRPr lang="en-US" sz="2400" dirty="0"/>
          </a:p>
          <a:p>
            <a:pPr algn="just"/>
            <a:r>
              <a:rPr lang="en-US" sz="2400" dirty="0" smtClean="0"/>
              <a:t>Here, </a:t>
            </a:r>
            <a:r>
              <a:rPr lang="en-US" sz="2400" dirty="0"/>
              <a:t>we are going to discuss two SDLC models that are Agile and Waterfall. Here, we will discuss both models separately, and then we will see the difference between them.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Agile </a:t>
            </a:r>
            <a:r>
              <a:rPr lang="en-US" dirty="0" smtClean="0">
                <a:solidFill>
                  <a:srgbClr val="FF0000"/>
                </a:solidFill>
              </a:rPr>
              <a:t>Model</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343942"/>
            <a:ext cx="5439569" cy="5442966"/>
          </a:xfrm>
        </p:spPr>
        <p:txBody>
          <a:bodyPr>
            <a:normAutofit lnSpcReduction="10000"/>
          </a:bodyPr>
          <a:lstStyle/>
          <a:p>
            <a:pPr algn="just"/>
            <a:r>
              <a:rPr lang="en-US" sz="2400" dirty="0" smtClean="0"/>
              <a:t>The </a:t>
            </a:r>
            <a:r>
              <a:rPr lang="en-US" sz="2400" dirty="0"/>
              <a:t>Agile methodology promotes the continuous interaction of the development and testing during the SDLC process of any project. Unlike the waterfall model, the development and testing activities in the agile model are simultaneous. Agile methodology allows much communication between the customers, developers, testers, and managers.</a:t>
            </a:r>
            <a:endParaRPr lang="en-US" sz="2400" dirty="0"/>
          </a:p>
          <a:p>
            <a:pPr algn="just"/>
            <a:r>
              <a:rPr lang="en-US" sz="2400" dirty="0"/>
              <a:t>In the Agile method, the entire project is divided into small incremental builds. All of these builds are provided in iterations, and each iteration lasts from one to three weeks.</a:t>
            </a:r>
            <a:endParaRPr lang="en-US" sz="2400" dirty="0"/>
          </a:p>
          <a:p>
            <a:endParaRPr lang="en-US" dirty="0"/>
          </a:p>
        </p:txBody>
      </p:sp>
      <p:sp>
        <p:nvSpPr>
          <p:cNvPr id="5" name="AutoShape 2" descr="Agile vs Waterfall model"/>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6" name="Picture 5"/>
          <p:cNvPicPr>
            <a:picLocks noChangeAspect="1"/>
          </p:cNvPicPr>
          <p:nvPr/>
        </p:nvPicPr>
        <p:blipFill>
          <a:blip r:embed="rId1"/>
          <a:stretch>
            <a:fillRect/>
          </a:stretch>
        </p:blipFill>
        <p:spPr>
          <a:xfrm>
            <a:off x="5943600" y="1524000"/>
            <a:ext cx="3982296" cy="52629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137161" y="0"/>
            <a:ext cx="9439434" cy="6786908"/>
          </a:xfrm>
        </p:spPr>
        <p:txBody>
          <a:bodyPr>
            <a:normAutofit fontScale="92500" lnSpcReduction="10000"/>
          </a:bodyPr>
          <a:lstStyle/>
          <a:p>
            <a:pPr algn="just"/>
            <a:r>
              <a:rPr lang="en-US" dirty="0"/>
              <a:t>Agile development methodology and testing practices have worked wonders for several organizations with positive aspects. The positive aspects of agile are not hidden. They are very much visible in organizations. There are some of the important points related to the agile model listed as follows </a:t>
            </a:r>
            <a:r>
              <a:rPr lang="en-US" dirty="0" smtClean="0"/>
              <a:t>–</a:t>
            </a:r>
            <a:endParaRPr lang="en-US" dirty="0" smtClean="0"/>
          </a:p>
          <a:p>
            <a:pPr lvl="1" algn="just"/>
            <a:r>
              <a:rPr lang="en-US" dirty="0">
                <a:solidFill>
                  <a:srgbClr val="008000"/>
                </a:solidFill>
              </a:rPr>
              <a:t>Agile focuses on customer feedback, collaboration, small and rapid releases.</a:t>
            </a:r>
            <a:endParaRPr lang="en-US" dirty="0">
              <a:solidFill>
                <a:srgbClr val="008000"/>
              </a:solidFill>
            </a:endParaRPr>
          </a:p>
          <a:p>
            <a:pPr lvl="1" algn="just"/>
            <a:r>
              <a:rPr lang="en-US" dirty="0">
                <a:solidFill>
                  <a:srgbClr val="6600FF"/>
                </a:solidFill>
              </a:rPr>
              <a:t>Its purpose is to manage complex projects.</a:t>
            </a:r>
            <a:endParaRPr lang="en-US" dirty="0">
              <a:solidFill>
                <a:srgbClr val="6600FF"/>
              </a:solidFill>
            </a:endParaRPr>
          </a:p>
          <a:p>
            <a:pPr lvl="1" algn="just"/>
            <a:r>
              <a:rPr lang="en-US" dirty="0">
                <a:solidFill>
                  <a:srgbClr val="008000"/>
                </a:solidFill>
              </a:rPr>
              <a:t>The Agile produces better application suites with the desired requirements. Moreover, it can quickly adapt according to the changes made on time during the project life.</a:t>
            </a:r>
            <a:endParaRPr lang="en-US" dirty="0">
              <a:solidFill>
                <a:srgbClr val="008000"/>
              </a:solidFill>
            </a:endParaRPr>
          </a:p>
          <a:p>
            <a:pPr lvl="1" algn="just"/>
            <a:r>
              <a:rPr lang="en-US" dirty="0">
                <a:solidFill>
                  <a:srgbClr val="6600FF"/>
                </a:solidFill>
              </a:rPr>
              <a:t>It has a small team size. Therefore, fewer people work on it so that they can move faster.</a:t>
            </a:r>
            <a:endParaRPr lang="en-US" dirty="0">
              <a:solidFill>
                <a:srgbClr val="6600FF"/>
              </a:solidFill>
            </a:endParaRPr>
          </a:p>
          <a:p>
            <a:pPr lvl="1" algn="just"/>
            <a:r>
              <a:rPr lang="en-US" dirty="0">
                <a:solidFill>
                  <a:srgbClr val="008000"/>
                </a:solidFill>
              </a:rPr>
              <a:t>The agile model is not a suitable model for small projects. The expenses of developing the small projects using agile are more than compared to other models.</a:t>
            </a:r>
            <a:endParaRPr lang="en-US" dirty="0">
              <a:solidFill>
                <a:srgbClr val="008000"/>
              </a:solidFill>
            </a:endParaRPr>
          </a:p>
          <a:p>
            <a:pPr lvl="1" algn="just"/>
            <a:r>
              <a:rPr lang="en-US" dirty="0">
                <a:solidFill>
                  <a:srgbClr val="6600FF"/>
                </a:solidFill>
              </a:rPr>
              <a:t>In agile methodology, the interaction of customers is very high, as after each iteration an incremental model is deployed to customers.</a:t>
            </a:r>
            <a:endParaRPr lang="en-US" dirty="0">
              <a:solidFill>
                <a:srgbClr val="6600FF"/>
              </a:solidFill>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Waterfall </a:t>
            </a:r>
            <a:r>
              <a:rPr lang="en-US" b="1" dirty="0" smtClean="0">
                <a:solidFill>
                  <a:srgbClr val="C00000"/>
                </a:solidFill>
              </a:rPr>
              <a:t>model</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algn="just"/>
            <a:r>
              <a:rPr lang="en-US" sz="2400" dirty="0" smtClean="0"/>
              <a:t>It </a:t>
            </a:r>
            <a:r>
              <a:rPr lang="en-US" sz="2400" dirty="0"/>
              <a:t>is one of the easiest and traditional model to manage. Because of its traditional development nature, each phase has specific deliverables and a review process. The waterfall model works well in smaller size projects where requirements are easily understandable.</a:t>
            </a:r>
            <a:endParaRPr lang="en-US" sz="2400" dirty="0"/>
          </a:p>
          <a:p>
            <a:endParaRPr lang="en-US" dirty="0"/>
          </a:p>
        </p:txBody>
      </p:sp>
      <p:pic>
        <p:nvPicPr>
          <p:cNvPr id="5" name="Picture 4"/>
          <p:cNvPicPr>
            <a:picLocks noChangeAspect="1"/>
          </p:cNvPicPr>
          <p:nvPr/>
        </p:nvPicPr>
        <p:blipFill>
          <a:blip r:embed="rId1"/>
          <a:stretch>
            <a:fillRect/>
          </a:stretch>
        </p:blipFill>
        <p:spPr>
          <a:xfrm>
            <a:off x="4324032" y="3021646"/>
            <a:ext cx="4724400" cy="42630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228601" y="0"/>
            <a:ext cx="9347994" cy="6786908"/>
          </a:xfrm>
        </p:spPr>
        <p:txBody>
          <a:bodyPr>
            <a:normAutofit/>
          </a:bodyPr>
          <a:lstStyle/>
          <a:p>
            <a:pPr algn="just"/>
            <a:r>
              <a:rPr lang="en-US" sz="2200" dirty="0"/>
              <a:t>The waterfall model is a universally accepted SDLC model. In this method, the whole process of software development is divided into various phases. The development in the waterfall model is seen as flowing steadily downwards (like a waterfall) as it is a continuous software development model. This model is named "Waterfall Model", because its diagrammatic representation resembles a cascade of waterfalls. Some important points related to the waterfall model are listed as follows </a:t>
            </a:r>
            <a:r>
              <a:rPr lang="en-US" sz="2200" dirty="0" smtClean="0"/>
              <a:t>–</a:t>
            </a:r>
            <a:endParaRPr lang="en-US" sz="2200" dirty="0" smtClean="0"/>
          </a:p>
          <a:p>
            <a:pPr lvl="1"/>
            <a:r>
              <a:rPr lang="en-US" dirty="0">
                <a:solidFill>
                  <a:srgbClr val="6600FF"/>
                </a:solidFill>
              </a:rPr>
              <a:t>Waterfall model is not an ideal model to develop a large scale project size.</a:t>
            </a:r>
            <a:endParaRPr lang="en-US" dirty="0">
              <a:solidFill>
                <a:srgbClr val="6600FF"/>
              </a:solidFill>
            </a:endParaRPr>
          </a:p>
          <a:p>
            <a:pPr lvl="1"/>
            <a:r>
              <a:rPr lang="en-US" dirty="0">
                <a:solidFill>
                  <a:srgbClr val="008000"/>
                </a:solidFill>
              </a:rPr>
              <a:t>The requirements in the waterfall model should be clear cut at the beginning time; otherwise, it may lead to a less effective method.</a:t>
            </a:r>
            <a:endParaRPr lang="en-US" dirty="0">
              <a:solidFill>
                <a:srgbClr val="008000"/>
              </a:solidFill>
            </a:endParaRPr>
          </a:p>
          <a:p>
            <a:pPr lvl="1"/>
            <a:r>
              <a:rPr lang="en-US" dirty="0">
                <a:solidFill>
                  <a:srgbClr val="6600FF"/>
                </a:solidFill>
              </a:rPr>
              <a:t>In the waterfall model, it is hard to move back in order to make changes in the previous phase.</a:t>
            </a:r>
            <a:endParaRPr lang="en-US" dirty="0">
              <a:solidFill>
                <a:srgbClr val="6600FF"/>
              </a:solidFill>
            </a:endParaRPr>
          </a:p>
          <a:p>
            <a:pPr lvl="1"/>
            <a:r>
              <a:rPr lang="en-US" dirty="0">
                <a:solidFill>
                  <a:srgbClr val="008000"/>
                </a:solidFill>
              </a:rPr>
              <a:t>The testing process in the waterfall model starts after the completion of development. So, there is a high chance of bugs to be found later in the project development.</a:t>
            </a:r>
            <a:endParaRPr lang="en-US" dirty="0">
              <a:solidFill>
                <a:srgbClr val="008000"/>
              </a:solidFill>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190" y="168275"/>
            <a:ext cx="9072880" cy="700405"/>
          </a:xfrm>
        </p:spPr>
        <p:txBody>
          <a:bodyPr>
            <a:normAutofit/>
          </a:bodyPr>
          <a:lstStyle/>
          <a:p>
            <a:r>
              <a:rPr lang="en-US" b="1" dirty="0">
                <a:solidFill>
                  <a:srgbClr val="C00000"/>
                </a:solidFill>
              </a:rPr>
              <a:t>Agile model v/s Waterfall </a:t>
            </a:r>
            <a:r>
              <a:rPr lang="en-US" b="1" dirty="0" smtClean="0">
                <a:solidFill>
                  <a:srgbClr val="C00000"/>
                </a:solidFill>
              </a:rPr>
              <a:t>model</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graphicFrame>
        <p:nvGraphicFramePr>
          <p:cNvPr id="5" name="Content Placeholder 4"/>
          <p:cNvGraphicFramePr>
            <a:graphicFrameLocks noGrp="1"/>
          </p:cNvGraphicFramePr>
          <p:nvPr>
            <p:ph sz="quarter" idx="1"/>
            <p:custDataLst>
              <p:tags r:id="rId1"/>
            </p:custDataLst>
          </p:nvPr>
        </p:nvGraphicFramePr>
        <p:xfrm>
          <a:off x="504190" y="1008380"/>
          <a:ext cx="9162415" cy="6376670"/>
        </p:xfrm>
        <a:graphic>
          <a:graphicData uri="http://schemas.openxmlformats.org/drawingml/2006/table">
            <a:tbl>
              <a:tblPr/>
              <a:tblGrid>
                <a:gridCol w="562610"/>
                <a:gridCol w="1783080"/>
                <a:gridCol w="3413760"/>
                <a:gridCol w="3402965"/>
              </a:tblGrid>
              <a:tr h="659765">
                <a:tc>
                  <a:txBody>
                    <a:bodyPr/>
                    <a:lstStyle/>
                    <a:p>
                      <a:pPr algn="l" fontAlgn="t"/>
                      <a:r>
                        <a:rPr lang="en-US" sz="1800" b="1" dirty="0">
                          <a:solidFill>
                            <a:srgbClr val="000000"/>
                          </a:solidFill>
                          <a:effectLst/>
                          <a:latin typeface="Arial" panose="020B0604020202020204" pitchFamily="34" charset="0"/>
                          <a:cs typeface="Arial" panose="020B0604020202020204" pitchFamily="34" charset="0"/>
                        </a:rPr>
                        <a:t>S.no.</a:t>
                      </a:r>
                      <a:endParaRPr lang="en-US" sz="1800" b="1" dirty="0">
                        <a:solidFill>
                          <a:srgbClr val="000000"/>
                        </a:solidFill>
                        <a:effectLst/>
                        <a:latin typeface="Arial" panose="020B0604020202020204" pitchFamily="34" charset="0"/>
                        <a:cs typeface="Arial" panose="020B0604020202020204" pitchFamily="34" charset="0"/>
                      </a:endParaRPr>
                    </a:p>
                  </a:txBody>
                  <a:tcPr marL="38396" marR="38396" marT="38396" marB="38396">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7CCBE"/>
                    </a:solidFill>
                  </a:tcPr>
                </a:tc>
                <a:tc>
                  <a:txBody>
                    <a:bodyPr/>
                    <a:lstStyle/>
                    <a:p>
                      <a:pPr algn="l" fontAlgn="t"/>
                      <a:r>
                        <a:rPr lang="en-US" sz="1800" b="1" dirty="0">
                          <a:solidFill>
                            <a:srgbClr val="000000"/>
                          </a:solidFill>
                          <a:effectLst/>
                          <a:latin typeface="Arial" panose="020B0604020202020204" pitchFamily="34" charset="0"/>
                          <a:cs typeface="Arial" panose="020B0604020202020204" pitchFamily="34" charset="0"/>
                        </a:rPr>
                        <a:t>Purpose</a:t>
                      </a:r>
                      <a:endParaRPr lang="en-US" sz="1800" b="1" dirty="0">
                        <a:solidFill>
                          <a:srgbClr val="000000"/>
                        </a:solidFill>
                        <a:effectLst/>
                        <a:latin typeface="Arial" panose="020B0604020202020204" pitchFamily="34" charset="0"/>
                        <a:cs typeface="Arial" panose="020B0604020202020204" pitchFamily="34" charset="0"/>
                      </a:endParaRPr>
                    </a:p>
                  </a:txBody>
                  <a:tcPr marL="38396" marR="38396" marT="38396" marB="38396">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7CCBE"/>
                    </a:solidFill>
                  </a:tcPr>
                </a:tc>
                <a:tc>
                  <a:txBody>
                    <a:bodyPr/>
                    <a:lstStyle/>
                    <a:p>
                      <a:pPr algn="l" fontAlgn="t"/>
                      <a:r>
                        <a:rPr lang="en-US" sz="1800" b="1" dirty="0">
                          <a:solidFill>
                            <a:srgbClr val="000000"/>
                          </a:solidFill>
                          <a:effectLst/>
                          <a:latin typeface="Arial" panose="020B0604020202020204" pitchFamily="34" charset="0"/>
                          <a:cs typeface="Arial" panose="020B0604020202020204" pitchFamily="34" charset="0"/>
                        </a:rPr>
                        <a:t>Agile model</a:t>
                      </a:r>
                      <a:endParaRPr lang="en-US" sz="1800" b="1" dirty="0">
                        <a:solidFill>
                          <a:srgbClr val="000000"/>
                        </a:solidFill>
                        <a:effectLst/>
                        <a:latin typeface="Arial" panose="020B0604020202020204" pitchFamily="34" charset="0"/>
                        <a:cs typeface="Arial" panose="020B0604020202020204" pitchFamily="34" charset="0"/>
                      </a:endParaRPr>
                    </a:p>
                  </a:txBody>
                  <a:tcPr marL="38396" marR="38396" marT="38396" marB="38396">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7CCBE"/>
                    </a:solidFill>
                  </a:tcPr>
                </a:tc>
                <a:tc>
                  <a:txBody>
                    <a:bodyPr/>
                    <a:lstStyle/>
                    <a:p>
                      <a:pPr algn="l" fontAlgn="t"/>
                      <a:r>
                        <a:rPr lang="en-US" sz="1800" b="1" dirty="0">
                          <a:solidFill>
                            <a:srgbClr val="000000"/>
                          </a:solidFill>
                          <a:effectLst/>
                          <a:latin typeface="Arial" panose="020B0604020202020204" pitchFamily="34" charset="0"/>
                          <a:cs typeface="Arial" panose="020B0604020202020204" pitchFamily="34" charset="0"/>
                        </a:rPr>
                        <a:t>Waterfall model</a:t>
                      </a:r>
                      <a:endParaRPr lang="en-US" sz="1800" b="1" dirty="0">
                        <a:solidFill>
                          <a:srgbClr val="000000"/>
                        </a:solidFill>
                        <a:effectLst/>
                        <a:latin typeface="Arial" panose="020B0604020202020204" pitchFamily="34" charset="0"/>
                        <a:cs typeface="Arial" panose="020B0604020202020204" pitchFamily="34" charset="0"/>
                      </a:endParaRPr>
                    </a:p>
                  </a:txBody>
                  <a:tcPr marL="38396" marR="38396" marT="38396" marB="38396">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C7CCBE"/>
                    </a:solidFill>
                  </a:tcPr>
                </a:tc>
              </a:tr>
              <a:tr h="1501775">
                <a:tc>
                  <a:txBody>
                    <a:bodyPr/>
                    <a:lstStyle/>
                    <a:p>
                      <a:pPr algn="just" fontAlgn="t"/>
                      <a:r>
                        <a:rPr lang="en-US" sz="1600" b="1" dirty="0">
                          <a:solidFill>
                            <a:srgbClr val="333333"/>
                          </a:solidFill>
                          <a:effectLst/>
                          <a:latin typeface="Arial" panose="020B0604020202020204" pitchFamily="34" charset="0"/>
                          <a:cs typeface="Arial" panose="020B0604020202020204" pitchFamily="34" charset="0"/>
                        </a:rPr>
                        <a:t>1.</a:t>
                      </a:r>
                      <a:endParaRPr lang="en-US" sz="1600" b="1"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600" b="1" dirty="0">
                          <a:solidFill>
                            <a:srgbClr val="333333"/>
                          </a:solidFill>
                          <a:effectLst/>
                          <a:latin typeface="Arial" panose="020B0604020202020204" pitchFamily="34" charset="0"/>
                          <a:cs typeface="Arial" panose="020B0604020202020204" pitchFamily="34" charset="0"/>
                        </a:rPr>
                        <a:t>Definition</a:t>
                      </a:r>
                      <a:endParaRPr lang="en-US" sz="1600" b="1"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Agile model follows the incremental approach, where each incremental part is developed through iteration after every timebox.</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800">
                          <a:solidFill>
                            <a:srgbClr val="333333"/>
                          </a:solidFill>
                          <a:effectLst/>
                          <a:latin typeface="Arial" panose="020B0604020202020204" pitchFamily="34" charset="0"/>
                          <a:cs typeface="Arial" panose="020B0604020202020204" pitchFamily="34" charset="0"/>
                        </a:rPr>
                        <a:t>Waterfall model follows a sequential design process.</a:t>
                      </a:r>
                      <a:endParaRPr lang="en-US" sz="180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1211580">
                <a:tc>
                  <a:txBody>
                    <a:bodyPr/>
                    <a:lstStyle/>
                    <a:p>
                      <a:pPr algn="just" fontAlgn="t"/>
                      <a:r>
                        <a:rPr lang="en-US" sz="1600" b="1" dirty="0">
                          <a:solidFill>
                            <a:srgbClr val="333333"/>
                          </a:solidFill>
                          <a:effectLst/>
                          <a:latin typeface="Arial" panose="020B0604020202020204" pitchFamily="34" charset="0"/>
                          <a:cs typeface="Arial" panose="020B0604020202020204" pitchFamily="34" charset="0"/>
                        </a:rPr>
                        <a:t>2.</a:t>
                      </a:r>
                      <a:endParaRPr lang="en-US" sz="1600" b="1"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600" b="1" dirty="0">
                          <a:solidFill>
                            <a:srgbClr val="333333"/>
                          </a:solidFill>
                          <a:effectLst/>
                          <a:latin typeface="Arial" panose="020B0604020202020204" pitchFamily="34" charset="0"/>
                          <a:cs typeface="Arial" panose="020B0604020202020204" pitchFamily="34" charset="0"/>
                        </a:rPr>
                        <a:t>Progress</a:t>
                      </a:r>
                      <a:endParaRPr lang="en-US" sz="1600" b="1"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In the agile model, the measurement of progress is in terms of developed and delivered functionalities.</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800">
                          <a:solidFill>
                            <a:srgbClr val="333333"/>
                          </a:solidFill>
                          <a:effectLst/>
                          <a:latin typeface="Arial" panose="020B0604020202020204" pitchFamily="34" charset="0"/>
                          <a:cs typeface="Arial" panose="020B0604020202020204" pitchFamily="34" charset="0"/>
                        </a:rPr>
                        <a:t>In the waterfall model, generally the measurement of success is in terms of completed and reviewed artifacts.</a:t>
                      </a:r>
                      <a:endParaRPr lang="en-US" sz="180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r>
              <a:tr h="1501775">
                <a:tc>
                  <a:txBody>
                    <a:bodyPr/>
                    <a:lstStyle/>
                    <a:p>
                      <a:pPr algn="just" fontAlgn="t"/>
                      <a:r>
                        <a:rPr lang="en-US" sz="1600" b="1">
                          <a:solidFill>
                            <a:srgbClr val="333333"/>
                          </a:solidFill>
                          <a:effectLst/>
                          <a:latin typeface="Arial" panose="020B0604020202020204" pitchFamily="34" charset="0"/>
                          <a:cs typeface="Arial" panose="020B0604020202020204" pitchFamily="34" charset="0"/>
                        </a:rPr>
                        <a:t>3.</a:t>
                      </a:r>
                      <a:endParaRPr lang="en-US" sz="1600" b="1">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600" b="1">
                          <a:solidFill>
                            <a:srgbClr val="333333"/>
                          </a:solidFill>
                          <a:effectLst/>
                          <a:latin typeface="Arial" panose="020B0604020202020204" pitchFamily="34" charset="0"/>
                          <a:cs typeface="Arial" panose="020B0604020202020204" pitchFamily="34" charset="0"/>
                        </a:rPr>
                        <a:t>Nature</a:t>
                      </a:r>
                      <a:endParaRPr lang="en-US" sz="1600" b="1">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Agile model is flexible as there is a possibility of changing the requirements even after starting the development process.</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On the other hand, the waterfall model is rigid as it does not allow to modify the requirements once the development process starts.</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FFFFFF"/>
                    </a:solidFill>
                  </a:tcPr>
                </a:tc>
              </a:tr>
              <a:tr h="1501775">
                <a:tc>
                  <a:txBody>
                    <a:bodyPr/>
                    <a:lstStyle/>
                    <a:p>
                      <a:pPr algn="just" fontAlgn="t"/>
                      <a:r>
                        <a:rPr lang="en-US" sz="1600" b="1">
                          <a:solidFill>
                            <a:srgbClr val="333333"/>
                          </a:solidFill>
                          <a:effectLst/>
                          <a:latin typeface="Arial" panose="020B0604020202020204" pitchFamily="34" charset="0"/>
                          <a:cs typeface="Arial" panose="020B0604020202020204" pitchFamily="34" charset="0"/>
                        </a:rPr>
                        <a:t>4.</a:t>
                      </a:r>
                      <a:endParaRPr lang="en-US" sz="1600" b="1">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600" b="1">
                          <a:solidFill>
                            <a:srgbClr val="333333"/>
                          </a:solidFill>
                          <a:effectLst/>
                          <a:latin typeface="Arial" panose="020B0604020202020204" pitchFamily="34" charset="0"/>
                          <a:cs typeface="Arial" panose="020B0604020202020204" pitchFamily="34" charset="0"/>
                        </a:rPr>
                        <a:t>Customer interaction</a:t>
                      </a:r>
                      <a:endParaRPr lang="en-US" sz="1600" b="1">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In Agile model, there is a high customer interaction. It is because, after every iteration, an incremental version is deployed to the customer.</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c>
                  <a:txBody>
                    <a:bodyPr/>
                    <a:lstStyle/>
                    <a:p>
                      <a:pPr algn="just" fontAlgn="t"/>
                      <a:r>
                        <a:rPr lang="en-US" sz="1800" dirty="0">
                          <a:solidFill>
                            <a:srgbClr val="333333"/>
                          </a:solidFill>
                          <a:effectLst/>
                          <a:latin typeface="Arial" panose="020B0604020202020204" pitchFamily="34" charset="0"/>
                          <a:cs typeface="Arial" panose="020B0604020202020204" pitchFamily="34" charset="0"/>
                        </a:rPr>
                        <a:t>Customer interaction in waterfall model is very less. It is because, in a waterfall model, the product is delivered to the customer after overall development.</a:t>
                      </a:r>
                      <a:endParaRPr lang="en-US" sz="1800" dirty="0">
                        <a:solidFill>
                          <a:srgbClr val="333333"/>
                        </a:solidFill>
                        <a:effectLst/>
                        <a:latin typeface="Arial" panose="020B0604020202020204" pitchFamily="34" charset="0"/>
                        <a:cs typeface="Arial" panose="020B0604020202020204" pitchFamily="34" charset="0"/>
                      </a:endParaRPr>
                    </a:p>
                  </a:txBody>
                  <a:tcPr marL="25597" marR="25597" marT="25597" marB="25597">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rgbClr val="EFF1EB"/>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graphicFrame>
        <p:nvGraphicFramePr>
          <p:cNvPr id="5" name="Content Placeholder 4"/>
          <p:cNvGraphicFramePr>
            <a:graphicFrameLocks noGrp="1"/>
          </p:cNvGraphicFramePr>
          <p:nvPr>
            <p:ph sz="quarter" idx="1"/>
          </p:nvPr>
        </p:nvGraphicFramePr>
        <p:xfrm>
          <a:off x="137161" y="915035"/>
          <a:ext cx="9806305" cy="5993983"/>
        </p:xfrm>
        <a:graphic>
          <a:graphicData uri="http://schemas.openxmlformats.org/drawingml/2006/table">
            <a:tbl>
              <a:tblPr/>
              <a:tblGrid>
                <a:gridCol w="579119"/>
                <a:gridCol w="1417320"/>
                <a:gridCol w="3672840"/>
                <a:gridCol w="4137025"/>
              </a:tblGrid>
              <a:tr h="1661554">
                <a:tc>
                  <a:txBody>
                    <a:bodyPr/>
                    <a:lstStyle/>
                    <a:p>
                      <a:pPr algn="just" fontAlgn="t"/>
                      <a:r>
                        <a:rPr lang="en-US" sz="2000" b="1" dirty="0">
                          <a:solidFill>
                            <a:srgbClr val="333333"/>
                          </a:solidFill>
                          <a:effectLst/>
                          <a:latin typeface="Arial" panose="020B0604020202020204" pitchFamily="34" charset="0"/>
                          <a:cs typeface="Arial" panose="020B0604020202020204" pitchFamily="34" charset="0"/>
                        </a:rPr>
                        <a:t>5.</a:t>
                      </a:r>
                      <a:endParaRPr lang="en-US" sz="2000" b="1"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1" dirty="0">
                          <a:solidFill>
                            <a:srgbClr val="333333"/>
                          </a:solidFill>
                          <a:effectLst/>
                          <a:latin typeface="Arial" panose="020B0604020202020204" pitchFamily="34" charset="0"/>
                          <a:cs typeface="Arial" panose="020B0604020202020204" pitchFamily="34" charset="0"/>
                        </a:rPr>
                        <a:t>Team size</a:t>
                      </a:r>
                      <a:endParaRPr lang="en-US" sz="2000" b="1"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Arial" panose="020B0604020202020204" pitchFamily="34" charset="0"/>
                          <a:cs typeface="Arial" panose="020B0604020202020204" pitchFamily="34" charset="0"/>
                        </a:rPr>
                        <a:t>It has a small team size. As smaller is the team, the fewer people work on it so that they can move faster.</a:t>
                      </a:r>
                      <a:endParaRPr lang="en-US" sz="200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Arial" panose="020B0604020202020204" pitchFamily="34" charset="0"/>
                          <a:cs typeface="Arial" panose="020B0604020202020204" pitchFamily="34" charset="0"/>
                        </a:rPr>
                        <a:t>In the waterfall model, the team may consist more members.</a:t>
                      </a:r>
                      <a:endParaRPr lang="en-US" sz="200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016125">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6.</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Suitability</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Arial" panose="020B0604020202020204" pitchFamily="34" charset="0"/>
                          <a:cs typeface="Arial" panose="020B0604020202020204" pitchFamily="34" charset="0"/>
                        </a:rPr>
                        <a:t>Agile model is not a suitable model for small projects. The expenses of developing the small projects using agile is more than compared to other models.</a:t>
                      </a:r>
                      <a:endParaRPr lang="en-US" sz="2000"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Arial" panose="020B0604020202020204" pitchFamily="34" charset="0"/>
                          <a:cs typeface="Arial" panose="020B0604020202020204" pitchFamily="34" charset="0"/>
                        </a:rPr>
                        <a:t>Waterfall model works well in smaller size projects where requirements are easily understandable. But waterfall model is not suitable for developing the large projects.</a:t>
                      </a:r>
                      <a:endParaRPr lang="en-US" sz="2000"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42164">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7.</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Test plan</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Arial" panose="020B0604020202020204" pitchFamily="34" charset="0"/>
                          <a:cs typeface="Arial" panose="020B0604020202020204" pitchFamily="34" charset="0"/>
                        </a:rPr>
                        <a:t>The test plan is reviewed after each sprint.</a:t>
                      </a:r>
                      <a:endParaRPr lang="en-US" sz="200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Arial" panose="020B0604020202020204" pitchFamily="34" charset="0"/>
                          <a:cs typeface="Arial" panose="020B0604020202020204" pitchFamily="34" charset="0"/>
                        </a:rPr>
                        <a:t>Test plan is reviewed after complete development.</a:t>
                      </a:r>
                      <a:endParaRPr lang="en-US" sz="2000"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374140">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8.</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b="1">
                          <a:solidFill>
                            <a:srgbClr val="333333"/>
                          </a:solidFill>
                          <a:effectLst/>
                          <a:latin typeface="Arial" panose="020B0604020202020204" pitchFamily="34" charset="0"/>
                          <a:cs typeface="Arial" panose="020B0604020202020204" pitchFamily="34" charset="0"/>
                        </a:rPr>
                        <a:t>Testing</a:t>
                      </a:r>
                      <a:endParaRPr lang="en-US" sz="2000" b="1">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Arial" panose="020B0604020202020204" pitchFamily="34" charset="0"/>
                          <a:cs typeface="Arial" panose="020B0604020202020204" pitchFamily="34" charset="0"/>
                        </a:rPr>
                        <a:t>Testing team can take part in the requirements change phase without problems.</a:t>
                      </a:r>
                      <a:endParaRPr lang="en-US" sz="200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Arial" panose="020B0604020202020204" pitchFamily="34" charset="0"/>
                          <a:cs typeface="Arial" panose="020B0604020202020204" pitchFamily="34" charset="0"/>
                        </a:rPr>
                        <a:t>It is difficult for the testing team to initiate any change in needs.</a:t>
                      </a:r>
                      <a:endParaRPr lang="en-US" sz="2000" dirty="0">
                        <a:solidFill>
                          <a:srgbClr val="333333"/>
                        </a:solidFill>
                        <a:effectLst/>
                        <a:latin typeface="Arial" panose="020B0604020202020204" pitchFamily="34" charset="0"/>
                        <a:cs typeface="Arial" panose="020B0604020202020204" pitchFamily="34" charset="0"/>
                      </a:endParaRPr>
                    </a:p>
                  </a:txBody>
                  <a:tcPr marL="33427" marR="33427" marT="33427" marB="334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2" name="Text Box 1"/>
          <p:cNvSpPr txBox="1"/>
          <p:nvPr/>
        </p:nvSpPr>
        <p:spPr>
          <a:xfrm>
            <a:off x="555625" y="210820"/>
            <a:ext cx="5041900" cy="460375"/>
          </a:xfrm>
          <a:prstGeom prst="rect">
            <a:avLst/>
          </a:prstGeom>
          <a:noFill/>
        </p:spPr>
        <p:txBody>
          <a:bodyPr wrap="square" rtlCol="0" anchor="t">
            <a:spAutoFit/>
          </a:bodyPr>
          <a:p>
            <a:r>
              <a:rPr lang="en-US" b="1" dirty="0">
                <a:solidFill>
                  <a:srgbClr val="C00000"/>
                </a:solidFill>
                <a:latin typeface="Arial" panose="020B0604020202020204" pitchFamily="34" charset="0"/>
                <a:cs typeface="Arial" panose="020B0604020202020204" pitchFamily="34" charset="0"/>
                <a:sym typeface="+mn-ea"/>
              </a:rPr>
              <a:t>Agile model v/s Waterfall </a:t>
            </a:r>
            <a:r>
              <a:rPr lang="en-US" b="1" dirty="0" smtClean="0">
                <a:solidFill>
                  <a:srgbClr val="C00000"/>
                </a:solidFill>
                <a:latin typeface="Arial" panose="020B0604020202020204" pitchFamily="34" charset="0"/>
                <a:cs typeface="Arial" panose="020B0604020202020204" pitchFamily="34" charset="0"/>
                <a:sym typeface="+mn-ea"/>
              </a:rPr>
              <a:t>model</a:t>
            </a:r>
            <a:endParaRPr lang="en-US" b="1" dirty="0" smtClean="0">
              <a:solidFill>
                <a:srgbClr val="C00000"/>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a:solidFill>
                  <a:srgbClr val="C00000"/>
                </a:solidFill>
              </a:rPr>
              <a:t>Iterative Agile Software Development</a:t>
            </a:r>
            <a:endParaRPr lang="en-US"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rPr>
              <a:t>Course Outcomes</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fontScale="92500"/>
          </a:bodyPr>
          <a:lstStyle/>
          <a:p>
            <a:pPr algn="just"/>
            <a:r>
              <a:rPr lang="en-US" sz="2800" dirty="0"/>
              <a:t>CO1 - Explains about traditional software methodologies and about software project estimation, roles of developers and IT operations conflicts (K2)</a:t>
            </a:r>
            <a:endParaRPr lang="en-US" sz="2800" dirty="0"/>
          </a:p>
          <a:p>
            <a:pPr algn="just"/>
            <a:r>
              <a:rPr lang="en-US" sz="2800" dirty="0">
                <a:solidFill>
                  <a:srgbClr val="C00000"/>
                </a:solidFill>
              </a:rPr>
              <a:t>CO2 - Realize the importance of agile software development practices in determining the requirements for a  software system and about agile manifesto, values and principles (K3)</a:t>
            </a:r>
            <a:endParaRPr lang="en-US" sz="2800" dirty="0">
              <a:solidFill>
                <a:srgbClr val="C00000"/>
              </a:solidFill>
            </a:endParaRPr>
          </a:p>
          <a:p>
            <a:pPr algn="just"/>
            <a:r>
              <a:rPr lang="en-US" sz="2800" dirty="0"/>
              <a:t>CO3 - Provides basic ideas of </a:t>
            </a:r>
            <a:r>
              <a:rPr lang="en-US" sz="2800" dirty="0" err="1"/>
              <a:t>devops</a:t>
            </a:r>
            <a:r>
              <a:rPr lang="en-US" sz="2800" dirty="0"/>
              <a:t> and its role in terms of version control, automated testing, continuous integration and delivery (K3)</a:t>
            </a:r>
            <a:endParaRPr lang="en-US" sz="2800" dirty="0"/>
          </a:p>
          <a:p>
            <a:pPr algn="just"/>
            <a:r>
              <a:rPr lang="en-US" sz="2800" dirty="0"/>
              <a:t>CO4 - Illustrates the purposes of </a:t>
            </a:r>
            <a:r>
              <a:rPr lang="en-US" sz="2800" dirty="0" err="1"/>
              <a:t>devops</a:t>
            </a:r>
            <a:r>
              <a:rPr lang="en-US" sz="2800" dirty="0"/>
              <a:t> with MVP, continuous integration and delivery (K2)</a:t>
            </a:r>
            <a:endParaRPr lang="en-US" sz="2800" dirty="0"/>
          </a:p>
          <a:p>
            <a:pPr algn="just"/>
            <a:r>
              <a:rPr lang="en-US" sz="2800" dirty="0"/>
              <a:t>CO5 - Explains the role of CAMS in </a:t>
            </a:r>
            <a:r>
              <a:rPr lang="en-US" sz="2800" dirty="0" err="1"/>
              <a:t>devops</a:t>
            </a:r>
            <a:r>
              <a:rPr lang="en-US" sz="2800" dirty="0"/>
              <a:t> (K3)</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is the Iterative Development Process?</a:t>
            </a:r>
            <a:endParaRPr lang="en-US"/>
          </a:p>
        </p:txBody>
      </p:sp>
      <p:sp>
        <p:nvSpPr>
          <p:cNvPr id="3" name="Content Placeholder 2"/>
          <p:cNvSpPr>
            <a:spLocks noGrp="1"/>
          </p:cNvSpPr>
          <p:nvPr>
            <p:ph sz="quarter" idx="1"/>
          </p:nvPr>
        </p:nvSpPr>
        <p:spPr>
          <a:xfrm>
            <a:off x="504190" y="1343660"/>
            <a:ext cx="8728075" cy="5443220"/>
          </a:xfrm>
        </p:spPr>
        <p:txBody>
          <a:bodyPr>
            <a:normAutofit lnSpcReduction="20000"/>
          </a:bodyPr>
          <a:p>
            <a:r>
              <a:rPr lang="en-US"/>
              <a:t>Iterative development breaks down large tasks into smaller pieces </a:t>
            </a:r>
            <a:r>
              <a:rPr lang="en-US">
                <a:solidFill>
                  <a:srgbClr val="FF0000"/>
                </a:solidFill>
              </a:rPr>
              <a:t>that can be repeated, refined, and researched</a:t>
            </a:r>
            <a:r>
              <a:rPr lang="en-US"/>
              <a:t> throughout the software development cycle.</a:t>
            </a:r>
            <a:endParaRPr lang="en-US"/>
          </a:p>
          <a:p>
            <a:endParaRPr lang="en-US"/>
          </a:p>
          <a:p>
            <a:r>
              <a:rPr lang="en-US"/>
              <a:t>Project developers use the most recent development, or iteration, as a base from which to design further products or processes. The iterative development model seeks to advance and refine a product or process in every iteration. </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quarter" idx="1"/>
          </p:nvPr>
        </p:nvSpPr>
        <p:spPr/>
        <p:txBody>
          <a:bodyPr/>
          <a:p>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pic>
        <p:nvPicPr>
          <p:cNvPr id="5" name="Picture 4"/>
          <p:cNvPicPr/>
          <p:nvPr/>
        </p:nvPicPr>
        <p:blipFill>
          <a:blip r:embed="rId1"/>
        </p:blipFill>
        <p:spPr>
          <a:xfrm>
            <a:off x="606426" y="2065338"/>
            <a:ext cx="8486775" cy="304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Agile Development: Iterative and Incremental</a:t>
            </a:r>
            <a:endParaRPr lang="en-US"/>
          </a:p>
        </p:txBody>
      </p:sp>
      <p:sp>
        <p:nvSpPr>
          <p:cNvPr id="3" name="Content Placeholder 2"/>
          <p:cNvSpPr>
            <a:spLocks noGrp="1"/>
          </p:cNvSpPr>
          <p:nvPr>
            <p:ph sz="quarter" idx="1"/>
          </p:nvPr>
        </p:nvSpPr>
        <p:spPr/>
        <p:txBody>
          <a:bodyPr>
            <a:normAutofit fontScale="90000" lnSpcReduction="20000"/>
          </a:bodyPr>
          <a:p>
            <a:r>
              <a:rPr lang="en-US"/>
              <a:t>The combination of the two approaches: iterative and incremental has been long-standing and has been widely suggested for large development efforts. </a:t>
            </a:r>
            <a:endParaRPr lang="en-US"/>
          </a:p>
          <a:p>
            <a:r>
              <a:rPr lang="en-US"/>
              <a:t>Through repeated cycles (iterative) and smaller and simpler portions of the software to be developed at a time (incremental), allowing software developers to take advantage of what was learned during the development of earlier parts or versions of the system. </a:t>
            </a:r>
            <a:endParaRPr lang="en-US"/>
          </a:p>
          <a:p>
            <a:r>
              <a:rPr lang="en-US"/>
              <a:t>Learning comes from both the development and use of the system, where possible key steps in the process start with a simple implementation of a subset of the system requirements and iteratively enhance the evolving larger (or more complex) versions until the full system is implemented. </a:t>
            </a:r>
            <a:endParaRPr lang="en-US"/>
          </a:p>
          <a:p>
            <a:r>
              <a:rPr lang="en-US"/>
              <a:t>At each iteration, design modifications are made and new functional capabilities are added.</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is the Incremental Development Process?</a:t>
            </a:r>
            <a:endParaRPr lang="en-US"/>
          </a:p>
        </p:txBody>
      </p:sp>
      <p:sp>
        <p:nvSpPr>
          <p:cNvPr id="3" name="Content Placeholder 2"/>
          <p:cNvSpPr>
            <a:spLocks noGrp="1"/>
          </p:cNvSpPr>
          <p:nvPr>
            <p:ph sz="quarter" idx="1"/>
          </p:nvPr>
        </p:nvSpPr>
        <p:spPr/>
        <p:txBody>
          <a:bodyPr/>
          <a:p>
            <a:r>
              <a:rPr lang="en-US"/>
              <a:t>An incremental development process works on the basis that work is sliced into pieces (increments). Each increment builds on top of what has gone before. So, fully functioning modules of functionality are built up over time, with each adding to what has already been produced. Iterative development is the process of repeating and refining a cycle/way of working (an iteration).</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r>
              <a:rPr lang="en-US">
                <a:sym typeface="+mn-ea"/>
              </a:rPr>
              <a:t>What is the Incremental Development Process?</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pic>
        <p:nvPicPr>
          <p:cNvPr id="5" name="Content Placeholder 4"/>
          <p:cNvPicPr>
            <a:picLocks noChangeAspect="1"/>
          </p:cNvPicPr>
          <p:nvPr>
            <p:ph sz="quarter" idx="1"/>
          </p:nvPr>
        </p:nvPicPr>
        <p:blipFill>
          <a:blip r:embed="rId1"/>
        </p:blipFill>
        <p:spPr>
          <a:xfrm>
            <a:off x="1187133" y="1578610"/>
            <a:ext cx="7324724" cy="4591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r>
              <a:rPr lang="en-US">
                <a:sym typeface="+mn-ea"/>
              </a:rPr>
              <a:t>What is the Incremental Development Process?</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pic>
        <p:nvPicPr>
          <p:cNvPr id="5" name="Content Placeholder 4"/>
          <p:cNvPicPr>
            <a:picLocks noChangeAspect="1"/>
          </p:cNvPicPr>
          <p:nvPr>
            <p:ph sz="quarter" idx="1"/>
          </p:nvPr>
        </p:nvPicPr>
        <p:blipFill>
          <a:blip r:embed="rId1"/>
        </p:blipFill>
        <p:spPr>
          <a:xfrm>
            <a:off x="1586865" y="1288415"/>
            <a:ext cx="6699885" cy="53105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Why Agile Approach is both Iterative and Incremental?</a:t>
            </a:r>
            <a:endParaRPr lang="en-US"/>
          </a:p>
        </p:txBody>
      </p:sp>
      <p:sp>
        <p:nvSpPr>
          <p:cNvPr id="3" name="Content Placeholder 2"/>
          <p:cNvSpPr>
            <a:spLocks noGrp="1"/>
          </p:cNvSpPr>
          <p:nvPr>
            <p:ph sz="quarter" idx="1"/>
          </p:nvPr>
        </p:nvSpPr>
        <p:spPr/>
        <p:txBody>
          <a:bodyPr>
            <a:normAutofit lnSpcReduction="20000"/>
          </a:bodyPr>
          <a:p>
            <a:r>
              <a:rPr lang="en-US"/>
              <a:t>Agile approach incorporates the philosophy of iterative and incremental software development that is modeled around a gradual increase in feature additions and a cyclical release and upgrade pattern. The outcome of the subsequent iteration is an enhanced working increment of the product. This is repeated until the product accomplishes the required functionalities.</a:t>
            </a:r>
            <a:endParaRPr lang="en-US"/>
          </a:p>
          <a:p>
            <a:endParaRPr lang="en-US"/>
          </a:p>
          <a:p>
            <a:r>
              <a:rPr lang="en-US"/>
              <a:t>Agile development such as Scrum, it involves a series of short iterative development cycles (1-4 weeks), and continuous working software demos, user feedback, review and the incremental addition of features at the end and in between iteration as shown in the Figure below:</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F79DC5B1-B7F0-470C-AB85-9E28CE096C73}" type="slidenum">
              <a:rPr lang="en-US" smtClean="0"/>
            </a:fld>
            <a:endParaRPr lang="en-US"/>
          </a:p>
        </p:txBody>
      </p:sp>
      <p:sp>
        <p:nvSpPr>
          <p:cNvPr id="3" name="Text Box 2"/>
          <p:cNvSpPr txBox="1"/>
          <p:nvPr/>
        </p:nvSpPr>
        <p:spPr>
          <a:xfrm>
            <a:off x="2283460" y="1217295"/>
            <a:ext cx="5041900" cy="1198880"/>
          </a:xfrm>
          <a:prstGeom prst="rect">
            <a:avLst/>
          </a:prstGeom>
          <a:noFill/>
        </p:spPr>
        <p:txBody>
          <a:bodyPr wrap="square" rtlCol="0" anchor="t">
            <a:spAutoFit/>
          </a:bodyPr>
          <a:p>
            <a:r>
              <a:rPr lang="en-US"/>
              <a:t>https://www.visual-paradigm.com/scrum/agile-development-iterative-and-incremental/</a:t>
            </a:r>
            <a:endParaRPr lang="en-US"/>
          </a:p>
        </p:txBody>
      </p:sp>
      <p:sp>
        <p:nvSpPr>
          <p:cNvPr id="4" name="Text Box 3"/>
          <p:cNvSpPr txBox="1"/>
          <p:nvPr/>
        </p:nvSpPr>
        <p:spPr>
          <a:xfrm>
            <a:off x="2519045" y="3180080"/>
            <a:ext cx="5041900" cy="1198880"/>
          </a:xfrm>
          <a:prstGeom prst="rect">
            <a:avLst/>
          </a:prstGeom>
          <a:noFill/>
        </p:spPr>
        <p:txBody>
          <a:bodyPr wrap="square" rtlCol="0" anchor="t">
            <a:spAutoFit/>
          </a:bodyPr>
          <a:p>
            <a:r>
              <a:rPr lang="en-US"/>
              <a:t>https://www.zstream.io/blog/what-is-the-agile-iterative-approach-and-where-is-it-used</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8000"/>
                </a:solidFill>
              </a:rPr>
              <a:t>Iterative Agile Software Development</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343942"/>
            <a:ext cx="4007009" cy="5442966"/>
          </a:xfrm>
        </p:spPr>
        <p:txBody>
          <a:bodyPr>
            <a:normAutofit/>
          </a:bodyPr>
          <a:lstStyle/>
          <a:p>
            <a:pPr algn="just"/>
            <a:r>
              <a:rPr lang="en-US" sz="1800" b="1" dirty="0"/>
              <a:t>Software development life cycle (SDLC)</a:t>
            </a:r>
            <a:r>
              <a:rPr lang="en-US" sz="1800" dirty="0"/>
              <a:t> is a phenomenon to </a:t>
            </a:r>
            <a:r>
              <a:rPr lang="en-US" sz="1800" b="1" dirty="0"/>
              <a:t>design</a:t>
            </a:r>
            <a:r>
              <a:rPr lang="en-US" sz="1800" dirty="0"/>
              <a:t>, </a:t>
            </a:r>
            <a:r>
              <a:rPr lang="en-US" sz="1800" b="1" dirty="0"/>
              <a:t>develop</a:t>
            </a:r>
            <a:r>
              <a:rPr lang="en-US" sz="1800" dirty="0"/>
              <a:t> and, </a:t>
            </a:r>
            <a:r>
              <a:rPr lang="en-US" sz="1800" b="1" dirty="0"/>
              <a:t>test</a:t>
            </a:r>
            <a:r>
              <a:rPr lang="en-US" sz="1800" dirty="0"/>
              <a:t> high-quality software. The primary aim of SDLC is to produce high-quality software that fulfills the customer requirement within times and cost estimates</a:t>
            </a:r>
            <a:r>
              <a:rPr lang="en-US" sz="1800" dirty="0" smtClean="0"/>
              <a:t>.</a:t>
            </a:r>
            <a:endParaRPr lang="en-US" sz="1800" dirty="0" smtClean="0"/>
          </a:p>
          <a:p>
            <a:pPr algn="just"/>
            <a:r>
              <a:rPr lang="en-US" sz="1800" b="1" dirty="0"/>
              <a:t>Agile Software Development Life Cycle (SDLC)</a:t>
            </a:r>
            <a:r>
              <a:rPr lang="en-US" sz="1800" dirty="0"/>
              <a:t> is the combination of both iterative and incremental process models. It focuses on process adaptability and customer satisfaction by rapid delivery of working software product. Agile SDLC breaks down the product into small incremental builds. These builds are provided into iterations.</a:t>
            </a:r>
            <a:endParaRPr lang="en-US" sz="1800" dirty="0"/>
          </a:p>
        </p:txBody>
      </p:sp>
      <p:pic>
        <p:nvPicPr>
          <p:cNvPr id="5" name="Picture 4"/>
          <p:cNvPicPr>
            <a:picLocks noChangeAspect="1"/>
          </p:cNvPicPr>
          <p:nvPr/>
        </p:nvPicPr>
        <p:blipFill>
          <a:blip r:embed="rId1"/>
          <a:stretch>
            <a:fillRect/>
          </a:stretch>
        </p:blipFill>
        <p:spPr>
          <a:xfrm>
            <a:off x="4773612" y="1981517"/>
            <a:ext cx="4953000"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Syllabus </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293914" y="1343942"/>
            <a:ext cx="9584871" cy="5905944"/>
          </a:xfrm>
        </p:spPr>
        <p:txBody>
          <a:bodyPr>
            <a:normAutofit fontScale="92500" lnSpcReduction="20000"/>
          </a:bodyPr>
          <a:lstStyle/>
          <a:p>
            <a:r>
              <a:rPr lang="en-US" sz="2400" b="1" dirty="0">
                <a:solidFill>
                  <a:srgbClr val="7030A0"/>
                </a:solidFill>
              </a:rPr>
              <a:t>UNIT I- TRADITIONAL SOFTWARE DEVELOPMENT</a:t>
            </a:r>
            <a:endParaRPr lang="en-US" sz="2400" b="1" dirty="0">
              <a:solidFill>
                <a:srgbClr val="7030A0"/>
              </a:solidFill>
            </a:endParaRPr>
          </a:p>
          <a:p>
            <a:pPr marL="302260" lvl="1" indent="0" algn="just">
              <a:buNone/>
            </a:pPr>
            <a:r>
              <a:rPr lang="en-US" sz="1900" b="1" dirty="0">
                <a:solidFill>
                  <a:srgbClr val="008000"/>
                </a:solidFill>
              </a:rPr>
              <a:t>The Advent of Software Engineering - Software Process, Perspective and Specialized Process Models - Software Project Management: Estimation - Developers vs IT Operations conflict.</a:t>
            </a:r>
            <a:endParaRPr lang="en-US" sz="1900" b="1" dirty="0">
              <a:solidFill>
                <a:srgbClr val="008000"/>
              </a:solidFill>
            </a:endParaRPr>
          </a:p>
          <a:p>
            <a:r>
              <a:rPr lang="en-US" sz="2400" b="1" dirty="0">
                <a:solidFill>
                  <a:srgbClr val="7030A0"/>
                </a:solidFill>
              </a:rPr>
              <a:t>UNIT II- RISE OF AGILE METHODOLOGIES</a:t>
            </a:r>
            <a:endParaRPr lang="en-US" sz="2400" b="1" dirty="0">
              <a:solidFill>
                <a:srgbClr val="7030A0"/>
              </a:solidFill>
            </a:endParaRPr>
          </a:p>
          <a:p>
            <a:pPr marL="302260" lvl="1" indent="0" algn="just">
              <a:buNone/>
            </a:pPr>
            <a:r>
              <a:rPr lang="en-US" sz="1900" b="1" dirty="0">
                <a:solidFill>
                  <a:srgbClr val="008000"/>
                </a:solidFill>
              </a:rPr>
              <a:t>Agile movement in 2000 - Agile Vs Waterfall Method - Iterative Agile Software Development - Individual and team interactions over processes and tools – Working software over comprehensive documentation -Customer collaboration over contract negotiation - Responding to change over following a plan</a:t>
            </a:r>
            <a:endParaRPr lang="en-US" sz="1900" b="1" dirty="0">
              <a:solidFill>
                <a:srgbClr val="008000"/>
              </a:solidFill>
            </a:endParaRPr>
          </a:p>
          <a:p>
            <a:r>
              <a:rPr lang="en-US" sz="2400" b="1" dirty="0">
                <a:solidFill>
                  <a:srgbClr val="7030A0"/>
                </a:solidFill>
              </a:rPr>
              <a:t>UNIT III- INTRODUCTION DEVOPS</a:t>
            </a:r>
            <a:endParaRPr lang="en-US" sz="2400" b="1" dirty="0">
              <a:solidFill>
                <a:srgbClr val="7030A0"/>
              </a:solidFill>
            </a:endParaRPr>
          </a:p>
          <a:p>
            <a:pPr marL="302260" lvl="1" indent="0" algn="just">
              <a:buNone/>
            </a:pPr>
            <a:r>
              <a:rPr lang="en-US" sz="1900" b="1" dirty="0">
                <a:solidFill>
                  <a:srgbClr val="008000"/>
                </a:solidFill>
              </a:rPr>
              <a:t>Introduction to DevOps - Version control - Automated testing - Continuous integration - Continuous delivery -Deployment pipeline - Infrastructure management – Databases</a:t>
            </a:r>
            <a:endParaRPr lang="en-US" sz="1900" b="1" dirty="0">
              <a:solidFill>
                <a:srgbClr val="008000"/>
              </a:solidFill>
            </a:endParaRPr>
          </a:p>
          <a:p>
            <a:r>
              <a:rPr lang="en-US" sz="2400" b="1" dirty="0">
                <a:solidFill>
                  <a:srgbClr val="7030A0"/>
                </a:solidFill>
              </a:rPr>
              <a:t>UNIT IV – PURPOSE OF DEVOPS</a:t>
            </a:r>
            <a:endParaRPr lang="en-US" sz="2400" b="1" dirty="0">
              <a:solidFill>
                <a:srgbClr val="7030A0"/>
              </a:solidFill>
            </a:endParaRPr>
          </a:p>
          <a:p>
            <a:pPr marL="302260" lvl="1" indent="0" algn="just">
              <a:buNone/>
            </a:pPr>
            <a:r>
              <a:rPr lang="en-US" sz="1900" b="1" dirty="0">
                <a:solidFill>
                  <a:srgbClr val="008000"/>
                </a:solidFill>
              </a:rPr>
              <a:t>Minimum Viable Product- Application Deployment- Continuous Integration- Continuous Delivery</a:t>
            </a:r>
            <a:endParaRPr lang="en-US" sz="1900" b="1" dirty="0">
              <a:solidFill>
                <a:srgbClr val="008000"/>
              </a:solidFill>
            </a:endParaRPr>
          </a:p>
          <a:p>
            <a:r>
              <a:rPr lang="en-US" sz="2400" b="1" dirty="0">
                <a:solidFill>
                  <a:srgbClr val="7030A0"/>
                </a:solidFill>
              </a:rPr>
              <a:t>UNIT V – CAMS (CULTURE, AUTOMATION, MEASUREMENT AND SHARING)</a:t>
            </a:r>
            <a:endParaRPr lang="en-US" sz="2400" b="1" dirty="0">
              <a:solidFill>
                <a:srgbClr val="7030A0"/>
              </a:solidFill>
            </a:endParaRPr>
          </a:p>
          <a:p>
            <a:pPr marL="302260" lvl="1" indent="0" algn="just">
              <a:buNone/>
            </a:pPr>
            <a:r>
              <a:rPr lang="en-US" sz="1900" b="1" dirty="0">
                <a:solidFill>
                  <a:srgbClr val="008000"/>
                </a:solidFill>
              </a:rPr>
              <a:t>CAMS – Culture, CAMS – Automation, CAMS – Measurement, CAMS – Sharing, Test-Driven Development, Configuration Management-Infrastructure Automation- Root Cause Analysis- Blamelessness- Organizational Learning</a:t>
            </a:r>
            <a:endParaRPr lang="en-US" sz="1900" b="1" dirty="0">
              <a:solidFill>
                <a:srgbClr val="008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335280"/>
            <a:ext cx="9072563" cy="6451628"/>
          </a:xfrm>
        </p:spPr>
        <p:txBody>
          <a:bodyPr>
            <a:normAutofit/>
          </a:bodyPr>
          <a:lstStyle/>
          <a:p>
            <a:pPr algn="just"/>
            <a:r>
              <a:rPr lang="en-US" sz="2000" dirty="0"/>
              <a:t>In the agile SDLC development process, the customer is able to see the result and understand whether he/she is satisfied with it or not. This is one of the advantages of the agile SDLC model. One of its disadvantages is the absence of defined requirements so, it is difficult to estimate the resources and development cost</a:t>
            </a:r>
            <a:r>
              <a:rPr lang="en-US" sz="2000" dirty="0" smtClean="0"/>
              <a:t>.</a:t>
            </a:r>
            <a:endParaRPr lang="en-US" sz="2000" dirty="0" smtClean="0"/>
          </a:p>
          <a:p>
            <a:pPr algn="just"/>
            <a:r>
              <a:rPr lang="en-US" sz="2000" b="1" dirty="0"/>
              <a:t>Each iteration of agile SDLC consists of cross-functional teams working on various phases</a:t>
            </a:r>
            <a:r>
              <a:rPr lang="en-US" sz="2000" b="1" dirty="0" smtClean="0"/>
              <a:t>:</a:t>
            </a:r>
            <a:endParaRPr lang="en-US" sz="2000" b="1" dirty="0" smtClean="0"/>
          </a:p>
          <a:p>
            <a:pPr lvl="2"/>
            <a:r>
              <a:rPr lang="en-US" sz="2100" dirty="0">
                <a:solidFill>
                  <a:srgbClr val="C00000"/>
                </a:solidFill>
              </a:rPr>
              <a:t>Requirement gathering and analysis</a:t>
            </a:r>
            <a:endParaRPr lang="en-US" sz="2100" dirty="0">
              <a:solidFill>
                <a:srgbClr val="C00000"/>
              </a:solidFill>
            </a:endParaRPr>
          </a:p>
          <a:p>
            <a:pPr lvl="2"/>
            <a:r>
              <a:rPr lang="en-US" sz="2100" dirty="0">
                <a:solidFill>
                  <a:srgbClr val="C00000"/>
                </a:solidFill>
              </a:rPr>
              <a:t>Design the requirements</a:t>
            </a:r>
            <a:endParaRPr lang="en-US" sz="2100" dirty="0">
              <a:solidFill>
                <a:srgbClr val="C00000"/>
              </a:solidFill>
            </a:endParaRPr>
          </a:p>
          <a:p>
            <a:pPr lvl="2"/>
            <a:r>
              <a:rPr lang="en-US" sz="2100" dirty="0">
                <a:solidFill>
                  <a:srgbClr val="C00000"/>
                </a:solidFill>
              </a:rPr>
              <a:t>Construction/ iteration</a:t>
            </a:r>
            <a:endParaRPr lang="en-US" sz="2100" dirty="0">
              <a:solidFill>
                <a:srgbClr val="C00000"/>
              </a:solidFill>
            </a:endParaRPr>
          </a:p>
          <a:p>
            <a:pPr lvl="2"/>
            <a:r>
              <a:rPr lang="en-US" sz="2100" dirty="0">
                <a:solidFill>
                  <a:srgbClr val="C00000"/>
                </a:solidFill>
              </a:rPr>
              <a:t>Deployment</a:t>
            </a:r>
            <a:endParaRPr lang="en-US" sz="2100" dirty="0">
              <a:solidFill>
                <a:srgbClr val="C00000"/>
              </a:solidFill>
            </a:endParaRPr>
          </a:p>
          <a:p>
            <a:pPr lvl="2"/>
            <a:r>
              <a:rPr lang="en-US" sz="2100" dirty="0">
                <a:solidFill>
                  <a:srgbClr val="C00000"/>
                </a:solidFill>
              </a:rPr>
              <a:t>Testing</a:t>
            </a:r>
            <a:endParaRPr lang="en-US" sz="2100" dirty="0">
              <a:solidFill>
                <a:srgbClr val="C00000"/>
              </a:solidFill>
            </a:endParaRPr>
          </a:p>
          <a:p>
            <a:pPr lvl="2"/>
            <a:r>
              <a:rPr lang="en-US" sz="2100" dirty="0">
                <a:solidFill>
                  <a:srgbClr val="C00000"/>
                </a:solidFill>
              </a:rPr>
              <a:t>Feedback</a:t>
            </a:r>
            <a:endParaRPr lang="en-US" sz="2100" dirty="0">
              <a:solidFill>
                <a:srgbClr val="C00000"/>
              </a:solidFill>
            </a:endParaRPr>
          </a:p>
          <a:p>
            <a:pPr algn="just"/>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Agile SDLC</a:t>
            </a:r>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a:bodyPr>
          <a:lstStyle/>
          <a:p>
            <a:pPr algn="just"/>
            <a:r>
              <a:rPr lang="en-US" sz="2000" b="1" dirty="0">
                <a:solidFill>
                  <a:srgbClr val="6600FF"/>
                </a:solidFill>
              </a:rPr>
              <a:t>Requirements gathering and analysis</a:t>
            </a:r>
            <a:endParaRPr lang="en-US" sz="2000" b="1" dirty="0">
              <a:solidFill>
                <a:srgbClr val="6600FF"/>
              </a:solidFill>
            </a:endParaRPr>
          </a:p>
          <a:p>
            <a:pPr algn="just"/>
            <a:r>
              <a:rPr lang="en-US" sz="2000" dirty="0"/>
              <a:t>In this phase, you must define the requirements. You should explain business opportunities and plan the time and effort needed to build the project. Based on this information, you can evaluate technical and economic feasibility.</a:t>
            </a:r>
            <a:endParaRPr lang="en-US" sz="2000" dirty="0"/>
          </a:p>
          <a:p>
            <a:pPr algn="just"/>
            <a:r>
              <a:rPr lang="en-US" sz="2000" b="1" dirty="0">
                <a:solidFill>
                  <a:srgbClr val="6600FF"/>
                </a:solidFill>
              </a:rPr>
              <a:t>Design the requirements</a:t>
            </a:r>
            <a:endParaRPr lang="en-US" sz="2000" b="1" dirty="0">
              <a:solidFill>
                <a:srgbClr val="6600FF"/>
              </a:solidFill>
            </a:endParaRPr>
          </a:p>
          <a:p>
            <a:pPr algn="just"/>
            <a:r>
              <a:rPr lang="en-US" sz="2000" dirty="0"/>
              <a:t>When you have identified the project, work with stakeholders to define requirements. You can use the user flow diagram or the high-level UML diagram to show the work of new features and show how it will apply to your existing system.</a:t>
            </a:r>
            <a:endParaRPr lang="en-US" sz="2000" dirty="0"/>
          </a:p>
          <a:p>
            <a:pPr algn="just"/>
            <a:r>
              <a:rPr lang="en-US" sz="2000" b="1" dirty="0">
                <a:solidFill>
                  <a:srgbClr val="6600FF"/>
                </a:solidFill>
              </a:rPr>
              <a:t>Construction/ Iteration</a:t>
            </a:r>
            <a:endParaRPr lang="en-US" sz="2000" b="1" dirty="0">
              <a:solidFill>
                <a:srgbClr val="6600FF"/>
              </a:solidFill>
            </a:endParaRPr>
          </a:p>
          <a:p>
            <a:pPr algn="just"/>
            <a:r>
              <a:rPr lang="en-US" sz="2000" dirty="0"/>
              <a:t>When the team defines the requirements, the work begins. The designers and developers start working on their project. The aims of designers and developers deploy the working product within the estimated time. The product will go into various stages of improvement, so it includes simple, minimal functionality.</a:t>
            </a:r>
            <a:endParaRPr lang="en-US" sz="2000" dirty="0"/>
          </a:p>
          <a:p>
            <a:pPr algn="just"/>
            <a:endParaRPr 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algn="just"/>
            <a:r>
              <a:rPr lang="en-US" sz="2400" dirty="0">
                <a:solidFill>
                  <a:srgbClr val="6600FF"/>
                </a:solidFill>
              </a:rPr>
              <a:t>Deployment</a:t>
            </a:r>
            <a:endParaRPr lang="en-US" sz="2400" dirty="0">
              <a:solidFill>
                <a:srgbClr val="6600FF"/>
              </a:solidFill>
            </a:endParaRPr>
          </a:p>
          <a:p>
            <a:pPr algn="just"/>
            <a:r>
              <a:rPr lang="en-US" sz="2400" dirty="0"/>
              <a:t>In this phase, the team issues a product for the user's work environment.</a:t>
            </a:r>
            <a:endParaRPr lang="en-US" sz="2400" dirty="0"/>
          </a:p>
          <a:p>
            <a:pPr algn="just"/>
            <a:r>
              <a:rPr lang="en-US" sz="2400" dirty="0">
                <a:solidFill>
                  <a:srgbClr val="6600FF"/>
                </a:solidFill>
              </a:rPr>
              <a:t>Testing</a:t>
            </a:r>
            <a:endParaRPr lang="en-US" sz="2400" dirty="0">
              <a:solidFill>
                <a:srgbClr val="6600FF"/>
              </a:solidFill>
            </a:endParaRPr>
          </a:p>
          <a:p>
            <a:pPr algn="just"/>
            <a:r>
              <a:rPr lang="en-US" sz="2400" dirty="0"/>
              <a:t>In this phase, the Quality Assurance team examine the product's performance and look for the bug.</a:t>
            </a:r>
            <a:endParaRPr lang="en-US" sz="2400" dirty="0"/>
          </a:p>
          <a:p>
            <a:pPr algn="just"/>
            <a:r>
              <a:rPr lang="en-US" sz="2400" dirty="0">
                <a:solidFill>
                  <a:srgbClr val="6600FF"/>
                </a:solidFill>
              </a:rPr>
              <a:t>Feedback</a:t>
            </a:r>
            <a:endParaRPr lang="en-US" sz="2400" dirty="0">
              <a:solidFill>
                <a:srgbClr val="6600FF"/>
              </a:solidFill>
            </a:endParaRPr>
          </a:p>
          <a:p>
            <a:pPr algn="just"/>
            <a:r>
              <a:rPr lang="en-US" sz="2400" dirty="0"/>
              <a:t>After releasing of the product, the last step is to feedback it. In this step, the team receives feedback about the product and works through the feedback.</a:t>
            </a:r>
            <a:endParaRPr lang="en-US" sz="2400"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C00000"/>
                </a:solidFill>
              </a:rPr>
              <a:t>Agile SDLC Process </a:t>
            </a:r>
            <a:r>
              <a:rPr lang="en-US" sz="2800" b="1" dirty="0" smtClean="0">
                <a:solidFill>
                  <a:srgbClr val="C00000"/>
                </a:solidFill>
              </a:rPr>
              <a:t>Flow</a:t>
            </a:r>
            <a:endParaRPr lang="en-US" sz="2800"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dirty="0"/>
          </a:p>
        </p:txBody>
      </p:sp>
      <p:sp>
        <p:nvSpPr>
          <p:cNvPr id="4" name="Content Placeholder 3"/>
          <p:cNvSpPr>
            <a:spLocks noGrp="1"/>
          </p:cNvSpPr>
          <p:nvPr>
            <p:ph sz="quarter" idx="1"/>
          </p:nvPr>
        </p:nvSpPr>
        <p:spPr/>
        <p:txBody>
          <a:bodyPr>
            <a:normAutofit/>
          </a:bodyPr>
          <a:lstStyle/>
          <a:p>
            <a:pPr algn="just"/>
            <a:r>
              <a:rPr lang="en-US" sz="2400" b="1" dirty="0" smtClean="0">
                <a:solidFill>
                  <a:srgbClr val="6600FF"/>
                </a:solidFill>
              </a:rPr>
              <a:t>Concept</a:t>
            </a:r>
            <a:r>
              <a:rPr lang="en-US" sz="2400" b="1" dirty="0">
                <a:solidFill>
                  <a:srgbClr val="6600FF"/>
                </a:solidFill>
              </a:rPr>
              <a:t>:</a:t>
            </a:r>
            <a:r>
              <a:rPr lang="en-US" sz="2400" dirty="0">
                <a:solidFill>
                  <a:srgbClr val="6600FF"/>
                </a:solidFill>
              </a:rPr>
              <a:t> </a:t>
            </a:r>
            <a:r>
              <a:rPr lang="en-US" sz="2400" dirty="0"/>
              <a:t>Project are imagined and prioritized.</a:t>
            </a:r>
            <a:endParaRPr lang="en-US" sz="2400" dirty="0"/>
          </a:p>
          <a:p>
            <a:pPr algn="just"/>
            <a:r>
              <a:rPr lang="en-US" sz="2400" b="1" dirty="0">
                <a:solidFill>
                  <a:srgbClr val="6600FF"/>
                </a:solidFill>
              </a:rPr>
              <a:t>Inception:</a:t>
            </a:r>
            <a:r>
              <a:rPr lang="en-US" sz="2400" dirty="0"/>
              <a:t> Team members are created, funding is put in place, and basic environments and requirements are discussed.</a:t>
            </a:r>
            <a:endParaRPr lang="en-US" sz="2400" dirty="0"/>
          </a:p>
          <a:p>
            <a:pPr algn="just"/>
            <a:r>
              <a:rPr lang="en-US" sz="2400" b="1" dirty="0">
                <a:solidFill>
                  <a:srgbClr val="6600FF"/>
                </a:solidFill>
              </a:rPr>
              <a:t>Iteration/Constriction:</a:t>
            </a:r>
            <a:r>
              <a:rPr lang="en-US" sz="2400" dirty="0">
                <a:solidFill>
                  <a:srgbClr val="6600FF"/>
                </a:solidFill>
              </a:rPr>
              <a:t> </a:t>
            </a:r>
            <a:r>
              <a:rPr lang="en-US" sz="2400" dirty="0"/>
              <a:t>The software development team works to deliver working software. It is based on requirement and feedback.</a:t>
            </a:r>
            <a:endParaRPr lang="en-US" sz="2400" dirty="0"/>
          </a:p>
          <a:p>
            <a:pPr algn="just"/>
            <a:r>
              <a:rPr lang="en-US" sz="2400" b="1" dirty="0">
                <a:solidFill>
                  <a:srgbClr val="6600FF"/>
                </a:solidFill>
              </a:rPr>
              <a:t>Release:</a:t>
            </a:r>
            <a:r>
              <a:rPr lang="en-US" sz="2400" dirty="0"/>
              <a:t> Perform quality assurance (QA) testing, provides internal and external training, documentation development, and final version of iteration into the product.</a:t>
            </a:r>
            <a:endParaRPr lang="en-US" sz="2400" dirty="0"/>
          </a:p>
          <a:p>
            <a:pPr algn="just"/>
            <a:r>
              <a:rPr lang="en-US" sz="2400" b="1" dirty="0">
                <a:solidFill>
                  <a:srgbClr val="6600FF"/>
                </a:solidFill>
              </a:rPr>
              <a:t>Production:</a:t>
            </a:r>
            <a:r>
              <a:rPr lang="en-US" sz="2400" dirty="0">
                <a:solidFill>
                  <a:srgbClr val="6600FF"/>
                </a:solidFill>
              </a:rPr>
              <a:t> </a:t>
            </a:r>
            <a:r>
              <a:rPr lang="en-US" sz="2400" dirty="0"/>
              <a:t>It is ongoing support of the software.</a:t>
            </a:r>
            <a:endParaRPr lang="en-US" sz="2400"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52400"/>
            <a:ext cx="9072563" cy="6634508"/>
          </a:xfrm>
        </p:spPr>
        <p:txBody>
          <a:bodyPr>
            <a:normAutofit fontScale="77500" lnSpcReduction="20000"/>
          </a:bodyPr>
          <a:lstStyle/>
          <a:p>
            <a:pPr marL="0" indent="0">
              <a:buNone/>
            </a:pPr>
            <a:r>
              <a:rPr lang="en-US" b="1" dirty="0">
                <a:solidFill>
                  <a:srgbClr val="C00000"/>
                </a:solidFill>
              </a:rPr>
              <a:t>Advantages of Agile SDLC</a:t>
            </a:r>
            <a:endParaRPr lang="en-US" b="1" dirty="0">
              <a:solidFill>
                <a:srgbClr val="C00000"/>
              </a:solidFill>
            </a:endParaRPr>
          </a:p>
          <a:p>
            <a:pPr algn="just"/>
            <a:r>
              <a:rPr lang="en-US" dirty="0"/>
              <a:t>Project is divided into short and transparent iterations.</a:t>
            </a:r>
            <a:endParaRPr lang="en-US" dirty="0"/>
          </a:p>
          <a:p>
            <a:pPr algn="just"/>
            <a:r>
              <a:rPr lang="en-US" dirty="0"/>
              <a:t>It has a flexible change process.</a:t>
            </a:r>
            <a:endParaRPr lang="en-US" dirty="0"/>
          </a:p>
          <a:p>
            <a:pPr algn="just"/>
            <a:r>
              <a:rPr lang="en-US" dirty="0"/>
              <a:t>It minimizes the risk of software development.</a:t>
            </a:r>
            <a:endParaRPr lang="en-US" dirty="0"/>
          </a:p>
          <a:p>
            <a:pPr algn="just"/>
            <a:r>
              <a:rPr lang="en-US" dirty="0"/>
              <a:t>Quick release of the first product version.</a:t>
            </a:r>
            <a:endParaRPr lang="en-US" dirty="0"/>
          </a:p>
          <a:p>
            <a:pPr algn="just"/>
            <a:r>
              <a:rPr lang="en-US" dirty="0"/>
              <a:t>The correctness of functional requirement is implemented into the development process.</a:t>
            </a:r>
            <a:endParaRPr lang="en-US" dirty="0"/>
          </a:p>
          <a:p>
            <a:pPr algn="just"/>
            <a:r>
              <a:rPr lang="en-US" dirty="0"/>
              <a:t>Customer can see the result and understand whether he/she is satisfied with it or not</a:t>
            </a:r>
            <a:r>
              <a:rPr lang="en-US" dirty="0" smtClean="0"/>
              <a:t>.</a:t>
            </a:r>
            <a:endParaRPr lang="en-US" dirty="0" smtClean="0"/>
          </a:p>
          <a:p>
            <a:pPr marL="0" indent="0">
              <a:buNone/>
            </a:pPr>
            <a:endParaRPr lang="en-US" dirty="0"/>
          </a:p>
          <a:p>
            <a:pPr marL="0" indent="0">
              <a:buNone/>
            </a:pPr>
            <a:r>
              <a:rPr lang="en-US" b="1" dirty="0">
                <a:solidFill>
                  <a:srgbClr val="C00000"/>
                </a:solidFill>
              </a:rPr>
              <a:t>Disadvantages of Agile SDLC</a:t>
            </a:r>
            <a:endParaRPr lang="en-US" b="1" dirty="0">
              <a:solidFill>
                <a:srgbClr val="C00000"/>
              </a:solidFill>
            </a:endParaRPr>
          </a:p>
          <a:p>
            <a:pPr algn="just"/>
            <a:r>
              <a:rPr lang="en-US" dirty="0"/>
              <a:t>The development team should be highly professional and client-oriented.</a:t>
            </a:r>
            <a:endParaRPr lang="en-US" dirty="0"/>
          </a:p>
          <a:p>
            <a:pPr algn="just"/>
            <a:r>
              <a:rPr lang="en-US" dirty="0"/>
              <a:t>New requirement may be a conflict with the existing architecture.</a:t>
            </a:r>
            <a:endParaRPr lang="en-US" dirty="0"/>
          </a:p>
          <a:p>
            <a:pPr algn="just"/>
            <a:r>
              <a:rPr lang="en-US" dirty="0"/>
              <a:t>With further correction and change, there may be chances that the project will cross the expected time.</a:t>
            </a:r>
            <a:endParaRPr lang="en-US" dirty="0"/>
          </a:p>
          <a:p>
            <a:pPr algn="just"/>
            <a:r>
              <a:rPr lang="en-US" dirty="0"/>
              <a:t>There may be difficult to estimate the final coast of the project due to constant iteration.</a:t>
            </a:r>
            <a:endParaRPr lang="en-US" dirty="0"/>
          </a:p>
          <a:p>
            <a:pPr algn="just"/>
            <a:r>
              <a:rPr lang="en-US" dirty="0"/>
              <a:t>A defined requirement is absent.</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a:solidFill>
                  <a:srgbClr val="C00000"/>
                </a:solidFill>
              </a:rPr>
              <a:t>Individual and team interactions over processes and tools</a:t>
            </a:r>
            <a:endParaRPr lang="en-US" dirty="0">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008000"/>
                </a:solidFill>
              </a:rPr>
              <a:t>Individual and team interactions over processes and tools</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fontScale="92500" lnSpcReduction="20000"/>
          </a:bodyPr>
          <a:lstStyle/>
          <a:p>
            <a:pPr algn="just"/>
            <a:r>
              <a:rPr lang="en-US" sz="2400" dirty="0" smtClean="0"/>
              <a:t>The </a:t>
            </a:r>
            <a:r>
              <a:rPr lang="en-US" sz="2400" dirty="0"/>
              <a:t>first core value of the Agile Manifesto is to value individuals and interactions over processes and tools. When you allow </a:t>
            </a:r>
            <a:r>
              <a:rPr lang="en-US" sz="2400" dirty="0">
                <a:solidFill>
                  <a:srgbClr val="FF0000"/>
                </a:solidFill>
              </a:rPr>
              <a:t>each person to contribute unique value </a:t>
            </a:r>
            <a:r>
              <a:rPr lang="en-US" sz="2400" dirty="0"/>
              <a:t>to your software development project, the result can be </a:t>
            </a:r>
            <a:r>
              <a:rPr lang="en-US" sz="2400" dirty="0" smtClean="0"/>
              <a:t>powerful</a:t>
            </a:r>
            <a:endParaRPr lang="en-US" sz="2400" dirty="0" smtClean="0"/>
          </a:p>
          <a:p>
            <a:pPr algn="just"/>
            <a:r>
              <a:rPr lang="en-US" sz="2400" dirty="0"/>
              <a:t>If processes and tools are seen as the way to manage product development and everything associated with it, people and the way they approach the work must conform to the processes and tools. </a:t>
            </a:r>
            <a:r>
              <a:rPr lang="en-US" sz="2400" dirty="0">
                <a:solidFill>
                  <a:srgbClr val="FF0000"/>
                </a:solidFill>
              </a:rPr>
              <a:t>Conformity makes it hard to accommodate new ideas, new requirements, and new thinking. </a:t>
            </a:r>
            <a:endParaRPr lang="en-US" sz="2400" dirty="0" smtClean="0"/>
          </a:p>
          <a:p>
            <a:pPr algn="just"/>
            <a:r>
              <a:rPr lang="en-US" sz="2400" dirty="0" smtClean="0"/>
              <a:t>Agile </a:t>
            </a:r>
            <a:r>
              <a:rPr lang="en-US" sz="2400" dirty="0"/>
              <a:t>approaches, however, value people over process. This emphasis on individuals and teams puts the focus on people and their energy, innovation, and ability to solve problems. You use processes and tools in agile project management, but they’re </a:t>
            </a:r>
            <a:r>
              <a:rPr lang="en-US" sz="2400" dirty="0">
                <a:solidFill>
                  <a:srgbClr val="FF0000"/>
                </a:solidFill>
              </a:rPr>
              <a:t>intentionally streamlined and directly support product creation. </a:t>
            </a:r>
            <a:endParaRPr lang="en-US" sz="2400" dirty="0" smtClean="0">
              <a:solidFill>
                <a:srgbClr val="FF0000"/>
              </a:solidFill>
            </a:endParaRPr>
          </a:p>
          <a:p>
            <a:pPr algn="just"/>
            <a:r>
              <a:rPr lang="en-US" sz="2400" dirty="0" smtClean="0"/>
              <a:t>The </a:t>
            </a:r>
            <a:r>
              <a:rPr lang="en-US" sz="2400" dirty="0"/>
              <a:t>more robust a process or tool, the more you spend on its care and feeding and the more you defer to it. </a:t>
            </a:r>
            <a:r>
              <a:rPr lang="en-US" sz="2400" dirty="0">
                <a:solidFill>
                  <a:srgbClr val="FF0000"/>
                </a:solidFill>
              </a:rPr>
              <a:t>With people front and center, however, the result is a leap in productivity. </a:t>
            </a:r>
            <a:r>
              <a:rPr lang="en-US" sz="2400" dirty="0"/>
              <a:t>An agile environment is human-centric and participatory and can be readily adapted to new ideas and innovations.</a:t>
            </a:r>
            <a:endParaRPr lang="en-US" sz="2400" dirty="0"/>
          </a:p>
          <a:p>
            <a:pPr algn="just"/>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98120"/>
            <a:ext cx="9072563" cy="6588788"/>
          </a:xfrm>
        </p:spPr>
        <p:txBody>
          <a:bodyPr>
            <a:normAutofit/>
          </a:bodyPr>
          <a:lstStyle/>
          <a:p>
            <a:pPr algn="just"/>
            <a:r>
              <a:rPr lang="en-US" sz="2400" dirty="0"/>
              <a:t>If you value processes and tools, the benefits are that the processes are generally clear and well-understood, and you have a written record of communications about the project. However, if you value </a:t>
            </a:r>
            <a:r>
              <a:rPr lang="en-US" sz="2400" dirty="0" smtClean="0"/>
              <a:t>individuals </a:t>
            </a:r>
            <a:r>
              <a:rPr lang="en-US" sz="2400" dirty="0"/>
              <a:t>and interactions highly, you realize greater benefits: </a:t>
            </a:r>
            <a:endParaRPr lang="en-US" sz="2400" dirty="0" smtClean="0"/>
          </a:p>
          <a:p>
            <a:pPr lvl="1" algn="just"/>
            <a:r>
              <a:rPr lang="en-US" sz="2200" dirty="0" smtClean="0">
                <a:solidFill>
                  <a:srgbClr val="6600FF"/>
                </a:solidFill>
              </a:rPr>
              <a:t>Communication </a:t>
            </a:r>
            <a:r>
              <a:rPr lang="en-US" sz="2200" dirty="0">
                <a:solidFill>
                  <a:srgbClr val="6600FF"/>
                </a:solidFill>
              </a:rPr>
              <a:t>is clear and effective.</a:t>
            </a:r>
            <a:endParaRPr lang="en-US" sz="2200" dirty="0">
              <a:solidFill>
                <a:srgbClr val="6600FF"/>
              </a:solidFill>
            </a:endParaRPr>
          </a:p>
          <a:p>
            <a:pPr lvl="1" algn="just"/>
            <a:r>
              <a:rPr lang="en-US" sz="2200" dirty="0">
                <a:solidFill>
                  <a:srgbClr val="008000"/>
                </a:solidFill>
              </a:rPr>
              <a:t>Communication is quick and efficient.</a:t>
            </a:r>
            <a:endParaRPr lang="en-US" sz="2200" dirty="0">
              <a:solidFill>
                <a:srgbClr val="008000"/>
              </a:solidFill>
            </a:endParaRPr>
          </a:p>
          <a:p>
            <a:pPr lvl="1" algn="just"/>
            <a:r>
              <a:rPr lang="en-US" sz="2200" dirty="0">
                <a:solidFill>
                  <a:srgbClr val="6600FF"/>
                </a:solidFill>
              </a:rPr>
              <a:t>Teamwork becomes strong as people work together.</a:t>
            </a:r>
            <a:endParaRPr lang="en-US" sz="2200" dirty="0">
              <a:solidFill>
                <a:srgbClr val="6600FF"/>
              </a:solidFill>
            </a:endParaRPr>
          </a:p>
          <a:p>
            <a:pPr lvl="1" algn="just"/>
            <a:r>
              <a:rPr lang="en-US" sz="2200" dirty="0"/>
              <a:t>Development teams can self-organize.</a:t>
            </a:r>
            <a:endParaRPr lang="en-US" sz="2200" dirty="0"/>
          </a:p>
          <a:p>
            <a:pPr lvl="1" algn="just"/>
            <a:r>
              <a:rPr lang="en-US" sz="2200" dirty="0">
                <a:solidFill>
                  <a:srgbClr val="6600FF"/>
                </a:solidFill>
              </a:rPr>
              <a:t>Development teams have more chances to innovate.</a:t>
            </a:r>
            <a:endParaRPr lang="en-US" sz="2200" dirty="0">
              <a:solidFill>
                <a:srgbClr val="6600FF"/>
              </a:solidFill>
            </a:endParaRPr>
          </a:p>
          <a:p>
            <a:pPr lvl="1" algn="just"/>
            <a:r>
              <a:rPr lang="en-US" sz="2200" dirty="0">
                <a:solidFill>
                  <a:srgbClr val="008000"/>
                </a:solidFill>
              </a:rPr>
              <a:t>Development teams can customize processes as necessary.</a:t>
            </a:r>
            <a:endParaRPr lang="en-US" sz="2200" dirty="0">
              <a:solidFill>
                <a:srgbClr val="008000"/>
              </a:solidFill>
            </a:endParaRPr>
          </a:p>
          <a:p>
            <a:pPr lvl="1" algn="just"/>
            <a:r>
              <a:rPr lang="en-US" sz="2200" dirty="0">
                <a:solidFill>
                  <a:srgbClr val="6600FF"/>
                </a:solidFill>
              </a:rPr>
              <a:t>Development team members can take personal ownership of the project.</a:t>
            </a:r>
            <a:endParaRPr lang="en-US" sz="2200" dirty="0">
              <a:solidFill>
                <a:srgbClr val="6600FF"/>
              </a:solidFill>
            </a:endParaRPr>
          </a:p>
          <a:p>
            <a:pPr lvl="1" algn="just"/>
            <a:r>
              <a:rPr lang="en-US" sz="2200" dirty="0">
                <a:solidFill>
                  <a:srgbClr val="008000"/>
                </a:solidFill>
              </a:rPr>
              <a:t>Development team members can have deeper job satisfaction.</a:t>
            </a:r>
            <a:endParaRPr lang="en-US" sz="2200" dirty="0">
              <a:solidFill>
                <a:srgbClr val="008000"/>
              </a:solidFill>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a:bodyPr>
          <a:lstStyle/>
          <a:p>
            <a:pPr algn="just"/>
            <a:r>
              <a:rPr lang="en-US" sz="2400" dirty="0"/>
              <a:t>Of course, development team members must have the capacity to be involved, responsible, and innovative. Team members may need to let go of ego to work well within the team. But these disadvantages are minor compared with those that often attend processes that value process above people:</a:t>
            </a:r>
            <a:endParaRPr lang="en-US" sz="2400" dirty="0"/>
          </a:p>
          <a:p>
            <a:pPr lvl="1" algn="just"/>
            <a:r>
              <a:rPr lang="en-US" sz="2400" dirty="0">
                <a:solidFill>
                  <a:srgbClr val="6600FF"/>
                </a:solidFill>
              </a:rPr>
              <a:t>People may over-rely on processes instead of finding the best ways to create good products.</a:t>
            </a:r>
            <a:endParaRPr lang="en-US" sz="2400" dirty="0">
              <a:solidFill>
                <a:srgbClr val="6600FF"/>
              </a:solidFill>
            </a:endParaRPr>
          </a:p>
          <a:p>
            <a:pPr lvl="1" algn="just"/>
            <a:r>
              <a:rPr lang="en-US" sz="2400" dirty="0">
                <a:solidFill>
                  <a:srgbClr val="008000"/>
                </a:solidFill>
              </a:rPr>
              <a:t>One process doesn’t fit all teams — different people have different work styles.</a:t>
            </a:r>
            <a:endParaRPr lang="en-US" sz="2400" dirty="0">
              <a:solidFill>
                <a:srgbClr val="008000"/>
              </a:solidFill>
            </a:endParaRPr>
          </a:p>
          <a:p>
            <a:pPr lvl="1" algn="just"/>
            <a:r>
              <a:rPr lang="en-US" sz="2400" dirty="0">
                <a:solidFill>
                  <a:srgbClr val="6600FF"/>
                </a:solidFill>
              </a:rPr>
              <a:t>One process doesn’t fit all projects.</a:t>
            </a:r>
            <a:endParaRPr lang="en-US" sz="2400" dirty="0">
              <a:solidFill>
                <a:srgbClr val="6600FF"/>
              </a:solidFill>
            </a:endParaRPr>
          </a:p>
          <a:p>
            <a:pPr lvl="1" algn="just"/>
            <a:r>
              <a:rPr lang="en-US" sz="2400" dirty="0">
                <a:solidFill>
                  <a:srgbClr val="008000"/>
                </a:solidFill>
              </a:rPr>
              <a:t>Communication can be ambiguous and time-consuming.</a:t>
            </a:r>
            <a:endParaRPr lang="en-US" sz="2400" dirty="0">
              <a:solidFill>
                <a:srgbClr val="008000"/>
              </a:solidFill>
            </a:endParaRPr>
          </a:p>
          <a:p>
            <a:pPr algn="just"/>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a:solidFill>
                  <a:srgbClr val="C00000"/>
                </a:solidFill>
              </a:rPr>
              <a:t>Working software over comprehensive documentation</a:t>
            </a:r>
            <a:endParaRPr lang="en-US" sz="32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Books and References</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343942"/>
            <a:ext cx="9376569" cy="5442966"/>
          </a:xfrm>
        </p:spPr>
        <p:txBody>
          <a:bodyPr>
            <a:normAutofit lnSpcReduction="10000"/>
          </a:bodyPr>
          <a:lstStyle/>
          <a:p>
            <a:r>
              <a:rPr lang="en-US" b="1" dirty="0"/>
              <a:t>Text Books:</a:t>
            </a:r>
            <a:endParaRPr lang="en-US" dirty="0"/>
          </a:p>
          <a:p>
            <a:pPr lvl="1"/>
            <a:r>
              <a:rPr lang="en-IN" dirty="0">
                <a:solidFill>
                  <a:srgbClr val="7030A0"/>
                </a:solidFill>
              </a:rPr>
              <a:t>Dev Ops – Volume 1 , Pearson and </a:t>
            </a:r>
            <a:r>
              <a:rPr lang="en-IN" dirty="0" err="1">
                <a:solidFill>
                  <a:srgbClr val="7030A0"/>
                </a:solidFill>
              </a:rPr>
              <a:t>Xebia</a:t>
            </a:r>
            <a:r>
              <a:rPr lang="en-IN" dirty="0">
                <a:solidFill>
                  <a:srgbClr val="7030A0"/>
                </a:solidFill>
              </a:rPr>
              <a:t> Press</a:t>
            </a:r>
            <a:endParaRPr lang="en-IN" dirty="0">
              <a:solidFill>
                <a:srgbClr val="7030A0"/>
              </a:solidFill>
            </a:endParaRPr>
          </a:p>
          <a:p>
            <a:pPr lvl="1"/>
            <a:r>
              <a:rPr lang="en-IN" dirty="0" err="1">
                <a:solidFill>
                  <a:srgbClr val="7030A0"/>
                </a:solidFill>
              </a:rPr>
              <a:t>Grig</a:t>
            </a:r>
            <a:r>
              <a:rPr lang="en-IN" dirty="0">
                <a:solidFill>
                  <a:srgbClr val="7030A0"/>
                </a:solidFill>
              </a:rPr>
              <a:t> </a:t>
            </a:r>
            <a:r>
              <a:rPr lang="en-IN" dirty="0" err="1">
                <a:solidFill>
                  <a:srgbClr val="7030A0"/>
                </a:solidFill>
              </a:rPr>
              <a:t>Gheorghiu</a:t>
            </a:r>
            <a:r>
              <a:rPr lang="en-IN" dirty="0">
                <a:solidFill>
                  <a:srgbClr val="7030A0"/>
                </a:solidFill>
              </a:rPr>
              <a:t>, Alfredo </a:t>
            </a:r>
            <a:r>
              <a:rPr lang="en-IN" dirty="0" err="1">
                <a:solidFill>
                  <a:srgbClr val="7030A0"/>
                </a:solidFill>
              </a:rPr>
              <a:t>Deza</a:t>
            </a:r>
            <a:r>
              <a:rPr lang="en-IN" dirty="0">
                <a:solidFill>
                  <a:srgbClr val="7030A0"/>
                </a:solidFill>
              </a:rPr>
              <a:t>, Kennedy Behrman, Noah Gift, Python for DevOps,2019</a:t>
            </a:r>
            <a:endParaRPr lang="en-US" b="1" dirty="0">
              <a:solidFill>
                <a:srgbClr val="7030A0"/>
              </a:solidFill>
            </a:endParaRPr>
          </a:p>
          <a:p>
            <a:r>
              <a:rPr lang="en-US" b="1" dirty="0"/>
              <a:t>Reference Books:</a:t>
            </a:r>
            <a:endParaRPr lang="en-US" dirty="0"/>
          </a:p>
          <a:p>
            <a:pPr lvl="1"/>
            <a:r>
              <a:rPr lang="en-IN" dirty="0">
                <a:solidFill>
                  <a:srgbClr val="008000"/>
                </a:solidFill>
              </a:rPr>
              <a:t>The DevOps Handbook - Book by Gene Kim, Jez Humble, Patrick </a:t>
            </a:r>
            <a:r>
              <a:rPr lang="en-IN" dirty="0" err="1">
                <a:solidFill>
                  <a:srgbClr val="008000"/>
                </a:solidFill>
              </a:rPr>
              <a:t>Debois</a:t>
            </a:r>
            <a:r>
              <a:rPr lang="en-IN" dirty="0">
                <a:solidFill>
                  <a:srgbClr val="008000"/>
                </a:solidFill>
              </a:rPr>
              <a:t>, and Willis </a:t>
            </a:r>
            <a:r>
              <a:rPr lang="en-IN" dirty="0" err="1">
                <a:solidFill>
                  <a:srgbClr val="008000"/>
                </a:solidFill>
              </a:rPr>
              <a:t>Willis</a:t>
            </a:r>
            <a:endParaRPr lang="en-IN" dirty="0">
              <a:solidFill>
                <a:srgbClr val="008000"/>
              </a:solidFill>
            </a:endParaRPr>
          </a:p>
          <a:p>
            <a:pPr lvl="1"/>
            <a:r>
              <a:rPr lang="en-IN" dirty="0">
                <a:solidFill>
                  <a:srgbClr val="008000"/>
                </a:solidFill>
              </a:rPr>
              <a:t>What is DevOps? - by Mike </a:t>
            </a:r>
            <a:r>
              <a:rPr lang="en-IN" dirty="0" err="1">
                <a:solidFill>
                  <a:srgbClr val="008000"/>
                </a:solidFill>
              </a:rPr>
              <a:t>Loukides</a:t>
            </a:r>
            <a:endParaRPr lang="en-IN" dirty="0">
              <a:solidFill>
                <a:srgbClr val="008000"/>
              </a:solidFill>
            </a:endParaRPr>
          </a:p>
          <a:p>
            <a:pPr lvl="1"/>
            <a:r>
              <a:rPr lang="en-IN" dirty="0">
                <a:solidFill>
                  <a:srgbClr val="008000"/>
                </a:solidFill>
              </a:rPr>
              <a:t>Joakim Verona, Practical DevOps ,2016.</a:t>
            </a:r>
            <a:endParaRPr lang="en-IN" dirty="0">
              <a:solidFill>
                <a:srgbClr val="008000"/>
              </a:solidFill>
            </a:endParaRPr>
          </a:p>
          <a:p>
            <a:r>
              <a:rPr lang="en-US" b="1" dirty="0"/>
              <a:t>Websites:</a:t>
            </a:r>
            <a:endParaRPr lang="en-US" dirty="0"/>
          </a:p>
          <a:p>
            <a:pPr lvl="1"/>
            <a:r>
              <a:rPr lang="en-IN" sz="2800" dirty="0">
                <a:solidFill>
                  <a:srgbClr val="FF0000"/>
                </a:solidFill>
              </a:rPr>
              <a:t>www.ibm.com/cloud/devops.</a:t>
            </a:r>
            <a:endParaRPr lang="en-IN" sz="2800" dirty="0">
              <a:solidFill>
                <a:srgbClr val="FF0000"/>
              </a:solidFill>
            </a:endParaRPr>
          </a:p>
          <a:p>
            <a:pPr lvl="1"/>
            <a:r>
              <a:rPr lang="en-IN" sz="2800" dirty="0">
                <a:solidFill>
                  <a:srgbClr val="FF0000"/>
                </a:solidFill>
              </a:rPr>
              <a:t>www.softwaretestinghelp.com&gt;devops-automation.</a:t>
            </a:r>
            <a:endParaRPr lang="en-US"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r>
              <a:rPr lang="en-US" dirty="0"/>
              <a:t>https://www.nuclino.com/articles/agile-documentation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Agile development methodology</a:t>
            </a:r>
            <a:endParaRPr lang="en-US"/>
          </a:p>
        </p:txBody>
      </p:sp>
      <p:sp>
        <p:nvSpPr>
          <p:cNvPr id="3" name="Content Placeholder 2"/>
          <p:cNvSpPr>
            <a:spLocks noGrp="1"/>
          </p:cNvSpPr>
          <p:nvPr>
            <p:ph sz="quarter" idx="1"/>
          </p:nvPr>
        </p:nvSpPr>
        <p:spPr/>
        <p:txBody>
          <a:bodyPr/>
          <a:p>
            <a:r>
              <a:rPr lang="en-US"/>
              <a:t>Agile development methodology have persisted. “Over” got replaced by “instead of” and what was intended as </a:t>
            </a:r>
            <a:r>
              <a:rPr lang="en-US">
                <a:solidFill>
                  <a:srgbClr val="FF0000"/>
                </a:solidFill>
              </a:rPr>
              <a:t>“It's best to dedicate more attention to the software rather than invest time in overly detailed upfront documentation”</a:t>
            </a:r>
            <a:r>
              <a:rPr lang="en-US"/>
              <a:t> seems to have turned into “Let's ditch documentation altogether and hope to remember everything we talk about.”</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rgbClr val="C00000"/>
                </a:solidFill>
                <a:sym typeface="+mn-ea"/>
              </a:rPr>
              <a:t>Working software over comprehensive documentation</a:t>
            </a:r>
            <a:endParaRPr lang="en-US"/>
          </a:p>
        </p:txBody>
      </p:sp>
      <p:sp>
        <p:nvSpPr>
          <p:cNvPr id="3" name="Content Placeholder 2"/>
          <p:cNvSpPr>
            <a:spLocks noGrp="1"/>
          </p:cNvSpPr>
          <p:nvPr>
            <p:ph sz="quarter" idx="1"/>
          </p:nvPr>
        </p:nvSpPr>
        <p:spPr/>
        <p:txBody>
          <a:bodyPr>
            <a:normAutofit lnSpcReduction="20000"/>
          </a:bodyPr>
          <a:p>
            <a:r>
              <a:rPr lang="en-US">
                <a:sym typeface="+mn-ea"/>
              </a:rPr>
              <a:t>Agile development methodology</a:t>
            </a:r>
            <a:r>
              <a:rPr lang="en-US"/>
              <a:t> </a:t>
            </a:r>
            <a:r>
              <a:rPr lang="en-US">
                <a:solidFill>
                  <a:srgbClr val="FF0000"/>
                </a:solidFill>
              </a:rPr>
              <a:t>did not set out to eliminate internal documentation completely.</a:t>
            </a:r>
            <a:r>
              <a:rPr lang="en-US"/>
              <a:t> It simply placed more value on working software than on comprehensive documentation because of the dynamic nature of software development.</a:t>
            </a:r>
            <a:endParaRPr lang="en-US"/>
          </a:p>
          <a:p>
            <a:r>
              <a:rPr lang="en-US"/>
              <a:t>So there is nothing in the Agile development methodology that inherently prevents us from creating as much documentation as the project requires. </a:t>
            </a:r>
            <a:endParaRPr lang="en-US"/>
          </a:p>
          <a:p>
            <a:r>
              <a:rPr lang="en-US"/>
              <a:t>There are, in fact, situations in which documentation is absolutely required. Adding user stories to the backlog, creating</a:t>
            </a:r>
            <a:r>
              <a:rPr lang="en-US">
                <a:solidFill>
                  <a:srgbClr val="FF0000"/>
                </a:solidFill>
              </a:rPr>
              <a:t> flowcharts, drafting wireframes</a:t>
            </a:r>
            <a:r>
              <a:rPr lang="en-US"/>
              <a:t>, </a:t>
            </a:r>
            <a:r>
              <a:rPr lang="en-US">
                <a:solidFill>
                  <a:srgbClr val="FF0000"/>
                </a:solidFill>
              </a:rPr>
              <a:t>documenting</a:t>
            </a:r>
            <a:r>
              <a:rPr lang="en-US"/>
              <a:t> </a:t>
            </a:r>
            <a:r>
              <a:rPr lang="en-US">
                <a:solidFill>
                  <a:srgbClr val="FF0000"/>
                </a:solidFill>
              </a:rPr>
              <a:t>client meetings</a:t>
            </a:r>
            <a:r>
              <a:rPr lang="en-US"/>
              <a:t> – </a:t>
            </a:r>
            <a:r>
              <a:rPr lang="en-US" b="1">
                <a:gradFill>
                  <a:gsLst>
                    <a:gs pos="0">
                      <a:srgbClr val="012D86"/>
                    </a:gs>
                    <a:gs pos="100000">
                      <a:srgbClr val="0E2557"/>
                    </a:gs>
                  </a:gsLst>
                  <a:lin scaled="0"/>
                </a:gradFill>
              </a:rPr>
              <a:t>Agile simply suggests being smart about it.</a:t>
            </a:r>
            <a:endParaRPr lang="en-US" b="1">
              <a:gradFill>
                <a:gsLst>
                  <a:gs pos="0">
                    <a:srgbClr val="012D86"/>
                  </a:gs>
                  <a:gs pos="100000">
                    <a:srgbClr val="0E2557"/>
                  </a:gs>
                </a:gsLst>
                <a:lin scaled="0"/>
              </a:gradFill>
            </a:endParaRPr>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dirty="0">
                <a:solidFill>
                  <a:srgbClr val="C00000"/>
                </a:solidFill>
                <a:sym typeface="+mn-ea"/>
              </a:rPr>
              <a:t>Working software over comprehensive documentation</a:t>
            </a:r>
            <a:endParaRPr lang="en-US"/>
          </a:p>
        </p:txBody>
      </p:sp>
      <p:sp>
        <p:nvSpPr>
          <p:cNvPr id="3" name="Content Placeholder 2"/>
          <p:cNvSpPr>
            <a:spLocks noGrp="1"/>
          </p:cNvSpPr>
          <p:nvPr>
            <p:ph sz="quarter" idx="1"/>
          </p:nvPr>
        </p:nvSpPr>
        <p:spPr/>
        <p:txBody>
          <a:bodyPr>
            <a:normAutofit lnSpcReduction="10000"/>
          </a:bodyPr>
          <a:p>
            <a:r>
              <a:rPr lang="en-US"/>
              <a:t>Documentation should be </a:t>
            </a:r>
            <a:r>
              <a:rPr lang="en-US">
                <a:solidFill>
                  <a:srgbClr val="FF0000"/>
                </a:solidFill>
              </a:rPr>
              <a:t>“just barely good enough”</a:t>
            </a:r>
            <a:r>
              <a:rPr lang="en-US"/>
              <a:t> (JBGE). </a:t>
            </a:r>
            <a:endParaRPr lang="en-US"/>
          </a:p>
          <a:p>
            <a:r>
              <a:rPr lang="en-US"/>
              <a:t>Too much or overly comprehensive documentation would be a </a:t>
            </a:r>
            <a:r>
              <a:rPr lang="en-US">
                <a:solidFill>
                  <a:srgbClr val="FF0000"/>
                </a:solidFill>
              </a:rPr>
              <a:t>waste of time</a:t>
            </a:r>
            <a:r>
              <a:rPr lang="en-US"/>
              <a:t>, and, as any manager familiar with the hourly rates for software developers will tell you, </a:t>
            </a:r>
            <a:r>
              <a:rPr lang="en-US">
                <a:solidFill>
                  <a:srgbClr val="FF0000"/>
                </a:solidFill>
              </a:rPr>
              <a:t>time is money</a:t>
            </a:r>
            <a:r>
              <a:rPr lang="en-US"/>
              <a:t>. </a:t>
            </a:r>
            <a:endParaRPr lang="en-US"/>
          </a:p>
          <a:p>
            <a:r>
              <a:rPr lang="en-US"/>
              <a:t>Moreover, developers themselves rarely trust detailed </a:t>
            </a:r>
            <a:r>
              <a:rPr lang="en-US">
                <a:solidFill>
                  <a:srgbClr val="FF0000"/>
                </a:solidFill>
              </a:rPr>
              <a:t>documentation</a:t>
            </a:r>
            <a:r>
              <a:rPr lang="en-US"/>
              <a:t> anyway because it's usually </a:t>
            </a:r>
            <a:r>
              <a:rPr lang="en-US">
                <a:solidFill>
                  <a:srgbClr val="FF0000"/>
                </a:solidFill>
              </a:rPr>
              <a:t>out of sync with the actual code.</a:t>
            </a:r>
            <a:r>
              <a:rPr lang="en-US"/>
              <a:t> </a:t>
            </a:r>
            <a:endParaRPr lang="en-US"/>
          </a:p>
          <a:p>
            <a:r>
              <a:rPr lang="en-US">
                <a:solidFill>
                  <a:srgbClr val="7030A0"/>
                </a:solidFill>
              </a:rPr>
              <a:t>On the other hand, experience shows that too little documentation is always a source of problems with team communication, learning, and knowledge sharing.</a:t>
            </a:r>
            <a:endParaRPr lang="en-US">
              <a:solidFill>
                <a:srgbClr val="7030A0"/>
              </a:solidFill>
            </a:endParaRPr>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Reasons to invest in Agile documentation</a:t>
            </a:r>
            <a:endParaRPr lang="en-US"/>
          </a:p>
        </p:txBody>
      </p:sp>
      <p:sp>
        <p:nvSpPr>
          <p:cNvPr id="3" name="Content Placeholder 2"/>
          <p:cNvSpPr>
            <a:spLocks noGrp="1"/>
          </p:cNvSpPr>
          <p:nvPr>
            <p:ph sz="quarter" idx="1"/>
          </p:nvPr>
        </p:nvSpPr>
        <p:spPr/>
        <p:txBody>
          <a:bodyPr>
            <a:normAutofit lnSpcReduction="20000"/>
          </a:bodyPr>
          <a:p>
            <a:r>
              <a:rPr lang="en-US" b="1"/>
              <a:t>Your project stakeholders require it. </a:t>
            </a:r>
            <a:r>
              <a:rPr lang="en-US"/>
              <a:t>The creation of documentation is fundamentally a business decision, you are investing the resources of the project stakeholders in the development of the documentation, so they should have a say on whether their money is to be spent that way.</a:t>
            </a:r>
            <a:endParaRPr lang="en-US"/>
          </a:p>
          <a:p>
            <a:r>
              <a:rPr lang="en-US" b="1"/>
              <a:t>To support communication with external groups, such as software outsourcing companies.</a:t>
            </a:r>
            <a:r>
              <a:rPr lang="en-US"/>
              <a:t> It isn't always possible to co-locate a development team and it isn't always possible to have project stakeholders available at all times. Shared documentation is often part of the solution in combination with occasional face-to-face discussions, teleconferencing, email, and collaborative tools.</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Reasons to invest in Agile documentation</a:t>
            </a:r>
            <a:endParaRPr lang="en-US"/>
          </a:p>
        </p:txBody>
      </p:sp>
      <p:sp>
        <p:nvSpPr>
          <p:cNvPr id="3" name="Content Placeholder 2"/>
          <p:cNvSpPr>
            <a:spLocks noGrp="1"/>
          </p:cNvSpPr>
          <p:nvPr>
            <p:ph sz="quarter" idx="1"/>
          </p:nvPr>
        </p:nvSpPr>
        <p:spPr/>
        <p:txBody>
          <a:bodyPr>
            <a:normAutofit/>
          </a:bodyPr>
          <a:p>
            <a:r>
              <a:rPr lang="en-US" b="1">
                <a:solidFill>
                  <a:srgbClr val="FF0000"/>
                </a:solidFill>
                <a:sym typeface="+mn-ea"/>
              </a:rPr>
              <a:t>To support organizational memory.</a:t>
            </a:r>
            <a:r>
              <a:rPr lang="en-US">
                <a:sym typeface="+mn-ea"/>
              </a:rPr>
              <a:t> That means that while you need to develop software, you also need to develop the supporting documentation required to use, operate, support, and maintain it over time.</a:t>
            </a:r>
            <a:endParaRPr lang="en-US">
              <a:sym typeface="+mn-ea"/>
            </a:endParaRPr>
          </a:p>
          <a:p>
            <a:r>
              <a:rPr lang="en-US" b="1">
                <a:solidFill>
                  <a:srgbClr val="FF0000"/>
                </a:solidFill>
                <a:sym typeface="+mn-ea"/>
              </a:rPr>
              <a:t>For audit purposes.</a:t>
            </a:r>
            <a:r>
              <a:rPr lang="en-US">
                <a:sym typeface="+mn-ea"/>
              </a:rPr>
              <a:t> Depending on the type of system you are developing, it might fall under certain audit guidelines. In that case, you would need to follow a defined process and capture proof that you did so , resulting in more documentation. </a:t>
            </a:r>
            <a:endParaRPr lang="en-US"/>
          </a:p>
          <a:p>
            <a:endParaRPr lang="en-US"/>
          </a:p>
          <a:p>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Reasons to invest in Agile documentation</a:t>
            </a:r>
            <a:endParaRPr lang="en-US"/>
          </a:p>
        </p:txBody>
      </p:sp>
      <p:sp>
        <p:nvSpPr>
          <p:cNvPr id="3" name="Content Placeholder 2"/>
          <p:cNvSpPr>
            <a:spLocks noGrp="1"/>
          </p:cNvSpPr>
          <p:nvPr>
            <p:ph sz="quarter" idx="1"/>
          </p:nvPr>
        </p:nvSpPr>
        <p:spPr/>
        <p:txBody>
          <a:bodyPr/>
          <a:p>
            <a:r>
              <a:rPr lang="en-US" b="1"/>
              <a:t>To think something through.</a:t>
            </a:r>
            <a:r>
              <a:rPr lang="en-US"/>
              <a:t> The act of putting ideas down on paper can help you solidify them and discover problems with your thinking. What appears clear and straightforward in your mind can often prove to be very complicated once you attempt to describe it in detail, and you can often benefit from writing it down first.</a:t>
            </a:r>
            <a:endParaRPr lang="en-US"/>
          </a:p>
        </p:txBody>
      </p:sp>
      <p:sp>
        <p:nvSpPr>
          <p:cNvPr id="4" name="Slide Number Placeholder 3"/>
          <p:cNvSpPr>
            <a:spLocks noGrp="1"/>
          </p:cNvSpPr>
          <p:nvPr>
            <p:ph type="sldNum" sz="quarter" idx="12"/>
          </p:nvPr>
        </p:nvSpPr>
        <p:spPr/>
        <p:txBody>
          <a:bodyPr/>
          <a:p>
            <a:fld id="{E3591306-41CF-4237-B2B4-5C605DD45071}"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a:solidFill>
                  <a:srgbClr val="C00000"/>
                </a:solidFill>
              </a:rPr>
              <a:t>Customer collaboration over contract negotiation</a:t>
            </a:r>
            <a:endParaRPr lang="en-US" sz="3200" dirty="0">
              <a:solidFill>
                <a:srgbClr val="C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109330" y="218661"/>
            <a:ext cx="9780105" cy="6568247"/>
          </a:xfrm>
        </p:spPr>
        <p:txBody>
          <a:bodyPr>
            <a:normAutofit fontScale="92500" lnSpcReduction="20000"/>
          </a:bodyPr>
          <a:lstStyle/>
          <a:p>
            <a:pPr algn="just"/>
            <a:r>
              <a:rPr lang="en-US" dirty="0"/>
              <a:t>Agile management principles extend to your relationship with the customer. </a:t>
            </a:r>
            <a:r>
              <a:rPr lang="en-US" dirty="0" err="1"/>
              <a:t>Agile's</a:t>
            </a:r>
            <a:r>
              <a:rPr lang="en-US" dirty="0"/>
              <a:t> third core value emphasizes customer collaboration. The agile pioneers understood that collaboration, rather than confrontation, produces better, leaner, more useful products. As a result of this understanding, agile methodologies make the customer part of the project on an ongoing basis.</a:t>
            </a:r>
            <a:endParaRPr lang="en-US" dirty="0"/>
          </a:p>
          <a:p>
            <a:pPr algn="just"/>
            <a:r>
              <a:rPr lang="en-US" dirty="0"/>
              <a:t>Historical project management approaches usually involve customers at three key points:</a:t>
            </a:r>
            <a:endParaRPr lang="en-US" dirty="0"/>
          </a:p>
          <a:p>
            <a:pPr algn="just"/>
            <a:r>
              <a:rPr lang="en-US" b="1" dirty="0"/>
              <a:t>Project start:</a:t>
            </a:r>
            <a:r>
              <a:rPr lang="en-US" dirty="0"/>
              <a:t> When the customer and the project manager — or another project team representative — negotiate contract details.</a:t>
            </a:r>
            <a:endParaRPr lang="en-US" dirty="0"/>
          </a:p>
          <a:p>
            <a:pPr algn="just"/>
            <a:r>
              <a:rPr lang="en-US" b="1" dirty="0"/>
              <a:t>Any time scope changes during the project:</a:t>
            </a:r>
            <a:r>
              <a:rPr lang="en-US" dirty="0"/>
              <a:t> When the customer and the project manager negotiate changes to the contract</a:t>
            </a:r>
            <a:r>
              <a:rPr lang="en-US" dirty="0" smtClean="0"/>
              <a:t>.</a:t>
            </a:r>
            <a:endParaRPr lang="en-US" dirty="0" smtClean="0"/>
          </a:p>
          <a:p>
            <a:pPr algn="just"/>
            <a:r>
              <a:rPr lang="en-US" b="1" dirty="0"/>
              <a:t>End of a project:</a:t>
            </a:r>
            <a:r>
              <a:rPr lang="en-US" dirty="0"/>
              <a:t> When the project team delivers a completed product to the customer. If the product doesn’t meet customer expectations, the project manager and the customer negotiate additional changes to the contract</a:t>
            </a:r>
            <a:r>
              <a:rPr lang="en-US" dirty="0" smtClean="0"/>
              <a:t>.</a:t>
            </a:r>
            <a:endParaRPr lang="en-US"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fontScale="92500" lnSpcReduction="10000"/>
          </a:bodyPr>
          <a:lstStyle/>
          <a:p>
            <a:pPr algn="just"/>
            <a:r>
              <a:rPr lang="en-US" dirty="0"/>
              <a:t>This historical focus on negotiation discourages potentially valuable customer input and can even create an adversarial relationship between customers and project teams.</a:t>
            </a:r>
            <a:endParaRPr lang="en-US" dirty="0"/>
          </a:p>
          <a:p>
            <a:pPr algn="just"/>
            <a:r>
              <a:rPr lang="en-US" dirty="0"/>
              <a:t>Using an agile approach in practice, you experience a partnership between the customer and development team in which discovery, questioning, learning, and adjusting during the course of the project are routine, acceptable, and systematic.</a:t>
            </a:r>
            <a:endParaRPr lang="en-US" dirty="0"/>
          </a:p>
          <a:p>
            <a:pPr algn="just"/>
            <a:r>
              <a:rPr lang="en-US" dirty="0"/>
              <a:t>On an agile project, customer review is built into the process and the customer gets to see the product at the end of every sprint. You can create the highest-priority features first, which gives you the opportunity to ensure maximum value early on, when little of the customer’s money has been invested.</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a:t>
            </a:r>
            <a:r>
              <a:rPr lang="en-US" b="1" dirty="0" smtClean="0">
                <a:solidFill>
                  <a:srgbClr val="C00000"/>
                </a:solidFill>
              </a:rPr>
              <a:t>II</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707231" y="2044700"/>
            <a:ext cx="9072563" cy="3746500"/>
          </a:xfrm>
        </p:spPr>
        <p:txBody>
          <a:bodyPr>
            <a:normAutofit/>
          </a:bodyPr>
          <a:lstStyle/>
          <a:p>
            <a:r>
              <a:rPr lang="en-US" sz="2400" b="1" dirty="0">
                <a:solidFill>
                  <a:srgbClr val="7030A0"/>
                </a:solidFill>
              </a:rPr>
              <a:t>UNIT II- RISE OF AGILE METHODOLOGIES</a:t>
            </a:r>
            <a:endParaRPr lang="en-US" sz="2400" b="1" dirty="0">
              <a:solidFill>
                <a:srgbClr val="7030A0"/>
              </a:solidFill>
            </a:endParaRPr>
          </a:p>
          <a:p>
            <a:pPr marL="302260" lvl="1" indent="0" algn="just">
              <a:buNone/>
            </a:pPr>
            <a:r>
              <a:rPr lang="en-US" sz="2400" b="1" dirty="0">
                <a:solidFill>
                  <a:srgbClr val="008000"/>
                </a:solidFill>
              </a:rPr>
              <a:t>Agile movement in 2000 - Agile Vs Waterfall Method - Iterative Agile Software Development - Individual and team interactions over processes and tools – Working software over comprehensive documentation -Customer collaboration over contract negotiation - Responding to change over following a plan</a:t>
            </a:r>
            <a:endParaRPr lang="en-US" sz="2400" b="1" dirty="0">
              <a:solidFill>
                <a:srgbClr val="008000"/>
              </a:solidFill>
            </a:endParaRPr>
          </a:p>
          <a:p>
            <a:pPr algn="just">
              <a:buNone/>
            </a:pPr>
            <a:r>
              <a:rPr lang="en-US" sz="5400" b="1" dirty="0" smtClean="0">
                <a:solidFill>
                  <a:srgbClr val="FF0066"/>
                </a:solidFill>
              </a:rPr>
              <a:t>  </a:t>
            </a:r>
            <a:endParaRPr lang="en-US" sz="5400" dirty="0">
              <a:solidFill>
                <a:srgbClr val="FF0066"/>
              </a:solidFill>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lnSpcReduction="10000"/>
          </a:bodyPr>
          <a:lstStyle/>
          <a:p>
            <a:pPr algn="just"/>
            <a:r>
              <a:rPr lang="en-US" dirty="0"/>
              <a:t>If you use a traditional development model, any changes to product requirements, priorities, timelines, and budgets can greatly disrupt the project. In contrast, agile processes handle project and product changes in beneficial ways. For example:</a:t>
            </a:r>
            <a:endParaRPr lang="en-US" dirty="0"/>
          </a:p>
          <a:p>
            <a:pPr lvl="1" algn="just"/>
            <a:r>
              <a:rPr lang="en-US" dirty="0"/>
              <a:t>Agile projects create an opportunity for increased customer satisfaction and return on investment by handling change effectively.</a:t>
            </a:r>
            <a:endParaRPr lang="en-US" dirty="0"/>
          </a:p>
          <a:p>
            <a:pPr lvl="1" algn="just"/>
            <a:r>
              <a:rPr lang="en-US" dirty="0"/>
              <a:t>Changes can be incorporated into subsequent iterations routinely and smoothly.</a:t>
            </a:r>
            <a:endParaRPr lang="en-US" dirty="0"/>
          </a:p>
          <a:p>
            <a:pPr algn="just"/>
            <a:r>
              <a:rPr lang="en-US" dirty="0"/>
              <a:t>Customers like agile projects because they can accommodate changing requirements and generate higher-value products.</a:t>
            </a:r>
            <a:endParaRPr lang="en-US"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4000" b="1" dirty="0" smtClean="0">
              <a:solidFill>
                <a:srgbClr val="C00000"/>
              </a:solidFill>
            </a:endParaRPr>
          </a:p>
          <a:p>
            <a:pPr marL="302260" lvl="1" indent="0" algn="just">
              <a:buNone/>
            </a:pPr>
            <a:r>
              <a:rPr lang="en-US" sz="3200" b="1" dirty="0">
                <a:solidFill>
                  <a:srgbClr val="C00000"/>
                </a:solidFill>
              </a:rPr>
              <a:t>Responding to change over following a plan</a:t>
            </a:r>
            <a:endParaRPr lang="en-US" sz="3200" b="1" dirty="0">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algn="just"/>
            <a:r>
              <a:rPr lang="en-US" dirty="0"/>
              <a:t>Traditional project management methodologies have always tried to control the amount of change within a project. </a:t>
            </a:r>
            <a:endParaRPr lang="en-US" dirty="0" smtClean="0"/>
          </a:p>
          <a:p>
            <a:pPr algn="just"/>
            <a:r>
              <a:rPr lang="en-US" dirty="0" smtClean="0"/>
              <a:t>Change </a:t>
            </a:r>
            <a:r>
              <a:rPr lang="en-US" dirty="0"/>
              <a:t>management procedures, meticulously scripted legal contracts and rigorous budget policies, are designed to fend change off as long as possible and keep change within a project to a bare minimum. </a:t>
            </a:r>
            <a:endParaRPr lang="en-US" dirty="0" smtClean="0"/>
          </a:p>
          <a:p>
            <a:pPr algn="just"/>
            <a:r>
              <a:rPr lang="en-US" dirty="0" smtClean="0"/>
              <a:t>This </a:t>
            </a:r>
            <a:r>
              <a:rPr lang="en-US" dirty="0"/>
              <a:t>has often led to “</a:t>
            </a:r>
            <a:r>
              <a:rPr lang="en-US" i="1" dirty="0"/>
              <a:t>successfully</a:t>
            </a:r>
            <a:r>
              <a:rPr lang="en-US" dirty="0"/>
              <a:t>” completed projects with significantly diminished or even none of the benefits hoped for</a:t>
            </a:r>
            <a:r>
              <a:rPr lang="en-US" dirty="0" smtClean="0"/>
              <a:t>.</a:t>
            </a:r>
            <a:endParaRPr lang="en-US" dirty="0" smtClean="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a:xfrm>
            <a:off x="504031" y="178903"/>
            <a:ext cx="9072563" cy="6808305"/>
          </a:xfrm>
        </p:spPr>
        <p:txBody>
          <a:bodyPr>
            <a:normAutofit fontScale="92500" lnSpcReduction="20000"/>
          </a:bodyPr>
          <a:lstStyle/>
          <a:p>
            <a:pPr algn="just"/>
            <a:r>
              <a:rPr lang="en-US" dirty="0"/>
              <a:t>Agile project management, being the new kid on the block, turned this approach to change management upside down with its Agile Manifesto. </a:t>
            </a:r>
            <a:endParaRPr lang="en-US" dirty="0" smtClean="0"/>
          </a:p>
          <a:p>
            <a:pPr algn="just"/>
            <a:r>
              <a:rPr lang="en-US" dirty="0" smtClean="0"/>
              <a:t>“</a:t>
            </a:r>
            <a:r>
              <a:rPr lang="en-US" b="1" dirty="0"/>
              <a:t>Responding to change</a:t>
            </a:r>
            <a:r>
              <a:rPr lang="en-US" dirty="0"/>
              <a:t> over following a plan,” is arguably the most contentious point with senior management when they are first confronted with this revolutionary approach </a:t>
            </a:r>
            <a:r>
              <a:rPr lang="en-US" dirty="0" smtClean="0"/>
              <a:t>to working.</a:t>
            </a:r>
            <a:endParaRPr lang="en-US" dirty="0" smtClean="0"/>
          </a:p>
          <a:p>
            <a:pPr algn="just"/>
            <a:r>
              <a:rPr lang="en-US" dirty="0"/>
              <a:t>On agile projects, the ability to not only respond to but </a:t>
            </a:r>
            <a:r>
              <a:rPr lang="en-US" b="1" dirty="0"/>
              <a:t>welcome change </a:t>
            </a:r>
            <a:r>
              <a:rPr lang="en-US" dirty="0"/>
              <a:t>is the most powerful tool. The ability to embrace change is built in to every agile process, practice and attitude. </a:t>
            </a:r>
            <a:endParaRPr lang="en-US" dirty="0" smtClean="0"/>
          </a:p>
          <a:p>
            <a:pPr algn="just"/>
            <a:r>
              <a:rPr lang="en-US" dirty="0" smtClean="0"/>
              <a:t>For </a:t>
            </a:r>
            <a:r>
              <a:rPr lang="en-US" dirty="0"/>
              <a:t>example, while scrum has a rule of “no change within the sprint”, you are free to add, remove, reprioritize or even chuck away the whole product backlog. </a:t>
            </a:r>
            <a:endParaRPr lang="en-US" dirty="0" smtClean="0"/>
          </a:p>
          <a:p>
            <a:pPr algn="just"/>
            <a:r>
              <a:rPr lang="en-US" dirty="0" smtClean="0"/>
              <a:t>In </a:t>
            </a:r>
            <a:r>
              <a:rPr lang="en-US" dirty="0"/>
              <a:t>essence, this means that scrum accommodates </a:t>
            </a:r>
            <a:r>
              <a:rPr lang="en-US" i="1" dirty="0"/>
              <a:t>any degree</a:t>
            </a:r>
            <a:r>
              <a:rPr lang="en-US" dirty="0"/>
              <a:t> of change in between sprints. This also means that the shorter your sprints are, the more opportunities you have to accommodate change! Many agile teams now only have a sprint cycle of 1 week or shorter.</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algn="just"/>
            <a:r>
              <a:rPr lang="en-US" dirty="0"/>
              <a:t>Another example of how change is inherently built into agile is its feedback cycle. Besides sprint cycles, agile encourages teams to find other feedback cycles and to shorten them as much as possible. </a:t>
            </a:r>
            <a:endParaRPr lang="en-US" dirty="0" smtClean="0"/>
          </a:p>
          <a:p>
            <a:pPr algn="just"/>
            <a:r>
              <a:rPr lang="en-US" dirty="0" smtClean="0"/>
              <a:t>In </a:t>
            </a:r>
            <a:r>
              <a:rPr lang="en-US" dirty="0"/>
              <a:t>recent years this has led to a higher emphasis on practices of </a:t>
            </a:r>
            <a:r>
              <a:rPr lang="en-US" dirty="0">
                <a:solidFill>
                  <a:srgbClr val="FF0000"/>
                </a:solidFill>
              </a:rPr>
              <a:t>continuous integration</a:t>
            </a:r>
            <a:r>
              <a:rPr lang="en-US" dirty="0"/>
              <a:t> (</a:t>
            </a:r>
            <a:r>
              <a:rPr lang="en-US" b="1" dirty="0"/>
              <a:t>CI</a:t>
            </a:r>
            <a:r>
              <a:rPr lang="en-US" dirty="0"/>
              <a:t>). CI allows you to reduce feedback cycles from what used to be months to a mere seconds.</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lnSpcReduction="10000"/>
          </a:bodyPr>
          <a:lstStyle/>
          <a:p>
            <a:pPr algn="just"/>
            <a:r>
              <a:rPr lang="en-US" dirty="0"/>
              <a:t>To take things more to the extreme, one could even claim that a project without change is a failed project! Think about it for a while – change is everywhere and happens all the time. Without the ability to change things, our life would be a series of constant failures and, quite frankly, boring. </a:t>
            </a:r>
            <a:endParaRPr lang="en-US" dirty="0" smtClean="0"/>
          </a:p>
          <a:p>
            <a:pPr algn="just"/>
            <a:r>
              <a:rPr lang="en-US" dirty="0" smtClean="0"/>
              <a:t>Starting </a:t>
            </a:r>
            <a:r>
              <a:rPr lang="en-US" dirty="0"/>
              <a:t>from the alternative route to work you took this morning because of traffic, to the way you handled the meeting due to a sudden change of direction from a stakeholder, up to your unplanned impulse decision to buy Apple’s latest magical device – change permeates through our lives every day. Most of the time, we don’t even notice it!</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algn="ctr">
              <a:buNone/>
            </a:pPr>
            <a:endParaRPr lang="en-US" dirty="0" smtClean="0">
              <a:solidFill>
                <a:srgbClr val="008000"/>
              </a:solidFill>
            </a:endParaRPr>
          </a:p>
          <a:p>
            <a:pPr algn="ctr">
              <a:buNone/>
            </a:pPr>
            <a:endParaRPr lang="en-US" dirty="0" smtClean="0">
              <a:solidFill>
                <a:srgbClr val="008000"/>
              </a:solidFill>
            </a:endParaRPr>
          </a:p>
          <a:p>
            <a:pPr algn="ctr">
              <a:buNone/>
            </a:pPr>
            <a:endParaRPr lang="en-US" dirty="0" smtClean="0">
              <a:solidFill>
                <a:srgbClr val="008000"/>
              </a:solidFill>
            </a:endParaRPr>
          </a:p>
          <a:p>
            <a:pPr algn="ctr">
              <a:buNone/>
            </a:pPr>
            <a:endParaRPr lang="en-US" dirty="0" smtClean="0">
              <a:solidFill>
                <a:srgbClr val="008000"/>
              </a:solidFill>
            </a:endParaRPr>
          </a:p>
          <a:p>
            <a:pPr algn="ctr">
              <a:buNone/>
            </a:pPr>
            <a:r>
              <a:rPr lang="en-US" sz="3600" b="1" dirty="0" smtClean="0">
                <a:solidFill>
                  <a:srgbClr val="008000"/>
                </a:solidFill>
              </a:rPr>
              <a:t>End of Unit II</a:t>
            </a:r>
            <a:endParaRPr lang="en-US" sz="3600" b="1" dirty="0">
              <a:solidFill>
                <a:srgbClr val="008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lstStyle/>
          <a:p>
            <a:pPr marL="0" indent="0">
              <a:buNone/>
            </a:pPr>
            <a:endParaRPr lang="en-US" sz="3200" b="1" dirty="0" smtClean="0">
              <a:solidFill>
                <a:srgbClr val="C00000"/>
              </a:solidFill>
            </a:endParaRPr>
          </a:p>
          <a:p>
            <a:pPr marL="0" indent="0">
              <a:buNone/>
            </a:pPr>
            <a:endParaRPr lang="en-US" sz="3200" b="1" dirty="0">
              <a:solidFill>
                <a:srgbClr val="C00000"/>
              </a:solidFill>
            </a:endParaRPr>
          </a:p>
          <a:p>
            <a:pPr marL="0" indent="0">
              <a:buNone/>
            </a:pPr>
            <a:endParaRPr lang="en-US" sz="3200" b="1" dirty="0" smtClean="0">
              <a:solidFill>
                <a:srgbClr val="C00000"/>
              </a:solidFill>
            </a:endParaRPr>
          </a:p>
          <a:p>
            <a:pPr marL="0" indent="0">
              <a:buNone/>
            </a:pPr>
            <a:r>
              <a:rPr lang="en-US" sz="3200" b="1" dirty="0" smtClean="0">
                <a:solidFill>
                  <a:srgbClr val="C00000"/>
                </a:solidFill>
              </a:rPr>
              <a:t>Agile </a:t>
            </a:r>
            <a:r>
              <a:rPr lang="en-US" sz="3200" b="1" dirty="0">
                <a:solidFill>
                  <a:srgbClr val="C00000"/>
                </a:solidFill>
              </a:rPr>
              <a:t>movement in 2000</a:t>
            </a:r>
            <a:endParaRPr lang="en-US"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8000"/>
                </a:solidFill>
              </a:rPr>
              <a:t>Agile movement in 2000</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lnSpcReduction="10000"/>
          </a:bodyPr>
          <a:lstStyle/>
          <a:p>
            <a:pPr marL="0" indent="0">
              <a:buNone/>
            </a:pPr>
            <a:r>
              <a:rPr lang="en-US" dirty="0">
                <a:solidFill>
                  <a:srgbClr val="C00000"/>
                </a:solidFill>
              </a:rPr>
              <a:t>Agile Manifesto</a:t>
            </a:r>
            <a:endParaRPr lang="en-US" dirty="0">
              <a:solidFill>
                <a:srgbClr val="C00000"/>
              </a:solidFill>
            </a:endParaRPr>
          </a:p>
          <a:p>
            <a:pPr algn="just"/>
            <a:r>
              <a:rPr lang="en-US" sz="2400" dirty="0"/>
              <a:t>In February 2001, at the Snowbird resort in Utah, a team of 17 software developers met to discuss lightweight development methods. The result of their meeting was the following Agile Manifesto for software development:-</a:t>
            </a:r>
            <a:endParaRPr lang="en-US" sz="2400" dirty="0"/>
          </a:p>
          <a:p>
            <a:pPr algn="just"/>
            <a:r>
              <a:rPr lang="en-US" sz="2400" dirty="0"/>
              <a:t>We are uncovering the better ways of developing software by doing it and helping others to do it. Through this meeting, we have come to four value -</a:t>
            </a:r>
            <a:endParaRPr lang="en-US" sz="2400" dirty="0"/>
          </a:p>
          <a:p>
            <a:pPr lvl="1" algn="just"/>
            <a:r>
              <a:rPr lang="en-US" sz="2000" b="1" dirty="0">
                <a:solidFill>
                  <a:srgbClr val="6600FF"/>
                </a:solidFill>
              </a:rPr>
              <a:t>Individuals and interactions over Processes and tools.</a:t>
            </a:r>
            <a:endParaRPr lang="en-US" sz="2000" b="1" dirty="0">
              <a:solidFill>
                <a:srgbClr val="6600FF"/>
              </a:solidFill>
            </a:endParaRPr>
          </a:p>
          <a:p>
            <a:pPr lvl="1" algn="just"/>
            <a:r>
              <a:rPr lang="en-US" sz="2000" b="1" dirty="0">
                <a:solidFill>
                  <a:srgbClr val="6600FF"/>
                </a:solidFill>
              </a:rPr>
              <a:t>Working software over comprehensive documentation.</a:t>
            </a:r>
            <a:endParaRPr lang="en-US" sz="2000" b="1" dirty="0">
              <a:solidFill>
                <a:srgbClr val="6600FF"/>
              </a:solidFill>
            </a:endParaRPr>
          </a:p>
          <a:p>
            <a:pPr lvl="1" algn="just"/>
            <a:r>
              <a:rPr lang="en-US" sz="2000" b="1" dirty="0">
                <a:solidFill>
                  <a:srgbClr val="6600FF"/>
                </a:solidFill>
              </a:rPr>
              <a:t>Customers collaboration over contact negotiation.</a:t>
            </a:r>
            <a:endParaRPr lang="en-US" sz="2000" b="1" dirty="0">
              <a:solidFill>
                <a:srgbClr val="6600FF"/>
              </a:solidFill>
            </a:endParaRPr>
          </a:p>
          <a:p>
            <a:pPr lvl="1" algn="just"/>
            <a:r>
              <a:rPr lang="en-US" sz="2000" b="1" dirty="0">
                <a:solidFill>
                  <a:srgbClr val="6600FF"/>
                </a:solidFill>
              </a:rPr>
              <a:t>Responding to change over following a plan.</a:t>
            </a:r>
            <a:endParaRPr lang="en-US" sz="2000" dirty="0"/>
          </a:p>
          <a:p>
            <a:pPr algn="just"/>
            <a:r>
              <a:rPr lang="en-US" sz="2000" dirty="0"/>
              <a:t>So that, while there is value in the items on the right, we value the items on the left more</a:t>
            </a:r>
            <a:r>
              <a:rPr lang="en-US" sz="2000" dirty="0" smtClean="0"/>
              <a:t>.</a:t>
            </a:r>
            <a:endParaRPr lang="en-US" sz="2000" dirty="0"/>
          </a:p>
        </p:txBody>
      </p:sp>
      <p:sp>
        <p:nvSpPr>
          <p:cNvPr id="5" name="Text Box 4"/>
          <p:cNvSpPr txBox="1"/>
          <p:nvPr/>
        </p:nvSpPr>
        <p:spPr>
          <a:xfrm>
            <a:off x="2194560" y="7006590"/>
            <a:ext cx="6959600" cy="460375"/>
          </a:xfrm>
          <a:prstGeom prst="rect">
            <a:avLst/>
          </a:prstGeom>
          <a:noFill/>
        </p:spPr>
        <p:txBody>
          <a:bodyPr wrap="square" rtlCol="0" anchor="t">
            <a:spAutoFit/>
          </a:bodyPr>
          <a:p>
            <a:r>
              <a:rPr lang="en-US"/>
              <a:t>https://business.adobe.com/blog/basics/agile-manifesto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8000"/>
                </a:solidFill>
              </a:rPr>
              <a:t>The Twelve Principle of Agile </a:t>
            </a:r>
            <a:r>
              <a:rPr lang="en-US" dirty="0" smtClean="0">
                <a:solidFill>
                  <a:srgbClr val="008000"/>
                </a:solidFill>
              </a:rPr>
              <a:t>Manifesto</a:t>
            </a:r>
            <a:endParaRPr lang="en-US" dirty="0">
              <a:solidFill>
                <a:srgbClr val="008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a:bodyPr>
          <a:lstStyle/>
          <a:p>
            <a:pPr marL="514350" indent="-514350" algn="just">
              <a:buFont typeface="+mj-lt"/>
              <a:buAutoNum type="arabicPeriod"/>
            </a:pPr>
            <a:r>
              <a:rPr lang="en-US" sz="2400" b="1" dirty="0">
                <a:solidFill>
                  <a:srgbClr val="6600FF"/>
                </a:solidFill>
              </a:rPr>
              <a:t>Customer Satisfaction:</a:t>
            </a:r>
            <a:r>
              <a:rPr lang="en-US" sz="2400" dirty="0"/>
              <a:t> Manifesto provides high priority to satisfy the costumer's requirements. This is done through early and continuous delivery of valuable software.</a:t>
            </a:r>
            <a:endParaRPr lang="en-US" sz="2400" dirty="0"/>
          </a:p>
          <a:p>
            <a:pPr marL="514350" indent="-514350" algn="just">
              <a:buFont typeface="+mj-lt"/>
              <a:buAutoNum type="arabicPeriod"/>
            </a:pPr>
            <a:r>
              <a:rPr lang="en-US" sz="2400" b="1" dirty="0">
                <a:solidFill>
                  <a:srgbClr val="6600FF"/>
                </a:solidFill>
              </a:rPr>
              <a:t>Welcome Change:</a:t>
            </a:r>
            <a:r>
              <a:rPr lang="en-US" sz="2400" dirty="0"/>
              <a:t> Making changes during software development is common and inevitable. Every changing requirement should be welcome, even in the late development phase.  Agile process works to increase the customers' competitive advantage.</a:t>
            </a:r>
            <a:endParaRPr lang="en-US" sz="2400" dirty="0"/>
          </a:p>
          <a:p>
            <a:pPr marL="514350" indent="-514350" algn="just">
              <a:buFont typeface="+mj-lt"/>
              <a:buAutoNum type="arabicPeriod"/>
            </a:pPr>
            <a:r>
              <a:rPr lang="en-US" sz="2400" b="1" dirty="0">
                <a:solidFill>
                  <a:srgbClr val="6600FF"/>
                </a:solidFill>
              </a:rPr>
              <a:t>Deliver the Working Software:</a:t>
            </a:r>
            <a:r>
              <a:rPr lang="en-US" sz="2400" dirty="0"/>
              <a:t> Deliver the working software frequently, ranging from a few weeks to a few months with considering the shortest timeperiod</a:t>
            </a:r>
            <a:r>
              <a:rPr lang="en-US" sz="2400" dirty="0" smtClean="0"/>
              <a:t>.</a:t>
            </a:r>
            <a:endParaRPr lang="en-US" sz="2400" dirty="0" smtClean="0"/>
          </a:p>
          <a:p>
            <a:pPr marL="514350" indent="-514350" algn="just">
              <a:buFont typeface="+mj-lt"/>
              <a:buAutoNum type="arabicPeriod"/>
            </a:pPr>
            <a:r>
              <a:rPr lang="en-US" sz="2400" b="1" dirty="0">
                <a:solidFill>
                  <a:srgbClr val="6600FF"/>
                </a:solidFill>
              </a:rPr>
              <a:t>Collaboration:</a:t>
            </a:r>
            <a:r>
              <a:rPr lang="en-US" sz="2400" dirty="0">
                <a:solidFill>
                  <a:srgbClr val="6600FF"/>
                </a:solidFill>
              </a:rPr>
              <a:t> </a:t>
            </a:r>
            <a:r>
              <a:rPr lang="en-US" sz="2400" dirty="0"/>
              <a:t>Business people (Scrum Master and Project Owner) and developers must work together during the entire life of a project development phase</a:t>
            </a:r>
            <a:r>
              <a:rPr lang="en-US" sz="2400" dirty="0" smtClean="0"/>
              <a:t>.</a:t>
            </a:r>
            <a:endParaRPr lang="en-US" sz="2400" dirty="0"/>
          </a:p>
          <a:p>
            <a:endParaRPr lang="en-US" dirty="0"/>
          </a:p>
        </p:txBody>
      </p:sp>
      <p:sp>
        <p:nvSpPr>
          <p:cNvPr id="5" name="Text Box 4"/>
          <p:cNvSpPr txBox="1"/>
          <p:nvPr/>
        </p:nvSpPr>
        <p:spPr>
          <a:xfrm>
            <a:off x="3046095" y="7006590"/>
            <a:ext cx="5848350" cy="460375"/>
          </a:xfrm>
          <a:prstGeom prst="rect">
            <a:avLst/>
          </a:prstGeom>
          <a:noFill/>
        </p:spPr>
        <p:txBody>
          <a:bodyPr wrap="square" rtlCol="0" anchor="t">
            <a:spAutoFit/>
          </a:bodyPr>
          <a:p>
            <a:r>
              <a:rPr lang="en-US"/>
              <a:t>https://agilemanifesto.org/principles.html</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00"/>
                </a:solidFill>
                <a:sym typeface="+mn-ea"/>
              </a:rPr>
              <a:t>The Twelve Principle of Agile </a:t>
            </a:r>
            <a:r>
              <a:rPr lang="en-US" dirty="0" smtClean="0">
                <a:solidFill>
                  <a:srgbClr val="008000"/>
                </a:solidFill>
                <a:sym typeface="+mn-ea"/>
              </a:rPr>
              <a:t>Manifesto</a:t>
            </a:r>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fld>
            <a:endParaRPr lang="en-US"/>
          </a:p>
        </p:txBody>
      </p:sp>
      <p:sp>
        <p:nvSpPr>
          <p:cNvPr id="4" name="Content Placeholder 3"/>
          <p:cNvSpPr>
            <a:spLocks noGrp="1"/>
          </p:cNvSpPr>
          <p:nvPr>
            <p:ph sz="quarter" idx="1"/>
          </p:nvPr>
        </p:nvSpPr>
        <p:spPr/>
        <p:txBody>
          <a:bodyPr>
            <a:normAutofit fontScale="85000" lnSpcReduction="20000"/>
          </a:bodyPr>
          <a:lstStyle/>
          <a:p>
            <a:pPr marL="514350" indent="-514350" algn="just">
              <a:buFont typeface="+mj-lt"/>
              <a:buAutoNum type="arabicPeriod" startAt="5"/>
            </a:pPr>
            <a:r>
              <a:rPr lang="en-US" b="1" dirty="0">
                <a:solidFill>
                  <a:srgbClr val="6600FF"/>
                </a:solidFill>
              </a:rPr>
              <a:t>Motivation:</a:t>
            </a:r>
            <a:r>
              <a:rPr lang="en-US" dirty="0">
                <a:solidFill>
                  <a:srgbClr val="6600FF"/>
                </a:solidFill>
              </a:rPr>
              <a:t> </a:t>
            </a:r>
            <a:r>
              <a:rPr lang="en-US" dirty="0"/>
              <a:t>Projects should be build around motivated team members. Provide such environment that supportsindividual team members and trust them. It makes them feel responsible for gettingthe job donethoroughly.</a:t>
            </a:r>
            <a:endParaRPr lang="en-US" dirty="0"/>
          </a:p>
          <a:p>
            <a:pPr marL="514350" indent="-514350" algn="just">
              <a:buFont typeface="+mj-lt"/>
              <a:buAutoNum type="arabicPeriod" startAt="5"/>
            </a:pPr>
            <a:r>
              <a:rPr lang="en-US" b="1" dirty="0">
                <a:solidFill>
                  <a:srgbClr val="6600FF"/>
                </a:solidFill>
              </a:rPr>
              <a:t>Face-to-face Conversation:</a:t>
            </a:r>
            <a:r>
              <a:rPr lang="en-US" dirty="0"/>
              <a:t> Face-to-face conversation betweenScrum Master and development team and between the Scrum Master and customers for the most efficient and effective method of conveying information to and within a development team.</a:t>
            </a:r>
            <a:endParaRPr lang="en-US" dirty="0"/>
          </a:p>
          <a:p>
            <a:pPr marL="514350" indent="-514350" algn="just">
              <a:buFont typeface="+mj-lt"/>
              <a:buAutoNum type="arabicPeriod" startAt="5"/>
            </a:pPr>
            <a:r>
              <a:rPr lang="en-US" b="1" dirty="0">
                <a:solidFill>
                  <a:srgbClr val="6600FF"/>
                </a:solidFill>
              </a:rPr>
              <a:t>Measure the Progress as per the Working Software:</a:t>
            </a:r>
            <a:r>
              <a:rPr lang="en-US" dirty="0">
                <a:solidFill>
                  <a:srgbClr val="6600FF"/>
                </a:solidFill>
              </a:rPr>
              <a:t> </a:t>
            </a:r>
            <a:r>
              <a:rPr lang="en-US" dirty="0"/>
              <a:t>The working software is the key and primary measure of the progress.</a:t>
            </a:r>
            <a:endParaRPr lang="en-US" dirty="0"/>
          </a:p>
          <a:p>
            <a:pPr marL="514350" indent="-514350" algn="just">
              <a:buFont typeface="+mj-lt"/>
              <a:buAutoNum type="arabicPeriod" startAt="5"/>
            </a:pPr>
            <a:r>
              <a:rPr lang="en-US" b="1" dirty="0">
                <a:solidFill>
                  <a:srgbClr val="6600FF"/>
                </a:solidFill>
              </a:rPr>
              <a:t>Maintain Constant Pace:</a:t>
            </a:r>
            <a:r>
              <a:rPr lang="en-US" dirty="0">
                <a:solidFill>
                  <a:srgbClr val="6600FF"/>
                </a:solidFill>
              </a:rPr>
              <a:t> </a:t>
            </a:r>
            <a:r>
              <a:rPr lang="en-US" dirty="0"/>
              <a:t>The aim of agile development is sustainable development. All the businesses and users should be able to maintain a constant pace with the project.</a:t>
            </a:r>
            <a:endParaRPr lang="en-US" dirty="0"/>
          </a:p>
          <a:p>
            <a:pPr marL="514350" indent="-514350">
              <a:buFont typeface="+mj-lt"/>
              <a:buAutoNum type="arabicPeriod" startAt="5"/>
            </a:pPr>
            <a:endParaRPr lang="en-US" dirty="0"/>
          </a:p>
        </p:txBody>
      </p:sp>
    </p:spTree>
  </p:cSld>
  <p:clrMapOvr>
    <a:masterClrMapping/>
  </p:clrMapOvr>
</p:sld>
</file>

<file path=ppt/tags/tag1.xml><?xml version="1.0" encoding="utf-8"?>
<p:tagLst xmlns:p="http://schemas.openxmlformats.org/presentationml/2006/main">
  <p:tag name="TABLE_ENDDRAG_ORIGIN_RECT" val="721*502"/>
  <p:tag name="TABLE_ENDDRAG_RECT" val="39*79*721*502"/>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rgbClr val="000000"/>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rgbClr val="000000"/>
            </a:solidFill>
            <a:effectLst/>
            <a:latin typeface="Times New Roman" panose="02020603050405020304"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27333</Words>
  <Application>WPS Presentation</Application>
  <PresentationFormat>Custom</PresentationFormat>
  <Paragraphs>518</Paragraphs>
  <Slides>56</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56</vt:i4>
      </vt:variant>
    </vt:vector>
  </HeadingPairs>
  <TitlesOfParts>
    <vt:vector size="70" baseType="lpstr">
      <vt:lpstr>Arial</vt:lpstr>
      <vt:lpstr>SimSun</vt:lpstr>
      <vt:lpstr>Wingdings</vt:lpstr>
      <vt:lpstr>Times New Roman</vt:lpstr>
      <vt:lpstr>Wingdings 3</vt:lpstr>
      <vt:lpstr>Wingdings</vt:lpstr>
      <vt:lpstr>Comic Sans MS</vt:lpstr>
      <vt:lpstr>Arial Black</vt:lpstr>
      <vt:lpstr>Gill Sans MT</vt:lpstr>
      <vt:lpstr>Bookman Old Style</vt:lpstr>
      <vt:lpstr>Arial Unicode MS</vt:lpstr>
      <vt:lpstr>Microsoft YaHei</vt:lpstr>
      <vt:lpstr>Custom Design</vt:lpstr>
      <vt:lpstr>Origin</vt:lpstr>
      <vt:lpstr>U20ITCM08  Automation Techniques and Tools-DevOps Mrs.N.Kalaiselvi, Assistant Professor, Department of IT,SMVEC</vt:lpstr>
      <vt:lpstr>Course Outcomes</vt:lpstr>
      <vt:lpstr>Syllabus </vt:lpstr>
      <vt:lpstr>Text Books and References</vt:lpstr>
      <vt:lpstr>UNIT II</vt:lpstr>
      <vt:lpstr>PowerPoint 演示文稿</vt:lpstr>
      <vt:lpstr>Agile movement in 2000</vt:lpstr>
      <vt:lpstr>The Twelve Principle of Agile Manifesto</vt:lpstr>
      <vt:lpstr>The Twelve Principle of Agile Manifesto</vt:lpstr>
      <vt:lpstr>The Twelve Principle of Agile Manifesto</vt:lpstr>
      <vt:lpstr>PowerPoint 演示文稿</vt:lpstr>
      <vt:lpstr>Agile Vs Waterfall Method</vt:lpstr>
      <vt:lpstr>Agile Model</vt:lpstr>
      <vt:lpstr>PowerPoint 演示文稿</vt:lpstr>
      <vt:lpstr>Waterfall model</vt:lpstr>
      <vt:lpstr>PowerPoint 演示文稿</vt:lpstr>
      <vt:lpstr>Agile model v/s Waterfall model</vt:lpstr>
      <vt:lpstr>PowerPoint 演示文稿</vt:lpstr>
      <vt:lpstr>PowerPoint 演示文稿</vt:lpstr>
      <vt:lpstr>What is the Iterative Development Process?</vt:lpstr>
      <vt:lpstr>PowerPoint 演示文稿</vt:lpstr>
      <vt:lpstr>PowerPoint 演示文稿</vt:lpstr>
      <vt:lpstr>Agile Development: Iterative and Incremental</vt:lpstr>
      <vt:lpstr>What is the Incremental Development Process?</vt:lpstr>
      <vt:lpstr>What is the Incremental Development Process?</vt:lpstr>
      <vt:lpstr>What is the Incremental Development Process?</vt:lpstr>
      <vt:lpstr>Why Agile Approach is both Iterative and Incremental?</vt:lpstr>
      <vt:lpstr>PowerPoint 演示文稿</vt:lpstr>
      <vt:lpstr>Iterative Agile Software Development</vt:lpstr>
      <vt:lpstr>PowerPoint 演示文稿</vt:lpstr>
      <vt:lpstr>Agile SDLC</vt:lpstr>
      <vt:lpstr>PowerPoint 演示文稿</vt:lpstr>
      <vt:lpstr>Agile SDLC Process Flow</vt:lpstr>
      <vt:lpstr>PowerPoint 演示文稿</vt:lpstr>
      <vt:lpstr>PowerPoint 演示文稿</vt:lpstr>
      <vt:lpstr>Individual and team interactions over processes and tools</vt:lpstr>
      <vt:lpstr>PowerPoint 演示文稿</vt:lpstr>
      <vt:lpstr>PowerPoint 演示文稿</vt:lpstr>
      <vt:lpstr>PowerPoint 演示文稿</vt:lpstr>
      <vt:lpstr>PowerPoint 演示文稿</vt:lpstr>
      <vt:lpstr>Agile development methodology</vt:lpstr>
      <vt:lpstr>Working software over comprehensive documentation</vt:lpstr>
      <vt:lpstr>Working software over comprehensive documentation</vt:lpstr>
      <vt:lpstr>Reasons to invest in Agile documentation</vt:lpstr>
      <vt:lpstr>Reasons to invest in Agile documentation</vt:lpstr>
      <vt:lpstr>Reasons to invest in Agile documentation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Internetworking</dc:title>
  <dc:creator>admin</dc:creator>
  <cp:lastModifiedBy>WPS_1704359985</cp:lastModifiedBy>
  <cp:revision>505</cp:revision>
  <dcterms:created xsi:type="dcterms:W3CDTF">2024-08-09T05:45:00Z</dcterms:created>
  <dcterms:modified xsi:type="dcterms:W3CDTF">2024-08-20T07:06:18Z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2E89CD1B12194830A29E7990446EFA86_13</vt:lpwstr>
  </property>
  <property fmtid="{D5CDD505-2E9C-101B-9397-08002B2CF9AE}" pid="3" name="KSOProductBuildVer">
    <vt:lpwstr>1033-12.2.0.17545</vt:lpwstr>
  </property>
</Properties>
</file>