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1" r:id="rId1"/>
  </p:sldMasterIdLst>
  <p:notesMasterIdLst>
    <p:notesMasterId r:id="rId15"/>
  </p:notesMasterIdLst>
  <p:sldIdLst>
    <p:sldId id="256" r:id="rId2"/>
    <p:sldId id="257" r:id="rId3"/>
    <p:sldId id="260" r:id="rId4"/>
    <p:sldId id="261" r:id="rId5"/>
    <p:sldId id="258" r:id="rId6"/>
    <p:sldId id="259" r:id="rId7"/>
    <p:sldId id="262" r:id="rId8"/>
    <p:sldId id="263" r:id="rId9"/>
    <p:sldId id="265"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86"/>
    <p:restoredTop sz="94668"/>
  </p:normalViewPr>
  <p:slideViewPr>
    <p:cSldViewPr snapToGrid="0" snapToObjects="1">
      <p:cViewPr varScale="1">
        <p:scale>
          <a:sx n="105" d="100"/>
          <a:sy n="105" d="100"/>
        </p:scale>
        <p:origin x="416" y="2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B61E8C-A0E2-8646-8BCF-7C666FB61C5F}" type="datetimeFigureOut">
              <a:rPr lang="en-US" smtClean="0"/>
              <a:t>12/9/22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1C136-E63A-144F-8C07-131F96ED56F2}" type="slidenum">
              <a:rPr lang="en-US" smtClean="0"/>
              <a:t>‹#›</a:t>
            </a:fld>
            <a:endParaRPr lang="en-US"/>
          </a:p>
        </p:txBody>
      </p:sp>
    </p:spTree>
    <p:extLst>
      <p:ext uri="{BB962C8B-B14F-4D97-AF65-F5344CB8AC3E}">
        <p14:creationId xmlns:p14="http://schemas.microsoft.com/office/powerpoint/2010/main" val="3499991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31C136-E63A-144F-8C07-131F96ED56F2}" type="slidenum">
              <a:rPr lang="en-US" smtClean="0"/>
              <a:t>1</a:t>
            </a:fld>
            <a:endParaRPr lang="en-US"/>
          </a:p>
        </p:txBody>
      </p:sp>
    </p:spTree>
    <p:extLst>
      <p:ext uri="{BB962C8B-B14F-4D97-AF65-F5344CB8AC3E}">
        <p14:creationId xmlns:p14="http://schemas.microsoft.com/office/powerpoint/2010/main" val="1089783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31C136-E63A-144F-8C07-131F96ED56F2}" type="slidenum">
              <a:rPr lang="en-US" smtClean="0"/>
              <a:t>5</a:t>
            </a:fld>
            <a:endParaRPr lang="en-US"/>
          </a:p>
        </p:txBody>
      </p:sp>
    </p:spTree>
    <p:extLst>
      <p:ext uri="{BB962C8B-B14F-4D97-AF65-F5344CB8AC3E}">
        <p14:creationId xmlns:p14="http://schemas.microsoft.com/office/powerpoint/2010/main" val="2162933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0A40-370A-4C45-A7F3-39F879BB99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6D9138-DB5D-E84E-8576-0CC20C95A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DD93EB-DB5F-2C45-A89C-C1A902E2DE04}"/>
              </a:ext>
            </a:extLst>
          </p:cNvPr>
          <p:cNvSpPr>
            <a:spLocks noGrp="1"/>
          </p:cNvSpPr>
          <p:nvPr>
            <p:ph type="dt" sz="half" idx="10"/>
          </p:nvPr>
        </p:nvSpPr>
        <p:spPr/>
        <p:txBody>
          <a:bodyPr/>
          <a:lstStyle/>
          <a:p>
            <a:fld id="{2C9AE866-FFBA-EE49-BBCB-46EC31F8A45D}" type="datetimeFigureOut">
              <a:rPr lang="en-US" smtClean="0"/>
              <a:t>12/9/22</a:t>
            </a:fld>
            <a:endParaRPr lang="en-US"/>
          </a:p>
        </p:txBody>
      </p:sp>
      <p:sp>
        <p:nvSpPr>
          <p:cNvPr id="5" name="Footer Placeholder 4">
            <a:extLst>
              <a:ext uri="{FF2B5EF4-FFF2-40B4-BE49-F238E27FC236}">
                <a16:creationId xmlns:a16="http://schemas.microsoft.com/office/drawing/2014/main" id="{395D55C6-40EF-4048-B342-65493E256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14CD5-EE6A-3743-A5B2-5279A4391F13}"/>
              </a:ext>
            </a:extLst>
          </p:cNvPr>
          <p:cNvSpPr>
            <a:spLocks noGrp="1"/>
          </p:cNvSpPr>
          <p:nvPr>
            <p:ph type="sldNum" sz="quarter" idx="12"/>
          </p:nvPr>
        </p:nvSpPr>
        <p:spPr/>
        <p:txBody>
          <a:bodyPr/>
          <a:lstStyle/>
          <a:p>
            <a:fld id="{17938B32-ACBA-6F47-AF8B-C238DBB64B56}" type="slidenum">
              <a:rPr lang="en-US" smtClean="0"/>
              <a:t>‹#›</a:t>
            </a:fld>
            <a:endParaRPr lang="en-US"/>
          </a:p>
        </p:txBody>
      </p:sp>
    </p:spTree>
    <p:extLst>
      <p:ext uri="{BB962C8B-B14F-4D97-AF65-F5344CB8AC3E}">
        <p14:creationId xmlns:p14="http://schemas.microsoft.com/office/powerpoint/2010/main" val="1098616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FAD39-6DFC-E74A-AB95-72816DE928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F3F8AF-933B-C549-8792-45730B84D3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98D7E-85D2-544D-A5E9-322EC0539E20}"/>
              </a:ext>
            </a:extLst>
          </p:cNvPr>
          <p:cNvSpPr>
            <a:spLocks noGrp="1"/>
          </p:cNvSpPr>
          <p:nvPr>
            <p:ph type="dt" sz="half" idx="10"/>
          </p:nvPr>
        </p:nvSpPr>
        <p:spPr/>
        <p:txBody>
          <a:bodyPr/>
          <a:lstStyle/>
          <a:p>
            <a:fld id="{2C9AE866-FFBA-EE49-BBCB-46EC31F8A45D}" type="datetimeFigureOut">
              <a:rPr lang="en-US" smtClean="0"/>
              <a:t>12/9/22</a:t>
            </a:fld>
            <a:endParaRPr lang="en-US"/>
          </a:p>
        </p:txBody>
      </p:sp>
      <p:sp>
        <p:nvSpPr>
          <p:cNvPr id="5" name="Footer Placeholder 4">
            <a:extLst>
              <a:ext uri="{FF2B5EF4-FFF2-40B4-BE49-F238E27FC236}">
                <a16:creationId xmlns:a16="http://schemas.microsoft.com/office/drawing/2014/main" id="{1853A529-CD98-4C47-965E-5687937EC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FB1DB-6A59-184E-A18B-EBBFA0C12A0F}"/>
              </a:ext>
            </a:extLst>
          </p:cNvPr>
          <p:cNvSpPr>
            <a:spLocks noGrp="1"/>
          </p:cNvSpPr>
          <p:nvPr>
            <p:ph type="sldNum" sz="quarter" idx="12"/>
          </p:nvPr>
        </p:nvSpPr>
        <p:spPr/>
        <p:txBody>
          <a:bodyPr/>
          <a:lstStyle/>
          <a:p>
            <a:fld id="{17938B32-ACBA-6F47-AF8B-C238DBB64B56}" type="slidenum">
              <a:rPr lang="en-US" smtClean="0"/>
              <a:t>‹#›</a:t>
            </a:fld>
            <a:endParaRPr lang="en-US"/>
          </a:p>
        </p:txBody>
      </p:sp>
    </p:spTree>
    <p:extLst>
      <p:ext uri="{BB962C8B-B14F-4D97-AF65-F5344CB8AC3E}">
        <p14:creationId xmlns:p14="http://schemas.microsoft.com/office/powerpoint/2010/main" val="1459910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906DCD-C11D-B145-AFF4-457715013D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EB081C-BA1C-8D42-B14D-F02C73D261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F8877C-2453-2644-9C85-1DC73D6CF941}"/>
              </a:ext>
            </a:extLst>
          </p:cNvPr>
          <p:cNvSpPr>
            <a:spLocks noGrp="1"/>
          </p:cNvSpPr>
          <p:nvPr>
            <p:ph type="dt" sz="half" idx="10"/>
          </p:nvPr>
        </p:nvSpPr>
        <p:spPr/>
        <p:txBody>
          <a:bodyPr/>
          <a:lstStyle/>
          <a:p>
            <a:fld id="{2C9AE866-FFBA-EE49-BBCB-46EC31F8A45D}" type="datetimeFigureOut">
              <a:rPr lang="en-US" smtClean="0"/>
              <a:t>12/9/22</a:t>
            </a:fld>
            <a:endParaRPr lang="en-US"/>
          </a:p>
        </p:txBody>
      </p:sp>
      <p:sp>
        <p:nvSpPr>
          <p:cNvPr id="5" name="Footer Placeholder 4">
            <a:extLst>
              <a:ext uri="{FF2B5EF4-FFF2-40B4-BE49-F238E27FC236}">
                <a16:creationId xmlns:a16="http://schemas.microsoft.com/office/drawing/2014/main" id="{9F7E2D8B-4F13-4E4D-9909-EDB0D3388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1D5C0-BFB2-5C41-9AA0-E58846C76634}"/>
              </a:ext>
            </a:extLst>
          </p:cNvPr>
          <p:cNvSpPr>
            <a:spLocks noGrp="1"/>
          </p:cNvSpPr>
          <p:nvPr>
            <p:ph type="sldNum" sz="quarter" idx="12"/>
          </p:nvPr>
        </p:nvSpPr>
        <p:spPr/>
        <p:txBody>
          <a:bodyPr/>
          <a:lstStyle/>
          <a:p>
            <a:fld id="{17938B32-ACBA-6F47-AF8B-C238DBB64B56}" type="slidenum">
              <a:rPr lang="en-US" smtClean="0"/>
              <a:t>‹#›</a:t>
            </a:fld>
            <a:endParaRPr lang="en-US"/>
          </a:p>
        </p:txBody>
      </p:sp>
    </p:spTree>
    <p:extLst>
      <p:ext uri="{BB962C8B-B14F-4D97-AF65-F5344CB8AC3E}">
        <p14:creationId xmlns:p14="http://schemas.microsoft.com/office/powerpoint/2010/main" val="349233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FA5BB-5129-EE45-9245-DAFC2F1EBE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5AC609-3916-E244-BB9A-12ABE1B68F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F7B73F-67DB-634C-91EB-B99EDA9117F4}"/>
              </a:ext>
            </a:extLst>
          </p:cNvPr>
          <p:cNvSpPr>
            <a:spLocks noGrp="1"/>
          </p:cNvSpPr>
          <p:nvPr>
            <p:ph type="dt" sz="half" idx="10"/>
          </p:nvPr>
        </p:nvSpPr>
        <p:spPr/>
        <p:txBody>
          <a:bodyPr/>
          <a:lstStyle/>
          <a:p>
            <a:fld id="{2C9AE866-FFBA-EE49-BBCB-46EC31F8A45D}" type="datetimeFigureOut">
              <a:rPr lang="en-US" smtClean="0"/>
              <a:t>12/9/22</a:t>
            </a:fld>
            <a:endParaRPr lang="en-US"/>
          </a:p>
        </p:txBody>
      </p:sp>
      <p:sp>
        <p:nvSpPr>
          <p:cNvPr id="5" name="Footer Placeholder 4">
            <a:extLst>
              <a:ext uri="{FF2B5EF4-FFF2-40B4-BE49-F238E27FC236}">
                <a16:creationId xmlns:a16="http://schemas.microsoft.com/office/drawing/2014/main" id="{8F1FFD99-F194-9248-939D-CA1079ACB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52DD5-924D-424A-B1EA-759D74DB75BD}"/>
              </a:ext>
            </a:extLst>
          </p:cNvPr>
          <p:cNvSpPr>
            <a:spLocks noGrp="1"/>
          </p:cNvSpPr>
          <p:nvPr>
            <p:ph type="sldNum" sz="quarter" idx="12"/>
          </p:nvPr>
        </p:nvSpPr>
        <p:spPr/>
        <p:txBody>
          <a:bodyPr/>
          <a:lstStyle/>
          <a:p>
            <a:fld id="{17938B32-ACBA-6F47-AF8B-C238DBB64B56}" type="slidenum">
              <a:rPr lang="en-US" smtClean="0"/>
              <a:t>‹#›</a:t>
            </a:fld>
            <a:endParaRPr lang="en-US"/>
          </a:p>
        </p:txBody>
      </p:sp>
    </p:spTree>
    <p:extLst>
      <p:ext uri="{BB962C8B-B14F-4D97-AF65-F5344CB8AC3E}">
        <p14:creationId xmlns:p14="http://schemas.microsoft.com/office/powerpoint/2010/main" val="165333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9A859-2639-6445-B9E9-12815A2FED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A99414-29A4-294B-9BF7-7253A892B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B4A6FB-2D7F-8F43-83C2-F96CE6790EB4}"/>
              </a:ext>
            </a:extLst>
          </p:cNvPr>
          <p:cNvSpPr>
            <a:spLocks noGrp="1"/>
          </p:cNvSpPr>
          <p:nvPr>
            <p:ph type="dt" sz="half" idx="10"/>
          </p:nvPr>
        </p:nvSpPr>
        <p:spPr/>
        <p:txBody>
          <a:bodyPr/>
          <a:lstStyle/>
          <a:p>
            <a:fld id="{2C9AE866-FFBA-EE49-BBCB-46EC31F8A45D}" type="datetimeFigureOut">
              <a:rPr lang="en-US" smtClean="0"/>
              <a:t>12/9/22</a:t>
            </a:fld>
            <a:endParaRPr lang="en-US"/>
          </a:p>
        </p:txBody>
      </p:sp>
      <p:sp>
        <p:nvSpPr>
          <p:cNvPr id="5" name="Footer Placeholder 4">
            <a:extLst>
              <a:ext uri="{FF2B5EF4-FFF2-40B4-BE49-F238E27FC236}">
                <a16:creationId xmlns:a16="http://schemas.microsoft.com/office/drawing/2014/main" id="{0361B0E6-6579-3E49-8643-A4FDE402A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CA928-42B0-654F-A032-B5B646ECB834}"/>
              </a:ext>
            </a:extLst>
          </p:cNvPr>
          <p:cNvSpPr>
            <a:spLocks noGrp="1"/>
          </p:cNvSpPr>
          <p:nvPr>
            <p:ph type="sldNum" sz="quarter" idx="12"/>
          </p:nvPr>
        </p:nvSpPr>
        <p:spPr/>
        <p:txBody>
          <a:bodyPr/>
          <a:lstStyle/>
          <a:p>
            <a:fld id="{17938B32-ACBA-6F47-AF8B-C238DBB64B56}" type="slidenum">
              <a:rPr lang="en-US" smtClean="0"/>
              <a:t>‹#›</a:t>
            </a:fld>
            <a:endParaRPr lang="en-US"/>
          </a:p>
        </p:txBody>
      </p:sp>
    </p:spTree>
    <p:extLst>
      <p:ext uri="{BB962C8B-B14F-4D97-AF65-F5344CB8AC3E}">
        <p14:creationId xmlns:p14="http://schemas.microsoft.com/office/powerpoint/2010/main" val="1240232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906A-BAA9-D24B-9851-882FF947B3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D4F33B-1BDE-FB49-A525-EA436F7997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54D213-0032-564D-B415-B22195BB96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817214-ED05-3648-AFD0-5E35F0EAF80F}"/>
              </a:ext>
            </a:extLst>
          </p:cNvPr>
          <p:cNvSpPr>
            <a:spLocks noGrp="1"/>
          </p:cNvSpPr>
          <p:nvPr>
            <p:ph type="dt" sz="half" idx="10"/>
          </p:nvPr>
        </p:nvSpPr>
        <p:spPr/>
        <p:txBody>
          <a:bodyPr/>
          <a:lstStyle/>
          <a:p>
            <a:fld id="{2C9AE866-FFBA-EE49-BBCB-46EC31F8A45D}" type="datetimeFigureOut">
              <a:rPr lang="en-US" smtClean="0"/>
              <a:t>12/9/22</a:t>
            </a:fld>
            <a:endParaRPr lang="en-US"/>
          </a:p>
        </p:txBody>
      </p:sp>
      <p:sp>
        <p:nvSpPr>
          <p:cNvPr id="6" name="Footer Placeholder 5">
            <a:extLst>
              <a:ext uri="{FF2B5EF4-FFF2-40B4-BE49-F238E27FC236}">
                <a16:creationId xmlns:a16="http://schemas.microsoft.com/office/drawing/2014/main" id="{B181121C-72DA-BD48-B462-567E98DA6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78E469-FF55-2648-A06B-6B926D14DD77}"/>
              </a:ext>
            </a:extLst>
          </p:cNvPr>
          <p:cNvSpPr>
            <a:spLocks noGrp="1"/>
          </p:cNvSpPr>
          <p:nvPr>
            <p:ph type="sldNum" sz="quarter" idx="12"/>
          </p:nvPr>
        </p:nvSpPr>
        <p:spPr/>
        <p:txBody>
          <a:bodyPr/>
          <a:lstStyle/>
          <a:p>
            <a:fld id="{17938B32-ACBA-6F47-AF8B-C238DBB64B56}" type="slidenum">
              <a:rPr lang="en-US" smtClean="0"/>
              <a:t>‹#›</a:t>
            </a:fld>
            <a:endParaRPr lang="en-US"/>
          </a:p>
        </p:txBody>
      </p:sp>
    </p:spTree>
    <p:extLst>
      <p:ext uri="{BB962C8B-B14F-4D97-AF65-F5344CB8AC3E}">
        <p14:creationId xmlns:p14="http://schemas.microsoft.com/office/powerpoint/2010/main" val="718007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704A-EF78-D841-AEAE-BD6E8E0C68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14910D-CA26-CC42-83FA-BA1BE88EA2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3EDAEA-B4BA-4D47-A181-2AA67E47B4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945365-37A1-DF49-A2A2-E0C6CFED61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2A81D7-02E5-E042-8F7B-EF74464A6C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CBCA07-FB4B-AB44-83EC-E015696DE495}"/>
              </a:ext>
            </a:extLst>
          </p:cNvPr>
          <p:cNvSpPr>
            <a:spLocks noGrp="1"/>
          </p:cNvSpPr>
          <p:nvPr>
            <p:ph type="dt" sz="half" idx="10"/>
          </p:nvPr>
        </p:nvSpPr>
        <p:spPr/>
        <p:txBody>
          <a:bodyPr/>
          <a:lstStyle/>
          <a:p>
            <a:fld id="{2C9AE866-FFBA-EE49-BBCB-46EC31F8A45D}" type="datetimeFigureOut">
              <a:rPr lang="en-US" smtClean="0"/>
              <a:t>12/9/22</a:t>
            </a:fld>
            <a:endParaRPr lang="en-US"/>
          </a:p>
        </p:txBody>
      </p:sp>
      <p:sp>
        <p:nvSpPr>
          <p:cNvPr id="8" name="Footer Placeholder 7">
            <a:extLst>
              <a:ext uri="{FF2B5EF4-FFF2-40B4-BE49-F238E27FC236}">
                <a16:creationId xmlns:a16="http://schemas.microsoft.com/office/drawing/2014/main" id="{E607468F-A58A-1E41-9AE0-C38ADF3171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33A67A-653A-874D-B197-85BE36471A80}"/>
              </a:ext>
            </a:extLst>
          </p:cNvPr>
          <p:cNvSpPr>
            <a:spLocks noGrp="1"/>
          </p:cNvSpPr>
          <p:nvPr>
            <p:ph type="sldNum" sz="quarter" idx="12"/>
          </p:nvPr>
        </p:nvSpPr>
        <p:spPr/>
        <p:txBody>
          <a:bodyPr/>
          <a:lstStyle/>
          <a:p>
            <a:fld id="{17938B32-ACBA-6F47-AF8B-C238DBB64B56}" type="slidenum">
              <a:rPr lang="en-US" smtClean="0"/>
              <a:t>‹#›</a:t>
            </a:fld>
            <a:endParaRPr lang="en-US"/>
          </a:p>
        </p:txBody>
      </p:sp>
    </p:spTree>
    <p:extLst>
      <p:ext uri="{BB962C8B-B14F-4D97-AF65-F5344CB8AC3E}">
        <p14:creationId xmlns:p14="http://schemas.microsoft.com/office/powerpoint/2010/main" val="3995543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89D2-83E8-0F43-B0DD-988BC50627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FF88BF-99E0-FC48-93AF-2A687472856E}"/>
              </a:ext>
            </a:extLst>
          </p:cNvPr>
          <p:cNvSpPr>
            <a:spLocks noGrp="1"/>
          </p:cNvSpPr>
          <p:nvPr>
            <p:ph type="dt" sz="half" idx="10"/>
          </p:nvPr>
        </p:nvSpPr>
        <p:spPr/>
        <p:txBody>
          <a:bodyPr/>
          <a:lstStyle/>
          <a:p>
            <a:fld id="{2C9AE866-FFBA-EE49-BBCB-46EC31F8A45D}" type="datetimeFigureOut">
              <a:rPr lang="en-US" smtClean="0"/>
              <a:t>12/9/22</a:t>
            </a:fld>
            <a:endParaRPr lang="en-US"/>
          </a:p>
        </p:txBody>
      </p:sp>
      <p:sp>
        <p:nvSpPr>
          <p:cNvPr id="4" name="Footer Placeholder 3">
            <a:extLst>
              <a:ext uri="{FF2B5EF4-FFF2-40B4-BE49-F238E27FC236}">
                <a16:creationId xmlns:a16="http://schemas.microsoft.com/office/drawing/2014/main" id="{8B191E98-FEA0-9540-927D-40340C9254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DCC901-DAD2-A849-92DD-1F9213E32437}"/>
              </a:ext>
            </a:extLst>
          </p:cNvPr>
          <p:cNvSpPr>
            <a:spLocks noGrp="1"/>
          </p:cNvSpPr>
          <p:nvPr>
            <p:ph type="sldNum" sz="quarter" idx="12"/>
          </p:nvPr>
        </p:nvSpPr>
        <p:spPr/>
        <p:txBody>
          <a:bodyPr/>
          <a:lstStyle/>
          <a:p>
            <a:fld id="{17938B32-ACBA-6F47-AF8B-C238DBB64B56}" type="slidenum">
              <a:rPr lang="en-US" smtClean="0"/>
              <a:t>‹#›</a:t>
            </a:fld>
            <a:endParaRPr lang="en-US"/>
          </a:p>
        </p:txBody>
      </p:sp>
    </p:spTree>
    <p:extLst>
      <p:ext uri="{BB962C8B-B14F-4D97-AF65-F5344CB8AC3E}">
        <p14:creationId xmlns:p14="http://schemas.microsoft.com/office/powerpoint/2010/main" val="1603091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215441-F99F-CF4B-AB65-9631ADE80D60}"/>
              </a:ext>
            </a:extLst>
          </p:cNvPr>
          <p:cNvSpPr>
            <a:spLocks noGrp="1"/>
          </p:cNvSpPr>
          <p:nvPr>
            <p:ph type="dt" sz="half" idx="10"/>
          </p:nvPr>
        </p:nvSpPr>
        <p:spPr/>
        <p:txBody>
          <a:bodyPr/>
          <a:lstStyle/>
          <a:p>
            <a:fld id="{2C9AE866-FFBA-EE49-BBCB-46EC31F8A45D}" type="datetimeFigureOut">
              <a:rPr lang="en-US" smtClean="0"/>
              <a:t>12/9/22</a:t>
            </a:fld>
            <a:endParaRPr lang="en-US"/>
          </a:p>
        </p:txBody>
      </p:sp>
      <p:sp>
        <p:nvSpPr>
          <p:cNvPr id="3" name="Footer Placeholder 2">
            <a:extLst>
              <a:ext uri="{FF2B5EF4-FFF2-40B4-BE49-F238E27FC236}">
                <a16:creationId xmlns:a16="http://schemas.microsoft.com/office/drawing/2014/main" id="{A7EDF131-F2A1-0841-87D5-20989A44E2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31AD4C-F3A6-9349-A355-9D045459E630}"/>
              </a:ext>
            </a:extLst>
          </p:cNvPr>
          <p:cNvSpPr>
            <a:spLocks noGrp="1"/>
          </p:cNvSpPr>
          <p:nvPr>
            <p:ph type="sldNum" sz="quarter" idx="12"/>
          </p:nvPr>
        </p:nvSpPr>
        <p:spPr/>
        <p:txBody>
          <a:bodyPr/>
          <a:lstStyle/>
          <a:p>
            <a:fld id="{17938B32-ACBA-6F47-AF8B-C238DBB64B56}" type="slidenum">
              <a:rPr lang="en-US" smtClean="0"/>
              <a:t>‹#›</a:t>
            </a:fld>
            <a:endParaRPr lang="en-US"/>
          </a:p>
        </p:txBody>
      </p:sp>
    </p:spTree>
    <p:extLst>
      <p:ext uri="{BB962C8B-B14F-4D97-AF65-F5344CB8AC3E}">
        <p14:creationId xmlns:p14="http://schemas.microsoft.com/office/powerpoint/2010/main" val="1416808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78A8-2F06-9A4D-8A76-1C81A7B5DE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EAF7E1-782A-A145-A8D6-65D088A158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CB40DC-5092-D642-B7CC-73342D6C89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CF2D4F-CDD7-6647-88CA-B6AD22B0F09A}"/>
              </a:ext>
            </a:extLst>
          </p:cNvPr>
          <p:cNvSpPr>
            <a:spLocks noGrp="1"/>
          </p:cNvSpPr>
          <p:nvPr>
            <p:ph type="dt" sz="half" idx="10"/>
          </p:nvPr>
        </p:nvSpPr>
        <p:spPr/>
        <p:txBody>
          <a:bodyPr/>
          <a:lstStyle/>
          <a:p>
            <a:fld id="{2C9AE866-FFBA-EE49-BBCB-46EC31F8A45D}" type="datetimeFigureOut">
              <a:rPr lang="en-US" smtClean="0"/>
              <a:t>12/9/22</a:t>
            </a:fld>
            <a:endParaRPr lang="en-US"/>
          </a:p>
        </p:txBody>
      </p:sp>
      <p:sp>
        <p:nvSpPr>
          <p:cNvPr id="6" name="Footer Placeholder 5">
            <a:extLst>
              <a:ext uri="{FF2B5EF4-FFF2-40B4-BE49-F238E27FC236}">
                <a16:creationId xmlns:a16="http://schemas.microsoft.com/office/drawing/2014/main" id="{290CFA98-1734-934F-B5B7-49D82956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7F66AC-AD2A-AE4C-9778-017BC4D29727}"/>
              </a:ext>
            </a:extLst>
          </p:cNvPr>
          <p:cNvSpPr>
            <a:spLocks noGrp="1"/>
          </p:cNvSpPr>
          <p:nvPr>
            <p:ph type="sldNum" sz="quarter" idx="12"/>
          </p:nvPr>
        </p:nvSpPr>
        <p:spPr/>
        <p:txBody>
          <a:bodyPr/>
          <a:lstStyle/>
          <a:p>
            <a:fld id="{17938B32-ACBA-6F47-AF8B-C238DBB64B56}" type="slidenum">
              <a:rPr lang="en-US" smtClean="0"/>
              <a:t>‹#›</a:t>
            </a:fld>
            <a:endParaRPr lang="en-US"/>
          </a:p>
        </p:txBody>
      </p:sp>
    </p:spTree>
    <p:extLst>
      <p:ext uri="{BB962C8B-B14F-4D97-AF65-F5344CB8AC3E}">
        <p14:creationId xmlns:p14="http://schemas.microsoft.com/office/powerpoint/2010/main" val="3233305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D5EA-6124-914F-9E2C-F09F0081A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D3D2B0-DF6B-BD42-ADD6-B1CAF54AD3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2A342E-8747-4340-9D36-C54E670C4C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AD301A-CB14-514A-8219-3CD769BF140D}"/>
              </a:ext>
            </a:extLst>
          </p:cNvPr>
          <p:cNvSpPr>
            <a:spLocks noGrp="1"/>
          </p:cNvSpPr>
          <p:nvPr>
            <p:ph type="dt" sz="half" idx="10"/>
          </p:nvPr>
        </p:nvSpPr>
        <p:spPr/>
        <p:txBody>
          <a:bodyPr/>
          <a:lstStyle/>
          <a:p>
            <a:fld id="{2C9AE866-FFBA-EE49-BBCB-46EC31F8A45D}" type="datetimeFigureOut">
              <a:rPr lang="en-US" smtClean="0"/>
              <a:t>12/9/22</a:t>
            </a:fld>
            <a:endParaRPr lang="en-US"/>
          </a:p>
        </p:txBody>
      </p:sp>
      <p:sp>
        <p:nvSpPr>
          <p:cNvPr id="6" name="Footer Placeholder 5">
            <a:extLst>
              <a:ext uri="{FF2B5EF4-FFF2-40B4-BE49-F238E27FC236}">
                <a16:creationId xmlns:a16="http://schemas.microsoft.com/office/drawing/2014/main" id="{7754AD38-901D-1F42-8038-DD43C7433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E0F96C-C735-A944-BB2F-1A2CCBEEBCD3}"/>
              </a:ext>
            </a:extLst>
          </p:cNvPr>
          <p:cNvSpPr>
            <a:spLocks noGrp="1"/>
          </p:cNvSpPr>
          <p:nvPr>
            <p:ph type="sldNum" sz="quarter" idx="12"/>
          </p:nvPr>
        </p:nvSpPr>
        <p:spPr/>
        <p:txBody>
          <a:bodyPr/>
          <a:lstStyle/>
          <a:p>
            <a:fld id="{17938B32-ACBA-6F47-AF8B-C238DBB64B56}" type="slidenum">
              <a:rPr lang="en-US" smtClean="0"/>
              <a:t>‹#›</a:t>
            </a:fld>
            <a:endParaRPr lang="en-US"/>
          </a:p>
        </p:txBody>
      </p:sp>
    </p:spTree>
    <p:extLst>
      <p:ext uri="{BB962C8B-B14F-4D97-AF65-F5344CB8AC3E}">
        <p14:creationId xmlns:p14="http://schemas.microsoft.com/office/powerpoint/2010/main" val="3724968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25993C-1865-FB4F-81DD-12C7FE2298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0E116E-DCA6-E24D-B1E7-74B4E80542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B9D59-45C3-C44B-88F3-EAFBCDBD34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AE866-FFBA-EE49-BBCB-46EC31F8A45D}" type="datetimeFigureOut">
              <a:rPr lang="en-US" smtClean="0"/>
              <a:t>12/9/22</a:t>
            </a:fld>
            <a:endParaRPr lang="en-US"/>
          </a:p>
        </p:txBody>
      </p:sp>
      <p:sp>
        <p:nvSpPr>
          <p:cNvPr id="5" name="Footer Placeholder 4">
            <a:extLst>
              <a:ext uri="{FF2B5EF4-FFF2-40B4-BE49-F238E27FC236}">
                <a16:creationId xmlns:a16="http://schemas.microsoft.com/office/drawing/2014/main" id="{713DAEE9-1B3E-2B40-9878-F4BA22B8DE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51121F-A967-9146-BD7E-425F874B56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38B32-ACBA-6F47-AF8B-C238DBB64B56}" type="slidenum">
              <a:rPr lang="en-US" smtClean="0"/>
              <a:t>‹#›</a:t>
            </a:fld>
            <a:endParaRPr lang="en-US"/>
          </a:p>
        </p:txBody>
      </p:sp>
    </p:spTree>
    <p:extLst>
      <p:ext uri="{BB962C8B-B14F-4D97-AF65-F5344CB8AC3E}">
        <p14:creationId xmlns:p14="http://schemas.microsoft.com/office/powerpoint/2010/main" val="136677393"/>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file/d/1oNjwYkSm6G7NZ4_0ZpAkC5T97cTZOmAn/view?usp=share_link" TargetMode="External"/><Relationship Id="rId2" Type="http://schemas.openxmlformats.org/officeDocument/2006/relationships/hyperlink" Target="https://drive.google.com/uc?id=10-kjbsA806Zdk54Ax8J3WvLKGTzN8CM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310525-2B8E-E747-A4CF-00F3ECC59481}"/>
              </a:ext>
            </a:extLst>
          </p:cNvPr>
          <p:cNvSpPr>
            <a:spLocks noGrp="1"/>
          </p:cNvSpPr>
          <p:nvPr>
            <p:ph type="ctrTitle"/>
          </p:nvPr>
        </p:nvSpPr>
        <p:spPr>
          <a:xfrm>
            <a:off x="1524000" y="1376363"/>
            <a:ext cx="9144000" cy="2521594"/>
          </a:xfrm>
        </p:spPr>
        <p:txBody>
          <a:bodyPr>
            <a:normAutofit/>
          </a:bodyPr>
          <a:lstStyle/>
          <a:p>
            <a:r>
              <a:rPr lang="en-US" sz="5400" dirty="0">
                <a:latin typeface="+mn-lt"/>
              </a:rPr>
              <a:t>A Transformer based Vulnerability Detection &amp; Locate Vulnerable Statements</a:t>
            </a:r>
          </a:p>
        </p:txBody>
      </p:sp>
      <p:sp>
        <p:nvSpPr>
          <p:cNvPr id="3" name="Subtitle 2">
            <a:extLst>
              <a:ext uri="{FF2B5EF4-FFF2-40B4-BE49-F238E27FC236}">
                <a16:creationId xmlns:a16="http://schemas.microsoft.com/office/drawing/2014/main" id="{02577529-AB4A-C84D-9E7A-11F7F2413FCB}"/>
              </a:ext>
            </a:extLst>
          </p:cNvPr>
          <p:cNvSpPr>
            <a:spLocks noGrp="1"/>
          </p:cNvSpPr>
          <p:nvPr>
            <p:ph type="subTitle" idx="1"/>
          </p:nvPr>
        </p:nvSpPr>
        <p:spPr>
          <a:xfrm>
            <a:off x="1524000" y="4617728"/>
            <a:ext cx="9144000" cy="944339"/>
          </a:xfrm>
        </p:spPr>
        <p:txBody>
          <a:bodyPr>
            <a:normAutofit/>
          </a:bodyPr>
          <a:lstStyle/>
          <a:p>
            <a:r>
              <a:rPr lang="en-US" dirty="0" err="1"/>
              <a:t>Shobnom</a:t>
            </a:r>
            <a:r>
              <a:rPr lang="en-US" dirty="0"/>
              <a:t> </a:t>
            </a:r>
            <a:r>
              <a:rPr lang="en-US" dirty="0" err="1"/>
              <a:t>Roksana</a:t>
            </a:r>
            <a:endParaRPr lang="en-US" dirty="0"/>
          </a:p>
          <a:p>
            <a:r>
              <a:rPr lang="en-US" dirty="0"/>
              <a:t>nok057</a:t>
            </a:r>
          </a:p>
        </p:txBody>
      </p:sp>
      <p:cxnSp>
        <p:nvCxnSpPr>
          <p:cNvPr id="14" name="Straight Connector 13">
            <a:extLst>
              <a:ext uri="{FF2B5EF4-FFF2-40B4-BE49-F238E27FC236}">
                <a16:creationId xmlns:a16="http://schemas.microsoft.com/office/drawing/2014/main" id="{AFA75EE9-0DE4-4982-A870-290AD61EAA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4479276"/>
            <a:ext cx="5486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853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D834FF-0159-E146-AB33-995BBDB2168F}"/>
              </a:ext>
            </a:extLst>
          </p:cNvPr>
          <p:cNvSpPr>
            <a:spLocks noGrp="1"/>
          </p:cNvSpPr>
          <p:nvPr>
            <p:ph type="title"/>
          </p:nvPr>
        </p:nvSpPr>
        <p:spPr>
          <a:xfrm>
            <a:off x="838198" y="547815"/>
            <a:ext cx="5167185" cy="1680519"/>
          </a:xfrm>
        </p:spPr>
        <p:txBody>
          <a:bodyPr>
            <a:normAutofit/>
          </a:bodyPr>
          <a:lstStyle/>
          <a:p>
            <a:r>
              <a:rPr lang="en-US" sz="4000"/>
              <a:t>Explainibility</a:t>
            </a:r>
          </a:p>
        </p:txBody>
      </p:sp>
      <p:sp>
        <p:nvSpPr>
          <p:cNvPr id="3" name="Content Placeholder 2">
            <a:extLst>
              <a:ext uri="{FF2B5EF4-FFF2-40B4-BE49-F238E27FC236}">
                <a16:creationId xmlns:a16="http://schemas.microsoft.com/office/drawing/2014/main" id="{505B9E74-D964-4D4E-B9DF-E693D492A1AD}"/>
              </a:ext>
            </a:extLst>
          </p:cNvPr>
          <p:cNvSpPr>
            <a:spLocks noGrp="1"/>
          </p:cNvSpPr>
          <p:nvPr>
            <p:ph idx="1"/>
          </p:nvPr>
        </p:nvSpPr>
        <p:spPr>
          <a:xfrm>
            <a:off x="6186619" y="547815"/>
            <a:ext cx="5178960" cy="1680519"/>
          </a:xfrm>
        </p:spPr>
        <p:txBody>
          <a:bodyPr anchor="ctr">
            <a:normAutofit/>
          </a:bodyPr>
          <a:lstStyle/>
          <a:p>
            <a:pPr marL="0" indent="0">
              <a:buNone/>
            </a:pPr>
            <a:r>
              <a:rPr lang="en-US" sz="2000" dirty="0"/>
              <a:t>Function1: index:  15948</a:t>
            </a:r>
          </a:p>
          <a:p>
            <a:pPr marL="0" indent="0">
              <a:buNone/>
            </a:pPr>
            <a:r>
              <a:rPr lang="en-US" sz="1600" dirty="0">
                <a:solidFill>
                  <a:srgbClr val="1D1C1D"/>
                </a:solidFill>
                <a:latin typeface="Slack-Lato"/>
              </a:rPr>
              <a:t>G</a:t>
            </a:r>
            <a:r>
              <a:rPr lang="en-US" sz="1600" b="0" i="0" dirty="0">
                <a:solidFill>
                  <a:srgbClr val="1D1C1D"/>
                </a:solidFill>
                <a:effectLst/>
                <a:latin typeface="Slack-Lato"/>
              </a:rPr>
              <a:t>round truth flaw line index:  9</a:t>
            </a:r>
          </a:p>
          <a:p>
            <a:pPr marL="0" indent="0">
              <a:buNone/>
            </a:pPr>
            <a:r>
              <a:rPr lang="en-US" sz="1600" dirty="0"/>
              <a:t>Predicted flaw line index: 28</a:t>
            </a:r>
          </a:p>
          <a:p>
            <a:pPr marL="0" indent="0">
              <a:buNone/>
            </a:pPr>
            <a:r>
              <a:rPr lang="en-US" sz="1600" dirty="0"/>
              <a:t>Running explanation: Attention</a:t>
            </a:r>
          </a:p>
        </p:txBody>
      </p:sp>
      <p:pic>
        <p:nvPicPr>
          <p:cNvPr id="9" name="Picture 8" descr="Graphical user interface, text, application&#10;&#10;Description automatically generated">
            <a:extLst>
              <a:ext uri="{FF2B5EF4-FFF2-40B4-BE49-F238E27FC236}">
                <a16:creationId xmlns:a16="http://schemas.microsoft.com/office/drawing/2014/main" id="{ED7F3514-ED91-DC43-84B0-62098086ACC8}"/>
              </a:ext>
            </a:extLst>
          </p:cNvPr>
          <p:cNvPicPr>
            <a:picLocks noChangeAspect="1"/>
          </p:cNvPicPr>
          <p:nvPr/>
        </p:nvPicPr>
        <p:blipFill>
          <a:blip r:embed="rId2"/>
          <a:stretch>
            <a:fillRect/>
          </a:stretch>
        </p:blipFill>
        <p:spPr>
          <a:xfrm>
            <a:off x="1138008" y="2421924"/>
            <a:ext cx="4567565" cy="3711146"/>
          </a:xfrm>
          <a:prstGeom prst="rect">
            <a:avLst/>
          </a:prstGeom>
        </p:spPr>
      </p:pic>
      <p:pic>
        <p:nvPicPr>
          <p:cNvPr id="7" name="Picture 6" descr="Text&#10;&#10;Description automatically generated">
            <a:extLst>
              <a:ext uri="{FF2B5EF4-FFF2-40B4-BE49-F238E27FC236}">
                <a16:creationId xmlns:a16="http://schemas.microsoft.com/office/drawing/2014/main" id="{A509A31E-4629-7F4E-97A9-E58483F97FDE}"/>
              </a:ext>
            </a:extLst>
          </p:cNvPr>
          <p:cNvPicPr>
            <a:picLocks noChangeAspect="1"/>
          </p:cNvPicPr>
          <p:nvPr/>
        </p:nvPicPr>
        <p:blipFill>
          <a:blip r:embed="rId3"/>
          <a:stretch>
            <a:fillRect/>
          </a:stretch>
        </p:blipFill>
        <p:spPr>
          <a:xfrm>
            <a:off x="6198394" y="3185929"/>
            <a:ext cx="5167185" cy="2183135"/>
          </a:xfrm>
          <a:prstGeom prst="rect">
            <a:avLst/>
          </a:prstGeom>
        </p:spPr>
      </p:pic>
    </p:spTree>
    <p:extLst>
      <p:ext uri="{BB962C8B-B14F-4D97-AF65-F5344CB8AC3E}">
        <p14:creationId xmlns:p14="http://schemas.microsoft.com/office/powerpoint/2010/main" val="1431175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D834FF-0159-E146-AB33-995BBDB2168F}"/>
              </a:ext>
            </a:extLst>
          </p:cNvPr>
          <p:cNvSpPr>
            <a:spLocks noGrp="1"/>
          </p:cNvSpPr>
          <p:nvPr>
            <p:ph type="title"/>
          </p:nvPr>
        </p:nvSpPr>
        <p:spPr>
          <a:xfrm>
            <a:off x="838198" y="547815"/>
            <a:ext cx="5167185" cy="997109"/>
          </a:xfrm>
        </p:spPr>
        <p:txBody>
          <a:bodyPr>
            <a:normAutofit/>
          </a:bodyPr>
          <a:lstStyle/>
          <a:p>
            <a:r>
              <a:rPr lang="en-US" sz="4000">
                <a:latin typeface="+mn-lt"/>
              </a:rPr>
              <a:t>Explainibility</a:t>
            </a:r>
          </a:p>
        </p:txBody>
      </p:sp>
      <p:sp>
        <p:nvSpPr>
          <p:cNvPr id="3" name="Content Placeholder 2">
            <a:extLst>
              <a:ext uri="{FF2B5EF4-FFF2-40B4-BE49-F238E27FC236}">
                <a16:creationId xmlns:a16="http://schemas.microsoft.com/office/drawing/2014/main" id="{505B9E74-D964-4D4E-B9DF-E693D492A1AD}"/>
              </a:ext>
            </a:extLst>
          </p:cNvPr>
          <p:cNvSpPr>
            <a:spLocks noGrp="1"/>
          </p:cNvSpPr>
          <p:nvPr>
            <p:ph idx="1"/>
          </p:nvPr>
        </p:nvSpPr>
        <p:spPr>
          <a:xfrm>
            <a:off x="838198" y="2022388"/>
            <a:ext cx="3965450" cy="1680519"/>
          </a:xfrm>
          <a:solidFill>
            <a:schemeClr val="accent5">
              <a:lumMod val="40000"/>
              <a:lumOff val="60000"/>
            </a:schemeClr>
          </a:solidFill>
        </p:spPr>
        <p:txBody>
          <a:bodyPr anchor="ctr">
            <a:normAutofit/>
          </a:bodyPr>
          <a:lstStyle/>
          <a:p>
            <a:pPr marL="0" indent="0">
              <a:buNone/>
            </a:pPr>
            <a:r>
              <a:rPr lang="en-US" sz="2000" dirty="0"/>
              <a:t>Function2: index: </a:t>
            </a:r>
            <a:r>
              <a:rPr lang="en-US" sz="2000" b="0" i="0" dirty="0">
                <a:solidFill>
                  <a:srgbClr val="1D1C1D"/>
                </a:solidFill>
                <a:effectLst/>
              </a:rPr>
              <a:t>18107</a:t>
            </a:r>
            <a:endParaRPr lang="en-US" sz="2000" dirty="0"/>
          </a:p>
          <a:p>
            <a:pPr marL="0" indent="0">
              <a:buNone/>
            </a:pPr>
            <a:r>
              <a:rPr lang="en-US" sz="1600" dirty="0">
                <a:solidFill>
                  <a:srgbClr val="1D1C1D"/>
                </a:solidFill>
              </a:rPr>
              <a:t>Ground truth flaw line index:  3</a:t>
            </a:r>
            <a:br>
              <a:rPr lang="en-US" sz="1600" dirty="0">
                <a:solidFill>
                  <a:srgbClr val="1D1C1D"/>
                </a:solidFill>
              </a:rPr>
            </a:br>
            <a:r>
              <a:rPr lang="en-US" sz="1600" dirty="0"/>
              <a:t>Predicted flaw line index: 3</a:t>
            </a:r>
            <a:br>
              <a:rPr lang="en-US" sz="1600" dirty="0"/>
            </a:br>
            <a:r>
              <a:rPr lang="en-US" sz="1600" b="0" i="0" dirty="0">
                <a:solidFill>
                  <a:srgbClr val="1D1C1D"/>
                </a:solidFill>
                <a:effectLst/>
              </a:rPr>
              <a:t>ranked line [3, 2, 1, 0, 9, 8, 10, 6, 5, 7, 4]</a:t>
            </a:r>
          </a:p>
        </p:txBody>
      </p:sp>
      <p:sp>
        <p:nvSpPr>
          <p:cNvPr id="8" name="Content Placeholder 2">
            <a:extLst>
              <a:ext uri="{FF2B5EF4-FFF2-40B4-BE49-F238E27FC236}">
                <a16:creationId xmlns:a16="http://schemas.microsoft.com/office/drawing/2014/main" id="{9B82CAFA-C11B-BB4C-A4EA-1E810E28F347}"/>
              </a:ext>
            </a:extLst>
          </p:cNvPr>
          <p:cNvSpPr txBox="1">
            <a:spLocks/>
          </p:cNvSpPr>
          <p:nvPr/>
        </p:nvSpPr>
        <p:spPr>
          <a:xfrm>
            <a:off x="838197" y="4180371"/>
            <a:ext cx="3965450" cy="1680519"/>
          </a:xfrm>
          <a:prstGeom prst="rect">
            <a:avLst/>
          </a:prstGeom>
          <a:solidFill>
            <a:schemeClr val="accent1">
              <a:lumMod val="40000"/>
              <a:lumOff val="60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Function3: index: </a:t>
            </a:r>
            <a:r>
              <a:rPr lang="en-US" sz="2000" b="0" i="0" dirty="0">
                <a:solidFill>
                  <a:srgbClr val="1D1C1D"/>
                </a:solidFill>
                <a:effectLst/>
              </a:rPr>
              <a:t>17721</a:t>
            </a:r>
            <a:endParaRPr lang="en-US" sz="2000" dirty="0"/>
          </a:p>
          <a:p>
            <a:pPr marL="0" indent="0">
              <a:buFont typeface="Arial" panose="020B0604020202020204" pitchFamily="34" charset="0"/>
              <a:buNone/>
            </a:pPr>
            <a:r>
              <a:rPr lang="en-US" sz="1600" dirty="0">
                <a:solidFill>
                  <a:srgbClr val="1D1C1D"/>
                </a:solidFill>
              </a:rPr>
              <a:t>Ground truth flaw line index:  2</a:t>
            </a:r>
            <a:br>
              <a:rPr lang="en-US" sz="1600" dirty="0">
                <a:solidFill>
                  <a:srgbClr val="1D1C1D"/>
                </a:solidFill>
              </a:rPr>
            </a:br>
            <a:r>
              <a:rPr lang="en-US" sz="1600" dirty="0"/>
              <a:t>Predicted flaw line index: 4</a:t>
            </a:r>
            <a:br>
              <a:rPr lang="en-US" sz="1600" dirty="0"/>
            </a:br>
            <a:r>
              <a:rPr lang="en-US" sz="1600" b="0" i="0" dirty="0">
                <a:solidFill>
                  <a:srgbClr val="1D1C1D"/>
                </a:solidFill>
                <a:effectLst/>
              </a:rPr>
              <a:t>ranked line [4, 5, 0, 3, 2, 7, 6, 1]</a:t>
            </a:r>
            <a:endParaRPr lang="en-US" sz="1600" dirty="0"/>
          </a:p>
        </p:txBody>
      </p:sp>
      <p:sp>
        <p:nvSpPr>
          <p:cNvPr id="10" name="Content Placeholder 2">
            <a:extLst>
              <a:ext uri="{FF2B5EF4-FFF2-40B4-BE49-F238E27FC236}">
                <a16:creationId xmlns:a16="http://schemas.microsoft.com/office/drawing/2014/main" id="{97D15D22-D8F1-A944-9809-DCD2824AECA7}"/>
              </a:ext>
            </a:extLst>
          </p:cNvPr>
          <p:cNvSpPr txBox="1">
            <a:spLocks/>
          </p:cNvSpPr>
          <p:nvPr/>
        </p:nvSpPr>
        <p:spPr>
          <a:xfrm>
            <a:off x="6601967" y="4180372"/>
            <a:ext cx="4395217" cy="1680519"/>
          </a:xfrm>
          <a:prstGeom prst="rect">
            <a:avLst/>
          </a:prstGeom>
          <a:solidFill>
            <a:schemeClr val="accent1">
              <a:lumMod val="40000"/>
              <a:lumOff val="60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Function3: index: </a:t>
            </a:r>
            <a:r>
              <a:rPr lang="en-US" sz="2000" b="0" i="0" dirty="0">
                <a:solidFill>
                  <a:srgbClr val="1D1C1D"/>
                </a:solidFill>
                <a:effectLst/>
              </a:rPr>
              <a:t>17721</a:t>
            </a:r>
            <a:endParaRPr lang="en-US" sz="2000" dirty="0"/>
          </a:p>
          <a:p>
            <a:pPr marL="0" indent="0">
              <a:buFont typeface="Arial" panose="020B0604020202020204" pitchFamily="34" charset="0"/>
              <a:buNone/>
            </a:pPr>
            <a:r>
              <a:rPr lang="en-US" sz="1600" dirty="0">
                <a:solidFill>
                  <a:srgbClr val="1D1C1D"/>
                </a:solidFill>
              </a:rPr>
              <a:t>Ground truth flaw line index:  4</a:t>
            </a:r>
            <a:br>
              <a:rPr lang="en-US" sz="1600" dirty="0">
                <a:solidFill>
                  <a:srgbClr val="1D1C1D"/>
                </a:solidFill>
              </a:rPr>
            </a:br>
            <a:r>
              <a:rPr lang="en-US" sz="1600" dirty="0"/>
              <a:t>Predicted flaw line index: 4</a:t>
            </a:r>
            <a:br>
              <a:rPr lang="en-US" sz="1600" dirty="0"/>
            </a:br>
            <a:r>
              <a:rPr lang="en-US" sz="1600" b="0" i="0" dirty="0">
                <a:solidFill>
                  <a:srgbClr val="1D1C1D"/>
                </a:solidFill>
                <a:effectLst/>
              </a:rPr>
              <a:t>ranked line [4, 0, 7, 6, 3, 2, 1, 5]</a:t>
            </a:r>
            <a:endParaRPr lang="en-US" sz="1600" dirty="0"/>
          </a:p>
        </p:txBody>
      </p:sp>
      <p:sp>
        <p:nvSpPr>
          <p:cNvPr id="11" name="Content Placeholder 2">
            <a:extLst>
              <a:ext uri="{FF2B5EF4-FFF2-40B4-BE49-F238E27FC236}">
                <a16:creationId xmlns:a16="http://schemas.microsoft.com/office/drawing/2014/main" id="{33974982-CD2E-5D4E-8EFC-A72159AE5B78}"/>
              </a:ext>
            </a:extLst>
          </p:cNvPr>
          <p:cNvSpPr txBox="1">
            <a:spLocks/>
          </p:cNvSpPr>
          <p:nvPr/>
        </p:nvSpPr>
        <p:spPr>
          <a:xfrm>
            <a:off x="6589776" y="2022387"/>
            <a:ext cx="4407408" cy="1680519"/>
          </a:xfrm>
          <a:prstGeom prst="rect">
            <a:avLst/>
          </a:prstGeom>
          <a:solidFill>
            <a:schemeClr val="accent5">
              <a:lumMod val="40000"/>
              <a:lumOff val="60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Function2: index: </a:t>
            </a:r>
            <a:r>
              <a:rPr lang="en-US" sz="2000" b="0" i="0" dirty="0">
                <a:solidFill>
                  <a:srgbClr val="1D1C1D"/>
                </a:solidFill>
                <a:effectLst/>
              </a:rPr>
              <a:t>18107</a:t>
            </a:r>
            <a:endParaRPr lang="en-US" sz="2000" dirty="0"/>
          </a:p>
          <a:p>
            <a:pPr marL="0" indent="0">
              <a:buFont typeface="Arial" panose="020B0604020202020204" pitchFamily="34" charset="0"/>
              <a:buNone/>
            </a:pPr>
            <a:r>
              <a:rPr lang="en-US" sz="1600" dirty="0">
                <a:solidFill>
                  <a:srgbClr val="1D1C1D"/>
                </a:solidFill>
              </a:rPr>
              <a:t>Ground truth flaw line index:  3</a:t>
            </a:r>
            <a:br>
              <a:rPr lang="en-US" sz="1600" dirty="0">
                <a:solidFill>
                  <a:srgbClr val="1D1C1D"/>
                </a:solidFill>
              </a:rPr>
            </a:br>
            <a:r>
              <a:rPr lang="en-US" sz="1600" dirty="0"/>
              <a:t>Predicted flaw line index: 1</a:t>
            </a:r>
            <a:br>
              <a:rPr lang="en-US" sz="1600" dirty="0"/>
            </a:br>
            <a:r>
              <a:rPr lang="en-US" sz="1600" dirty="0">
                <a:solidFill>
                  <a:srgbClr val="1D1C1D"/>
                </a:solidFill>
              </a:rPr>
              <a:t>R</a:t>
            </a:r>
            <a:r>
              <a:rPr lang="en-US" sz="1600" b="0" i="0" dirty="0">
                <a:solidFill>
                  <a:srgbClr val="1D1C1D"/>
                </a:solidFill>
                <a:effectLst/>
              </a:rPr>
              <a:t>anked line [1, 10, 3, 0, 8, 5, 9, 7, 6, 4, 2]</a:t>
            </a:r>
            <a:endParaRPr lang="en-US" sz="1600" dirty="0"/>
          </a:p>
        </p:txBody>
      </p:sp>
      <p:sp>
        <p:nvSpPr>
          <p:cNvPr id="5" name="TextBox 4">
            <a:extLst>
              <a:ext uri="{FF2B5EF4-FFF2-40B4-BE49-F238E27FC236}">
                <a16:creationId xmlns:a16="http://schemas.microsoft.com/office/drawing/2014/main" id="{24D910B6-4FAF-CA46-85AC-C3F5A9C12A84}"/>
              </a:ext>
            </a:extLst>
          </p:cNvPr>
          <p:cNvSpPr txBox="1"/>
          <p:nvPr/>
        </p:nvSpPr>
        <p:spPr>
          <a:xfrm>
            <a:off x="838197" y="1544924"/>
            <a:ext cx="3630161" cy="369332"/>
          </a:xfrm>
          <a:prstGeom prst="rect">
            <a:avLst/>
          </a:prstGeom>
          <a:noFill/>
        </p:spPr>
        <p:txBody>
          <a:bodyPr wrap="none" rtlCol="0">
            <a:spAutoFit/>
          </a:bodyPr>
          <a:lstStyle/>
          <a:p>
            <a:r>
              <a:rPr lang="en-US" sz="1800" b="0" i="0" dirty="0">
                <a:solidFill>
                  <a:srgbClr val="1D1C1D"/>
                </a:solidFill>
                <a:effectLst/>
              </a:rPr>
              <a:t>Running Explanation – Gradient </a:t>
            </a:r>
            <a:r>
              <a:rPr lang="en-US" dirty="0" err="1">
                <a:solidFill>
                  <a:srgbClr val="1D1C1D"/>
                </a:solidFill>
              </a:rPr>
              <a:t>S</a:t>
            </a:r>
            <a:r>
              <a:rPr lang="en-US" sz="1800" b="0" i="0" dirty="0" err="1">
                <a:solidFill>
                  <a:srgbClr val="1D1C1D"/>
                </a:solidFill>
                <a:effectLst/>
              </a:rPr>
              <a:t>hap</a:t>
            </a:r>
            <a:endParaRPr lang="en-US" dirty="0"/>
          </a:p>
        </p:txBody>
      </p:sp>
      <p:sp>
        <p:nvSpPr>
          <p:cNvPr id="12" name="TextBox 11">
            <a:extLst>
              <a:ext uri="{FF2B5EF4-FFF2-40B4-BE49-F238E27FC236}">
                <a16:creationId xmlns:a16="http://schemas.microsoft.com/office/drawing/2014/main" id="{8BAEAB0E-73C8-EE4B-B1E7-F8C694A6A4CF}"/>
              </a:ext>
            </a:extLst>
          </p:cNvPr>
          <p:cNvSpPr txBox="1"/>
          <p:nvPr/>
        </p:nvSpPr>
        <p:spPr>
          <a:xfrm>
            <a:off x="6594347" y="1523173"/>
            <a:ext cx="3558475" cy="369332"/>
          </a:xfrm>
          <a:prstGeom prst="rect">
            <a:avLst/>
          </a:prstGeom>
          <a:noFill/>
        </p:spPr>
        <p:txBody>
          <a:bodyPr wrap="none" rtlCol="0">
            <a:spAutoFit/>
          </a:bodyPr>
          <a:lstStyle/>
          <a:p>
            <a:r>
              <a:rPr lang="en-US" sz="1800" b="0" i="0" dirty="0">
                <a:solidFill>
                  <a:srgbClr val="1D1C1D"/>
                </a:solidFill>
                <a:effectLst/>
              </a:rPr>
              <a:t>Running Explanation – </a:t>
            </a:r>
            <a:r>
              <a:rPr lang="en-US" sz="1800" dirty="0" err="1">
                <a:solidFill>
                  <a:srgbClr val="1D1C1D"/>
                </a:solidFill>
              </a:rPr>
              <a:t>D</a:t>
            </a:r>
            <a:r>
              <a:rPr lang="en-US" b="0" i="0" dirty="0" err="1">
                <a:solidFill>
                  <a:srgbClr val="1D1C1D"/>
                </a:solidFill>
                <a:effectLst/>
              </a:rPr>
              <a:t>eeplift</a:t>
            </a:r>
            <a:r>
              <a:rPr lang="en-US" b="0" i="0" dirty="0">
                <a:solidFill>
                  <a:srgbClr val="1D1C1D"/>
                </a:solidFill>
                <a:effectLst/>
              </a:rPr>
              <a:t> </a:t>
            </a:r>
            <a:r>
              <a:rPr lang="en-US" b="0" i="0" dirty="0" err="1">
                <a:solidFill>
                  <a:srgbClr val="1D1C1D"/>
                </a:solidFill>
                <a:effectLst/>
              </a:rPr>
              <a:t>shap</a:t>
            </a:r>
            <a:endParaRPr lang="en-US" dirty="0"/>
          </a:p>
        </p:txBody>
      </p:sp>
    </p:spTree>
    <p:extLst>
      <p:ext uri="{BB962C8B-B14F-4D97-AF65-F5344CB8AC3E}">
        <p14:creationId xmlns:p14="http://schemas.microsoft.com/office/powerpoint/2010/main" val="3028101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B616C-307B-744E-856B-BDFB8E97B74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02C6FF5-6A33-A343-AD0C-444608174D59}"/>
              </a:ext>
            </a:extLst>
          </p:cNvPr>
          <p:cNvSpPr>
            <a:spLocks noGrp="1"/>
          </p:cNvSpPr>
          <p:nvPr>
            <p:ph idx="1"/>
          </p:nvPr>
        </p:nvSpPr>
        <p:spPr/>
        <p:txBody>
          <a:bodyPr/>
          <a:lstStyle/>
          <a:p>
            <a:r>
              <a:rPr lang="en-US" dirty="0" err="1"/>
              <a:t>Explainability</a:t>
            </a:r>
            <a:r>
              <a:rPr lang="en-US" dirty="0"/>
              <a:t> of AI models </a:t>
            </a:r>
            <a:r>
              <a:rPr lang="en-US"/>
              <a:t>in </a:t>
            </a:r>
            <a:r>
              <a:rPr lang="en-US" dirty="0"/>
              <a:t>S</a:t>
            </a:r>
            <a:r>
              <a:rPr lang="en-US"/>
              <a:t>oftware </a:t>
            </a:r>
            <a:r>
              <a:rPr lang="en-US" dirty="0" err="1"/>
              <a:t>Enginnering</a:t>
            </a:r>
            <a:endParaRPr lang="en-US" dirty="0"/>
          </a:p>
          <a:p>
            <a:r>
              <a:rPr lang="en-US" dirty="0"/>
              <a:t>Transformer-based vulnerability prediction approach</a:t>
            </a:r>
          </a:p>
          <a:p>
            <a:pPr marL="457200" lvl="1" indent="0">
              <a:buNone/>
            </a:pPr>
            <a:r>
              <a:rPr lang="en-US" dirty="0"/>
              <a:t>-Dataset with 188k+ C/C++ functions</a:t>
            </a:r>
          </a:p>
          <a:p>
            <a:pPr lvl="2">
              <a:buFontTx/>
              <a:buChar char="-"/>
            </a:pPr>
            <a:r>
              <a:rPr lang="en-US" dirty="0"/>
              <a:t>160%-379% higher F1-measure for function-level predictions</a:t>
            </a:r>
          </a:p>
          <a:p>
            <a:pPr lvl="2">
              <a:buFontTx/>
              <a:buChar char="-"/>
            </a:pPr>
            <a:r>
              <a:rPr lang="en-US" dirty="0"/>
              <a:t>12%-25% higher Top-10 Accuracy for line-level predictions and</a:t>
            </a:r>
          </a:p>
          <a:p>
            <a:pPr lvl="2">
              <a:buFontTx/>
              <a:buChar char="-"/>
            </a:pPr>
            <a:r>
              <a:rPr lang="en-US" dirty="0"/>
              <a:t>29%-53% less Effort@20%Recall</a:t>
            </a:r>
          </a:p>
          <a:p>
            <a:pPr lvl="2">
              <a:buFontTx/>
              <a:buChar char="-"/>
            </a:pPr>
            <a:endParaRPr lang="en-US" dirty="0"/>
          </a:p>
        </p:txBody>
      </p:sp>
    </p:spTree>
    <p:extLst>
      <p:ext uri="{BB962C8B-B14F-4D97-AF65-F5344CB8AC3E}">
        <p14:creationId xmlns:p14="http://schemas.microsoft.com/office/powerpoint/2010/main" val="1973959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370B-A9C7-7E42-B5CF-B24E5EE6B32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331B9E2-1CBA-C841-8751-D961AA29D1E2}"/>
              </a:ext>
            </a:extLst>
          </p:cNvPr>
          <p:cNvSpPr>
            <a:spLocks noGrp="1"/>
          </p:cNvSpPr>
          <p:nvPr>
            <p:ph idx="1"/>
          </p:nvPr>
        </p:nvSpPr>
        <p:spPr/>
        <p:txBody>
          <a:bodyPr>
            <a:normAutofit/>
          </a:bodyPr>
          <a:lstStyle/>
          <a:p>
            <a:pPr marL="0" indent="0">
              <a:buNone/>
            </a:pPr>
            <a:r>
              <a:rPr lang="en-US" sz="2000" dirty="0"/>
              <a:t>[1] </a:t>
            </a:r>
            <a:r>
              <a:rPr lang="en-US" sz="2000" b="0" i="0" dirty="0">
                <a:solidFill>
                  <a:srgbClr val="222222"/>
                </a:solidFill>
                <a:effectLst/>
                <a:latin typeface="Arial" panose="020B0604020202020204" pitchFamily="34" charset="0"/>
              </a:rPr>
              <a:t>Fu, M. and </a:t>
            </a:r>
            <a:r>
              <a:rPr lang="en-US" sz="2000" b="0" i="0" dirty="0" err="1">
                <a:solidFill>
                  <a:srgbClr val="222222"/>
                </a:solidFill>
                <a:effectLst/>
                <a:latin typeface="Arial" panose="020B0604020202020204" pitchFamily="34" charset="0"/>
              </a:rPr>
              <a:t>Tantithamthavorn</a:t>
            </a:r>
            <a:r>
              <a:rPr lang="en-US" sz="2000" b="0" i="0" dirty="0">
                <a:solidFill>
                  <a:srgbClr val="222222"/>
                </a:solidFill>
                <a:effectLst/>
                <a:latin typeface="Arial" panose="020B0604020202020204" pitchFamily="34" charset="0"/>
              </a:rPr>
              <a:t>, C., 2022. </a:t>
            </a:r>
            <a:r>
              <a:rPr lang="en-US" sz="2000" b="0" i="0" dirty="0" err="1">
                <a:solidFill>
                  <a:srgbClr val="222222"/>
                </a:solidFill>
                <a:effectLst/>
                <a:latin typeface="Arial" panose="020B0604020202020204" pitchFamily="34" charset="0"/>
              </a:rPr>
              <a:t>LineVul</a:t>
            </a:r>
            <a:r>
              <a:rPr lang="en-US" sz="2000" b="0" i="0" dirty="0">
                <a:solidFill>
                  <a:srgbClr val="222222"/>
                </a:solidFill>
                <a:effectLst/>
                <a:latin typeface="Arial" panose="020B0604020202020204" pitchFamily="34" charset="0"/>
              </a:rPr>
              <a:t>: A Transformer-based Line-Level Vulnerability Prediction.</a:t>
            </a:r>
            <a:endParaRPr lang="en-US" sz="2000" dirty="0"/>
          </a:p>
          <a:p>
            <a:pPr marL="0" indent="0">
              <a:buNone/>
            </a:pPr>
            <a:r>
              <a:rPr lang="en-US" sz="2000" dirty="0"/>
              <a:t>[2] </a:t>
            </a:r>
            <a:r>
              <a:rPr lang="en-US" sz="2000" b="0" i="0" dirty="0">
                <a:solidFill>
                  <a:srgbClr val="222222"/>
                </a:solidFill>
                <a:effectLst/>
                <a:latin typeface="Arial" panose="020B0604020202020204" pitchFamily="34" charset="0"/>
              </a:rPr>
              <a:t>Fan, J., Li, Y., Wang, S. and Nguyen, T.N., 2020, June. AC/C++ code vulnerability dataset with code changes and CVE summaries. In </a:t>
            </a:r>
            <a:r>
              <a:rPr lang="en-US" sz="2000" b="0" i="1" dirty="0">
                <a:solidFill>
                  <a:srgbClr val="222222"/>
                </a:solidFill>
                <a:effectLst/>
                <a:latin typeface="Arial" panose="020B0604020202020204" pitchFamily="34" charset="0"/>
              </a:rPr>
              <a:t>Proceedings of the 17th International Conference on Mining Software Repositories</a:t>
            </a:r>
            <a:r>
              <a:rPr lang="en-US" sz="2000" b="0" i="0" dirty="0">
                <a:solidFill>
                  <a:srgbClr val="222222"/>
                </a:solidFill>
                <a:effectLst/>
                <a:latin typeface="Arial" panose="020B0604020202020204" pitchFamily="34" charset="0"/>
              </a:rPr>
              <a:t> (pp. 508-512).</a:t>
            </a:r>
            <a:endParaRPr lang="en-US" sz="2000" dirty="0"/>
          </a:p>
          <a:p>
            <a:pPr marL="0" indent="0">
              <a:buNone/>
            </a:pPr>
            <a:r>
              <a:rPr lang="en-US" sz="2000" dirty="0"/>
              <a:t>[3]</a:t>
            </a:r>
            <a:r>
              <a:rPr lang="en-US" sz="2000" dirty="0" err="1"/>
              <a:t>Zhangyin</a:t>
            </a:r>
            <a:r>
              <a:rPr lang="en-US" sz="2000" dirty="0"/>
              <a:t> Feng, </a:t>
            </a:r>
            <a:r>
              <a:rPr lang="en-US" sz="2000" dirty="0" err="1"/>
              <a:t>Daya</a:t>
            </a:r>
            <a:r>
              <a:rPr lang="en-US" sz="2000" dirty="0"/>
              <a:t> Guo, </a:t>
            </a:r>
            <a:r>
              <a:rPr lang="en-US" sz="2000" dirty="0" err="1"/>
              <a:t>Duyu</a:t>
            </a:r>
            <a:r>
              <a:rPr lang="en-US" sz="2000" dirty="0"/>
              <a:t> Tang, Nan Duan, </a:t>
            </a:r>
            <a:r>
              <a:rPr lang="en-US" sz="2000" dirty="0" err="1"/>
              <a:t>Xiaocheng</a:t>
            </a:r>
            <a:r>
              <a:rPr lang="en-US" sz="2000" dirty="0"/>
              <a:t> Feng, Ming Gong, </a:t>
            </a:r>
            <a:r>
              <a:rPr lang="en-US" sz="2000" dirty="0" err="1"/>
              <a:t>Linjun</a:t>
            </a:r>
            <a:r>
              <a:rPr lang="en-US" sz="2000" dirty="0"/>
              <a:t> Shou, Bing Qin, Ting Liu, </a:t>
            </a:r>
            <a:r>
              <a:rPr lang="en-US" sz="2000" dirty="0" err="1"/>
              <a:t>Daxin</a:t>
            </a:r>
            <a:r>
              <a:rPr lang="en-US" sz="2000" dirty="0"/>
              <a:t> Jiang, et al. 2020. </a:t>
            </a:r>
            <a:r>
              <a:rPr lang="en-US" sz="2000" dirty="0" err="1"/>
              <a:t>CodeBERT</a:t>
            </a:r>
            <a:r>
              <a:rPr lang="en-US" sz="2000" dirty="0"/>
              <a:t>: A </a:t>
            </a:r>
            <a:r>
              <a:rPr lang="en-US" sz="2000" dirty="0" err="1"/>
              <a:t>PreTrained</a:t>
            </a:r>
            <a:r>
              <a:rPr lang="en-US" sz="2000" dirty="0"/>
              <a:t> Model for Programming and Natural Languages. In Findings of the Association for Computational Linguistics: EMNLP 2020. 1536–1547.</a:t>
            </a:r>
          </a:p>
          <a:p>
            <a:pPr marL="0" indent="0">
              <a:buNone/>
            </a:pPr>
            <a:endParaRPr lang="en-US" sz="2000" dirty="0"/>
          </a:p>
          <a:p>
            <a:pPr marL="0" indent="0">
              <a:buNone/>
            </a:pPr>
            <a:r>
              <a:rPr lang="en-US" sz="2000" dirty="0"/>
              <a:t>Dataset - </a:t>
            </a:r>
            <a:r>
              <a:rPr lang="en-US" sz="2000" dirty="0">
                <a:hlinkClick r:id="rId2"/>
              </a:rPr>
              <a:t>https://drive.google.com/uc?id=10-kjbsA806Zdk54Ax8J3WvLKGTzN8CMX</a:t>
            </a:r>
            <a:endParaRPr lang="en-US" sz="2000" dirty="0"/>
          </a:p>
          <a:p>
            <a:pPr marL="0" indent="0">
              <a:buNone/>
            </a:pPr>
            <a:r>
              <a:rPr lang="en-US" sz="2000" dirty="0"/>
              <a:t>Video recording link- </a:t>
            </a:r>
            <a:r>
              <a:rPr lang="en-US" sz="2000" dirty="0">
                <a:hlinkClick r:id="rId3"/>
              </a:rPr>
              <a:t>https://drive.google.com/file/d/1oNjwYkSm6G7NZ4_0ZpAkC5T97cTZOmAn/view?usp=share_link</a:t>
            </a: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54247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AB34F9-351F-1840-81BE-7F20932D2248}"/>
              </a:ext>
            </a:extLst>
          </p:cNvPr>
          <p:cNvSpPr>
            <a:spLocks noGrp="1"/>
          </p:cNvSpPr>
          <p:nvPr>
            <p:ph type="title"/>
          </p:nvPr>
        </p:nvSpPr>
        <p:spPr>
          <a:xfrm>
            <a:off x="838200" y="365125"/>
            <a:ext cx="10515600" cy="1012571"/>
          </a:xfrm>
        </p:spPr>
        <p:txBody>
          <a:bodyPr vert="horz" lIns="91440" tIns="45720" rIns="91440" bIns="45720" rtlCol="0" anchor="ctr">
            <a:normAutofit/>
          </a:bodyPr>
          <a:lstStyle/>
          <a:p>
            <a:r>
              <a:rPr lang="en-US" sz="5200" dirty="0"/>
              <a:t>Agenda</a:t>
            </a:r>
            <a:endParaRPr lang="en-US" sz="52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0BBAD694-23FB-1443-8C0A-30E579F126E3}"/>
              </a:ext>
            </a:extLst>
          </p:cNvPr>
          <p:cNvSpPr>
            <a:spLocks noGrp="1"/>
          </p:cNvSpPr>
          <p:nvPr>
            <p:ph idx="1"/>
          </p:nvPr>
        </p:nvSpPr>
        <p:spPr>
          <a:xfrm>
            <a:off x="838200" y="2141792"/>
            <a:ext cx="11010900" cy="3585082"/>
          </a:xfrm>
        </p:spPr>
        <p:txBody>
          <a:bodyPr vert="horz" lIns="91440" tIns="45720" rIns="91440" bIns="45720" rtlCol="0">
            <a:normAutofit/>
          </a:bodyPr>
          <a:lstStyle/>
          <a:p>
            <a:r>
              <a:rPr lang="en-US" dirty="0"/>
              <a:t>Challenges in Vulnerability Detection Practices</a:t>
            </a:r>
          </a:p>
          <a:p>
            <a:r>
              <a:rPr lang="en-US" dirty="0">
                <a:effectLst/>
                <a:latin typeface="Calibri" panose="020F0502020204030204" pitchFamily="34" charset="0"/>
                <a:ea typeface="Calibri" panose="020F0502020204030204" pitchFamily="34" charset="0"/>
                <a:cs typeface="Times New Roman" panose="02020603050405020304" pitchFamily="18" charset="0"/>
              </a:rPr>
              <a:t>Generic Vulnerable </a:t>
            </a:r>
            <a:r>
              <a:rPr lang="en-US" dirty="0">
                <a:latin typeface="Calibri" panose="020F0502020204030204" pitchFamily="34" charset="0"/>
                <a:ea typeface="Calibri" panose="020F0502020204030204" pitchFamily="34" charset="0"/>
                <a:cs typeface="Times New Roman" panose="02020603050405020304" pitchFamily="18" charset="0"/>
              </a:rPr>
              <a:t>P</a:t>
            </a:r>
            <a:r>
              <a:rPr lang="en-US" dirty="0">
                <a:effectLst/>
                <a:latin typeface="Calibri" panose="020F0502020204030204" pitchFamily="34" charset="0"/>
                <a:ea typeface="Calibri" panose="020F0502020204030204" pitchFamily="34" charset="0"/>
                <a:cs typeface="Times New Roman" panose="02020603050405020304" pitchFamily="18" charset="0"/>
              </a:rPr>
              <a:t>rediction </a:t>
            </a:r>
            <a:r>
              <a:rPr lang="en-US" dirty="0">
                <a:latin typeface="Calibri" panose="020F0502020204030204" pitchFamily="34" charset="0"/>
                <a:ea typeface="Calibri" panose="020F0502020204030204" pitchFamily="34" charset="0"/>
                <a:cs typeface="Times New Roman" panose="02020603050405020304" pitchFamily="18" charset="0"/>
              </a:rPr>
              <a:t>M</a:t>
            </a:r>
            <a:r>
              <a:rPr lang="en-US" dirty="0">
                <a:effectLst/>
                <a:latin typeface="Calibri" panose="020F0502020204030204" pitchFamily="34" charset="0"/>
                <a:ea typeface="Calibri" panose="020F0502020204030204" pitchFamily="34" charset="0"/>
                <a:cs typeface="Times New Roman" panose="02020603050405020304" pitchFamily="18" charset="0"/>
              </a:rPr>
              <a:t>odel Overview</a:t>
            </a:r>
          </a:p>
          <a:p>
            <a:r>
              <a:rPr lang="en-US" dirty="0">
                <a:latin typeface="Calibri" panose="020F0502020204030204" pitchFamily="34" charset="0"/>
                <a:cs typeface="Times New Roman" panose="02020603050405020304" pitchFamily="18" charset="0"/>
              </a:rPr>
              <a:t>Overview Architecture of the Transformer based Model</a:t>
            </a:r>
          </a:p>
          <a:p>
            <a:r>
              <a:rPr lang="en-US" dirty="0">
                <a:latin typeface="Calibri" panose="020F0502020204030204" pitchFamily="34" charset="0"/>
                <a:cs typeface="Times New Roman" panose="02020603050405020304" pitchFamily="18" charset="0"/>
              </a:rPr>
              <a:t>Dataset</a:t>
            </a:r>
          </a:p>
          <a:p>
            <a:r>
              <a:rPr lang="en-US" dirty="0">
                <a:latin typeface="Calibri" panose="020F0502020204030204" pitchFamily="34" charset="0"/>
                <a:cs typeface="Times New Roman" panose="02020603050405020304" pitchFamily="18" charset="0"/>
              </a:rPr>
              <a:t>Experimental Results</a:t>
            </a:r>
          </a:p>
          <a:p>
            <a:r>
              <a:rPr lang="en-US" dirty="0">
                <a:latin typeface="Calibri" panose="020F0502020204030204" pitchFamily="34" charset="0"/>
                <a:cs typeface="Times New Roman" panose="02020603050405020304" pitchFamily="18" charset="0"/>
              </a:rPr>
              <a:t>Conclusion</a:t>
            </a:r>
            <a:endParaRPr lang="en-US" dirty="0"/>
          </a:p>
        </p:txBody>
      </p:sp>
    </p:spTree>
    <p:extLst>
      <p:ext uri="{BB962C8B-B14F-4D97-AF65-F5344CB8AC3E}">
        <p14:creationId xmlns:p14="http://schemas.microsoft.com/office/powerpoint/2010/main" val="3810167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AB34F9-351F-1840-81BE-7F20932D2248}"/>
              </a:ext>
            </a:extLst>
          </p:cNvPr>
          <p:cNvSpPr>
            <a:spLocks noGrp="1"/>
          </p:cNvSpPr>
          <p:nvPr>
            <p:ph type="title"/>
          </p:nvPr>
        </p:nvSpPr>
        <p:spPr>
          <a:xfrm>
            <a:off x="838200" y="365125"/>
            <a:ext cx="10515600" cy="1012571"/>
          </a:xfrm>
        </p:spPr>
        <p:txBody>
          <a:bodyPr vert="horz" lIns="91440" tIns="45720" rIns="91440" bIns="45720" rtlCol="0" anchor="ctr">
            <a:normAutofit/>
          </a:bodyPr>
          <a:lstStyle/>
          <a:p>
            <a:r>
              <a:rPr lang="en-US" sz="3600" dirty="0">
                <a:effectLst/>
                <a:latin typeface="Calibri" panose="020F0502020204030204" pitchFamily="34" charset="0"/>
                <a:ea typeface="Calibri" panose="020F0502020204030204" pitchFamily="34" charset="0"/>
                <a:cs typeface="Times New Roman" panose="02020603050405020304" pitchFamily="18" charset="0"/>
              </a:rPr>
              <a:t>Vulnerable </a:t>
            </a:r>
            <a:r>
              <a:rPr lang="en-US" sz="3600" dirty="0">
                <a:latin typeface="Calibri" panose="020F0502020204030204" pitchFamily="34" charset="0"/>
                <a:ea typeface="Calibri" panose="020F0502020204030204" pitchFamily="34" charset="0"/>
                <a:cs typeface="Times New Roman" panose="02020603050405020304" pitchFamily="18" charset="0"/>
              </a:rPr>
              <a:t>P</a:t>
            </a:r>
            <a:r>
              <a:rPr lang="en-US" sz="3600" dirty="0">
                <a:effectLst/>
                <a:latin typeface="Calibri" panose="020F0502020204030204" pitchFamily="34" charset="0"/>
                <a:ea typeface="Calibri" panose="020F0502020204030204" pitchFamily="34" charset="0"/>
                <a:cs typeface="Times New Roman" panose="02020603050405020304" pitchFamily="18" charset="0"/>
              </a:rPr>
              <a:t>rediction </a:t>
            </a:r>
            <a:r>
              <a:rPr lang="en-US" sz="3600" dirty="0">
                <a:latin typeface="Calibri" panose="020F0502020204030204" pitchFamily="34" charset="0"/>
                <a:ea typeface="Calibri" panose="020F0502020204030204" pitchFamily="34" charset="0"/>
                <a:cs typeface="Times New Roman" panose="02020603050405020304" pitchFamily="18" charset="0"/>
              </a:rPr>
              <a:t>M</a:t>
            </a:r>
            <a:r>
              <a:rPr lang="en-US" sz="3600" dirty="0">
                <a:effectLst/>
                <a:latin typeface="Calibri" panose="020F0502020204030204" pitchFamily="34" charset="0"/>
                <a:ea typeface="Calibri" panose="020F0502020204030204" pitchFamily="34" charset="0"/>
                <a:cs typeface="Times New Roman" panose="02020603050405020304" pitchFamily="18" charset="0"/>
              </a:rPr>
              <a:t>odel Overview</a:t>
            </a:r>
          </a:p>
        </p:txBody>
      </p:sp>
      <p:pic>
        <p:nvPicPr>
          <p:cNvPr id="5" name="Content Placeholder 4" descr="Icon&#10;&#10;Description automatically generated">
            <a:extLst>
              <a:ext uri="{FF2B5EF4-FFF2-40B4-BE49-F238E27FC236}">
                <a16:creationId xmlns:a16="http://schemas.microsoft.com/office/drawing/2014/main" id="{D4A26017-6EEA-4442-8EC0-3EE430C08756}"/>
              </a:ext>
            </a:extLst>
          </p:cNvPr>
          <p:cNvPicPr>
            <a:picLocks noGrp="1" noChangeAspect="1"/>
          </p:cNvPicPr>
          <p:nvPr>
            <p:ph idx="1"/>
          </p:nvPr>
        </p:nvPicPr>
        <p:blipFill>
          <a:blip r:embed="rId2"/>
          <a:stretch>
            <a:fillRect/>
          </a:stretch>
        </p:blipFill>
        <p:spPr>
          <a:xfrm flipV="1">
            <a:off x="785344" y="1819421"/>
            <a:ext cx="2277961" cy="2277961"/>
          </a:xfrm>
        </p:spPr>
      </p:pic>
      <p:pic>
        <p:nvPicPr>
          <p:cNvPr id="7" name="Picture 6" descr="Shape, rectangle&#10;&#10;Description automatically generated">
            <a:extLst>
              <a:ext uri="{FF2B5EF4-FFF2-40B4-BE49-F238E27FC236}">
                <a16:creationId xmlns:a16="http://schemas.microsoft.com/office/drawing/2014/main" id="{8604753A-A8B0-CC4B-A551-EA89675628D6}"/>
              </a:ext>
            </a:extLst>
          </p:cNvPr>
          <p:cNvPicPr>
            <a:picLocks noChangeAspect="1"/>
          </p:cNvPicPr>
          <p:nvPr/>
        </p:nvPicPr>
        <p:blipFill>
          <a:blip r:embed="rId3"/>
          <a:stretch>
            <a:fillRect/>
          </a:stretch>
        </p:blipFill>
        <p:spPr>
          <a:xfrm flipV="1">
            <a:off x="3357555" y="2675425"/>
            <a:ext cx="853112" cy="423873"/>
          </a:xfrm>
          <a:prstGeom prst="rect">
            <a:avLst/>
          </a:prstGeom>
        </p:spPr>
      </p:pic>
      <p:pic>
        <p:nvPicPr>
          <p:cNvPr id="9" name="Picture 8" descr="Icon&#10;&#10;Description automatically generated">
            <a:extLst>
              <a:ext uri="{FF2B5EF4-FFF2-40B4-BE49-F238E27FC236}">
                <a16:creationId xmlns:a16="http://schemas.microsoft.com/office/drawing/2014/main" id="{0892E5B5-292B-AE49-AEA5-AACFE5A4598F}"/>
              </a:ext>
            </a:extLst>
          </p:cNvPr>
          <p:cNvPicPr>
            <a:picLocks noChangeAspect="1"/>
          </p:cNvPicPr>
          <p:nvPr/>
        </p:nvPicPr>
        <p:blipFill>
          <a:blip r:embed="rId4"/>
          <a:stretch>
            <a:fillRect/>
          </a:stretch>
        </p:blipFill>
        <p:spPr>
          <a:xfrm flipV="1">
            <a:off x="4366272" y="1771676"/>
            <a:ext cx="2418883" cy="2418883"/>
          </a:xfrm>
          <a:prstGeom prst="rect">
            <a:avLst/>
          </a:prstGeom>
        </p:spPr>
      </p:pic>
      <p:pic>
        <p:nvPicPr>
          <p:cNvPr id="11" name="Picture 10" descr="Shape, rectangle&#10;&#10;Description automatically generated">
            <a:extLst>
              <a:ext uri="{FF2B5EF4-FFF2-40B4-BE49-F238E27FC236}">
                <a16:creationId xmlns:a16="http://schemas.microsoft.com/office/drawing/2014/main" id="{D06B9FA0-3CC4-904F-B787-DE597B9E4688}"/>
              </a:ext>
            </a:extLst>
          </p:cNvPr>
          <p:cNvPicPr>
            <a:picLocks noChangeAspect="1"/>
          </p:cNvPicPr>
          <p:nvPr/>
        </p:nvPicPr>
        <p:blipFill>
          <a:blip r:embed="rId3"/>
          <a:stretch>
            <a:fillRect/>
          </a:stretch>
        </p:blipFill>
        <p:spPr>
          <a:xfrm flipV="1">
            <a:off x="6845958" y="2673223"/>
            <a:ext cx="853112" cy="423873"/>
          </a:xfrm>
          <a:prstGeom prst="rect">
            <a:avLst/>
          </a:prstGeom>
        </p:spPr>
      </p:pic>
      <p:pic>
        <p:nvPicPr>
          <p:cNvPr id="12" name="Picture 11" descr="Icon&#10;&#10;Description automatically generated">
            <a:extLst>
              <a:ext uri="{FF2B5EF4-FFF2-40B4-BE49-F238E27FC236}">
                <a16:creationId xmlns:a16="http://schemas.microsoft.com/office/drawing/2014/main" id="{4DCCE054-8552-C64A-90FF-D030B7A849CB}"/>
              </a:ext>
            </a:extLst>
          </p:cNvPr>
          <p:cNvPicPr>
            <a:picLocks noChangeAspect="1"/>
          </p:cNvPicPr>
          <p:nvPr/>
        </p:nvPicPr>
        <p:blipFill>
          <a:blip r:embed="rId5"/>
          <a:stretch>
            <a:fillRect/>
          </a:stretch>
        </p:blipFill>
        <p:spPr>
          <a:xfrm>
            <a:off x="7702760" y="1417640"/>
            <a:ext cx="2935038" cy="2935038"/>
          </a:xfrm>
          <a:prstGeom prst="rect">
            <a:avLst/>
          </a:prstGeom>
        </p:spPr>
      </p:pic>
      <p:pic>
        <p:nvPicPr>
          <p:cNvPr id="14" name="Picture 13" descr="Icon&#10;&#10;Description automatically generated">
            <a:extLst>
              <a:ext uri="{FF2B5EF4-FFF2-40B4-BE49-F238E27FC236}">
                <a16:creationId xmlns:a16="http://schemas.microsoft.com/office/drawing/2014/main" id="{ECA39C62-AFAF-614F-AE0B-D1ED8B177D00}"/>
              </a:ext>
            </a:extLst>
          </p:cNvPr>
          <p:cNvPicPr>
            <a:picLocks noChangeAspect="1"/>
          </p:cNvPicPr>
          <p:nvPr/>
        </p:nvPicPr>
        <p:blipFill>
          <a:blip r:embed="rId6"/>
          <a:stretch>
            <a:fillRect/>
          </a:stretch>
        </p:blipFill>
        <p:spPr>
          <a:xfrm>
            <a:off x="10802589" y="2136335"/>
            <a:ext cx="669394" cy="751027"/>
          </a:xfrm>
          <a:prstGeom prst="rect">
            <a:avLst/>
          </a:prstGeom>
        </p:spPr>
      </p:pic>
      <p:pic>
        <p:nvPicPr>
          <p:cNvPr id="16" name="Picture 15" descr="Icon&#10;&#10;Description automatically generated">
            <a:extLst>
              <a:ext uri="{FF2B5EF4-FFF2-40B4-BE49-F238E27FC236}">
                <a16:creationId xmlns:a16="http://schemas.microsoft.com/office/drawing/2014/main" id="{8F07189C-F95B-4A47-BA17-88C8C16A23B8}"/>
              </a:ext>
            </a:extLst>
          </p:cNvPr>
          <p:cNvPicPr>
            <a:picLocks noChangeAspect="1"/>
          </p:cNvPicPr>
          <p:nvPr/>
        </p:nvPicPr>
        <p:blipFill>
          <a:blip r:embed="rId7"/>
          <a:stretch>
            <a:fillRect/>
          </a:stretch>
        </p:blipFill>
        <p:spPr>
          <a:xfrm>
            <a:off x="10816787" y="2941731"/>
            <a:ext cx="669394" cy="731954"/>
          </a:xfrm>
          <a:prstGeom prst="rect">
            <a:avLst/>
          </a:prstGeom>
        </p:spPr>
      </p:pic>
      <p:sp>
        <p:nvSpPr>
          <p:cNvPr id="18" name="TextBox 17">
            <a:extLst>
              <a:ext uri="{FF2B5EF4-FFF2-40B4-BE49-F238E27FC236}">
                <a16:creationId xmlns:a16="http://schemas.microsoft.com/office/drawing/2014/main" id="{D2627D33-FAD5-3A4C-BC18-659E4D5DAC62}"/>
              </a:ext>
            </a:extLst>
          </p:cNvPr>
          <p:cNvSpPr txBox="1"/>
          <p:nvPr/>
        </p:nvSpPr>
        <p:spPr>
          <a:xfrm>
            <a:off x="969103" y="4397589"/>
            <a:ext cx="1719948" cy="400110"/>
          </a:xfrm>
          <a:prstGeom prst="rect">
            <a:avLst/>
          </a:prstGeom>
          <a:noFill/>
        </p:spPr>
        <p:txBody>
          <a:bodyPr wrap="square" rtlCol="0">
            <a:spAutoFit/>
          </a:bodyPr>
          <a:lstStyle/>
          <a:p>
            <a:r>
              <a:rPr lang="en-US" sz="2000" b="1" dirty="0"/>
              <a:t>Code Function</a:t>
            </a:r>
          </a:p>
        </p:txBody>
      </p:sp>
      <p:sp>
        <p:nvSpPr>
          <p:cNvPr id="20" name="TextBox 19">
            <a:extLst>
              <a:ext uri="{FF2B5EF4-FFF2-40B4-BE49-F238E27FC236}">
                <a16:creationId xmlns:a16="http://schemas.microsoft.com/office/drawing/2014/main" id="{7E8A7B0D-5C0C-3E48-95DA-4213CF2534F7}"/>
              </a:ext>
            </a:extLst>
          </p:cNvPr>
          <p:cNvSpPr txBox="1"/>
          <p:nvPr/>
        </p:nvSpPr>
        <p:spPr>
          <a:xfrm>
            <a:off x="4595825" y="4305710"/>
            <a:ext cx="1890074" cy="707886"/>
          </a:xfrm>
          <a:prstGeom prst="rect">
            <a:avLst/>
          </a:prstGeom>
          <a:noFill/>
        </p:spPr>
        <p:txBody>
          <a:bodyPr wrap="square" rtlCol="0">
            <a:spAutoFit/>
          </a:bodyPr>
          <a:lstStyle/>
          <a:p>
            <a:pPr algn="ctr"/>
            <a:r>
              <a:rPr lang="en-US" sz="2000" b="1" dirty="0"/>
              <a:t>Vector Representation</a:t>
            </a:r>
          </a:p>
        </p:txBody>
      </p:sp>
      <p:sp>
        <p:nvSpPr>
          <p:cNvPr id="21" name="TextBox 20">
            <a:extLst>
              <a:ext uri="{FF2B5EF4-FFF2-40B4-BE49-F238E27FC236}">
                <a16:creationId xmlns:a16="http://schemas.microsoft.com/office/drawing/2014/main" id="{EF31D3E2-BA53-5A48-8CDC-C5CBBB8E7EBE}"/>
              </a:ext>
            </a:extLst>
          </p:cNvPr>
          <p:cNvSpPr txBox="1"/>
          <p:nvPr/>
        </p:nvSpPr>
        <p:spPr>
          <a:xfrm>
            <a:off x="8093817" y="4386902"/>
            <a:ext cx="1719948" cy="400110"/>
          </a:xfrm>
          <a:prstGeom prst="rect">
            <a:avLst/>
          </a:prstGeom>
          <a:noFill/>
        </p:spPr>
        <p:txBody>
          <a:bodyPr wrap="square" rtlCol="0">
            <a:spAutoFit/>
          </a:bodyPr>
          <a:lstStyle/>
          <a:p>
            <a:r>
              <a:rPr lang="en-US" sz="2000" b="1" dirty="0"/>
              <a:t>ML/DL Model</a:t>
            </a:r>
          </a:p>
        </p:txBody>
      </p:sp>
      <p:sp>
        <p:nvSpPr>
          <p:cNvPr id="22" name="TextBox 21">
            <a:extLst>
              <a:ext uri="{FF2B5EF4-FFF2-40B4-BE49-F238E27FC236}">
                <a16:creationId xmlns:a16="http://schemas.microsoft.com/office/drawing/2014/main" id="{A69422D1-FE70-3243-A1DD-AC5090375B7D}"/>
              </a:ext>
            </a:extLst>
          </p:cNvPr>
          <p:cNvSpPr txBox="1"/>
          <p:nvPr/>
        </p:nvSpPr>
        <p:spPr>
          <a:xfrm>
            <a:off x="10299447" y="4250178"/>
            <a:ext cx="1719948" cy="1015663"/>
          </a:xfrm>
          <a:prstGeom prst="rect">
            <a:avLst/>
          </a:prstGeom>
          <a:noFill/>
        </p:spPr>
        <p:txBody>
          <a:bodyPr wrap="square" rtlCol="0">
            <a:spAutoFit/>
          </a:bodyPr>
          <a:lstStyle/>
          <a:p>
            <a:pPr algn="ctr"/>
            <a:r>
              <a:rPr lang="en-US" sz="2000" b="1" dirty="0"/>
              <a:t>Prediction (Vulnerable/ Clean)</a:t>
            </a:r>
          </a:p>
        </p:txBody>
      </p:sp>
      <p:sp>
        <p:nvSpPr>
          <p:cNvPr id="23" name="TextBox 22">
            <a:extLst>
              <a:ext uri="{FF2B5EF4-FFF2-40B4-BE49-F238E27FC236}">
                <a16:creationId xmlns:a16="http://schemas.microsoft.com/office/drawing/2014/main" id="{BC1F180D-FF4C-2C49-A716-EA9CB9FB0A56}"/>
              </a:ext>
            </a:extLst>
          </p:cNvPr>
          <p:cNvSpPr txBox="1"/>
          <p:nvPr/>
        </p:nvSpPr>
        <p:spPr>
          <a:xfrm>
            <a:off x="3151144" y="2213772"/>
            <a:ext cx="1265933" cy="400110"/>
          </a:xfrm>
          <a:prstGeom prst="rect">
            <a:avLst/>
          </a:prstGeom>
          <a:noFill/>
        </p:spPr>
        <p:txBody>
          <a:bodyPr wrap="square" rtlCol="0">
            <a:spAutoFit/>
          </a:bodyPr>
          <a:lstStyle/>
          <a:p>
            <a:r>
              <a:rPr lang="en-US" sz="2000" b="1" dirty="0">
                <a:solidFill>
                  <a:schemeClr val="accent1">
                    <a:lumMod val="75000"/>
                  </a:schemeClr>
                </a:solidFill>
              </a:rPr>
              <a:t>Transform</a:t>
            </a:r>
          </a:p>
        </p:txBody>
      </p:sp>
      <p:sp>
        <p:nvSpPr>
          <p:cNvPr id="24" name="TextBox 23">
            <a:extLst>
              <a:ext uri="{FF2B5EF4-FFF2-40B4-BE49-F238E27FC236}">
                <a16:creationId xmlns:a16="http://schemas.microsoft.com/office/drawing/2014/main" id="{0D6DE726-4357-8144-BC20-77CE5491D213}"/>
              </a:ext>
            </a:extLst>
          </p:cNvPr>
          <p:cNvSpPr txBox="1"/>
          <p:nvPr/>
        </p:nvSpPr>
        <p:spPr>
          <a:xfrm>
            <a:off x="6872994" y="2213772"/>
            <a:ext cx="795925" cy="400110"/>
          </a:xfrm>
          <a:prstGeom prst="rect">
            <a:avLst/>
          </a:prstGeom>
          <a:noFill/>
        </p:spPr>
        <p:txBody>
          <a:bodyPr wrap="square" rtlCol="0">
            <a:spAutoFit/>
          </a:bodyPr>
          <a:lstStyle/>
          <a:p>
            <a:r>
              <a:rPr lang="en-US" sz="2000" b="1" dirty="0">
                <a:solidFill>
                  <a:schemeClr val="accent1">
                    <a:lumMod val="75000"/>
                  </a:schemeClr>
                </a:solidFill>
              </a:rPr>
              <a:t>Input</a:t>
            </a:r>
          </a:p>
        </p:txBody>
      </p:sp>
    </p:spTree>
    <p:extLst>
      <p:ext uri="{BB962C8B-B14F-4D97-AF65-F5344CB8AC3E}">
        <p14:creationId xmlns:p14="http://schemas.microsoft.com/office/powerpoint/2010/main" val="2741381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AB34F9-351F-1840-81BE-7F20932D2248}"/>
              </a:ext>
            </a:extLst>
          </p:cNvPr>
          <p:cNvSpPr>
            <a:spLocks noGrp="1"/>
          </p:cNvSpPr>
          <p:nvPr>
            <p:ph type="title"/>
          </p:nvPr>
        </p:nvSpPr>
        <p:spPr>
          <a:xfrm>
            <a:off x="1046746" y="586822"/>
            <a:ext cx="3560252" cy="1645920"/>
          </a:xfrm>
        </p:spPr>
        <p:txBody>
          <a:bodyPr vert="horz" lIns="91440" tIns="45720" rIns="91440" bIns="45720" rtlCol="0">
            <a:normAutofit/>
          </a:bodyPr>
          <a:lstStyle/>
          <a:p>
            <a:r>
              <a:rPr lang="en-US" sz="3200" dirty="0"/>
              <a:t>Project Definition</a:t>
            </a:r>
            <a:endParaRPr lang="en-US" sz="3200" kern="1200" dirty="0">
              <a:latin typeface="+mj-lt"/>
              <a:ea typeface="+mj-ea"/>
              <a:cs typeface="+mj-cs"/>
            </a:endParaRPr>
          </a:p>
        </p:txBody>
      </p:sp>
      <p:sp>
        <p:nvSpPr>
          <p:cNvPr id="26" name="Rectangle 2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8" name="Rectangle 2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BBAD694-23FB-1443-8C0A-30E579F126E3}"/>
              </a:ext>
            </a:extLst>
          </p:cNvPr>
          <p:cNvSpPr>
            <a:spLocks noGrp="1"/>
          </p:cNvSpPr>
          <p:nvPr>
            <p:ph idx="1"/>
          </p:nvPr>
        </p:nvSpPr>
        <p:spPr>
          <a:xfrm>
            <a:off x="5351164" y="586822"/>
            <a:ext cx="6002636" cy="1645920"/>
          </a:xfrm>
        </p:spPr>
        <p:txBody>
          <a:bodyPr vert="horz" lIns="91440" tIns="45720" rIns="91440" bIns="45720" rtlCol="0" anchor="ctr">
            <a:normAutofit/>
          </a:bodyPr>
          <a:lstStyle/>
          <a:p>
            <a:r>
              <a:rPr lang="en-US" sz="1800" dirty="0"/>
              <a:t>LineVul: A Transformer-based Line-Level Vulnerability Prediction [1]</a:t>
            </a:r>
          </a:p>
          <a:p>
            <a:pPr lvl="1"/>
            <a:r>
              <a:rPr lang="en-US" sz="1600" dirty="0"/>
              <a:t>Function Level Vulnerability Prediction</a:t>
            </a:r>
          </a:p>
          <a:p>
            <a:pPr lvl="1"/>
            <a:r>
              <a:rPr lang="en-US" sz="1600" dirty="0"/>
              <a:t>Vulnerable Line Localization</a:t>
            </a:r>
          </a:p>
        </p:txBody>
      </p:sp>
      <p:pic>
        <p:nvPicPr>
          <p:cNvPr id="7" name="Picture 6" descr="Diagram&#10;&#10;Description automatically generated">
            <a:extLst>
              <a:ext uri="{FF2B5EF4-FFF2-40B4-BE49-F238E27FC236}">
                <a16:creationId xmlns:a16="http://schemas.microsoft.com/office/drawing/2014/main" id="{99FB9EBB-A6AD-3F4B-BF7C-64E3249316DB}"/>
              </a:ext>
            </a:extLst>
          </p:cNvPr>
          <p:cNvPicPr>
            <a:picLocks noChangeAspect="1"/>
          </p:cNvPicPr>
          <p:nvPr/>
        </p:nvPicPr>
        <p:blipFill>
          <a:blip r:embed="rId2"/>
          <a:stretch>
            <a:fillRect/>
          </a:stretch>
        </p:blipFill>
        <p:spPr>
          <a:xfrm>
            <a:off x="513588" y="2460538"/>
            <a:ext cx="11164824" cy="3181973"/>
          </a:xfrm>
          <a:prstGeom prst="rect">
            <a:avLst/>
          </a:prstGeom>
        </p:spPr>
      </p:pic>
      <p:sp>
        <p:nvSpPr>
          <p:cNvPr id="8" name="TextBox 7">
            <a:extLst>
              <a:ext uri="{FF2B5EF4-FFF2-40B4-BE49-F238E27FC236}">
                <a16:creationId xmlns:a16="http://schemas.microsoft.com/office/drawing/2014/main" id="{9BC3838E-35ED-294B-91FC-23E58808F2F3}"/>
              </a:ext>
            </a:extLst>
          </p:cNvPr>
          <p:cNvSpPr txBox="1"/>
          <p:nvPr/>
        </p:nvSpPr>
        <p:spPr>
          <a:xfrm>
            <a:off x="3703320" y="5547360"/>
            <a:ext cx="4989576" cy="369332"/>
          </a:xfrm>
          <a:prstGeom prst="rect">
            <a:avLst/>
          </a:prstGeom>
          <a:noFill/>
        </p:spPr>
        <p:txBody>
          <a:bodyPr wrap="square" rtlCol="0">
            <a:spAutoFit/>
          </a:bodyPr>
          <a:lstStyle/>
          <a:p>
            <a:r>
              <a:rPr lang="en-US" dirty="0"/>
              <a:t>Figure 2: An overview architecture of our LineVul[1]</a:t>
            </a:r>
          </a:p>
        </p:txBody>
      </p:sp>
    </p:spTree>
    <p:extLst>
      <p:ext uri="{BB962C8B-B14F-4D97-AF65-F5344CB8AC3E}">
        <p14:creationId xmlns:p14="http://schemas.microsoft.com/office/powerpoint/2010/main" val="2853165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A6CC84-BD01-1345-B10B-3203ABCBCE33}"/>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Dataset</a:t>
            </a:r>
          </a:p>
        </p:txBody>
      </p:sp>
      <p:sp>
        <p:nvSpPr>
          <p:cNvPr id="3" name="TextBox 2">
            <a:extLst>
              <a:ext uri="{FF2B5EF4-FFF2-40B4-BE49-F238E27FC236}">
                <a16:creationId xmlns:a16="http://schemas.microsoft.com/office/drawing/2014/main" id="{93EDB623-2443-9043-A3F7-3B4407513A10}"/>
              </a:ext>
            </a:extLst>
          </p:cNvPr>
          <p:cNvSpPr txBox="1"/>
          <p:nvPr/>
        </p:nvSpPr>
        <p:spPr>
          <a:xfrm>
            <a:off x="643467" y="2632356"/>
            <a:ext cx="4008384" cy="2858801"/>
          </a:xfrm>
          <a:prstGeom prst="rect">
            <a:avLst/>
          </a:prstGeom>
        </p:spPr>
        <p:txBody>
          <a:bodyPr vert="horz" lIns="91440" tIns="45720" rIns="91440" bIns="45720" rtlCol="0">
            <a:normAutofit/>
          </a:bodyPr>
          <a:lstStyle/>
          <a:p>
            <a:pPr marR="0">
              <a:lnSpc>
                <a:spcPct val="90000"/>
              </a:lnSpc>
              <a:spcBef>
                <a:spcPts val="0"/>
              </a:spcBef>
              <a:spcAft>
                <a:spcPts val="600"/>
              </a:spcAft>
            </a:pPr>
            <a:r>
              <a:rPr lang="en-US" sz="2400" b="1" dirty="0">
                <a:effectLst/>
              </a:rPr>
              <a:t>3 columns out of 39 columns -</a:t>
            </a:r>
          </a:p>
          <a:p>
            <a:pPr marL="0" marR="0" indent="-228600">
              <a:lnSpc>
                <a:spcPct val="90000"/>
              </a:lnSpc>
              <a:spcBef>
                <a:spcPts val="0"/>
              </a:spcBef>
              <a:spcAft>
                <a:spcPts val="600"/>
              </a:spcAft>
              <a:buFont typeface="Arial" panose="020B0604020202020204" pitchFamily="34" charset="0"/>
              <a:buChar char="•"/>
            </a:pPr>
            <a:r>
              <a:rPr lang="en-US" sz="2000" b="1" dirty="0" err="1">
                <a:effectLst/>
              </a:rPr>
              <a:t>processed_func</a:t>
            </a:r>
            <a:r>
              <a:rPr lang="en-US" sz="2000" b="1" dirty="0">
                <a:effectLst/>
              </a:rPr>
              <a:t> (str)</a:t>
            </a:r>
            <a:r>
              <a:rPr lang="en-US" sz="2000" dirty="0">
                <a:effectLst/>
              </a:rPr>
              <a:t>: The original function written in C/C++</a:t>
            </a:r>
          </a:p>
          <a:p>
            <a:pPr marL="0" marR="0" indent="-228600">
              <a:lnSpc>
                <a:spcPct val="90000"/>
              </a:lnSpc>
              <a:spcBef>
                <a:spcPts val="0"/>
              </a:spcBef>
              <a:spcAft>
                <a:spcPts val="600"/>
              </a:spcAft>
              <a:buFont typeface="Arial" panose="020B0604020202020204" pitchFamily="34" charset="0"/>
              <a:buChar char="•"/>
            </a:pPr>
            <a:r>
              <a:rPr lang="en-US" sz="2000" b="1" dirty="0">
                <a:effectLst/>
              </a:rPr>
              <a:t>target (int): </a:t>
            </a:r>
            <a:r>
              <a:rPr lang="en-US" sz="2000" dirty="0">
                <a:effectLst/>
              </a:rPr>
              <a:t>The function-level label that determines whether a function is vulnerable or not</a:t>
            </a:r>
          </a:p>
          <a:p>
            <a:pPr indent="-228600">
              <a:lnSpc>
                <a:spcPct val="90000"/>
              </a:lnSpc>
              <a:spcAft>
                <a:spcPts val="600"/>
              </a:spcAft>
              <a:buFont typeface="Arial" panose="020B0604020202020204" pitchFamily="34" charset="0"/>
              <a:buChar char="•"/>
            </a:pPr>
            <a:r>
              <a:rPr lang="en-US" sz="2000" b="1" dirty="0" err="1">
                <a:effectLst/>
              </a:rPr>
              <a:t>vul_func_with_fix</a:t>
            </a:r>
            <a:r>
              <a:rPr lang="en-US" sz="2000" b="1" dirty="0">
                <a:effectLst/>
              </a:rPr>
              <a:t> (str): </a:t>
            </a:r>
            <a:r>
              <a:rPr lang="en-US" sz="2000" dirty="0">
                <a:effectLst/>
              </a:rPr>
              <a:t>The fixed function with added in deleted lines labeled </a:t>
            </a:r>
            <a:endParaRPr lang="en-US" sz="2000" dirty="0"/>
          </a:p>
        </p:txBody>
      </p:sp>
      <p:grpSp>
        <p:nvGrpSpPr>
          <p:cNvPr id="19"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Text&#10;&#10;Description automatically generated">
            <a:extLst>
              <a:ext uri="{FF2B5EF4-FFF2-40B4-BE49-F238E27FC236}">
                <a16:creationId xmlns:a16="http://schemas.microsoft.com/office/drawing/2014/main" id="{F154DC4A-8F9D-4241-AD78-8DE15B5A86B3}"/>
              </a:ext>
            </a:extLst>
          </p:cNvPr>
          <p:cNvPicPr>
            <a:picLocks noChangeAspect="1"/>
          </p:cNvPicPr>
          <p:nvPr/>
        </p:nvPicPr>
        <p:blipFill>
          <a:blip r:embed="rId3"/>
          <a:stretch>
            <a:fillRect/>
          </a:stretch>
        </p:blipFill>
        <p:spPr>
          <a:xfrm>
            <a:off x="4980165" y="2632356"/>
            <a:ext cx="7058767" cy="2858800"/>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3F121070-0437-724B-99D0-D0732E8525EA}"/>
              </a:ext>
            </a:extLst>
          </p:cNvPr>
          <p:cNvSpPr txBox="1"/>
          <p:nvPr/>
        </p:nvSpPr>
        <p:spPr>
          <a:xfrm>
            <a:off x="670705" y="1457471"/>
            <a:ext cx="10460736" cy="400110"/>
          </a:xfrm>
          <a:prstGeom prst="rect">
            <a:avLst/>
          </a:prstGeom>
          <a:noFill/>
        </p:spPr>
        <p:txBody>
          <a:bodyPr wrap="square" rtlCol="0">
            <a:spAutoFit/>
          </a:bodyPr>
          <a:lstStyle/>
          <a:p>
            <a:r>
              <a:rPr lang="en-US" sz="2000" dirty="0"/>
              <a:t>A C/C++ Code Vulnerability Dataset with Code Changes and CVE Summaries [1]</a:t>
            </a:r>
          </a:p>
        </p:txBody>
      </p:sp>
      <p:sp>
        <p:nvSpPr>
          <p:cNvPr id="7" name="TextBox 6">
            <a:extLst>
              <a:ext uri="{FF2B5EF4-FFF2-40B4-BE49-F238E27FC236}">
                <a16:creationId xmlns:a16="http://schemas.microsoft.com/office/drawing/2014/main" id="{3A34125A-3564-4843-9B1A-919010959BFD}"/>
              </a:ext>
            </a:extLst>
          </p:cNvPr>
          <p:cNvSpPr txBox="1"/>
          <p:nvPr/>
        </p:nvSpPr>
        <p:spPr>
          <a:xfrm>
            <a:off x="1014060" y="1779204"/>
            <a:ext cx="10273966" cy="646331"/>
          </a:xfrm>
          <a:prstGeom prst="rect">
            <a:avLst/>
          </a:prstGeom>
          <a:noFill/>
        </p:spPr>
        <p:txBody>
          <a:bodyPr wrap="none" rtlCol="0">
            <a:spAutoFit/>
          </a:bodyPr>
          <a:lstStyle/>
          <a:p>
            <a:pPr marL="0" marR="0">
              <a:spcBef>
                <a:spcPts val="0"/>
              </a:spcBef>
              <a:spcAft>
                <a:spcPts val="0"/>
              </a:spcAft>
            </a:pPr>
            <a:r>
              <a:rPr lang="en-US" dirty="0"/>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348 open-source GitHub projects,</a:t>
            </a:r>
            <a:r>
              <a:rPr lang="en-US" sz="1800" dirty="0">
                <a:effectLst/>
                <a:latin typeface="Times New Roman" panose="02020603050405020304" pitchFamily="18" charset="0"/>
                <a:ea typeface="Times New Roman" panose="02020603050405020304" pitchFamily="18" charset="0"/>
              </a:rPr>
              <a:t>188,636 C/C++ functions with a ratio of vulnerability functions of 5.7%. </a:t>
            </a:r>
            <a:endParaRPr lang="en-US" dirty="0"/>
          </a:p>
          <a:p>
            <a:r>
              <a:rPr lang="en-US" dirty="0"/>
              <a:t>- 80% of </a:t>
            </a:r>
            <a:r>
              <a:rPr lang="en-US" b="1" dirty="0"/>
              <a:t>training</a:t>
            </a:r>
            <a:r>
              <a:rPr lang="en-US" dirty="0"/>
              <a:t> data, 10% of </a:t>
            </a:r>
            <a:r>
              <a:rPr lang="en-US" b="1" dirty="0"/>
              <a:t>validation</a:t>
            </a:r>
            <a:r>
              <a:rPr lang="en-US" dirty="0"/>
              <a:t> data, and 10% of </a:t>
            </a:r>
            <a:r>
              <a:rPr lang="en-US" b="1" dirty="0"/>
              <a:t>testing</a:t>
            </a:r>
            <a:r>
              <a:rPr lang="en-US" dirty="0"/>
              <a:t> data</a:t>
            </a:r>
          </a:p>
        </p:txBody>
      </p:sp>
    </p:spTree>
    <p:extLst>
      <p:ext uri="{BB962C8B-B14F-4D97-AF65-F5344CB8AC3E}">
        <p14:creationId xmlns:p14="http://schemas.microsoft.com/office/powerpoint/2010/main" val="778642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0D9914-A318-0F4B-A7C8-D6204F39934C}"/>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a:solidFill>
                  <a:schemeClr val="tx1"/>
                </a:solidFill>
                <a:latin typeface="+mj-lt"/>
                <a:ea typeface="+mj-ea"/>
                <a:cs typeface="+mj-cs"/>
              </a:rPr>
              <a:t>Dataset – Graphical Representation</a:t>
            </a:r>
          </a:p>
        </p:txBody>
      </p:sp>
      <p:pic>
        <p:nvPicPr>
          <p:cNvPr id="7" name="Content Placeholder 6" descr="Chart, histogram&#10;&#10;Description automatically generated">
            <a:extLst>
              <a:ext uri="{FF2B5EF4-FFF2-40B4-BE49-F238E27FC236}">
                <a16:creationId xmlns:a16="http://schemas.microsoft.com/office/drawing/2014/main" id="{420CBA18-18B4-CD42-9FDF-1A2E367C77EB}"/>
              </a:ext>
            </a:extLst>
          </p:cNvPr>
          <p:cNvPicPr>
            <a:picLocks noGrp="1" noChangeAspect="1"/>
          </p:cNvPicPr>
          <p:nvPr>
            <p:ph idx="1"/>
          </p:nvPr>
        </p:nvPicPr>
        <p:blipFill rotWithShape="1">
          <a:blip r:embed="rId2"/>
          <a:srcRect r="430" b="3"/>
          <a:stretch/>
        </p:blipFill>
        <p:spPr>
          <a:xfrm>
            <a:off x="198744" y="1669554"/>
            <a:ext cx="5803323" cy="3892850"/>
          </a:xfrm>
          <a:prstGeom prst="rect">
            <a:avLst/>
          </a:prstGeom>
        </p:spPr>
      </p:pic>
      <p:pic>
        <p:nvPicPr>
          <p:cNvPr id="9" name="Picture 8" descr="Chart, bar chart&#10;&#10;Description automatically generated">
            <a:extLst>
              <a:ext uri="{FF2B5EF4-FFF2-40B4-BE49-F238E27FC236}">
                <a16:creationId xmlns:a16="http://schemas.microsoft.com/office/drawing/2014/main" id="{0E8BAE5C-5B4C-C240-AABC-960B9FBB9795}"/>
              </a:ext>
            </a:extLst>
          </p:cNvPr>
          <p:cNvPicPr>
            <a:picLocks noChangeAspect="1"/>
          </p:cNvPicPr>
          <p:nvPr/>
        </p:nvPicPr>
        <p:blipFill rotWithShape="1">
          <a:blip r:embed="rId3"/>
          <a:srcRect r="25415" b="1"/>
          <a:stretch/>
        </p:blipFill>
        <p:spPr>
          <a:xfrm>
            <a:off x="5470606" y="1667060"/>
            <a:ext cx="6099601" cy="3895344"/>
          </a:xfrm>
          <a:prstGeom prst="rect">
            <a:avLst/>
          </a:prstGeom>
        </p:spPr>
      </p:pic>
      <p:sp>
        <p:nvSpPr>
          <p:cNvPr id="10" name="TextBox 9">
            <a:extLst>
              <a:ext uri="{FF2B5EF4-FFF2-40B4-BE49-F238E27FC236}">
                <a16:creationId xmlns:a16="http://schemas.microsoft.com/office/drawing/2014/main" id="{20794154-C8F5-1A45-90F2-6A924D767FF0}"/>
              </a:ext>
            </a:extLst>
          </p:cNvPr>
          <p:cNvSpPr txBox="1"/>
          <p:nvPr/>
        </p:nvSpPr>
        <p:spPr>
          <a:xfrm>
            <a:off x="2780445" y="5840870"/>
            <a:ext cx="639919" cy="369332"/>
          </a:xfrm>
          <a:prstGeom prst="rect">
            <a:avLst/>
          </a:prstGeom>
          <a:noFill/>
        </p:spPr>
        <p:txBody>
          <a:bodyPr wrap="none" rtlCol="0">
            <a:spAutoFit/>
          </a:bodyPr>
          <a:lstStyle/>
          <a:p>
            <a:r>
              <a:rPr lang="en-US" dirty="0"/>
              <a:t>Fig-1</a:t>
            </a:r>
          </a:p>
        </p:txBody>
      </p:sp>
      <p:sp>
        <p:nvSpPr>
          <p:cNvPr id="12" name="TextBox 11">
            <a:extLst>
              <a:ext uri="{FF2B5EF4-FFF2-40B4-BE49-F238E27FC236}">
                <a16:creationId xmlns:a16="http://schemas.microsoft.com/office/drawing/2014/main" id="{C028218B-13A2-9E45-9AA7-9C7B34925BED}"/>
              </a:ext>
            </a:extLst>
          </p:cNvPr>
          <p:cNvSpPr txBox="1"/>
          <p:nvPr/>
        </p:nvSpPr>
        <p:spPr>
          <a:xfrm>
            <a:off x="8936820" y="5840870"/>
            <a:ext cx="639919" cy="369332"/>
          </a:xfrm>
          <a:prstGeom prst="rect">
            <a:avLst/>
          </a:prstGeom>
          <a:noFill/>
        </p:spPr>
        <p:txBody>
          <a:bodyPr wrap="none" rtlCol="0">
            <a:spAutoFit/>
          </a:bodyPr>
          <a:lstStyle/>
          <a:p>
            <a:r>
              <a:rPr lang="en-US" dirty="0"/>
              <a:t>Fig-2</a:t>
            </a:r>
          </a:p>
        </p:txBody>
      </p:sp>
    </p:spTree>
    <p:extLst>
      <p:ext uri="{BB962C8B-B14F-4D97-AF65-F5344CB8AC3E}">
        <p14:creationId xmlns:p14="http://schemas.microsoft.com/office/powerpoint/2010/main" val="3254404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0D9914-A318-0F4B-A7C8-D6204F39934C}"/>
              </a:ext>
            </a:extLst>
          </p:cNvPr>
          <p:cNvSpPr>
            <a:spLocks noGrp="1"/>
          </p:cNvSpPr>
          <p:nvPr>
            <p:ph type="title"/>
          </p:nvPr>
        </p:nvSpPr>
        <p:spPr>
          <a:xfrm>
            <a:off x="737017" y="588418"/>
            <a:ext cx="10178934" cy="853716"/>
          </a:xfrm>
        </p:spPr>
        <p:txBody>
          <a:bodyPr vert="horz" lIns="91440" tIns="45720" rIns="91440" bIns="45720" rtlCol="0" anchor="b">
            <a:normAutofit/>
          </a:bodyPr>
          <a:lstStyle/>
          <a:p>
            <a:r>
              <a:rPr lang="en-US" sz="5200" kern="1200" dirty="0">
                <a:solidFill>
                  <a:schemeClr val="tx1"/>
                </a:solidFill>
                <a:latin typeface="+mj-lt"/>
                <a:ea typeface="+mj-ea"/>
                <a:cs typeface="+mj-cs"/>
              </a:rPr>
              <a:t>Dataset – </a:t>
            </a:r>
            <a:r>
              <a:rPr lang="en-US" kern="1200" dirty="0">
                <a:solidFill>
                  <a:schemeClr val="tx1"/>
                </a:solidFill>
                <a:latin typeface="+mj-lt"/>
                <a:ea typeface="+mj-ea"/>
                <a:cs typeface="+mj-cs"/>
              </a:rPr>
              <a:t>Visual Representation with TSNE</a:t>
            </a:r>
          </a:p>
        </p:txBody>
      </p:sp>
      <p:sp>
        <p:nvSpPr>
          <p:cNvPr id="10" name="TextBox 9">
            <a:extLst>
              <a:ext uri="{FF2B5EF4-FFF2-40B4-BE49-F238E27FC236}">
                <a16:creationId xmlns:a16="http://schemas.microsoft.com/office/drawing/2014/main" id="{20794154-C8F5-1A45-90F2-6A924D767FF0}"/>
              </a:ext>
            </a:extLst>
          </p:cNvPr>
          <p:cNvSpPr txBox="1"/>
          <p:nvPr/>
        </p:nvSpPr>
        <p:spPr>
          <a:xfrm>
            <a:off x="2134215" y="5272776"/>
            <a:ext cx="639919" cy="369332"/>
          </a:xfrm>
          <a:prstGeom prst="rect">
            <a:avLst/>
          </a:prstGeom>
          <a:noFill/>
        </p:spPr>
        <p:txBody>
          <a:bodyPr wrap="none" rtlCol="0">
            <a:spAutoFit/>
          </a:bodyPr>
          <a:lstStyle/>
          <a:p>
            <a:r>
              <a:rPr lang="en-US" dirty="0"/>
              <a:t>Fig-1</a:t>
            </a:r>
          </a:p>
        </p:txBody>
      </p:sp>
      <p:sp>
        <p:nvSpPr>
          <p:cNvPr id="12" name="TextBox 11">
            <a:extLst>
              <a:ext uri="{FF2B5EF4-FFF2-40B4-BE49-F238E27FC236}">
                <a16:creationId xmlns:a16="http://schemas.microsoft.com/office/drawing/2014/main" id="{C028218B-13A2-9E45-9AA7-9C7B34925BED}"/>
              </a:ext>
            </a:extLst>
          </p:cNvPr>
          <p:cNvSpPr txBox="1"/>
          <p:nvPr/>
        </p:nvSpPr>
        <p:spPr>
          <a:xfrm>
            <a:off x="5871017" y="5304780"/>
            <a:ext cx="639919" cy="369332"/>
          </a:xfrm>
          <a:prstGeom prst="rect">
            <a:avLst/>
          </a:prstGeom>
          <a:noFill/>
        </p:spPr>
        <p:txBody>
          <a:bodyPr wrap="none" rtlCol="0">
            <a:spAutoFit/>
          </a:bodyPr>
          <a:lstStyle/>
          <a:p>
            <a:r>
              <a:rPr lang="en-US" dirty="0"/>
              <a:t>Fig-2</a:t>
            </a:r>
          </a:p>
        </p:txBody>
      </p:sp>
      <p:pic>
        <p:nvPicPr>
          <p:cNvPr id="19" name="Picture 18" descr="Chart, scatter chart&#10;&#10;Description automatically generated">
            <a:extLst>
              <a:ext uri="{FF2B5EF4-FFF2-40B4-BE49-F238E27FC236}">
                <a16:creationId xmlns:a16="http://schemas.microsoft.com/office/drawing/2014/main" id="{C697A5C5-6486-7B43-9A09-B6EA0E39BB6E}"/>
              </a:ext>
            </a:extLst>
          </p:cNvPr>
          <p:cNvPicPr>
            <a:picLocks noChangeAspect="1"/>
          </p:cNvPicPr>
          <p:nvPr/>
        </p:nvPicPr>
        <p:blipFill>
          <a:blip r:embed="rId2"/>
          <a:stretch>
            <a:fillRect/>
          </a:stretch>
        </p:blipFill>
        <p:spPr>
          <a:xfrm>
            <a:off x="737017" y="1847612"/>
            <a:ext cx="3409933" cy="3261360"/>
          </a:xfrm>
          <a:prstGeom prst="rect">
            <a:avLst/>
          </a:prstGeom>
        </p:spPr>
      </p:pic>
      <p:pic>
        <p:nvPicPr>
          <p:cNvPr id="30" name="Picture 29" descr="Graphical user interface, application&#10;&#10;Description automatically generated">
            <a:extLst>
              <a:ext uri="{FF2B5EF4-FFF2-40B4-BE49-F238E27FC236}">
                <a16:creationId xmlns:a16="http://schemas.microsoft.com/office/drawing/2014/main" id="{D7C3F587-406F-AD4D-AE45-7FADED4F83FF}"/>
              </a:ext>
            </a:extLst>
          </p:cNvPr>
          <p:cNvPicPr>
            <a:picLocks noChangeAspect="1"/>
          </p:cNvPicPr>
          <p:nvPr/>
        </p:nvPicPr>
        <p:blipFill>
          <a:blip r:embed="rId3"/>
          <a:stretch>
            <a:fillRect/>
          </a:stretch>
        </p:blipFill>
        <p:spPr>
          <a:xfrm>
            <a:off x="4486011" y="1847612"/>
            <a:ext cx="3409933" cy="3261360"/>
          </a:xfrm>
          <a:prstGeom prst="rect">
            <a:avLst/>
          </a:prstGeom>
        </p:spPr>
      </p:pic>
      <p:pic>
        <p:nvPicPr>
          <p:cNvPr id="32" name="Picture 31" descr="Chart, scatter chart&#10;&#10;Description automatically generated">
            <a:extLst>
              <a:ext uri="{FF2B5EF4-FFF2-40B4-BE49-F238E27FC236}">
                <a16:creationId xmlns:a16="http://schemas.microsoft.com/office/drawing/2014/main" id="{A45CEC4B-6D95-5E4D-8A4D-CEF447430F51}"/>
              </a:ext>
            </a:extLst>
          </p:cNvPr>
          <p:cNvPicPr>
            <a:picLocks noChangeAspect="1"/>
          </p:cNvPicPr>
          <p:nvPr/>
        </p:nvPicPr>
        <p:blipFill>
          <a:blip r:embed="rId2"/>
          <a:stretch>
            <a:fillRect/>
          </a:stretch>
        </p:blipFill>
        <p:spPr>
          <a:xfrm>
            <a:off x="8235006" y="1847612"/>
            <a:ext cx="3409933" cy="3261360"/>
          </a:xfrm>
          <a:prstGeom prst="rect">
            <a:avLst/>
          </a:prstGeom>
        </p:spPr>
      </p:pic>
      <p:sp>
        <p:nvSpPr>
          <p:cNvPr id="33" name="TextBox 32">
            <a:extLst>
              <a:ext uri="{FF2B5EF4-FFF2-40B4-BE49-F238E27FC236}">
                <a16:creationId xmlns:a16="http://schemas.microsoft.com/office/drawing/2014/main" id="{18BC6970-BF88-744A-AAA8-36F11F9A524D}"/>
              </a:ext>
            </a:extLst>
          </p:cNvPr>
          <p:cNvSpPr txBox="1"/>
          <p:nvPr/>
        </p:nvSpPr>
        <p:spPr>
          <a:xfrm>
            <a:off x="9939972" y="5229474"/>
            <a:ext cx="639919" cy="369332"/>
          </a:xfrm>
          <a:prstGeom prst="rect">
            <a:avLst/>
          </a:prstGeom>
          <a:noFill/>
        </p:spPr>
        <p:txBody>
          <a:bodyPr wrap="none" rtlCol="0">
            <a:spAutoFit/>
          </a:bodyPr>
          <a:lstStyle/>
          <a:p>
            <a:r>
              <a:rPr lang="en-US" dirty="0"/>
              <a:t>Fig-3</a:t>
            </a:r>
          </a:p>
        </p:txBody>
      </p:sp>
    </p:spTree>
    <p:extLst>
      <p:ext uri="{BB962C8B-B14F-4D97-AF65-F5344CB8AC3E}">
        <p14:creationId xmlns:p14="http://schemas.microsoft.com/office/powerpoint/2010/main" val="4067766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0D9914-A318-0F4B-A7C8-D6204F39934C}"/>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Experimental Results</a:t>
            </a:r>
          </a:p>
        </p:txBody>
      </p:sp>
      <p:sp>
        <p:nvSpPr>
          <p:cNvPr id="10" name="TextBox 9">
            <a:extLst>
              <a:ext uri="{FF2B5EF4-FFF2-40B4-BE49-F238E27FC236}">
                <a16:creationId xmlns:a16="http://schemas.microsoft.com/office/drawing/2014/main" id="{20794154-C8F5-1A45-90F2-6A924D767FF0}"/>
              </a:ext>
            </a:extLst>
          </p:cNvPr>
          <p:cNvSpPr txBox="1"/>
          <p:nvPr/>
        </p:nvSpPr>
        <p:spPr>
          <a:xfrm>
            <a:off x="5581228" y="5919540"/>
            <a:ext cx="4184563" cy="352526"/>
          </a:xfrm>
          <a:prstGeom prst="rect">
            <a:avLst/>
          </a:prstGeom>
        </p:spPr>
        <p:txBody>
          <a:bodyPr vert="horz" lIns="91440" tIns="45720" rIns="91440" bIns="45720" rtlCol="0">
            <a:normAutofit lnSpcReduction="10000"/>
          </a:bodyPr>
          <a:lstStyle/>
          <a:p>
            <a:pPr>
              <a:lnSpc>
                <a:spcPct val="90000"/>
              </a:lnSpc>
              <a:spcAft>
                <a:spcPts val="600"/>
              </a:spcAft>
            </a:pPr>
            <a:r>
              <a:rPr lang="en-US" sz="2000" dirty="0"/>
              <a:t>Fig: Experiment result after 10 epochs</a:t>
            </a:r>
          </a:p>
        </p:txBody>
      </p:sp>
      <p:grpSp>
        <p:nvGrpSpPr>
          <p:cNvPr id="21"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Text&#10;&#10;Description automatically generated">
            <a:extLst>
              <a:ext uri="{FF2B5EF4-FFF2-40B4-BE49-F238E27FC236}">
                <a16:creationId xmlns:a16="http://schemas.microsoft.com/office/drawing/2014/main" id="{BD7AAFC4-7DD4-2F48-9BF6-074B4E1C078F}"/>
              </a:ext>
            </a:extLst>
          </p:cNvPr>
          <p:cNvPicPr>
            <a:picLocks noChangeAspect="1"/>
          </p:cNvPicPr>
          <p:nvPr/>
        </p:nvPicPr>
        <p:blipFill>
          <a:blip r:embed="rId2"/>
          <a:stretch>
            <a:fillRect/>
          </a:stretch>
        </p:blipFill>
        <p:spPr>
          <a:xfrm>
            <a:off x="3907857" y="2430335"/>
            <a:ext cx="8008809" cy="3346704"/>
          </a:xfrm>
          <a:prstGeom prst="rect">
            <a:avLst/>
          </a:prstGeom>
        </p:spPr>
      </p:pic>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D37DB319-F852-E54D-8F3E-AD49DD6C2A5F}"/>
              </a:ext>
            </a:extLst>
          </p:cNvPr>
          <p:cNvSpPr txBox="1"/>
          <p:nvPr/>
        </p:nvSpPr>
        <p:spPr>
          <a:xfrm>
            <a:off x="833327" y="3037657"/>
            <a:ext cx="2241204" cy="1754326"/>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F-measure of 0.92</a:t>
            </a:r>
          </a:p>
          <a:p>
            <a:r>
              <a:rPr lang="en-US" sz="1800" dirty="0">
                <a:effectLst/>
                <a:latin typeface="Times New Roman" panose="02020603050405020304" pitchFamily="18" charset="0"/>
                <a:ea typeface="Times New Roman" panose="02020603050405020304" pitchFamily="18" charset="0"/>
              </a:rPr>
              <a:t>Precision of 0.96</a:t>
            </a:r>
          </a:p>
          <a:p>
            <a:r>
              <a:rPr lang="en-US" sz="1800" dirty="0">
                <a:effectLst/>
                <a:latin typeface="Times New Roman" panose="02020603050405020304" pitchFamily="18" charset="0"/>
                <a:ea typeface="Times New Roman" panose="02020603050405020304" pitchFamily="18" charset="0"/>
              </a:rPr>
              <a:t>Recall of 0.88</a:t>
            </a:r>
          </a:p>
          <a:p>
            <a:endParaRPr lang="en-US" dirty="0">
              <a:latin typeface="Times New Roman" panose="02020603050405020304" pitchFamily="18" charset="0"/>
            </a:endParaRPr>
          </a:p>
          <a:p>
            <a:r>
              <a:rPr lang="en-US" dirty="0">
                <a:latin typeface="Times New Roman" panose="02020603050405020304" pitchFamily="18" charset="0"/>
              </a:rPr>
              <a:t>No. of epochs 10</a:t>
            </a:r>
          </a:p>
          <a:p>
            <a:r>
              <a:rPr lang="en-US" dirty="0">
                <a:latin typeface="Times New Roman" panose="02020603050405020304" pitchFamily="18" charset="0"/>
              </a:rPr>
              <a:t>Learning rate 2𝑒</a:t>
            </a:r>
            <a:r>
              <a:rPr lang="en-US" baseline="30000" dirty="0">
                <a:latin typeface="Times New Roman" panose="02020603050405020304" pitchFamily="18" charset="0"/>
              </a:rPr>
              <a:t>−5</a:t>
            </a:r>
            <a:endParaRPr lang="en-US" baseline="30000" dirty="0"/>
          </a:p>
        </p:txBody>
      </p:sp>
      <p:sp>
        <p:nvSpPr>
          <p:cNvPr id="9" name="TextBox 8">
            <a:extLst>
              <a:ext uri="{FF2B5EF4-FFF2-40B4-BE49-F238E27FC236}">
                <a16:creationId xmlns:a16="http://schemas.microsoft.com/office/drawing/2014/main" id="{05BF6C17-CE1F-DB4C-8952-AA206434CB2E}"/>
              </a:ext>
            </a:extLst>
          </p:cNvPr>
          <p:cNvSpPr txBox="1"/>
          <p:nvPr/>
        </p:nvSpPr>
        <p:spPr>
          <a:xfrm>
            <a:off x="688284" y="1457470"/>
            <a:ext cx="7577892" cy="369332"/>
          </a:xfrm>
          <a:prstGeom prst="rect">
            <a:avLst/>
          </a:prstGeom>
          <a:noFill/>
        </p:spPr>
        <p:txBody>
          <a:bodyPr wrap="square" rtlCol="0">
            <a:spAutoFit/>
          </a:bodyPr>
          <a:lstStyle/>
          <a:p>
            <a:r>
              <a:rPr lang="en-US" b="0" i="0" dirty="0">
                <a:solidFill>
                  <a:srgbClr val="24292F"/>
                </a:solidFill>
                <a:effectLst/>
                <a:latin typeface="-apple-system"/>
              </a:rPr>
              <a:t>Model name: </a:t>
            </a:r>
            <a:r>
              <a:rPr lang="en-US" b="0" i="0" dirty="0" err="1">
                <a:solidFill>
                  <a:srgbClr val="24292F"/>
                </a:solidFill>
                <a:effectLst/>
                <a:latin typeface="-apple-system"/>
              </a:rPr>
              <a:t>LineVul</a:t>
            </a:r>
            <a:r>
              <a:rPr lang="en-US" b="0" i="0" dirty="0">
                <a:solidFill>
                  <a:srgbClr val="24292F"/>
                </a:solidFill>
                <a:effectLst/>
                <a:latin typeface="-apple-system"/>
              </a:rPr>
              <a:t> -&gt; BPE Tokenizer + Pre-training (</a:t>
            </a:r>
            <a:r>
              <a:rPr lang="en-US" b="0" i="0" dirty="0" err="1">
                <a:solidFill>
                  <a:srgbClr val="24292F"/>
                </a:solidFill>
                <a:effectLst/>
                <a:latin typeface="-apple-system"/>
              </a:rPr>
              <a:t>Codesearchnet</a:t>
            </a:r>
            <a:r>
              <a:rPr lang="en-US" b="0" i="0" dirty="0">
                <a:solidFill>
                  <a:srgbClr val="24292F"/>
                </a:solidFill>
                <a:effectLst/>
                <a:latin typeface="-apple-system"/>
              </a:rPr>
              <a:t>) + BERT</a:t>
            </a:r>
            <a:endParaRPr lang="en-US" dirty="0"/>
          </a:p>
        </p:txBody>
      </p:sp>
    </p:spTree>
    <p:extLst>
      <p:ext uri="{BB962C8B-B14F-4D97-AF65-F5344CB8AC3E}">
        <p14:creationId xmlns:p14="http://schemas.microsoft.com/office/powerpoint/2010/main" val="3546924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108C2-1BC4-914B-B308-7DC099D0BA78}"/>
              </a:ext>
            </a:extLst>
          </p:cNvPr>
          <p:cNvSpPr>
            <a:spLocks noGrp="1"/>
          </p:cNvSpPr>
          <p:nvPr>
            <p:ph type="title"/>
          </p:nvPr>
        </p:nvSpPr>
        <p:spPr/>
        <p:txBody>
          <a:bodyPr>
            <a:normAutofit/>
          </a:bodyPr>
          <a:lstStyle/>
          <a:p>
            <a:r>
              <a:rPr lang="en-US" sz="3600" b="1" dirty="0"/>
              <a:t>Line-level vulnerability localization </a:t>
            </a:r>
            <a:r>
              <a:rPr lang="en-US" sz="3600" b="1" i="0" dirty="0">
                <a:solidFill>
                  <a:srgbClr val="1D1C1D"/>
                </a:solidFill>
                <a:effectLst/>
              </a:rPr>
              <a:t>with Attention Score</a:t>
            </a:r>
            <a:endParaRPr lang="en-US" sz="3600" b="1" dirty="0"/>
          </a:p>
        </p:txBody>
      </p:sp>
      <p:sp>
        <p:nvSpPr>
          <p:cNvPr id="3" name="Content Placeholder 2">
            <a:extLst>
              <a:ext uri="{FF2B5EF4-FFF2-40B4-BE49-F238E27FC236}">
                <a16:creationId xmlns:a16="http://schemas.microsoft.com/office/drawing/2014/main" id="{F2FDD4D7-02C7-E54E-BF71-8FA8E78AD2C1}"/>
              </a:ext>
            </a:extLst>
          </p:cNvPr>
          <p:cNvSpPr>
            <a:spLocks noGrp="1"/>
          </p:cNvSpPr>
          <p:nvPr>
            <p:ph idx="1"/>
          </p:nvPr>
        </p:nvSpPr>
        <p:spPr/>
        <p:txBody>
          <a:bodyPr>
            <a:normAutofit fontScale="92500" lnSpcReduction="10000"/>
          </a:bodyPr>
          <a:lstStyle/>
          <a:p>
            <a:r>
              <a:rPr lang="en-US" sz="3200" dirty="0"/>
              <a:t>Layer Integrated Gradient (LIG) - </a:t>
            </a:r>
            <a:r>
              <a:rPr lang="en-US" sz="2000" dirty="0"/>
              <a:t>is an axiomatic path-attribution method that attributes an importance score to each input feature by approximating the integral of gradients of the model’s output with respect to the inputs along the path (straight line) from given baselines to inputs.</a:t>
            </a:r>
            <a:endParaRPr lang="en-US" sz="3200" dirty="0"/>
          </a:p>
          <a:p>
            <a:r>
              <a:rPr lang="en-US" sz="3200" b="0" i="0" dirty="0">
                <a:effectLst/>
                <a:latin typeface="ui-monospace"/>
              </a:rPr>
              <a:t>Saliency - </a:t>
            </a:r>
            <a:r>
              <a:rPr lang="en-US" sz="2000" dirty="0"/>
              <a:t>takes a first-order Taylor expansion of the network at the input, and the gradients are simply the coefficients of each feature in the linear representation of the model. The absolute value of these coefficients can be taken to represent feature importance.</a:t>
            </a:r>
            <a:endParaRPr lang="en-US" sz="3200" b="0" i="0" dirty="0">
              <a:effectLst/>
              <a:latin typeface="ui-monospace"/>
            </a:endParaRPr>
          </a:p>
          <a:p>
            <a:r>
              <a:rPr lang="en-US" sz="3200" b="0" i="0" dirty="0" err="1">
                <a:effectLst/>
                <a:latin typeface="ui-monospace"/>
              </a:rPr>
              <a:t>Deeplift</a:t>
            </a:r>
            <a:r>
              <a:rPr lang="en-US" sz="3200" b="0" i="0" dirty="0">
                <a:effectLst/>
                <a:latin typeface="ui-monospace"/>
              </a:rPr>
              <a:t> - </a:t>
            </a:r>
            <a:r>
              <a:rPr lang="en-US" sz="2000" dirty="0"/>
              <a:t>compares the activation of each neuron to its reference activation and assigns contribution scores according to the difference.</a:t>
            </a:r>
            <a:endParaRPr lang="en-US" sz="3200" b="0" i="0" dirty="0">
              <a:effectLst/>
              <a:latin typeface="ui-monospace"/>
            </a:endParaRPr>
          </a:p>
          <a:p>
            <a:r>
              <a:rPr lang="en-US" sz="3200" b="0" i="0" dirty="0" err="1">
                <a:effectLst/>
                <a:latin typeface="ui-monospace"/>
              </a:rPr>
              <a:t>Deeplift</a:t>
            </a:r>
            <a:r>
              <a:rPr lang="en-US" sz="3200" b="0" i="0" dirty="0">
                <a:effectLst/>
                <a:latin typeface="ui-monospace"/>
              </a:rPr>
              <a:t> </a:t>
            </a:r>
            <a:r>
              <a:rPr lang="en-US" sz="3200" b="0" i="0" dirty="0" err="1">
                <a:effectLst/>
                <a:latin typeface="ui-monospace"/>
              </a:rPr>
              <a:t>shap</a:t>
            </a:r>
            <a:r>
              <a:rPr lang="en-US" sz="3200" b="0" i="0" dirty="0">
                <a:effectLst/>
                <a:latin typeface="ui-monospace"/>
              </a:rPr>
              <a:t> - </a:t>
            </a:r>
            <a:r>
              <a:rPr lang="en-US" sz="2000" dirty="0"/>
              <a:t>extends </a:t>
            </a:r>
            <a:r>
              <a:rPr lang="en-US" sz="2000" dirty="0" err="1"/>
              <a:t>DeepLift</a:t>
            </a:r>
            <a:r>
              <a:rPr lang="en-US" sz="2000" dirty="0"/>
              <a:t> algorithm and approximates SHAP values using </a:t>
            </a:r>
            <a:r>
              <a:rPr lang="en-US" sz="2000" dirty="0" err="1"/>
              <a:t>DeepLift</a:t>
            </a:r>
            <a:r>
              <a:rPr lang="en-US" sz="2000" dirty="0"/>
              <a:t> approach.</a:t>
            </a:r>
            <a:endParaRPr lang="en-US" sz="3200" b="0" i="0" dirty="0">
              <a:effectLst/>
              <a:latin typeface="ui-monospace"/>
            </a:endParaRPr>
          </a:p>
          <a:p>
            <a:r>
              <a:rPr lang="en-US" sz="3200" b="0" i="0" dirty="0">
                <a:effectLst/>
                <a:latin typeface="ui-monospace"/>
              </a:rPr>
              <a:t>Gradient </a:t>
            </a:r>
            <a:r>
              <a:rPr lang="en-US" sz="3200" b="0" i="0" dirty="0" err="1">
                <a:effectLst/>
                <a:latin typeface="ui-monospace"/>
              </a:rPr>
              <a:t>shap</a:t>
            </a:r>
            <a:r>
              <a:rPr lang="en-US" sz="3200" b="0" i="0" dirty="0">
                <a:effectLst/>
                <a:latin typeface="ui-monospace"/>
              </a:rPr>
              <a:t> - </a:t>
            </a:r>
            <a:r>
              <a:rPr lang="en-US" sz="2000" dirty="0"/>
              <a:t>approximates SHAP values by computing the expectations of gradients by randomly sampling from the distribution of baselines.</a:t>
            </a:r>
            <a:endParaRPr lang="en-US" sz="3200" dirty="0"/>
          </a:p>
        </p:txBody>
      </p:sp>
    </p:spTree>
    <p:extLst>
      <p:ext uri="{BB962C8B-B14F-4D97-AF65-F5344CB8AC3E}">
        <p14:creationId xmlns:p14="http://schemas.microsoft.com/office/powerpoint/2010/main" val="4194330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2931</TotalTime>
  <Words>852</Words>
  <Application>Microsoft Macintosh PowerPoint</Application>
  <PresentationFormat>Widescreen</PresentationFormat>
  <Paragraphs>85</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Arial</vt:lpstr>
      <vt:lpstr>Calibri</vt:lpstr>
      <vt:lpstr>Calibri Light</vt:lpstr>
      <vt:lpstr>Slack-Lato</vt:lpstr>
      <vt:lpstr>Times New Roman</vt:lpstr>
      <vt:lpstr>ui-monospace</vt:lpstr>
      <vt:lpstr>Office Theme</vt:lpstr>
      <vt:lpstr>A Transformer based Vulnerability Detection &amp; Locate Vulnerable Statements</vt:lpstr>
      <vt:lpstr>Agenda</vt:lpstr>
      <vt:lpstr>Vulnerable Prediction Model Overview</vt:lpstr>
      <vt:lpstr>Project Definition</vt:lpstr>
      <vt:lpstr>Dataset</vt:lpstr>
      <vt:lpstr>Dataset – Graphical Representation</vt:lpstr>
      <vt:lpstr>Dataset – Visual Representation with TSNE</vt:lpstr>
      <vt:lpstr>Experimental Results</vt:lpstr>
      <vt:lpstr>Line-level vulnerability localization with Attention Score</vt:lpstr>
      <vt:lpstr>Explainibility</vt:lpstr>
      <vt:lpstr>Explainibility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Shobnom Roksana</dc:creator>
  <cp:lastModifiedBy>Shobnom Roksana</cp:lastModifiedBy>
  <cp:revision>11</cp:revision>
  <dcterms:created xsi:type="dcterms:W3CDTF">2022-09-20T20:28:55Z</dcterms:created>
  <dcterms:modified xsi:type="dcterms:W3CDTF">2022-12-09T06:16:23Z</dcterms:modified>
</cp:coreProperties>
</file>