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259" r:id="rId4"/>
    <p:sldId id="260" r:id="rId5"/>
    <p:sldId id="261" r:id="rId6"/>
    <p:sldId id="272" r:id="rId7"/>
    <p:sldId id="263" r:id="rId8"/>
    <p:sldId id="265" r:id="rId9"/>
    <p:sldId id="262" r:id="rId10"/>
    <p:sldId id="264" r:id="rId11"/>
    <p:sldId id="271" r:id="rId12"/>
    <p:sldId id="266" r:id="rId13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3792" autoAdjust="0"/>
  </p:normalViewPr>
  <p:slideViewPr>
    <p:cSldViewPr snapToGrid="0">
      <p:cViewPr varScale="1">
        <p:scale>
          <a:sx n="62" d="100"/>
          <a:sy n="62" d="100"/>
        </p:scale>
        <p:origin x="868" y="56"/>
      </p:cViewPr>
      <p:guideLst>
        <p:guide orient="horz" pos="2160"/>
        <p:guide pos="3840"/>
        <p:guide pos="7296"/>
        <p:guide orient="horz" pos="412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</p:sldLst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336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960F3C6-F72F-4CD2-88BE-3E8F02716FC4}" type="datetime1">
              <a:rPr lang="it-IT" smtClean="0"/>
              <a:t>13/07/2021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E8933E6-EF01-477A-9F16-F7DB22DF32A9}" type="datetime1">
              <a:rPr lang="it-IT" smtClean="0"/>
              <a:t>13/07/2021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2674CE4-FBD8-4481-AEFB-CA53E599A74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65331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7267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60003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indent="0" rtl="0">
              <a:buFont typeface="Arial" panose="020B0604020202020204" pitchFamily="34" charset="0"/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8011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39729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800B302-F4DC-4547-9C74-CF794137D166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08655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00413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74739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23" name="Rettangolo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24" name="Rettangolo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25" name="Rettangolo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26" name="Rettangolo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27" name="Rettangolo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 useBgFill="1">
        <p:nvSpPr>
          <p:cNvPr id="30" name="Rettangolo arrotondato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 useBgFill="1">
        <p:nvSpPr>
          <p:cNvPr id="31" name="Rettangolo arrotondato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7" name="Rettangolo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10" name="Rettangolo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11" name="Rettangolo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rtlCol="0"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28" name="Segnaposto data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7CC12572-A062-4203-8802-61222DE54430}" type="datetime1">
              <a:rPr lang="it-IT" smtClean="0"/>
              <a:t>13/07/2021</a:t>
            </a:fld>
            <a:endParaRPr lang="it-IT" dirty="0"/>
          </a:p>
        </p:txBody>
      </p:sp>
      <p:sp>
        <p:nvSpPr>
          <p:cNvPr id="29" name="Segnaposto numero diapositiva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 rtlCol="0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it-IT"/>
              <a:t>Fare clic per modificare gli stili del testo dello schema</a:t>
            </a:r>
          </a:p>
          <a:p>
            <a:pPr lvl="1" rtl="0" eaLnBrk="1" latinLnBrk="0" hangingPunct="1"/>
            <a:r>
              <a:rPr lang="it-IT"/>
              <a:t>Secondo livello</a:t>
            </a:r>
          </a:p>
          <a:p>
            <a:pPr lvl="2" rtl="0" eaLnBrk="1" latinLnBrk="0" hangingPunct="1"/>
            <a:r>
              <a:rPr lang="it-IT"/>
              <a:t>Terzo livello</a:t>
            </a:r>
          </a:p>
          <a:p>
            <a:pPr lvl="3" rtl="0" eaLnBrk="1" latinLnBrk="0" hangingPunct="1"/>
            <a:r>
              <a:rPr lang="it-IT"/>
              <a:t>Quarto livello</a:t>
            </a:r>
          </a:p>
          <a:p>
            <a:pPr lvl="4" rtl="0" eaLnBrk="1" latinLnBrk="0" hangingPunct="1"/>
            <a:r>
              <a:rPr lang="it-IT"/>
              <a:t>Quinto livello</a:t>
            </a:r>
            <a:endParaRPr kumimoji="0"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FE5798-49C2-4723-80E2-53E33EB0055D}" type="datetime1">
              <a:rPr lang="it-IT" smtClean="0"/>
              <a:t>13/07/2021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 eaLnBrk="1" latinLnBrk="0" hangingPunct="1"/>
            <a:r>
              <a:rPr lang="it-IT" dirty="0"/>
              <a:t>Fare clic per modificare gli stili del testo dello schema</a:t>
            </a:r>
          </a:p>
          <a:p>
            <a:pPr lvl="1" rtl="0" eaLnBrk="1" latinLnBrk="0" hangingPunct="1"/>
            <a:r>
              <a:rPr lang="it-IT" dirty="0"/>
              <a:t>Secondo livello</a:t>
            </a:r>
          </a:p>
          <a:p>
            <a:pPr lvl="2" rtl="0" eaLnBrk="1" latinLnBrk="0" hangingPunct="1"/>
            <a:r>
              <a:rPr lang="it-IT" dirty="0"/>
              <a:t>Terzo livello</a:t>
            </a:r>
          </a:p>
          <a:p>
            <a:pPr lvl="3" rtl="0" eaLnBrk="1" latinLnBrk="0" hangingPunct="1"/>
            <a:r>
              <a:rPr lang="it-IT" dirty="0"/>
              <a:t>Quarto livello</a:t>
            </a:r>
          </a:p>
          <a:p>
            <a:pPr lvl="4" rtl="0" eaLnBrk="1" latinLnBrk="0" hangingPunct="1"/>
            <a:r>
              <a:rPr lang="it-IT" dirty="0"/>
              <a:t>Quinto livello</a:t>
            </a:r>
            <a:endParaRPr kumimoji="0"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4D8179-F27A-4708-9321-EB68D3D8DDB2}" type="datetime1">
              <a:rPr lang="it-IT" smtClean="0"/>
              <a:t>13/07/2021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it-IT"/>
              <a:t>Fare clic per modificare gli stili del testo dello schema</a:t>
            </a:r>
          </a:p>
          <a:p>
            <a:pPr lvl="1" rtl="0" eaLnBrk="1" latinLnBrk="0" hangingPunct="1"/>
            <a:r>
              <a:rPr lang="it-IT"/>
              <a:t>Secondo livello</a:t>
            </a:r>
          </a:p>
          <a:p>
            <a:pPr lvl="2" rtl="0" eaLnBrk="1" latinLnBrk="0" hangingPunct="1"/>
            <a:r>
              <a:rPr lang="it-IT"/>
              <a:t>Terzo livello</a:t>
            </a:r>
          </a:p>
          <a:p>
            <a:pPr lvl="3" rtl="0" eaLnBrk="1" latinLnBrk="0" hangingPunct="1"/>
            <a:r>
              <a:rPr lang="it-IT"/>
              <a:t>Quarto livello</a:t>
            </a:r>
          </a:p>
          <a:p>
            <a:pPr lvl="4" rtl="0" eaLnBrk="1" latinLnBrk="0" hangingPunct="1"/>
            <a:r>
              <a:rPr lang="it-IT"/>
              <a:t>Quinto livello</a:t>
            </a:r>
            <a:endParaRPr kumimoji="0"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9A4FC4-4266-4FB0-B2FA-7BE71C80D0AF}" type="datetime1">
              <a:rPr lang="it-IT" smtClean="0"/>
              <a:t>13/07/2021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rtlCol="0"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kumimoji="0"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rtlCol="0"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86E145-317E-4C71-BDC9-B6092275F068}" type="datetime1">
              <a:rPr lang="it-IT" smtClean="0"/>
              <a:t>13/07/2021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it-IT"/>
              <a:t>Fare clic per modificare gli stili del testo dello schema</a:t>
            </a:r>
          </a:p>
          <a:p>
            <a:pPr lvl="1" rtl="0" eaLnBrk="1" latinLnBrk="0" hangingPunct="1"/>
            <a:r>
              <a:rPr lang="it-IT"/>
              <a:t>Secondo livello</a:t>
            </a:r>
          </a:p>
          <a:p>
            <a:pPr lvl="2" rtl="0" eaLnBrk="1" latinLnBrk="0" hangingPunct="1"/>
            <a:r>
              <a:rPr lang="it-IT"/>
              <a:t>Terzo livello</a:t>
            </a:r>
          </a:p>
          <a:p>
            <a:pPr lvl="3" rtl="0" eaLnBrk="1" latinLnBrk="0" hangingPunct="1"/>
            <a:r>
              <a:rPr lang="it-IT"/>
              <a:t>Quarto livello</a:t>
            </a:r>
          </a:p>
          <a:p>
            <a:pPr lvl="4" rtl="0" eaLnBrk="1" latinLnBrk="0" hangingPunct="1"/>
            <a:r>
              <a:rPr lang="it-IT"/>
              <a:t>Quinto livello</a:t>
            </a:r>
            <a:endParaRPr kumimoji="0"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it-IT"/>
              <a:t>Fare clic per modificare gli stili del testo dello schema</a:t>
            </a:r>
          </a:p>
          <a:p>
            <a:pPr lvl="1" rtl="0" eaLnBrk="1" latinLnBrk="0" hangingPunct="1"/>
            <a:r>
              <a:rPr lang="it-IT"/>
              <a:t>Secondo livello</a:t>
            </a:r>
          </a:p>
          <a:p>
            <a:pPr lvl="2" rtl="0" eaLnBrk="1" latinLnBrk="0" hangingPunct="1"/>
            <a:r>
              <a:rPr lang="it-IT"/>
              <a:t>Terzo livello</a:t>
            </a:r>
          </a:p>
          <a:p>
            <a:pPr lvl="3" rtl="0" eaLnBrk="1" latinLnBrk="0" hangingPunct="1"/>
            <a:r>
              <a:rPr lang="it-IT"/>
              <a:t>Quarto livello</a:t>
            </a:r>
          </a:p>
          <a:p>
            <a:pPr lvl="4" rtl="0" eaLnBrk="1" latinLnBrk="0" hangingPunct="1"/>
            <a:r>
              <a:rPr lang="it-IT"/>
              <a:t>Quinto livello</a:t>
            </a:r>
            <a:endParaRPr kumimoji="0"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F18D56-D782-424A-B552-BC41C7033609}" type="datetime1">
              <a:rPr lang="it-IT" smtClean="0"/>
              <a:t>13/07/2021</a:t>
            </a:fld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rtlCol="0" anchor="ctr"/>
          <a:lstStyle>
            <a:lvl1pPr>
              <a:defRPr sz="4000" b="0" i="0" cap="none" baseline="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it-IT"/>
              <a:t>Fare clic per modificare gli stili del testo dello schema</a:t>
            </a:r>
          </a:p>
          <a:p>
            <a:pPr lvl="1" rtl="0" eaLnBrk="1" latinLnBrk="0" hangingPunct="1"/>
            <a:r>
              <a:rPr lang="it-IT"/>
              <a:t>Secondo livello</a:t>
            </a:r>
          </a:p>
          <a:p>
            <a:pPr lvl="2" rtl="0" eaLnBrk="1" latinLnBrk="0" hangingPunct="1"/>
            <a:r>
              <a:rPr lang="it-IT"/>
              <a:t>Terzo livello</a:t>
            </a:r>
          </a:p>
          <a:p>
            <a:pPr lvl="3" rtl="0" eaLnBrk="1" latinLnBrk="0" hangingPunct="1"/>
            <a:r>
              <a:rPr lang="it-IT"/>
              <a:t>Quarto livello</a:t>
            </a:r>
          </a:p>
          <a:p>
            <a:pPr lvl="4" rtl="0" eaLnBrk="1" latinLnBrk="0" hangingPunct="1"/>
            <a:r>
              <a:rPr lang="it-IT"/>
              <a:t>Quinto livello</a:t>
            </a:r>
            <a:endParaRPr kumimoji="0"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it-IT"/>
              <a:t>Fare clic per modificare gli stili del testo dello schema</a:t>
            </a:r>
          </a:p>
          <a:p>
            <a:pPr lvl="1" rtl="0" eaLnBrk="1" latinLnBrk="0" hangingPunct="1"/>
            <a:r>
              <a:rPr lang="it-IT"/>
              <a:t>Secondo livello</a:t>
            </a:r>
          </a:p>
          <a:p>
            <a:pPr lvl="2" rtl="0" eaLnBrk="1" latinLnBrk="0" hangingPunct="1"/>
            <a:r>
              <a:rPr lang="it-IT"/>
              <a:t>Terzo livello</a:t>
            </a:r>
          </a:p>
          <a:p>
            <a:pPr lvl="3" rtl="0" eaLnBrk="1" latinLnBrk="0" hangingPunct="1"/>
            <a:r>
              <a:rPr lang="it-IT"/>
              <a:t>Quarto livello</a:t>
            </a:r>
          </a:p>
          <a:p>
            <a:pPr lvl="4" rtl="0" eaLnBrk="1" latinLnBrk="0" hangingPunct="1"/>
            <a:r>
              <a:rPr lang="it-IT"/>
              <a:t>Quinto livello</a:t>
            </a:r>
            <a:endParaRPr kumimoji="0" lang="it-IT" dirty="0"/>
          </a:p>
        </p:txBody>
      </p:sp>
      <p:sp>
        <p:nvSpPr>
          <p:cNvPr id="28" name="Segnaposto piè di pagina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26" name="Segnaposto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D21B46-0B4B-4F8E-B367-CE9C56BC047A}" type="datetime1">
              <a:rPr lang="it-IT" smtClean="0"/>
              <a:t>13/07/2021</a:t>
            </a:fld>
            <a:endParaRPr lang="it-IT" dirty="0"/>
          </a:p>
        </p:txBody>
      </p:sp>
      <p:sp>
        <p:nvSpPr>
          <p:cNvPr id="27" name="Segnaposto numero diapositiva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rtlCol="0"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 rtlCol="0"/>
          <a:lstStyle/>
          <a:p>
            <a:pPr rtl="0"/>
            <a:fld id="{C5CE1E32-5F19-4B62-94C6-0B55C76D7D26}" type="datetime1">
              <a:rPr lang="it-IT" smtClean="0"/>
              <a:t>13/07/2021</a:t>
            </a:fld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9A0975-1491-4BA1-9C96-F378B5DDE446}" type="datetime1">
              <a:rPr lang="it-IT" smtClean="0"/>
              <a:t>13/07/2021</a:t>
            </a:fld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rtlCol="0" anchor="b"/>
          <a:lstStyle>
            <a:lvl1pPr algn="l">
              <a:buNone/>
              <a:defRPr sz="1800" b="1"/>
            </a:lvl1pPr>
          </a:lstStyle>
          <a:p>
            <a:pPr rtl="0"/>
            <a:r>
              <a:rPr lang="it-IT" dirty="0"/>
              <a:t>Fare clic per modificare lo stile del titolo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rtl="0" eaLnBrk="1" latinLnBrk="0" hangingPunct="1"/>
            <a:r>
              <a:rPr lang="it-IT"/>
              <a:t>Fare clic per modificare gli stili del testo dello schema</a:t>
            </a:r>
          </a:p>
          <a:p>
            <a:pPr lvl="1" rtl="0" eaLnBrk="1" latinLnBrk="0" hangingPunct="1"/>
            <a:r>
              <a:rPr lang="it-IT"/>
              <a:t>Secondo livello</a:t>
            </a:r>
          </a:p>
          <a:p>
            <a:pPr lvl="2" rtl="0" eaLnBrk="1" latinLnBrk="0" hangingPunct="1"/>
            <a:r>
              <a:rPr lang="it-IT"/>
              <a:t>Terzo livello</a:t>
            </a:r>
          </a:p>
          <a:p>
            <a:pPr lvl="3" rtl="0" eaLnBrk="1" latinLnBrk="0" hangingPunct="1"/>
            <a:r>
              <a:rPr lang="it-IT"/>
              <a:t>Quarto livello</a:t>
            </a:r>
          </a:p>
          <a:p>
            <a:pPr lvl="4" rtl="0" eaLnBrk="1" latinLnBrk="0" hangingPunct="1"/>
            <a:r>
              <a:rPr lang="it-IT"/>
              <a:t>Quinto livello</a:t>
            </a:r>
            <a:endParaRPr kumimoji="0"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 rtlCol="0"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6852C5-29EE-4E76-AF8C-15F84FA74647}" type="datetime1">
              <a:rPr lang="it-IT" smtClean="0"/>
              <a:t>13/07/2021</a:t>
            </a:fld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rtlCol="0" anchor="t"/>
          <a:lstStyle>
            <a:lvl1pPr algn="ctr">
              <a:buNone/>
              <a:defRPr sz="2000" b="1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immagine 2" descr="Segnaposto vuoto per aggiungere un'immagine. Fare clic sul segnaposto e selezionare l'immagine che si vuole aggiungere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it-IT"/>
              <a:t>Fare clic sull'icona per inserire un'immagine</a:t>
            </a:r>
            <a:endParaRPr kumimoji="0"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rtl="0" eaLnBrk="1" latinLnBrk="0" hangingPunct="1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94BDE2-1225-4BB7-B487-8473A6E4C0C7}" type="datetime1">
              <a:rPr lang="it-IT" smtClean="0"/>
              <a:t>13/07/2021</a:t>
            </a:fld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tangolo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29" name="Rettangolo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30" name="Rettangolo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31" name="Rettangolo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32" name="Rettangolo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 useBgFill="1">
        <p:nvSpPr>
          <p:cNvPr id="33" name="Rettangolo arrotondato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 useBgFill="1">
        <p:nvSpPr>
          <p:cNvPr id="34" name="Rettangolo arrotondato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35" name="Rettangolo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36" name="Rettangolo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37" name="Rettangolo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38" name="Rettangolo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39" name="Rettangolo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40" name="Rettangolo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22" name="Segnaposto titolo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it-IT" dirty="0"/>
              <a:t>Fare clic per modificare lo stile del titolo</a:t>
            </a:r>
          </a:p>
        </p:txBody>
      </p:sp>
      <p:sp>
        <p:nvSpPr>
          <p:cNvPr id="13" name="Segnaposto testo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4" name="Segnaposto data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B46CF239-6CC3-46D4-85DE-BC69F2D29FB0}" type="datetime1">
              <a:rPr lang="it-IT" smtClean="0"/>
              <a:t>13/07/2021</a:t>
            </a:fld>
            <a:endParaRPr lang="it-IT" dirty="0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ockGiammy/Deliverable1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onarcloud.io/dashboard?id=ShockGiammy_Deliverable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09600" y="2223049"/>
            <a:ext cx="11277600" cy="1470025"/>
          </a:xfrm>
        </p:spPr>
        <p:txBody>
          <a:bodyPr rtlCol="0">
            <a:normAutofit/>
          </a:bodyPr>
          <a:lstStyle/>
          <a:p>
            <a:pPr rtl="0"/>
            <a:r>
              <a:rPr lang="it-IT" sz="4800" dirty="0"/>
              <a:t>PROCESS CONTROL CHART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it-IT" dirty="0">
              <a:solidFill>
                <a:schemeClr val="tx1"/>
              </a:solidFill>
            </a:endParaRPr>
          </a:p>
          <a:p>
            <a:pPr rtl="0"/>
            <a:r>
              <a:rPr lang="it-IT" dirty="0">
                <a:solidFill>
                  <a:schemeClr val="tx1"/>
                </a:solidFill>
              </a:rPr>
              <a:t>Gian Marco Falcone - 0300251</a:t>
            </a: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>
                <a:solidFill>
                  <a:schemeClr val="tx1"/>
                </a:solidFill>
              </a:rPr>
              <a:t>Discussione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sz="half" idx="1"/>
          </p:nvPr>
        </p:nvSpPr>
        <p:spPr>
          <a:xfrm>
            <a:off x="609600" y="2453064"/>
            <a:ext cx="10610850" cy="4341875"/>
          </a:xfrm>
        </p:spPr>
        <p:txBody>
          <a:bodyPr rtlCol="0">
            <a:normAutofit/>
          </a:bodyPr>
          <a:lstStyle/>
          <a:p>
            <a:pPr marL="109728" indent="0" rtl="0">
              <a:buNone/>
            </a:pPr>
            <a:r>
              <a:rPr lang="it-IT" sz="2400" dirty="0">
                <a:solidFill>
                  <a:schemeClr val="tx1"/>
                </a:solidFill>
              </a:rPr>
              <a:t>In totale sono stati individuati, per il progetto Falcon, 1555 </a:t>
            </a:r>
            <a:r>
              <a:rPr lang="it-IT" sz="2400" dirty="0" err="1">
                <a:solidFill>
                  <a:schemeClr val="tx1"/>
                </a:solidFill>
              </a:rPr>
              <a:t>fixed</a:t>
            </a:r>
            <a:r>
              <a:rPr lang="it-IT" sz="2400" dirty="0">
                <a:solidFill>
                  <a:schemeClr val="tx1"/>
                </a:solidFill>
              </a:rPr>
              <a:t> ticket.</a:t>
            </a:r>
          </a:p>
          <a:p>
            <a:pPr marL="109728" indent="0" rtl="0">
              <a:buNone/>
            </a:pPr>
            <a:r>
              <a:rPr lang="it-IT" sz="2400" dirty="0">
                <a:solidFill>
                  <a:schemeClr val="tx1"/>
                </a:solidFill>
              </a:rPr>
              <a:t>Il periodo temporale sotto osservazione va da Maggio 2013, a cui risale il primo </a:t>
            </a:r>
            <a:r>
              <a:rPr lang="it-IT" sz="2400" dirty="0" err="1">
                <a:solidFill>
                  <a:schemeClr val="tx1"/>
                </a:solidFill>
              </a:rPr>
              <a:t>fixed</a:t>
            </a:r>
            <a:r>
              <a:rPr lang="it-IT" sz="2400" dirty="0">
                <a:solidFill>
                  <a:schemeClr val="tx1"/>
                </a:solidFill>
              </a:rPr>
              <a:t> ticket su </a:t>
            </a:r>
            <a:r>
              <a:rPr lang="it-IT" sz="2400" dirty="0" err="1">
                <a:solidFill>
                  <a:schemeClr val="tx1"/>
                </a:solidFill>
              </a:rPr>
              <a:t>Jira</a:t>
            </a:r>
            <a:r>
              <a:rPr lang="it-IT" sz="2400" dirty="0">
                <a:solidFill>
                  <a:schemeClr val="tx1"/>
                </a:solidFill>
              </a:rPr>
              <a:t>, ad Aprile 2018, data dell’ultimo. Si suppone che da allora il progetto non sia più sotto sviluppo.</a:t>
            </a:r>
          </a:p>
          <a:p>
            <a:pPr marL="109728" indent="0" rtl="0">
              <a:buNone/>
            </a:pPr>
            <a:r>
              <a:rPr lang="it-IT" sz="2400" dirty="0">
                <a:solidFill>
                  <a:schemeClr val="tx1"/>
                </a:solidFill>
              </a:rPr>
              <a:t>Considerando che il valore di </a:t>
            </a:r>
            <a:r>
              <a:rPr lang="it-IT" sz="2400" dirty="0" err="1">
                <a:solidFill>
                  <a:schemeClr val="tx1"/>
                </a:solidFill>
              </a:rPr>
              <a:t>lower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limit</a:t>
            </a:r>
            <a:r>
              <a:rPr lang="it-IT" sz="2400" dirty="0">
                <a:solidFill>
                  <a:schemeClr val="tx1"/>
                </a:solidFill>
              </a:rPr>
              <a:t>, secondo il dataset ottenuto, avrebbe avuto un valore negativo, e  poiché tale valore abbia poco senso per l’attributo sotto osservazione, si è posto il </a:t>
            </a:r>
            <a:r>
              <a:rPr lang="it-IT" sz="2400" dirty="0" err="1">
                <a:solidFill>
                  <a:schemeClr val="tx1"/>
                </a:solidFill>
              </a:rPr>
              <a:t>lower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limit</a:t>
            </a:r>
            <a:r>
              <a:rPr lang="it-IT" sz="2400" dirty="0">
                <a:solidFill>
                  <a:schemeClr val="tx1"/>
                </a:solidFill>
              </a:rPr>
              <a:t> in corrispondenza dello 0.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3A9C7C7-8B31-4F59-BD3B-7FA7852F3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199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>
                <a:solidFill>
                  <a:schemeClr val="tx1"/>
                </a:solidFill>
              </a:rPr>
              <a:t>Discussione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sz="half" idx="1"/>
          </p:nvPr>
        </p:nvSpPr>
        <p:spPr>
          <a:xfrm>
            <a:off x="609600" y="2393263"/>
            <a:ext cx="10610850" cy="4341875"/>
          </a:xfrm>
        </p:spPr>
        <p:txBody>
          <a:bodyPr rtlCol="0">
            <a:normAutofit/>
          </a:bodyPr>
          <a:lstStyle/>
          <a:p>
            <a:pPr marL="109728" indent="0" rtl="0">
              <a:buNone/>
            </a:pPr>
            <a:r>
              <a:rPr lang="it-IT" sz="2400" dirty="0">
                <a:solidFill>
                  <a:schemeClr val="tx1"/>
                </a:solidFill>
              </a:rPr>
              <a:t>Si nota che il processo in questione risulta essere stabile, poiché tutti i punti del grafico appartengono all’intervallo, sinonimo che nessun periodo temporale ha avuto una variazione significativa dei difetti.</a:t>
            </a:r>
          </a:p>
          <a:p>
            <a:pPr marL="109728" indent="0" rtl="0">
              <a:buNone/>
            </a:pPr>
            <a:r>
              <a:rPr lang="it-IT" sz="2400" dirty="0">
                <a:solidFill>
                  <a:schemeClr val="tx1"/>
                </a:solidFill>
              </a:rPr>
              <a:t>Ciò nonostante si nota un incremento dei </a:t>
            </a:r>
            <a:r>
              <a:rPr lang="it-IT" sz="2400" dirty="0" err="1">
                <a:solidFill>
                  <a:schemeClr val="tx1"/>
                </a:solidFill>
              </a:rPr>
              <a:t>fixed</a:t>
            </a:r>
            <a:r>
              <a:rPr lang="it-IT" sz="2400" dirty="0">
                <a:solidFill>
                  <a:schemeClr val="tx1"/>
                </a:solidFill>
              </a:rPr>
              <a:t> ticket nel periodo tra Novembre 2014 e Settembre 2016, probabilmente a causa di un particolare interesse nello sviluppo del software in quel periodo.</a:t>
            </a:r>
          </a:p>
          <a:p>
            <a:pPr marL="109728" indent="0" rtl="0">
              <a:buNone/>
            </a:pPr>
            <a:r>
              <a:rPr lang="it-IT" sz="2400" dirty="0">
                <a:solidFill>
                  <a:schemeClr val="tx1"/>
                </a:solidFill>
              </a:rPr>
              <a:t>A partire invece da Marzo 2017 il numero di </a:t>
            </a:r>
            <a:r>
              <a:rPr lang="it-IT" sz="2400" dirty="0" err="1">
                <a:solidFill>
                  <a:schemeClr val="tx1"/>
                </a:solidFill>
              </a:rPr>
              <a:t>fixed</a:t>
            </a:r>
            <a:r>
              <a:rPr lang="it-IT" sz="2400" dirty="0">
                <a:solidFill>
                  <a:schemeClr val="tx1"/>
                </a:solidFill>
              </a:rPr>
              <a:t> ticket è quasi nullo, segno di un imminente abbandono nello sviluppo del progetto.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3A9C7C7-8B31-4F59-BD3B-7FA7852F3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3460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>
                <a:solidFill>
                  <a:schemeClr val="tx1"/>
                </a:solidFill>
              </a:rPr>
              <a:t>Links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2752858"/>
            <a:ext cx="10972800" cy="3514378"/>
          </a:xfrm>
        </p:spPr>
        <p:txBody>
          <a:bodyPr rtlCol="0"/>
          <a:lstStyle/>
          <a:p>
            <a:pPr marL="109728" indent="0" rtl="0">
              <a:buNone/>
            </a:pPr>
            <a:r>
              <a:rPr lang="it-IT" dirty="0" err="1">
                <a:solidFill>
                  <a:schemeClr val="tx1"/>
                </a:solidFill>
              </a:rPr>
              <a:t>Github</a:t>
            </a:r>
            <a:endParaRPr lang="it-IT" dirty="0">
              <a:solidFill>
                <a:schemeClr val="tx1"/>
              </a:solidFill>
            </a:endParaRPr>
          </a:p>
          <a:p>
            <a:r>
              <a:rPr lang="it-IT" sz="2400" dirty="0">
                <a:solidFill>
                  <a:schemeClr val="tx1"/>
                </a:solidFill>
                <a:hlinkClick r:id="rId3"/>
              </a:rPr>
              <a:t>https://github.com/ShockGiammy/Deliverable1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</a:p>
          <a:p>
            <a:pPr marL="109728" indent="0" rtl="0">
              <a:buNone/>
            </a:pPr>
            <a:r>
              <a:rPr lang="it-IT" dirty="0" err="1">
                <a:solidFill>
                  <a:schemeClr val="tx1"/>
                </a:solidFill>
              </a:rPr>
              <a:t>SonarCloud</a:t>
            </a:r>
            <a:endParaRPr lang="it-IT" dirty="0">
              <a:solidFill>
                <a:schemeClr val="tx1"/>
              </a:solidFill>
            </a:endParaRPr>
          </a:p>
          <a:p>
            <a:r>
              <a:rPr lang="it-IT" sz="2400" dirty="0">
                <a:solidFill>
                  <a:schemeClr val="tx1"/>
                </a:solidFill>
                <a:hlinkClick r:id="rId4"/>
              </a:rPr>
              <a:t>https://sonarcloud.io/dashboard?id=ShockGiammy_Deliverable1</a:t>
            </a:r>
            <a:r>
              <a:rPr lang="it-IT" sz="2400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7370AED-E30E-47B3-87D5-23F71094F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534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>
                <a:solidFill>
                  <a:schemeClr val="tx1"/>
                </a:solidFill>
              </a:rPr>
              <a:t>Indice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it-IT" dirty="0">
                <a:solidFill>
                  <a:schemeClr val="tx1"/>
                </a:solidFill>
              </a:rPr>
              <a:t>Introduzione: Cosa è un </a:t>
            </a:r>
            <a:r>
              <a:rPr lang="it-IT" dirty="0" err="1">
                <a:solidFill>
                  <a:schemeClr val="tx1"/>
                </a:solidFill>
              </a:rPr>
              <a:t>process</a:t>
            </a:r>
            <a:r>
              <a:rPr lang="it-IT" dirty="0">
                <a:solidFill>
                  <a:schemeClr val="tx1"/>
                </a:solidFill>
              </a:rPr>
              <a:t> control chart?</a:t>
            </a:r>
          </a:p>
          <a:p>
            <a:r>
              <a:rPr lang="it-IT" dirty="0">
                <a:solidFill>
                  <a:schemeClr val="tx1"/>
                </a:solidFill>
              </a:rPr>
              <a:t>Introduzione: Scopo del deliverable</a:t>
            </a:r>
          </a:p>
          <a:p>
            <a:r>
              <a:rPr lang="it-IT" dirty="0" err="1">
                <a:solidFill>
                  <a:schemeClr val="tx1"/>
                </a:solidFill>
              </a:rPr>
              <a:t>Jira</a:t>
            </a:r>
            <a:r>
              <a:rPr lang="it-IT">
                <a:solidFill>
                  <a:schemeClr val="tx1"/>
                </a:solidFill>
              </a:rPr>
              <a:t> REST </a:t>
            </a:r>
            <a:r>
              <a:rPr lang="it-IT" dirty="0">
                <a:solidFill>
                  <a:schemeClr val="tx1"/>
                </a:solidFill>
              </a:rPr>
              <a:t>API</a:t>
            </a:r>
          </a:p>
          <a:p>
            <a:r>
              <a:rPr lang="it-IT" dirty="0">
                <a:solidFill>
                  <a:schemeClr val="tx1"/>
                </a:solidFill>
              </a:rPr>
              <a:t>Implementazione</a:t>
            </a:r>
          </a:p>
          <a:p>
            <a:r>
              <a:rPr lang="it-IT" dirty="0">
                <a:solidFill>
                  <a:schemeClr val="tx1"/>
                </a:solidFill>
              </a:rPr>
              <a:t>Implementazione: </a:t>
            </a:r>
            <a:r>
              <a:rPr lang="it-IT" dirty="0" err="1">
                <a:solidFill>
                  <a:schemeClr val="tx1"/>
                </a:solidFill>
              </a:rPr>
              <a:t>Upper</a:t>
            </a:r>
            <a:r>
              <a:rPr lang="it-IT" dirty="0">
                <a:solidFill>
                  <a:schemeClr val="tx1"/>
                </a:solidFill>
              </a:rPr>
              <a:t> e Lower Limit</a:t>
            </a:r>
          </a:p>
          <a:p>
            <a:r>
              <a:rPr lang="it-IT" dirty="0">
                <a:solidFill>
                  <a:schemeClr val="tx1"/>
                </a:solidFill>
              </a:rPr>
              <a:t>Risultati</a:t>
            </a:r>
          </a:p>
          <a:p>
            <a:r>
              <a:rPr lang="it-IT" dirty="0">
                <a:solidFill>
                  <a:schemeClr val="tx1"/>
                </a:solidFill>
              </a:rPr>
              <a:t>Discussione</a:t>
            </a:r>
          </a:p>
          <a:p>
            <a:r>
              <a:rPr lang="it-IT" dirty="0">
                <a:solidFill>
                  <a:schemeClr val="tx1"/>
                </a:solidFill>
              </a:rPr>
              <a:t>Links</a:t>
            </a:r>
          </a:p>
          <a:p>
            <a:pPr marL="109728" indent="0">
              <a:buNone/>
            </a:pP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64AA44F-B241-4DA3-A1B0-BFE1FF135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>
                <a:solidFill>
                  <a:schemeClr val="tx1"/>
                </a:solidFill>
              </a:rPr>
              <a:t>Introduzione: Cosa è un </a:t>
            </a:r>
            <a:r>
              <a:rPr lang="it-IT" dirty="0" err="1">
                <a:solidFill>
                  <a:schemeClr val="tx1"/>
                </a:solidFill>
              </a:rPr>
              <a:t>process</a:t>
            </a:r>
            <a:r>
              <a:rPr lang="it-IT" dirty="0">
                <a:solidFill>
                  <a:schemeClr val="tx1"/>
                </a:solidFill>
              </a:rPr>
              <a:t> control chart?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l"/>
            <a:endParaRPr lang="it-IT" b="0" i="0" u="none" strike="noStrike" baseline="0" dirty="0">
              <a:solidFill>
                <a:srgbClr val="000000"/>
              </a:solidFill>
            </a:endParaRPr>
          </a:p>
          <a:p>
            <a:pPr marL="109728" indent="0">
              <a:buNone/>
            </a:pPr>
            <a:r>
              <a:rPr lang="it-IT" dirty="0">
                <a:solidFill>
                  <a:schemeClr val="tx1"/>
                </a:solidFill>
              </a:rPr>
              <a:t>Il </a:t>
            </a:r>
            <a:r>
              <a:rPr lang="it-IT" dirty="0" err="1">
                <a:solidFill>
                  <a:schemeClr val="tx1"/>
                </a:solidFill>
              </a:rPr>
              <a:t>process</a:t>
            </a:r>
            <a:r>
              <a:rPr lang="it-IT" dirty="0">
                <a:solidFill>
                  <a:schemeClr val="tx1"/>
                </a:solidFill>
              </a:rPr>
              <a:t> control chart </a:t>
            </a:r>
            <a:r>
              <a:rPr lang="it-IT" b="0" i="0" u="none" strike="noStrike" baseline="0" dirty="0">
                <a:solidFill>
                  <a:srgbClr val="000000"/>
                </a:solidFill>
              </a:rPr>
              <a:t>è uno strumento statistico che permette di monitorare il valore di un attributo </a:t>
            </a:r>
            <a:r>
              <a:rPr lang="it-IT" dirty="0">
                <a:solidFill>
                  <a:srgbClr val="000000"/>
                </a:solidFill>
              </a:rPr>
              <a:t>di</a:t>
            </a:r>
            <a:r>
              <a:rPr lang="it-IT" b="0" i="0" u="none" strike="noStrike" baseline="0" dirty="0">
                <a:solidFill>
                  <a:srgbClr val="000000"/>
                </a:solidFill>
              </a:rPr>
              <a:t> un certo processo nel tempo.</a:t>
            </a:r>
          </a:p>
          <a:p>
            <a:pPr marL="109728" indent="0">
              <a:buNone/>
            </a:pPr>
            <a:r>
              <a:rPr lang="it-IT" b="0" i="0" u="none" strike="noStrike" baseline="0" dirty="0">
                <a:solidFill>
                  <a:srgbClr val="000000"/>
                </a:solidFill>
              </a:rPr>
              <a:t>Esso permette di:</a:t>
            </a:r>
          </a:p>
          <a:p>
            <a:r>
              <a:rPr lang="it-IT" dirty="0">
                <a:solidFill>
                  <a:srgbClr val="000000"/>
                </a:solidFill>
              </a:rPr>
              <a:t>D</a:t>
            </a:r>
            <a:r>
              <a:rPr lang="it-IT" b="0" i="0" u="none" strike="noStrike" baseline="0" dirty="0">
                <a:solidFill>
                  <a:srgbClr val="000000"/>
                </a:solidFill>
              </a:rPr>
              <a:t>eterminare se il processo è stabile rispetto all’attributo di interesse, cioè se il valore che l’attributo assume nel tempo è contenuto in un certo intervallo, oppure se è instabile;</a:t>
            </a:r>
          </a:p>
          <a:p>
            <a:r>
              <a:rPr lang="it-IT" dirty="0">
                <a:solidFill>
                  <a:srgbClr val="000000"/>
                </a:solidFill>
              </a:rPr>
              <a:t>Predire i valori che l’attributo potrà assumere in futuro, in modo da agire preventivamente.</a:t>
            </a:r>
            <a:endParaRPr lang="it-IT" b="0" i="0" u="none" strike="noStrike" baseline="0" dirty="0">
              <a:solidFill>
                <a:srgbClr val="000000"/>
              </a:solidFill>
            </a:endParaRPr>
          </a:p>
          <a:p>
            <a:pPr marL="109728" indent="0">
              <a:buNone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DEF9805-3E62-48E8-8769-E82E332A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>
                <a:solidFill>
                  <a:schemeClr val="tx1"/>
                </a:solidFill>
              </a:rPr>
              <a:t>Introduzione: Scopo del deliverable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2485645"/>
            <a:ext cx="10972800" cy="4325112"/>
          </a:xfrm>
        </p:spPr>
        <p:txBody>
          <a:bodyPr rtlCol="0"/>
          <a:lstStyle/>
          <a:p>
            <a:pPr marL="109728" indent="0" rtl="0">
              <a:buNone/>
            </a:pPr>
            <a:r>
              <a:rPr lang="it-IT" dirty="0">
                <a:solidFill>
                  <a:schemeClr val="tx1"/>
                </a:solidFill>
              </a:rPr>
              <a:t>Si vuole realizzare un </a:t>
            </a:r>
            <a:r>
              <a:rPr lang="it-IT" dirty="0" err="1">
                <a:solidFill>
                  <a:schemeClr val="tx1"/>
                </a:solidFill>
              </a:rPr>
              <a:t>process</a:t>
            </a:r>
            <a:r>
              <a:rPr lang="it-IT" dirty="0">
                <a:solidFill>
                  <a:schemeClr val="tx1"/>
                </a:solidFill>
              </a:rPr>
              <a:t> control chart del progetto software FALCON.</a:t>
            </a:r>
          </a:p>
          <a:p>
            <a:pPr marL="109728" indent="0" rtl="0">
              <a:buNone/>
            </a:pPr>
            <a:r>
              <a:rPr lang="it-IT" dirty="0">
                <a:solidFill>
                  <a:schemeClr val="tx1"/>
                </a:solidFill>
              </a:rPr>
              <a:t>Sull’asse delle ordinate va posto l’attributo di interesse sul quale misurare la stabilità: il numero di </a:t>
            </a:r>
            <a:r>
              <a:rPr lang="it-IT" dirty="0" err="1">
                <a:solidFill>
                  <a:schemeClr val="tx1"/>
                </a:solidFill>
              </a:rPr>
              <a:t>fixed</a:t>
            </a:r>
            <a:r>
              <a:rPr lang="it-IT" dirty="0">
                <a:solidFill>
                  <a:schemeClr val="tx1"/>
                </a:solidFill>
              </a:rPr>
              <a:t> ticket.</a:t>
            </a:r>
          </a:p>
          <a:p>
            <a:pPr marL="109728" indent="0" rtl="0">
              <a:buNone/>
            </a:pPr>
            <a:r>
              <a:rPr lang="it-IT" dirty="0">
                <a:solidFill>
                  <a:schemeClr val="tx1"/>
                </a:solidFill>
              </a:rPr>
              <a:t>L’asse delle ascisse deve invece necessariamente essere temporalmente ordinato: si è scelto di usare i mesi.</a:t>
            </a:r>
          </a:p>
          <a:p>
            <a:pPr marL="109728" indent="0" rtl="0">
              <a:buNone/>
            </a:pPr>
            <a:r>
              <a:rPr lang="it-IT" dirty="0">
                <a:solidFill>
                  <a:schemeClr val="tx1"/>
                </a:solidFill>
              </a:rPr>
              <a:t>Per raccogliere le informazioni necessarie si utilizza </a:t>
            </a:r>
            <a:r>
              <a:rPr lang="it-IT" dirty="0" err="1">
                <a:solidFill>
                  <a:schemeClr val="tx1"/>
                </a:solidFill>
              </a:rPr>
              <a:t>Jira</a:t>
            </a:r>
            <a:r>
              <a:rPr lang="it-IT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AF9D3E0-A3EB-4DBA-B51A-C302A5A4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>
                <a:solidFill>
                  <a:schemeClr val="tx1"/>
                </a:solidFill>
              </a:rPr>
              <a:t>Jira</a:t>
            </a:r>
            <a:r>
              <a:rPr lang="it-IT" dirty="0">
                <a:solidFill>
                  <a:schemeClr val="tx1"/>
                </a:solidFill>
              </a:rPr>
              <a:t> REST API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sz="half" idx="1"/>
          </p:nvPr>
        </p:nvSpPr>
        <p:spPr>
          <a:xfrm>
            <a:off x="609599" y="2249425"/>
            <a:ext cx="10972799" cy="3884247"/>
          </a:xfrm>
        </p:spPr>
        <p:txBody>
          <a:bodyPr rtlCol="0">
            <a:noAutofit/>
          </a:bodyPr>
          <a:lstStyle/>
          <a:p>
            <a:pPr marL="109728" indent="0">
              <a:buNone/>
            </a:pPr>
            <a:r>
              <a:rPr lang="it-IT" sz="2800" dirty="0">
                <a:solidFill>
                  <a:schemeClr val="tx1"/>
                </a:solidFill>
              </a:rPr>
              <a:t>La query utilizzata per ottenere le informazioni necessarie attraverso la </a:t>
            </a:r>
            <a:r>
              <a:rPr lang="it-IT" sz="2800" dirty="0" err="1">
                <a:solidFill>
                  <a:schemeClr val="tx1"/>
                </a:solidFill>
              </a:rPr>
              <a:t>Jira</a:t>
            </a:r>
            <a:r>
              <a:rPr lang="it-IT" sz="2800" dirty="0">
                <a:solidFill>
                  <a:schemeClr val="tx1"/>
                </a:solidFill>
              </a:rPr>
              <a:t> REST API è:</a:t>
            </a:r>
          </a:p>
          <a:p>
            <a:r>
              <a:rPr lang="it-IT" sz="2800" i="1" dirty="0">
                <a:solidFill>
                  <a:schemeClr val="tx1"/>
                </a:solidFill>
              </a:rPr>
              <a:t>project = FALCON AND </a:t>
            </a:r>
          </a:p>
          <a:p>
            <a:r>
              <a:rPr lang="it-IT" sz="2800" i="1" dirty="0">
                <a:solidFill>
                  <a:schemeClr val="tx1"/>
                </a:solidFill>
              </a:rPr>
              <a:t>status = </a:t>
            </a:r>
            <a:r>
              <a:rPr lang="it-IT" sz="2800" i="1" dirty="0" err="1">
                <a:solidFill>
                  <a:schemeClr val="tx1"/>
                </a:solidFill>
              </a:rPr>
              <a:t>closed</a:t>
            </a:r>
            <a:r>
              <a:rPr lang="it-IT" sz="2800" i="1" dirty="0">
                <a:solidFill>
                  <a:schemeClr val="tx1"/>
                </a:solidFill>
              </a:rPr>
              <a:t> OR </a:t>
            </a:r>
            <a:r>
              <a:rPr lang="it-IT" sz="2800" i="1" dirty="0" err="1">
                <a:solidFill>
                  <a:schemeClr val="tx1"/>
                </a:solidFill>
              </a:rPr>
              <a:t>resolved</a:t>
            </a:r>
            <a:r>
              <a:rPr lang="it-IT" sz="2800" i="1" dirty="0">
                <a:solidFill>
                  <a:schemeClr val="tx1"/>
                </a:solidFill>
              </a:rPr>
              <a:t> </a:t>
            </a:r>
          </a:p>
          <a:p>
            <a:r>
              <a:rPr lang="it-IT" sz="2800" i="1" dirty="0">
                <a:solidFill>
                  <a:schemeClr val="tx1"/>
                </a:solidFill>
              </a:rPr>
              <a:t>AND </a:t>
            </a:r>
            <a:r>
              <a:rPr lang="it-IT" sz="2800" i="1" dirty="0" err="1">
                <a:solidFill>
                  <a:schemeClr val="tx1"/>
                </a:solidFill>
              </a:rPr>
              <a:t>resolution</a:t>
            </a:r>
            <a:r>
              <a:rPr lang="it-IT" sz="2800" i="1" dirty="0">
                <a:solidFill>
                  <a:schemeClr val="tx1"/>
                </a:solidFill>
              </a:rPr>
              <a:t> = </a:t>
            </a:r>
            <a:r>
              <a:rPr lang="it-IT" sz="2800" i="1" dirty="0" err="1">
                <a:solidFill>
                  <a:schemeClr val="tx1"/>
                </a:solidFill>
              </a:rPr>
              <a:t>fixed</a:t>
            </a:r>
            <a:r>
              <a:rPr lang="it-IT" sz="2800" i="1" dirty="0">
                <a:solidFill>
                  <a:schemeClr val="tx1"/>
                </a:solidFill>
              </a:rPr>
              <a:t> </a:t>
            </a:r>
          </a:p>
          <a:p>
            <a:r>
              <a:rPr lang="it-IT" sz="2800" i="1" dirty="0">
                <a:solidFill>
                  <a:schemeClr val="tx1"/>
                </a:solidFill>
              </a:rPr>
              <a:t>&amp;fields=</a:t>
            </a:r>
            <a:r>
              <a:rPr lang="it-IT" sz="2800" i="1" dirty="0" err="1">
                <a:solidFill>
                  <a:schemeClr val="tx1"/>
                </a:solidFill>
              </a:rPr>
              <a:t>key,resolutiondate,versions,created</a:t>
            </a:r>
            <a:endParaRPr lang="it-IT" sz="2800" i="1" dirty="0">
              <a:solidFill>
                <a:schemeClr val="tx1"/>
              </a:solidFill>
            </a:endParaRPr>
          </a:p>
          <a:p>
            <a:pPr marL="109728" indent="0">
              <a:buNone/>
            </a:pPr>
            <a:r>
              <a:rPr lang="it-IT" sz="2800" dirty="0">
                <a:solidFill>
                  <a:schemeClr val="tx1"/>
                </a:solidFill>
              </a:rPr>
              <a:t>Volendo ottenere tutte le tipologie di ticket, nessun valore particolare è stato impostato per l’attributo </a:t>
            </a:r>
            <a:r>
              <a:rPr lang="it-IT" sz="2800" i="1" dirty="0" err="1">
                <a:solidFill>
                  <a:schemeClr val="tx1"/>
                </a:solidFill>
              </a:rPr>
              <a:t>issuedType</a:t>
            </a:r>
            <a:r>
              <a:rPr lang="it-IT" sz="2800" i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51CA646-1EBE-47CF-9470-DDA753D21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703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>
                <a:solidFill>
                  <a:schemeClr val="tx1"/>
                </a:solidFill>
              </a:rPr>
              <a:t>Jira</a:t>
            </a:r>
            <a:r>
              <a:rPr lang="it-IT" dirty="0">
                <a:solidFill>
                  <a:schemeClr val="tx1"/>
                </a:solidFill>
              </a:rPr>
              <a:t> REST API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sz="half" idx="1"/>
          </p:nvPr>
        </p:nvSpPr>
        <p:spPr>
          <a:xfrm>
            <a:off x="609599" y="2249425"/>
            <a:ext cx="10972799" cy="2474975"/>
          </a:xfrm>
        </p:spPr>
        <p:txBody>
          <a:bodyPr rtlCol="0">
            <a:normAutofit/>
          </a:bodyPr>
          <a:lstStyle/>
          <a:p>
            <a:pPr marL="109728" indent="0">
              <a:buNone/>
            </a:pPr>
            <a:r>
              <a:rPr lang="it-IT" sz="2800" dirty="0">
                <a:solidFill>
                  <a:schemeClr val="tx1"/>
                </a:solidFill>
              </a:rPr>
              <a:t>Di seguito un esempio dei risultati ottenuti, da cui sono state ricavate le informazioni necessarie per costruire il </a:t>
            </a:r>
            <a:r>
              <a:rPr lang="it-IT" sz="2800" dirty="0" err="1">
                <a:solidFill>
                  <a:schemeClr val="tx1"/>
                </a:solidFill>
              </a:rPr>
              <a:t>process</a:t>
            </a:r>
            <a:r>
              <a:rPr lang="it-IT" sz="2800" dirty="0">
                <a:solidFill>
                  <a:schemeClr val="tx1"/>
                </a:solidFill>
              </a:rPr>
              <a:t> control chart. </a:t>
            </a:r>
          </a:p>
          <a:p>
            <a:pPr marL="109728" indent="0">
              <a:buNone/>
            </a:pPr>
            <a:r>
              <a:rPr lang="it-IT" sz="2800" dirty="0">
                <a:solidFill>
                  <a:schemeClr val="tx1"/>
                </a:solidFill>
              </a:rPr>
              <a:t>Il campo di maggior interesse per l’analisi in questione è </a:t>
            </a:r>
            <a:r>
              <a:rPr lang="it-IT" sz="2800" i="1" dirty="0" err="1">
                <a:solidFill>
                  <a:schemeClr val="tx1"/>
                </a:solidFill>
              </a:rPr>
              <a:t>resolutiondate</a:t>
            </a:r>
            <a:r>
              <a:rPr lang="it-IT" sz="2800" i="1" dirty="0">
                <a:solidFill>
                  <a:schemeClr val="tx1"/>
                </a:solidFill>
              </a:rPr>
              <a:t>, </a:t>
            </a:r>
            <a:r>
              <a:rPr lang="it-IT" sz="2800" dirty="0">
                <a:solidFill>
                  <a:schemeClr val="tx1"/>
                </a:solidFill>
              </a:rPr>
              <a:t>corrispondente alla data di chiusura del ticket su </a:t>
            </a:r>
            <a:r>
              <a:rPr lang="it-IT" sz="2800" dirty="0" err="1">
                <a:solidFill>
                  <a:schemeClr val="tx1"/>
                </a:solidFill>
              </a:rPr>
              <a:t>Jira</a:t>
            </a:r>
            <a:r>
              <a:rPr lang="it-IT" sz="28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" name="Segnaposto contenuto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29D851E8-3357-43AE-974C-4EDA73247A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433" y="4350467"/>
            <a:ext cx="7169340" cy="2158966"/>
          </a:xfrm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51CA646-1EBE-47CF-9470-DDA753D21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it-IT" smtClean="0"/>
              <a:t>6</a:t>
            </a:fld>
            <a:endParaRPr lang="it-IT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F6A4921A-C927-4A26-8977-67A0C27E700A}"/>
              </a:ext>
            </a:extLst>
          </p:cNvPr>
          <p:cNvSpPr/>
          <p:nvPr/>
        </p:nvSpPr>
        <p:spPr>
          <a:xfrm>
            <a:off x="2640458" y="5681609"/>
            <a:ext cx="5322014" cy="2157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053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>
                <a:solidFill>
                  <a:schemeClr val="tx1"/>
                </a:solidFill>
              </a:rPr>
              <a:t>Implementazione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109728" indent="0">
              <a:buNone/>
            </a:pPr>
            <a:r>
              <a:rPr lang="it-IT" dirty="0">
                <a:solidFill>
                  <a:schemeClr val="tx1"/>
                </a:solidFill>
              </a:rPr>
              <a:t>P</a:t>
            </a:r>
            <a:r>
              <a:rPr lang="it-IT" sz="2800" dirty="0">
                <a:solidFill>
                  <a:schemeClr val="tx1"/>
                </a:solidFill>
              </a:rPr>
              <a:t>er ogni ticket restituito da </a:t>
            </a:r>
            <a:r>
              <a:rPr lang="it-IT" sz="2800" dirty="0" err="1">
                <a:solidFill>
                  <a:schemeClr val="tx1"/>
                </a:solidFill>
              </a:rPr>
              <a:t>Jira</a:t>
            </a:r>
            <a:r>
              <a:rPr lang="it-IT" dirty="0">
                <a:solidFill>
                  <a:schemeClr val="tx1"/>
                </a:solidFill>
              </a:rPr>
              <a:t> si ottiene il valore di </a:t>
            </a:r>
            <a:r>
              <a:rPr lang="it-IT" i="1" dirty="0" err="1">
                <a:solidFill>
                  <a:schemeClr val="tx1"/>
                </a:solidFill>
              </a:rPr>
              <a:t>resolutiondate</a:t>
            </a:r>
            <a:r>
              <a:rPr lang="it-IT" i="1" dirty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e lo si inserisce in una lista di stringhe ordinata temporalmente.</a:t>
            </a:r>
            <a:endParaRPr lang="it-IT" sz="2800" i="1" dirty="0">
              <a:solidFill>
                <a:schemeClr val="tx1"/>
              </a:solidFill>
            </a:endParaRPr>
          </a:p>
          <a:p>
            <a:pPr marL="109728" indent="0" rtl="0">
              <a:buNone/>
            </a:pPr>
            <a:r>
              <a:rPr lang="it-IT" dirty="0">
                <a:solidFill>
                  <a:schemeClr val="tx1"/>
                </a:solidFill>
              </a:rPr>
              <a:t>A partire da questa si contano il numero di </a:t>
            </a:r>
            <a:r>
              <a:rPr lang="it-IT" dirty="0" err="1">
                <a:solidFill>
                  <a:schemeClr val="tx1"/>
                </a:solidFill>
              </a:rPr>
              <a:t>fixed</a:t>
            </a:r>
            <a:r>
              <a:rPr lang="it-IT" dirty="0">
                <a:solidFill>
                  <a:schemeClr val="tx1"/>
                </a:solidFill>
              </a:rPr>
              <a:t> ticket che presentano lo stesso mese come data di chiusura del ticket, supponendo che ad essa corrisponda anche l’ultimo </a:t>
            </a:r>
            <a:r>
              <a:rPr lang="it-IT" dirty="0" err="1">
                <a:solidFill>
                  <a:schemeClr val="tx1"/>
                </a:solidFill>
              </a:rPr>
              <a:t>commit</a:t>
            </a:r>
            <a:r>
              <a:rPr lang="it-IT" dirty="0">
                <a:solidFill>
                  <a:schemeClr val="tx1"/>
                </a:solidFill>
              </a:rPr>
              <a:t> per quel ticket su GitHub.</a:t>
            </a:r>
          </a:p>
          <a:p>
            <a:pPr marL="109728" indent="0" rtl="0">
              <a:buNone/>
            </a:pPr>
            <a:r>
              <a:rPr lang="it-IT" dirty="0">
                <a:solidFill>
                  <a:schemeClr val="tx1"/>
                </a:solidFill>
              </a:rPr>
              <a:t>Questo ha permesso di ottenere un dataset contenente il numero di </a:t>
            </a:r>
            <a:r>
              <a:rPr lang="it-IT" dirty="0" err="1">
                <a:solidFill>
                  <a:schemeClr val="tx1"/>
                </a:solidFill>
              </a:rPr>
              <a:t>fixed</a:t>
            </a:r>
            <a:r>
              <a:rPr lang="it-IT" dirty="0">
                <a:solidFill>
                  <a:schemeClr val="tx1"/>
                </a:solidFill>
              </a:rPr>
              <a:t> ticket per ogni mese, i nostri punti sul grafico.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DF149BC-321B-4F22-AAD0-67FA25B06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4608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>
                <a:solidFill>
                  <a:schemeClr val="tx1"/>
                </a:solidFill>
              </a:rPr>
              <a:t>Implementazione: </a:t>
            </a:r>
            <a:r>
              <a:rPr lang="it-IT" dirty="0" err="1">
                <a:solidFill>
                  <a:schemeClr val="tx1"/>
                </a:solidFill>
              </a:rPr>
              <a:t>Upper</a:t>
            </a:r>
            <a:r>
              <a:rPr lang="it-IT" dirty="0">
                <a:solidFill>
                  <a:schemeClr val="tx1"/>
                </a:solidFill>
              </a:rPr>
              <a:t> e Lower Limit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109728" indent="0" rtl="0">
              <a:buNone/>
            </a:pPr>
            <a:r>
              <a:rPr lang="it-IT" dirty="0">
                <a:solidFill>
                  <a:schemeClr val="tx1"/>
                </a:solidFill>
              </a:rPr>
              <a:t>Dal dataset creato sono state calcolate anche media e deviazione standard, necessarie per lo sviluppo dei due limiti. </a:t>
            </a:r>
          </a:p>
          <a:p>
            <a:r>
              <a:rPr lang="it-IT" dirty="0" err="1">
                <a:solidFill>
                  <a:schemeClr val="tx1"/>
                </a:solidFill>
              </a:rPr>
              <a:t>Upper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limit</a:t>
            </a:r>
            <a:r>
              <a:rPr lang="it-IT" dirty="0">
                <a:solidFill>
                  <a:schemeClr val="tx1"/>
                </a:solidFill>
              </a:rPr>
              <a:t>: media + 3* deviazione standard</a:t>
            </a:r>
          </a:p>
          <a:p>
            <a:r>
              <a:rPr lang="it-IT" dirty="0">
                <a:solidFill>
                  <a:schemeClr val="tx1"/>
                </a:solidFill>
              </a:rPr>
              <a:t>Lowe </a:t>
            </a:r>
            <a:r>
              <a:rPr lang="it-IT" dirty="0" err="1">
                <a:solidFill>
                  <a:schemeClr val="tx1"/>
                </a:solidFill>
              </a:rPr>
              <a:t>limit</a:t>
            </a:r>
            <a:r>
              <a:rPr lang="it-IT" dirty="0">
                <a:solidFill>
                  <a:schemeClr val="tx1"/>
                </a:solidFill>
              </a:rPr>
              <a:t>: media - 3* deviazione standard</a:t>
            </a:r>
          </a:p>
          <a:p>
            <a:pPr marL="109728" indent="0" rtl="0">
              <a:buNone/>
            </a:pPr>
            <a:r>
              <a:rPr lang="it-IT" dirty="0">
                <a:solidFill>
                  <a:schemeClr val="tx1"/>
                </a:solidFill>
              </a:rPr>
              <a:t>L’intervallo tra i due limiti rappresenta il range entro il quale il processo sotto osservazione mantiene un comportamento stabile.</a:t>
            </a:r>
          </a:p>
          <a:p>
            <a:pPr marL="109728" indent="0" rtl="0">
              <a:buNone/>
            </a:pPr>
            <a:r>
              <a:rPr lang="it-IT" dirty="0">
                <a:solidFill>
                  <a:schemeClr val="tx1"/>
                </a:solidFill>
              </a:rPr>
              <a:t>Media, </a:t>
            </a:r>
            <a:r>
              <a:rPr lang="it-IT" dirty="0" err="1">
                <a:solidFill>
                  <a:schemeClr val="tx1"/>
                </a:solidFill>
              </a:rPr>
              <a:t>upper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limit</a:t>
            </a:r>
            <a:r>
              <a:rPr lang="it-IT" dirty="0">
                <a:solidFill>
                  <a:schemeClr val="tx1"/>
                </a:solidFill>
              </a:rPr>
              <a:t> e </a:t>
            </a:r>
            <a:r>
              <a:rPr lang="it-IT" dirty="0" err="1">
                <a:solidFill>
                  <a:schemeClr val="tx1"/>
                </a:solidFill>
              </a:rPr>
              <a:t>lower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limit</a:t>
            </a:r>
            <a:r>
              <a:rPr lang="it-IT" dirty="0">
                <a:solidFill>
                  <a:schemeClr val="tx1"/>
                </a:solidFill>
              </a:rPr>
              <a:t> sono stati aggiunti nel grafico come </a:t>
            </a:r>
            <a:r>
              <a:rPr lang="it-IT">
                <a:solidFill>
                  <a:schemeClr val="tx1"/>
                </a:solidFill>
              </a:rPr>
              <a:t>rette orizzontali.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756850C-74F3-4135-A0BA-D310B7793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2259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B4E426AD-0FA7-4801-8072-BFA182FB8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669883"/>
            <a:ext cx="2447926" cy="1066800"/>
          </a:xfrm>
        </p:spPr>
        <p:txBody>
          <a:bodyPr rtlCol="0">
            <a:normAutofit/>
          </a:bodyPr>
          <a:lstStyle/>
          <a:p>
            <a:pPr rtl="0"/>
            <a:r>
              <a:rPr lang="it-IT">
                <a:solidFill>
                  <a:schemeClr val="tx1"/>
                </a:solidFill>
              </a:rPr>
              <a:t>Risultati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13024A22-8534-4202-913E-CCD625B4C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it-IT" smtClean="0"/>
              <a:t>9</a:t>
            </a:fld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C74833C-6096-4A7A-8EA7-5A70A221D5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357" y="844339"/>
            <a:ext cx="7127769" cy="577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34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zione corso di formazion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4863_TF03460604" id="{0A3C80E5-82BA-4D2E-A97D-67647DD79327}" vid="{DD5ADC5B-0BA5-4943-8E7D-1ECB610ACD9B}"/>
    </a:ext>
  </a:extLst>
</a:theme>
</file>

<file path=ppt/theme/theme2.xml><?xml version="1.0" encoding="utf-8"?>
<a:theme xmlns:a="http://schemas.openxmlformats.org/drawingml/2006/main" name="Tema di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corso di formazione</Template>
  <TotalTime>126</TotalTime>
  <Words>696</Words>
  <Application>Microsoft Office PowerPoint</Application>
  <PresentationFormat>Widescreen</PresentationFormat>
  <Paragraphs>80</Paragraphs>
  <Slides>12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Arial</vt:lpstr>
      <vt:lpstr>Calibri</vt:lpstr>
      <vt:lpstr>Georgia</vt:lpstr>
      <vt:lpstr>Wingdings 2</vt:lpstr>
      <vt:lpstr>Presentazione corso di formazione</vt:lpstr>
      <vt:lpstr>PROCESS CONTROL CHART</vt:lpstr>
      <vt:lpstr>Indice</vt:lpstr>
      <vt:lpstr>Introduzione: Cosa è un process control chart?</vt:lpstr>
      <vt:lpstr>Introduzione: Scopo del deliverable</vt:lpstr>
      <vt:lpstr>Jira REST API</vt:lpstr>
      <vt:lpstr>Jira REST API</vt:lpstr>
      <vt:lpstr>Implementazione</vt:lpstr>
      <vt:lpstr>Implementazione: Upper e Lower Limit</vt:lpstr>
      <vt:lpstr>Risultati</vt:lpstr>
      <vt:lpstr>Discussione</vt:lpstr>
      <vt:lpstr>Discussione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 del corso di formazione</dc:title>
  <dc:creator>gian marco falcone</dc:creator>
  <cp:lastModifiedBy>gian marco falcone</cp:lastModifiedBy>
  <cp:revision>25</cp:revision>
  <dcterms:created xsi:type="dcterms:W3CDTF">2021-07-12T21:36:06Z</dcterms:created>
  <dcterms:modified xsi:type="dcterms:W3CDTF">2021-07-13T09:30:13Z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