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72" r:id="rId7"/>
    <p:sldId id="263" r:id="rId8"/>
    <p:sldId id="265" r:id="rId9"/>
    <p:sldId id="262" r:id="rId10"/>
    <p:sldId id="264" r:id="rId11"/>
    <p:sldId id="271" r:id="rId12"/>
    <p:sldId id="26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33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26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00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0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972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41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73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CC12572-A062-4203-8802-61222DE54430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FE5798-49C2-4723-80E2-53E33EB0055D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D8179-F27A-4708-9321-EB68D3D8DDB2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A4FC4-4266-4FB0-B2FA-7BE71C80D0AF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6E145-317E-4C71-BDC9-B6092275F068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8D56-D782-424A-B552-BC41C7033609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21B46-0B4B-4F8E-B367-CE9C56BC047A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5CE1E32-5F19-4B62-94C6-0B55C76D7D26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A0975-1491-4BA1-9C96-F378B5DDE446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852C5-29EE-4E76-AF8C-15F84FA74647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4BDE2-1225-4BB7-B487-8473A6E4C0C7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6CF239-6CC3-46D4-85DE-BC69F2D29FB0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ckGiammy/Deliverable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ShockGiammy_Deliverable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2223049"/>
            <a:ext cx="11277600" cy="1470025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/>
              <a:t>PROCESS CONTROL CHART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r>
              <a:rPr lang="it-IT" dirty="0">
                <a:solidFill>
                  <a:schemeClr val="tx1"/>
                </a:solidFill>
              </a:rPr>
              <a:t>Gian Marco Falcone - 0300251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Discussione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sz="half" idx="1"/>
          </p:nvPr>
        </p:nvSpPr>
        <p:spPr>
          <a:xfrm>
            <a:off x="609600" y="2453064"/>
            <a:ext cx="10610850" cy="4341875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In totale sono stati individuati, per il progetto Falcon, 1555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Il periodo temporale sotto osservazione va da Maggio 2013, a cui risale il primo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 su </a:t>
            </a:r>
            <a:r>
              <a:rPr lang="it-IT" sz="2400" dirty="0" err="1">
                <a:solidFill>
                  <a:schemeClr val="tx1"/>
                </a:solidFill>
              </a:rPr>
              <a:t>Jira</a:t>
            </a:r>
            <a:r>
              <a:rPr lang="it-IT" sz="2400" dirty="0">
                <a:solidFill>
                  <a:schemeClr val="tx1"/>
                </a:solidFill>
              </a:rPr>
              <a:t>, ad Aprile 2018, data dell’ultimo. Si suppone che da allora il progetto non sia più sotto sviluppo.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Considerando che il </a:t>
            </a:r>
            <a:r>
              <a:rPr lang="it-IT" sz="2400" dirty="0" err="1">
                <a:solidFill>
                  <a:schemeClr val="tx1"/>
                </a:solidFill>
              </a:rPr>
              <a:t>lower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, secondo il dataset ottenuto, avrebbe assunto un valore negativo, e poiché tale valore abbia poco senso per l’attributo sotto osservazione, si è posto il </a:t>
            </a:r>
            <a:r>
              <a:rPr lang="it-IT" sz="2400" dirty="0" err="1">
                <a:solidFill>
                  <a:schemeClr val="tx1"/>
                </a:solidFill>
              </a:rPr>
              <a:t>lower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 in corrispondenza dello 0.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A9C7C7-8B31-4F59-BD3B-7FA7852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Discussione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sz="half" idx="1"/>
          </p:nvPr>
        </p:nvSpPr>
        <p:spPr>
          <a:xfrm>
            <a:off x="609600" y="2393263"/>
            <a:ext cx="10610850" cy="4341875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Si nota che il processo in questione risulta essere stabile, poiché tutti i punti del grafico appartengono all’intervallo, sinonimo che nessun periodo temporale ha avuto una variazione significativa dei difetti.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Ciò nonostante si nota un incremento dei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 nel periodo tra Novembre 2014 e Settembre 2016, probabilmente a causa di un particolare interesse nello sviluppo del software in quel periodo.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A partire invece da Marzo 2017 il numero di </a:t>
            </a:r>
            <a:r>
              <a:rPr lang="it-IT" sz="2400" dirty="0" err="1">
                <a:solidFill>
                  <a:schemeClr val="tx1"/>
                </a:solidFill>
              </a:rPr>
              <a:t>fixed</a:t>
            </a:r>
            <a:r>
              <a:rPr lang="it-IT" sz="2400" dirty="0">
                <a:solidFill>
                  <a:schemeClr val="tx1"/>
                </a:solidFill>
              </a:rPr>
              <a:t> ticket è quasi nullo, segno di un imminente abbandono nello sviluppo del progetto.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A9C7C7-8B31-4F59-BD3B-7FA7852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6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Links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752858"/>
            <a:ext cx="10972800" cy="3514378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Github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3"/>
              </a:rPr>
              <a:t>https://github.com/ShockGiammy/Deliverable1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</a:p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SonarCloud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4"/>
              </a:rPr>
              <a:t>https://sonarcloud.io/dashboard?id=ShockGiammy_Deliverable1</a:t>
            </a:r>
            <a:r>
              <a:rPr lang="it-IT" sz="24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370AED-E30E-47B3-87D5-23F71094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>
                <a:solidFill>
                  <a:schemeClr val="tx1"/>
                </a:solidFill>
              </a:rPr>
              <a:t>Introduzione: Cosa è un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chart?</a:t>
            </a:r>
          </a:p>
          <a:p>
            <a:r>
              <a:rPr lang="it-IT" dirty="0">
                <a:solidFill>
                  <a:schemeClr val="tx1"/>
                </a:solidFill>
              </a:rPr>
              <a:t>Introduzione: Scopo del deliverable</a:t>
            </a:r>
          </a:p>
          <a:p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>
                <a:solidFill>
                  <a:schemeClr val="tx1"/>
                </a:solidFill>
              </a:rPr>
              <a:t> REST </a:t>
            </a:r>
            <a:r>
              <a:rPr lang="it-IT" dirty="0">
                <a:solidFill>
                  <a:schemeClr val="tx1"/>
                </a:solidFill>
              </a:rPr>
              <a:t>API</a:t>
            </a:r>
          </a:p>
          <a:p>
            <a:r>
              <a:rPr lang="it-IT" dirty="0">
                <a:solidFill>
                  <a:schemeClr val="tx1"/>
                </a:solidFill>
              </a:rPr>
              <a:t>Implementazione</a:t>
            </a:r>
          </a:p>
          <a:p>
            <a:r>
              <a:rPr lang="it-IT" dirty="0">
                <a:solidFill>
                  <a:schemeClr val="tx1"/>
                </a:solidFill>
              </a:rPr>
              <a:t>Implementazione: </a:t>
            </a:r>
            <a:r>
              <a:rPr lang="it-IT" dirty="0" err="1">
                <a:solidFill>
                  <a:schemeClr val="tx1"/>
                </a:solidFill>
              </a:rPr>
              <a:t>Upper</a:t>
            </a:r>
            <a:r>
              <a:rPr lang="it-IT" dirty="0">
                <a:solidFill>
                  <a:schemeClr val="tx1"/>
                </a:solidFill>
              </a:rPr>
              <a:t> e Lower Limit</a:t>
            </a:r>
          </a:p>
          <a:p>
            <a:r>
              <a:rPr lang="it-IT" dirty="0">
                <a:solidFill>
                  <a:schemeClr val="tx1"/>
                </a:solidFill>
              </a:rPr>
              <a:t>Risultati</a:t>
            </a:r>
          </a:p>
          <a:p>
            <a:r>
              <a:rPr lang="it-IT" dirty="0">
                <a:solidFill>
                  <a:schemeClr val="tx1"/>
                </a:solidFill>
              </a:rPr>
              <a:t>Discussione</a:t>
            </a:r>
          </a:p>
          <a:p>
            <a:r>
              <a:rPr lang="it-IT" dirty="0">
                <a:solidFill>
                  <a:schemeClr val="tx1"/>
                </a:solidFill>
              </a:rPr>
              <a:t>Links</a:t>
            </a:r>
          </a:p>
          <a:p>
            <a:pPr marL="109728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4AA44F-B241-4DA3-A1B0-BFE1FF13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Introduzione: Cosa è un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/>
            <a:endParaRPr lang="it-IT" b="0" i="0" u="none" strike="noStrike" baseline="0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 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è uno strumento statistico che permette di monitorare il valore di un attributo </a:t>
            </a:r>
            <a:r>
              <a:rPr lang="it-IT" dirty="0">
                <a:solidFill>
                  <a:srgbClr val="000000"/>
                </a:solidFill>
              </a:rPr>
              <a:t>di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 un certo processo nel tempo.</a:t>
            </a:r>
          </a:p>
          <a:p>
            <a:pPr marL="109728" indent="0">
              <a:buNone/>
            </a:pPr>
            <a:r>
              <a:rPr lang="it-IT" b="0" i="0" u="none" strike="noStrike" baseline="0" dirty="0">
                <a:solidFill>
                  <a:srgbClr val="000000"/>
                </a:solidFill>
              </a:rPr>
              <a:t>Esso permette di:</a:t>
            </a:r>
          </a:p>
          <a:p>
            <a:r>
              <a:rPr lang="it-IT" dirty="0">
                <a:solidFill>
                  <a:srgbClr val="000000"/>
                </a:solidFill>
              </a:rPr>
              <a:t>D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eterminare se il processo è stabile rispetto all’attributo di interesse, cioè se il valore che l’attributo assume nel tempo è contenuto in un certo intervallo, oppure se è instabile;</a:t>
            </a:r>
          </a:p>
          <a:p>
            <a:r>
              <a:rPr lang="it-IT" dirty="0">
                <a:solidFill>
                  <a:srgbClr val="000000"/>
                </a:solidFill>
              </a:rPr>
              <a:t>Predire i valori che l’attributo potrà assumere in futuro, in modo da agire preventivamente.</a:t>
            </a:r>
            <a:endParaRPr lang="it-IT" b="0" i="0" u="none" strike="noStrike" baseline="0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EF9805-3E62-48E8-8769-E82E332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Introduzione: Scopo del deliverable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485645"/>
            <a:ext cx="10972800" cy="4325112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Si vuole realizzare un </a:t>
            </a:r>
            <a:r>
              <a:rPr lang="it-IT" dirty="0" err="1">
                <a:solidFill>
                  <a:schemeClr val="tx1"/>
                </a:solidFill>
              </a:rPr>
              <a:t>process</a:t>
            </a:r>
            <a:r>
              <a:rPr lang="it-IT" dirty="0">
                <a:solidFill>
                  <a:schemeClr val="tx1"/>
                </a:solidFill>
              </a:rPr>
              <a:t> control chart del progetto software FALCON.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Sull’asse delle ordinate va posto l’attributo di interesse sul quale misurare la stabilità: il numero di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ticket.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L’asse delle ascisse deve invece necessariamente essere temporalmente ordinato: si è scelto di usare i mesi.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Per raccogliere le informazioni necessarie si utilizza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D3E0-A3EB-4DBA-B51A-C302A5A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REST API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3884247"/>
          </a:xfrm>
        </p:spPr>
        <p:txBody>
          <a:bodyPr rtlCol="0">
            <a:noAutofit/>
          </a:bodyPr>
          <a:lstStyle/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La query utilizzata per ottenere le informazioni necessarie attraverso la </a:t>
            </a:r>
            <a:r>
              <a:rPr lang="it-IT" sz="2800" dirty="0" err="1">
                <a:solidFill>
                  <a:schemeClr val="tx1"/>
                </a:solidFill>
              </a:rPr>
              <a:t>Jira</a:t>
            </a:r>
            <a:r>
              <a:rPr lang="it-IT" sz="2800" dirty="0">
                <a:solidFill>
                  <a:schemeClr val="tx1"/>
                </a:solidFill>
              </a:rPr>
              <a:t> REST API è: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project = FALCON AND 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status = </a:t>
            </a:r>
            <a:r>
              <a:rPr lang="it-IT" sz="2800" i="1" dirty="0" err="1">
                <a:solidFill>
                  <a:schemeClr val="tx1"/>
                </a:solidFill>
              </a:rPr>
              <a:t>closed</a:t>
            </a:r>
            <a:r>
              <a:rPr lang="it-IT" sz="2800" i="1" dirty="0">
                <a:solidFill>
                  <a:schemeClr val="tx1"/>
                </a:solidFill>
              </a:rPr>
              <a:t> OR </a:t>
            </a:r>
            <a:r>
              <a:rPr lang="it-IT" sz="2800" i="1" dirty="0" err="1">
                <a:solidFill>
                  <a:schemeClr val="tx1"/>
                </a:solidFill>
              </a:rPr>
              <a:t>resolved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AND </a:t>
            </a:r>
            <a:r>
              <a:rPr lang="it-IT" sz="2800" i="1" dirty="0" err="1">
                <a:solidFill>
                  <a:schemeClr val="tx1"/>
                </a:solidFill>
              </a:rPr>
              <a:t>resolution</a:t>
            </a:r>
            <a:r>
              <a:rPr lang="it-IT" sz="2800" i="1" dirty="0">
                <a:solidFill>
                  <a:schemeClr val="tx1"/>
                </a:solidFill>
              </a:rPr>
              <a:t> = </a:t>
            </a:r>
            <a:r>
              <a:rPr lang="it-IT" sz="2800" i="1" dirty="0" err="1">
                <a:solidFill>
                  <a:schemeClr val="tx1"/>
                </a:solidFill>
              </a:rPr>
              <a:t>fixed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&amp;fields=</a:t>
            </a:r>
            <a:r>
              <a:rPr lang="it-IT" sz="2800" i="1" dirty="0" err="1">
                <a:solidFill>
                  <a:schemeClr val="tx1"/>
                </a:solidFill>
              </a:rPr>
              <a:t>key,resolutiondate,versions,created</a:t>
            </a:r>
            <a:endParaRPr lang="it-IT" sz="2800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Volendo ottenere tutte le tipologie di ticket, nessun valore particolare è stato impostato per l’attributo </a:t>
            </a:r>
            <a:r>
              <a:rPr lang="it-IT" sz="2800" i="1" dirty="0" err="1">
                <a:solidFill>
                  <a:schemeClr val="tx1"/>
                </a:solidFill>
              </a:rPr>
              <a:t>issuedType</a:t>
            </a:r>
            <a:r>
              <a:rPr lang="it-IT" sz="28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REST API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2474975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Di seguito un esempio dei risultati ottenuti, da cui sono state ricavate le informazioni necessarie per costruire il </a:t>
            </a:r>
            <a:r>
              <a:rPr lang="it-IT" sz="2800" dirty="0" err="1">
                <a:solidFill>
                  <a:schemeClr val="tx1"/>
                </a:solidFill>
              </a:rPr>
              <a:t>process</a:t>
            </a:r>
            <a:r>
              <a:rPr lang="it-IT" sz="2800" dirty="0">
                <a:solidFill>
                  <a:schemeClr val="tx1"/>
                </a:solidFill>
              </a:rPr>
              <a:t> control chart. </a:t>
            </a:r>
          </a:p>
          <a:p>
            <a:pPr marL="109728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Il campo di maggior interesse per l’analisi in questione è </a:t>
            </a:r>
            <a:r>
              <a:rPr lang="it-IT" sz="2800" i="1" dirty="0" err="1">
                <a:solidFill>
                  <a:schemeClr val="tx1"/>
                </a:solidFill>
              </a:rPr>
              <a:t>resolutiondate</a:t>
            </a:r>
            <a:r>
              <a:rPr lang="it-IT" sz="2800" i="1" dirty="0">
                <a:solidFill>
                  <a:schemeClr val="tx1"/>
                </a:solidFill>
              </a:rPr>
              <a:t>, </a:t>
            </a:r>
            <a:r>
              <a:rPr lang="it-IT" sz="2800" dirty="0">
                <a:solidFill>
                  <a:schemeClr val="tx1"/>
                </a:solidFill>
              </a:rPr>
              <a:t>corrispondente alla data di chiusura del ticket su </a:t>
            </a:r>
            <a:r>
              <a:rPr lang="it-IT" sz="2800" dirty="0" err="1">
                <a:solidFill>
                  <a:schemeClr val="tx1"/>
                </a:solidFill>
              </a:rPr>
              <a:t>Jira</a:t>
            </a:r>
            <a:r>
              <a:rPr lang="it-IT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D851E8-3357-43AE-974C-4EDA73247A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3" y="4350467"/>
            <a:ext cx="7169340" cy="2158966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6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6A4921A-C927-4A26-8977-67A0C27E700A}"/>
              </a:ext>
            </a:extLst>
          </p:cNvPr>
          <p:cNvSpPr/>
          <p:nvPr/>
        </p:nvSpPr>
        <p:spPr>
          <a:xfrm>
            <a:off x="2640458" y="5681609"/>
            <a:ext cx="5322014" cy="215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5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Implementazione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</a:pPr>
            <a:r>
              <a:rPr lang="it-IT" dirty="0">
                <a:solidFill>
                  <a:schemeClr val="tx1"/>
                </a:solidFill>
              </a:rPr>
              <a:t>P</a:t>
            </a:r>
            <a:r>
              <a:rPr lang="it-IT" sz="2800" dirty="0">
                <a:solidFill>
                  <a:schemeClr val="tx1"/>
                </a:solidFill>
              </a:rPr>
              <a:t>er ogni ticket restituito da </a:t>
            </a:r>
            <a:r>
              <a:rPr lang="it-IT" sz="2800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si ottiene il valore di </a:t>
            </a:r>
            <a:r>
              <a:rPr lang="it-IT" i="1" dirty="0" err="1">
                <a:solidFill>
                  <a:schemeClr val="tx1"/>
                </a:solidFill>
              </a:rPr>
              <a:t>resolutiondate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 lo si inserisce in una lista di stringhe ordinata temporalmente.</a:t>
            </a:r>
            <a:endParaRPr lang="it-IT" sz="2800" i="1" dirty="0">
              <a:solidFill>
                <a:schemeClr val="tx1"/>
              </a:solidFill>
            </a:endParaRP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A partire da questa si contano il numero di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ticket che presentano lo stesso mese come data di chiusura del ticket, supponendo che ad essa corrisponda anche l’ultimo </a:t>
            </a:r>
            <a:r>
              <a:rPr lang="it-IT" dirty="0" err="1">
                <a:solidFill>
                  <a:schemeClr val="tx1"/>
                </a:solidFill>
              </a:rPr>
              <a:t>commit</a:t>
            </a:r>
            <a:r>
              <a:rPr lang="it-IT" dirty="0">
                <a:solidFill>
                  <a:schemeClr val="tx1"/>
                </a:solidFill>
              </a:rPr>
              <a:t> per quel ticket su GitHub.</a:t>
            </a:r>
          </a:p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Questo ha permesso di ottenere un dataset contenente il numero di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ticket per ogni mese, i nostri punti sul grafico.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Implementazione: </a:t>
            </a:r>
            <a:r>
              <a:rPr lang="it-IT" dirty="0" err="1">
                <a:solidFill>
                  <a:schemeClr val="tx1"/>
                </a:solidFill>
              </a:rPr>
              <a:t>Upper</a:t>
            </a:r>
            <a:r>
              <a:rPr lang="it-IT" dirty="0">
                <a:solidFill>
                  <a:schemeClr val="tx1"/>
                </a:solidFill>
              </a:rPr>
              <a:t> e Lower Limit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>
          <a:xfrm>
            <a:off x="609599" y="2249424"/>
            <a:ext cx="11061843" cy="4325112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Dal dataset creato sono state calcolate anche media e deviazione standard, necessarie per lo sviluppo dei due limiti. 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Upper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: media + 3* deviazione standard</a:t>
            </a:r>
          </a:p>
          <a:p>
            <a:r>
              <a:rPr lang="it-IT" sz="2400" dirty="0">
                <a:solidFill>
                  <a:schemeClr val="tx1"/>
                </a:solidFill>
              </a:rPr>
              <a:t>Lower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: media - 3* deviazione standard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I punti che cadono nell’intervallo tra i due limiti rappresentano quegli stati in cui il processo sotto osservazione mantiene un comportamento stabile.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Al contrario, i punti che cadono al di fuori corrispondono a situazioni significativamente diverse dalle altre, segno di instabilità che può essere dovuta a diversi fattori. Dovranno quindi essere prese le giuste misure compensative per far ritornare il processo sotto osservazione in una condizione di stabilità.</a:t>
            </a:r>
          </a:p>
          <a:p>
            <a:pPr marL="109728" indent="0" rtl="0">
              <a:buNone/>
            </a:pPr>
            <a:r>
              <a:rPr lang="it-IT" sz="2400" dirty="0">
                <a:solidFill>
                  <a:schemeClr val="tx1"/>
                </a:solidFill>
              </a:rPr>
              <a:t>Media, </a:t>
            </a:r>
            <a:r>
              <a:rPr lang="it-IT" sz="2400" dirty="0" err="1">
                <a:solidFill>
                  <a:schemeClr val="tx1"/>
                </a:solidFill>
              </a:rPr>
              <a:t>upper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 e </a:t>
            </a:r>
            <a:r>
              <a:rPr lang="it-IT" sz="2400" dirty="0" err="1">
                <a:solidFill>
                  <a:schemeClr val="tx1"/>
                </a:solidFill>
              </a:rPr>
              <a:t>lower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limit</a:t>
            </a:r>
            <a:r>
              <a:rPr lang="it-IT" sz="2400" dirty="0">
                <a:solidFill>
                  <a:schemeClr val="tx1"/>
                </a:solidFill>
              </a:rPr>
              <a:t> sono stati aggiunti nel grafico come rette orizzontali.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B4E426AD-0FA7-4801-8072-BFA182FB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69883"/>
            <a:ext cx="2447926" cy="106680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chemeClr val="tx1"/>
                </a:solidFill>
              </a:rPr>
              <a:t>Risultati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3024A22-8534-4202-913E-CCD625B4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9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74833C-6096-4A7A-8EA7-5A70A221D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57" y="844339"/>
            <a:ext cx="7127769" cy="57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" id="{0A3C80E5-82BA-4D2E-A97D-67647DD79327}" vid="{DD5ADC5B-0BA5-4943-8E7D-1ECB610ACD9B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145</TotalTime>
  <Words>747</Words>
  <Application>Microsoft Office PowerPoint</Application>
  <PresentationFormat>Widescreen</PresentationFormat>
  <Paragraphs>81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Wingdings 2</vt:lpstr>
      <vt:lpstr>Presentazione corso di formazione</vt:lpstr>
      <vt:lpstr>PROCESS CONTROL CHART</vt:lpstr>
      <vt:lpstr>Indice</vt:lpstr>
      <vt:lpstr>Introduzione: Cosa è un process control chart?</vt:lpstr>
      <vt:lpstr>Introduzione: Scopo del deliverable</vt:lpstr>
      <vt:lpstr>Jira REST API</vt:lpstr>
      <vt:lpstr>Jira REST API</vt:lpstr>
      <vt:lpstr>Implementazione</vt:lpstr>
      <vt:lpstr>Implementazione: Upper e Lower Limit</vt:lpstr>
      <vt:lpstr>Risultati</vt:lpstr>
      <vt:lpstr>Discussione</vt:lpstr>
      <vt:lpstr>Discussione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1: Process Control Chart</dc:title>
  <dc:creator>gian marco falcone</dc:creator>
  <cp:lastModifiedBy>gian marco falcone</cp:lastModifiedBy>
  <cp:revision>31</cp:revision>
  <dcterms:created xsi:type="dcterms:W3CDTF">2021-07-12T21:36:06Z</dcterms:created>
  <dcterms:modified xsi:type="dcterms:W3CDTF">2021-07-16T10:23:17Z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