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65" r:id="rId9"/>
    <p:sldId id="273" r:id="rId10"/>
    <p:sldId id="276" r:id="rId11"/>
    <p:sldId id="274" r:id="rId12"/>
    <p:sldId id="275" r:id="rId13"/>
    <p:sldId id="277" r:id="rId14"/>
    <p:sldId id="288" r:id="rId15"/>
    <p:sldId id="289" r:id="rId16"/>
    <p:sldId id="278" r:id="rId17"/>
    <p:sldId id="281" r:id="rId18"/>
    <p:sldId id="280" r:id="rId19"/>
    <p:sldId id="279" r:id="rId20"/>
    <p:sldId id="282" r:id="rId21"/>
    <p:sldId id="283" r:id="rId22"/>
    <p:sldId id="286" r:id="rId23"/>
    <p:sldId id="285" r:id="rId24"/>
    <p:sldId id="287" r:id="rId25"/>
    <p:sldId id="266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498" autoAdjust="0"/>
  </p:normalViewPr>
  <p:slideViewPr>
    <p:cSldViewPr snapToGrid="0">
      <p:cViewPr>
        <p:scale>
          <a:sx n="61" d="100"/>
          <a:sy n="61" d="100"/>
        </p:scale>
        <p:origin x="920" y="52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42.72% Defective in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0.50700000000000001</c:v>
                </c:pt>
                <c:pt idx="7">
                  <c:v>0.86399999999999999</c:v>
                </c:pt>
                <c:pt idx="12">
                  <c:v>0.71099999999999997</c:v>
                </c:pt>
                <c:pt idx="17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8-435A-BE93-5922AE9E7CA3}"/>
            </c:ext>
          </c:extLst>
        </c:ser>
        <c:ser>
          <c:idx val="1"/>
          <c:order val="1"/>
          <c:tx>
            <c:strRef>
              <c:f>Foglio1!$V$45</c:f>
              <c:strCache>
                <c:ptCount val="1"/>
                <c:pt idx="0">
                  <c:v>6.86% Defective in 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0.33300000000000002</c:v>
                </c:pt>
                <c:pt idx="9">
                  <c:v>0.158</c:v>
                </c:pt>
                <c:pt idx="14">
                  <c:v>0.876</c:v>
                </c:pt>
                <c:pt idx="19">
                  <c:v>0.17799999999999999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8-435A-BE93-5922AE9E7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0.29799999999999999</c:v>
                </c:pt>
                <c:pt idx="6">
                  <c:v>0.41</c:v>
                </c:pt>
                <c:pt idx="11">
                  <c:v>0.69199999999999995</c:v>
                </c:pt>
                <c:pt idx="16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A-4CA7-8498-23300DD2C141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0.26</c:v>
                </c:pt>
                <c:pt idx="7">
                  <c:v>0.48799999999999999</c:v>
                </c:pt>
                <c:pt idx="12">
                  <c:v>0.67100000000000004</c:v>
                </c:pt>
                <c:pt idx="17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A-4CA7-8498-23300DD2C141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0.28299999999999997</c:v>
                </c:pt>
                <c:pt idx="8">
                  <c:v>0.55400000000000005</c:v>
                </c:pt>
                <c:pt idx="13">
                  <c:v>0.69299999999999995</c:v>
                </c:pt>
                <c:pt idx="18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A-4CA7-8498-23300DD2C141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0.27900000000000003</c:v>
                </c:pt>
                <c:pt idx="9">
                  <c:v>0.39</c:v>
                </c:pt>
                <c:pt idx="14">
                  <c:v>0.69499999999999995</c:v>
                </c:pt>
                <c:pt idx="19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A-4CA7-8498-23300DD2C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NaiveBayes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0.20499999999999999</c:v>
                </c:pt>
                <c:pt idx="6">
                  <c:v>0.17199999999999999</c:v>
                </c:pt>
                <c:pt idx="11">
                  <c:v>0.72399999999999998</c:v>
                </c:pt>
                <c:pt idx="1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A-4FE4-9A63-7B43B32DE326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0.26500000000000001</c:v>
                </c:pt>
                <c:pt idx="7">
                  <c:v>0.187</c:v>
                </c:pt>
                <c:pt idx="12">
                  <c:v>0.74199999999999999</c:v>
                </c:pt>
                <c:pt idx="17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A-4FE4-9A63-7B43B32DE326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0.215</c:v>
                </c:pt>
                <c:pt idx="8">
                  <c:v>0.20899999999999999</c:v>
                </c:pt>
                <c:pt idx="13">
                  <c:v>0.71499999999999997</c:v>
                </c:pt>
                <c:pt idx="18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A-4FE4-9A63-7B43B32DE326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0.224</c:v>
                </c:pt>
                <c:pt idx="9">
                  <c:v>0.2</c:v>
                </c:pt>
                <c:pt idx="14">
                  <c:v>0.71199999999999997</c:v>
                </c:pt>
                <c:pt idx="19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A-4FE4-9A63-7B43B32DE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0.44600000000000001</c:v>
                </c:pt>
                <c:pt idx="6">
                  <c:v>0.38500000000000001</c:v>
                </c:pt>
                <c:pt idx="11">
                  <c:v>0.70599999999999996</c:v>
                </c:pt>
                <c:pt idx="16">
                  <c:v>0.251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5-43B1-994F-E1FD6B13F3CF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0.38200000000000001</c:v>
                </c:pt>
                <c:pt idx="7">
                  <c:v>0.44500000000000001</c:v>
                </c:pt>
                <c:pt idx="12">
                  <c:v>0.70699999999999996</c:v>
                </c:pt>
                <c:pt idx="17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5-43B1-994F-E1FD6B13F3CF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0.376</c:v>
                </c:pt>
                <c:pt idx="8">
                  <c:v>0.497</c:v>
                </c:pt>
                <c:pt idx="13">
                  <c:v>0.70299999999999996</c:v>
                </c:pt>
                <c:pt idx="18">
                  <c:v>0.20599999999999999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5-43B1-994F-E1FD6B13F3CF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0.41499999999999998</c:v>
                </c:pt>
                <c:pt idx="9">
                  <c:v>0.38400000000000001</c:v>
                </c:pt>
                <c:pt idx="14">
                  <c:v>0.67300000000000004</c:v>
                </c:pt>
                <c:pt idx="19">
                  <c:v>0.224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95-43B1-994F-E1FD6B13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0.65500000000000003</c:v>
                </c:pt>
                <c:pt idx="6">
                  <c:v>0.14599999999999999</c:v>
                </c:pt>
                <c:pt idx="11">
                  <c:v>0.69199999999999995</c:v>
                </c:pt>
                <c:pt idx="16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8-4FAA-823E-5A198E3D71F1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0.60699999999999998</c:v>
                </c:pt>
                <c:pt idx="7">
                  <c:v>0.189</c:v>
                </c:pt>
                <c:pt idx="12">
                  <c:v>0.69899999999999995</c:v>
                </c:pt>
                <c:pt idx="17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E8-4FAA-823E-5A198E3D71F1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0.61599999999999999</c:v>
                </c:pt>
                <c:pt idx="8">
                  <c:v>0.17699999999999999</c:v>
                </c:pt>
                <c:pt idx="13">
                  <c:v>0.7</c:v>
                </c:pt>
                <c:pt idx="18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E8-4FAA-823E-5A198E3D71F1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0.60299999999999998</c:v>
                </c:pt>
                <c:pt idx="9">
                  <c:v>0.20399999999999999</c:v>
                </c:pt>
                <c:pt idx="14">
                  <c:v>0.70499999999999996</c:v>
                </c:pt>
                <c:pt idx="19">
                  <c:v>0.19700000000000001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E8-4FAA-823E-5A198E3D7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0.58499999999999996</c:v>
                </c:pt>
                <c:pt idx="6">
                  <c:v>0.38800000000000001</c:v>
                </c:pt>
                <c:pt idx="11">
                  <c:v>0.68400000000000005</c:v>
                </c:pt>
                <c:pt idx="16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2-4435-822E-77313B0964BA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0.38200000000000001</c:v>
                </c:pt>
                <c:pt idx="7">
                  <c:v>0.443</c:v>
                </c:pt>
                <c:pt idx="12">
                  <c:v>0.65500000000000003</c:v>
                </c:pt>
                <c:pt idx="17">
                  <c:v>0.19900000000000001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32-4435-822E-77313B0964BA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0.52500000000000002</c:v>
                </c:pt>
                <c:pt idx="8">
                  <c:v>0.46700000000000003</c:v>
                </c:pt>
                <c:pt idx="13">
                  <c:v>0.66300000000000003</c:v>
                </c:pt>
                <c:pt idx="18">
                  <c:v>0.17699999999999999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32-4435-822E-77313B0964BA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0.55900000000000005</c:v>
                </c:pt>
                <c:pt idx="9">
                  <c:v>0.39700000000000002</c:v>
                </c:pt>
                <c:pt idx="14">
                  <c:v>0.67600000000000005</c:v>
                </c:pt>
                <c:pt idx="19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32-4435-822E-77313B096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Foglio1!$U$92</c:f>
              <c:strCache>
                <c:ptCount val="1"/>
                <c:pt idx="0">
                  <c:v>No sampling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Foglio1!$U$93:$U$113</c:f>
              <c:numCache>
                <c:formatCode>General</c:formatCode>
                <c:ptCount val="21"/>
                <c:pt idx="1">
                  <c:v>0.32400000000000001</c:v>
                </c:pt>
                <c:pt idx="6">
                  <c:v>0.47</c:v>
                </c:pt>
                <c:pt idx="11">
                  <c:v>0.68799999999999994</c:v>
                </c:pt>
                <c:pt idx="16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6-4265-A09C-19B787D43C4B}"/>
            </c:ext>
          </c:extLst>
        </c:ser>
        <c:ser>
          <c:idx val="1"/>
          <c:order val="1"/>
          <c:tx>
            <c:strRef>
              <c:f>Foglio1!$V$92</c:f>
              <c:strCache>
                <c:ptCount val="1"/>
                <c:pt idx="0">
                  <c:v>Oversampling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Foglio1!$V$93:$V$113</c:f>
              <c:numCache>
                <c:formatCode>General</c:formatCode>
                <c:ptCount val="21"/>
                <c:pt idx="2">
                  <c:v>0.255</c:v>
                </c:pt>
                <c:pt idx="7">
                  <c:v>0.498</c:v>
                </c:pt>
                <c:pt idx="12">
                  <c:v>0.67300000000000004</c:v>
                </c:pt>
                <c:pt idx="17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6-4265-A09C-19B787D43C4B}"/>
            </c:ext>
          </c:extLst>
        </c:ser>
        <c:ser>
          <c:idx val="2"/>
          <c:order val="2"/>
          <c:tx>
            <c:strRef>
              <c:f>Foglio1!$W$92</c:f>
              <c:strCache>
                <c:ptCount val="1"/>
                <c:pt idx="0">
                  <c:v>Undersampling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Foglio1!$W$93:$W$113</c:f>
              <c:numCache>
                <c:formatCode>General</c:formatCode>
                <c:ptCount val="21"/>
                <c:pt idx="3">
                  <c:v>0.251</c:v>
                </c:pt>
                <c:pt idx="8">
                  <c:v>0.54800000000000004</c:v>
                </c:pt>
                <c:pt idx="13">
                  <c:v>0.66200000000000003</c:v>
                </c:pt>
                <c:pt idx="18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6-4265-A09C-19B787D43C4B}"/>
            </c:ext>
          </c:extLst>
        </c:ser>
        <c:ser>
          <c:idx val="3"/>
          <c:order val="3"/>
          <c:tx>
            <c:strRef>
              <c:f>Foglio1!$X$92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Foglio1!$T$93:$T$113</c:f>
              <c:strCache>
                <c:ptCount val="18"/>
                <c:pt idx="1">
                  <c:v> </c:v>
                </c:pt>
                <c:pt idx="2">
                  <c:v>Precision</c:v>
                </c:pt>
                <c:pt idx="7">
                  <c:v>Recall</c:v>
                </c:pt>
                <c:pt idx="12">
                  <c:v>AUC</c:v>
                </c:pt>
                <c:pt idx="17">
                  <c:v>Kappa</c:v>
                </c:pt>
              </c:strCache>
            </c:strRef>
          </c:cat>
          <c:val>
            <c:numRef>
              <c:f>Foglio1!$X$93:$X$113</c:f>
              <c:numCache>
                <c:formatCode>General</c:formatCode>
                <c:ptCount val="21"/>
                <c:pt idx="4">
                  <c:v>0.27300000000000002</c:v>
                </c:pt>
                <c:pt idx="9">
                  <c:v>0.48499999999999999</c:v>
                </c:pt>
                <c:pt idx="14">
                  <c:v>0.69</c:v>
                </c:pt>
                <c:pt idx="19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B6-4265-A09C-19B787D43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45858591"/>
        <c:axId val="1645853599"/>
      </c:barChart>
      <c:catAx>
        <c:axId val="16458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3599"/>
        <c:crosses val="autoZero"/>
        <c:auto val="1"/>
        <c:lblAlgn val="ctr"/>
        <c:lblOffset val="100"/>
        <c:noMultiLvlLbl val="0"/>
      </c:catAx>
      <c:valAx>
        <c:axId val="16458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585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layout>
        <c:manualLayout>
          <c:xMode val="edge"/>
          <c:yMode val="edge"/>
          <c:x val="0.31718736585322532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 cost sensitive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0.29799999999999999</c:v>
                </c:pt>
                <c:pt idx="4">
                  <c:v>0.41</c:v>
                </c:pt>
                <c:pt idx="8">
                  <c:v>0.69199999999999995</c:v>
                </c:pt>
                <c:pt idx="12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D-475E-BA90-EFBBD69FFD07}"/>
            </c:ext>
          </c:extLst>
        </c:ser>
        <c:ser>
          <c:idx val="1"/>
          <c:order val="1"/>
          <c:tx>
            <c:v>Sensitive Threshold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0.22900000000000001</c:v>
                </c:pt>
                <c:pt idx="5">
                  <c:v>0.749</c:v>
                </c:pt>
                <c:pt idx="9">
                  <c:v>0.68400000000000005</c:v>
                </c:pt>
                <c:pt idx="13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D-475E-BA90-EFBBD69FFD07}"/>
            </c:ext>
          </c:extLst>
        </c:ser>
        <c:ser>
          <c:idx val="2"/>
          <c:order val="2"/>
          <c:tx>
            <c:v>Sensitive Learning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0.21099999999999999</c:v>
                </c:pt>
                <c:pt idx="6">
                  <c:v>0.68700000000000006</c:v>
                </c:pt>
                <c:pt idx="10">
                  <c:v>0.68600000000000005</c:v>
                </c:pt>
                <c:pt idx="14">
                  <c:v>0.153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D-475E-BA90-EFBBD69FF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layout>
        <c:manualLayout>
          <c:xMode val="edge"/>
          <c:yMode val="edge"/>
          <c:x val="0.34888710018356367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 cost sensitive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0.20499999999999999</c:v>
                </c:pt>
                <c:pt idx="4">
                  <c:v>0.17199999999999999</c:v>
                </c:pt>
                <c:pt idx="8">
                  <c:v>0.72399999999999998</c:v>
                </c:pt>
                <c:pt idx="1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E-45F4-A1E4-032BB9C7D405}"/>
            </c:ext>
          </c:extLst>
        </c:ser>
        <c:ser>
          <c:idx val="1"/>
          <c:order val="1"/>
          <c:tx>
            <c:v>Sensitive Threshold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0.21</c:v>
                </c:pt>
                <c:pt idx="5">
                  <c:v>0.22600000000000001</c:v>
                </c:pt>
                <c:pt idx="9">
                  <c:v>0.51900000000000002</c:v>
                </c:pt>
                <c:pt idx="13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6E-45F4-A1E4-032BB9C7D405}"/>
            </c:ext>
          </c:extLst>
        </c:ser>
        <c:ser>
          <c:idx val="2"/>
          <c:order val="2"/>
          <c:tx>
            <c:v>Sensitive Learning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0.217</c:v>
                </c:pt>
                <c:pt idx="6">
                  <c:v>0.223</c:v>
                </c:pt>
                <c:pt idx="10">
                  <c:v>0.72399999999999998</c:v>
                </c:pt>
                <c:pt idx="14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6E-45F4-A1E4-032BB9C7D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layout>
        <c:manualLayout>
          <c:xMode val="edge"/>
          <c:yMode val="edge"/>
          <c:x val="0.45263888888888881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No cost sensitive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0.32400000000000001</c:v>
                </c:pt>
                <c:pt idx="4">
                  <c:v>0.47</c:v>
                </c:pt>
                <c:pt idx="8">
                  <c:v>0.68799999999999994</c:v>
                </c:pt>
                <c:pt idx="12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1-436C-BC7D-F8DDD0552DFD}"/>
            </c:ext>
          </c:extLst>
        </c:ser>
        <c:ser>
          <c:idx val="1"/>
          <c:order val="1"/>
          <c:tx>
            <c:v>Sensitive Threshold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0.22</c:v>
                </c:pt>
                <c:pt idx="5">
                  <c:v>0.53700000000000003</c:v>
                </c:pt>
                <c:pt idx="9">
                  <c:v>0.62</c:v>
                </c:pt>
                <c:pt idx="13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1-436C-BC7D-F8DDD0552DFD}"/>
            </c:ext>
          </c:extLst>
        </c:ser>
        <c:ser>
          <c:idx val="2"/>
          <c:order val="2"/>
          <c:tx>
            <c:v>Sensitive Learning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0.221</c:v>
                </c:pt>
                <c:pt idx="6">
                  <c:v>0.53700000000000003</c:v>
                </c:pt>
                <c:pt idx="10">
                  <c:v>0.68799999999999994</c:v>
                </c:pt>
                <c:pt idx="14">
                  <c:v>0.104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C1-436C-BC7D-F8DDD0552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c:rich>
      </c:tx>
      <c:layout>
        <c:manualLayout>
          <c:xMode val="edge"/>
          <c:yMode val="edge"/>
          <c:x val="0.31768886622014814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No cost sensitive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0.41499999999999998</c:v>
                </c:pt>
                <c:pt idx="4">
                  <c:v>0.38400000000000001</c:v>
                </c:pt>
                <c:pt idx="8">
                  <c:v>0.67300000000000004</c:v>
                </c:pt>
                <c:pt idx="12">
                  <c:v>0.224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F5A-8B7F-94C3758D10FE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Sensitive Threshold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0.314</c:v>
                </c:pt>
                <c:pt idx="5">
                  <c:v>0.66800000000000004</c:v>
                </c:pt>
                <c:pt idx="9">
                  <c:v>0.60299999999999998</c:v>
                </c:pt>
                <c:pt idx="13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F5A-8B7F-94C3758D10FE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Sensitive Learning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0.32400000000000001</c:v>
                </c:pt>
                <c:pt idx="6">
                  <c:v>0.64700000000000002</c:v>
                </c:pt>
                <c:pt idx="10">
                  <c:v>0.66600000000000004</c:v>
                </c:pt>
                <c:pt idx="14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F5A-8B7F-94C3758D1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Bookkeeper</a:t>
            </a:r>
          </a:p>
        </c:rich>
      </c:tx>
      <c:layout>
        <c:manualLayout>
          <c:xMode val="edge"/>
          <c:yMode val="edge"/>
          <c:x val="0.77250678040244969"/>
          <c:y val="8.7962962962962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0.44400000000000001</c:v>
                </c:pt>
                <c:pt idx="4">
                  <c:v>0.39300000000000002</c:v>
                </c:pt>
                <c:pt idx="8">
                  <c:v>0.69899999999999995</c:v>
                </c:pt>
                <c:pt idx="12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B-40AA-B7B1-AD39A41778DC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NaiveBayes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0.49399999999999999</c:v>
                </c:pt>
                <c:pt idx="5">
                  <c:v>9.7000000000000003E-2</c:v>
                </c:pt>
                <c:pt idx="9">
                  <c:v>0.67700000000000005</c:v>
                </c:pt>
                <c:pt idx="13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B-40AA-B7B1-AD39A41778DC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Ibk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0.40400000000000003</c:v>
                </c:pt>
                <c:pt idx="6">
                  <c:v>0.36799999999999999</c:v>
                </c:pt>
                <c:pt idx="10">
                  <c:v>0.67500000000000004</c:v>
                </c:pt>
                <c:pt idx="14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B-40AA-B7B1-AD39A4177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NaiveBayes</a:t>
            </a:r>
            <a:endParaRPr lang="it-IT" dirty="0"/>
          </a:p>
        </c:rich>
      </c:tx>
      <c:layout>
        <c:manualLayout>
          <c:xMode val="edge"/>
          <c:yMode val="edge"/>
          <c:x val="0.32732814102790342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No cost sensitive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0.60299999999999998</c:v>
                </c:pt>
                <c:pt idx="4">
                  <c:v>0.20399999999999999</c:v>
                </c:pt>
                <c:pt idx="8">
                  <c:v>0.70499999999999996</c:v>
                </c:pt>
                <c:pt idx="12">
                  <c:v>0.19700000000000001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1-49EB-8842-D06587C16A59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Sensitive Threshold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0.51</c:v>
                </c:pt>
                <c:pt idx="5">
                  <c:v>0.38100000000000001</c:v>
                </c:pt>
                <c:pt idx="9">
                  <c:v>0.61199999999999999</c:v>
                </c:pt>
                <c:pt idx="1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51-49EB-8842-D06587C16A59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Sensitive Learning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0.51</c:v>
                </c:pt>
                <c:pt idx="6">
                  <c:v>0.38</c:v>
                </c:pt>
                <c:pt idx="10">
                  <c:v>0.70499999999999996</c:v>
                </c:pt>
                <c:pt idx="14">
                  <c:v>0.22900000000000001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51-49EB-8842-D06587C16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layout>
        <c:manualLayout>
          <c:xMode val="edge"/>
          <c:yMode val="edge"/>
          <c:x val="0.45263888888888881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No cost sensitive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0.55900000000000005</c:v>
                </c:pt>
                <c:pt idx="4">
                  <c:v>0.39700000000000002</c:v>
                </c:pt>
                <c:pt idx="8">
                  <c:v>0.67600000000000005</c:v>
                </c:pt>
                <c:pt idx="12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A-4613-95BD-1D48CE80CB80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Sensitive Threshold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General</c:formatCode>
                <c:ptCount val="15"/>
                <c:pt idx="1">
                  <c:v>0.505</c:v>
                </c:pt>
                <c:pt idx="5">
                  <c:v>0.46200000000000002</c:v>
                </c:pt>
                <c:pt idx="9">
                  <c:v>0.59299999999999997</c:v>
                </c:pt>
                <c:pt idx="13">
                  <c:v>0.13800000000000001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A-4613-95BD-1D48CE80CB80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Sensitive Learning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>
                  <c:v>0.50600000000000001</c:v>
                </c:pt>
                <c:pt idx="6">
                  <c:v>0.46200000000000002</c:v>
                </c:pt>
                <c:pt idx="10">
                  <c:v>0.67500000000000004</c:v>
                </c:pt>
                <c:pt idx="14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A-4613-95BD-1D48CE80C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Avro</a:t>
            </a:r>
          </a:p>
        </c:rich>
      </c:tx>
      <c:layout>
        <c:manualLayout>
          <c:xMode val="edge"/>
          <c:yMode val="edge"/>
          <c:x val="0.77250678040244969"/>
          <c:y val="8.7962962962962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Foglio1!$U$9:$U$11</c:f>
              <c:strCache>
                <c:ptCount val="3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Foglio1!$U$12:$U$26</c:f>
              <c:numCache>
                <c:formatCode>General</c:formatCode>
                <c:ptCount val="15"/>
                <c:pt idx="0">
                  <c:v>0.29799999999999999</c:v>
                </c:pt>
                <c:pt idx="4" formatCode="0.00">
                  <c:v>0.41</c:v>
                </c:pt>
                <c:pt idx="8" formatCode="0.00">
                  <c:v>0.69199999999999995</c:v>
                </c:pt>
                <c:pt idx="12" formatCode="0.00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E-41F6-B9EC-EFE16F2AC056}"/>
            </c:ext>
          </c:extLst>
        </c:ser>
        <c:ser>
          <c:idx val="1"/>
          <c:order val="1"/>
          <c:tx>
            <c:strRef>
              <c:f>Foglio1!$V$9:$V$11</c:f>
              <c:strCache>
                <c:ptCount val="3"/>
                <c:pt idx="0">
                  <c:v>NaiveBayes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Foglio1!$V$12:$V$26</c:f>
              <c:numCache>
                <c:formatCode>0.00</c:formatCode>
                <c:ptCount val="15"/>
                <c:pt idx="1">
                  <c:v>0.20499999999999999</c:v>
                </c:pt>
                <c:pt idx="5">
                  <c:v>0.17199999999999999</c:v>
                </c:pt>
                <c:pt idx="9">
                  <c:v>0.72399999999999998</c:v>
                </c:pt>
                <c:pt idx="1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E-41F6-B9EC-EFE16F2AC056}"/>
            </c:ext>
          </c:extLst>
        </c:ser>
        <c:ser>
          <c:idx val="2"/>
          <c:order val="2"/>
          <c:tx>
            <c:strRef>
              <c:f>Foglio1!$W$9:$W$11</c:f>
              <c:strCache>
                <c:ptCount val="3"/>
                <c:pt idx="0">
                  <c:v>Ibk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Foglio1!$T$12:$T$26</c:f>
              <c:strCache>
                <c:ptCount val="14"/>
                <c:pt idx="0">
                  <c:v> </c:v>
                </c:pt>
                <c:pt idx="1">
                  <c:v>Precision</c:v>
                </c:pt>
                <c:pt idx="5">
                  <c:v>Recall</c:v>
                </c:pt>
                <c:pt idx="9">
                  <c:v>AUC</c:v>
                </c:pt>
                <c:pt idx="13">
                  <c:v>Kappa</c:v>
                </c:pt>
              </c:strCache>
            </c:strRef>
          </c:cat>
          <c:val>
            <c:numRef>
              <c:f>Foglio1!$W$12:$W$26</c:f>
              <c:numCache>
                <c:formatCode>General</c:formatCode>
                <c:ptCount val="15"/>
                <c:pt idx="2" formatCode="0.00">
                  <c:v>0.32400000000000001</c:v>
                </c:pt>
                <c:pt idx="6" formatCode="0.00">
                  <c:v>0.47</c:v>
                </c:pt>
                <c:pt idx="10" formatCode="0.00">
                  <c:v>0.68799999999999994</c:v>
                </c:pt>
                <c:pt idx="14" formatCode="0.00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E-41F6-B9EC-EFE16F2AC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581986463"/>
        <c:axId val="1581986879"/>
      </c:barChart>
      <c:catAx>
        <c:axId val="15819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879"/>
        <c:crosses val="autoZero"/>
        <c:auto val="1"/>
        <c:lblAlgn val="ctr"/>
        <c:lblOffset val="100"/>
        <c:noMultiLvlLbl val="0"/>
      </c:catAx>
      <c:valAx>
        <c:axId val="158198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19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</a:t>
            </a:r>
            <a:r>
              <a:rPr lang="it-IT" baseline="0"/>
              <a:t> Forest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0.29799999999999999</c:v>
                </c:pt>
                <c:pt idx="7" formatCode="0.00">
                  <c:v>0.41</c:v>
                </c:pt>
                <c:pt idx="12" formatCode="0.00">
                  <c:v>0.69199999999999995</c:v>
                </c:pt>
                <c:pt idx="17" formatCode="0.00">
                  <c:v>0.14399999999999999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4-4FA8-AE46-3155C7D8AC43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 formatCode="0.00">
                  <c:v>0.34599999999999997</c:v>
                </c:pt>
                <c:pt idx="9" formatCode="0.00">
                  <c:v>0.35399999999999998</c:v>
                </c:pt>
                <c:pt idx="14" formatCode="0.00">
                  <c:v>0.68500000000000005</c:v>
                </c:pt>
                <c:pt idx="19" formatCode="0.00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4-4FA8-AE46-3155C7D8A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0.20499999999999999</c:v>
                </c:pt>
                <c:pt idx="7">
                  <c:v>0.17199999999999999</c:v>
                </c:pt>
                <c:pt idx="12">
                  <c:v>0.72399999999999998</c:v>
                </c:pt>
                <c:pt idx="1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4EEB-9CD0-08B47BA501DB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0.21099999999999999</c:v>
                </c:pt>
                <c:pt idx="9">
                  <c:v>0.218</c:v>
                </c:pt>
                <c:pt idx="14">
                  <c:v>0.69</c:v>
                </c:pt>
                <c:pt idx="19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2-4EEB-9CD0-08B47BA50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0.32400000000000001</c:v>
                </c:pt>
                <c:pt idx="7">
                  <c:v>0.47</c:v>
                </c:pt>
                <c:pt idx="12">
                  <c:v>0.68799999999999994</c:v>
                </c:pt>
                <c:pt idx="17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E-42A5-9DCE-5094ED6127A2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0.35099999999999998</c:v>
                </c:pt>
                <c:pt idx="9">
                  <c:v>0.38200000000000001</c:v>
                </c:pt>
                <c:pt idx="14">
                  <c:v>0.60299999999999998</c:v>
                </c:pt>
                <c:pt idx="19">
                  <c:v>0.158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8E-42A5-9DCE-5094ED612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0.44400000000000001</c:v>
                </c:pt>
                <c:pt idx="7">
                  <c:v>0.39300000000000002</c:v>
                </c:pt>
                <c:pt idx="12">
                  <c:v>0.69899999999999995</c:v>
                </c:pt>
                <c:pt idx="17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0-4D62-B79F-C6B6324FE1B9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0.44600000000000001</c:v>
                </c:pt>
                <c:pt idx="9">
                  <c:v>0.38500000000000001</c:v>
                </c:pt>
                <c:pt idx="14">
                  <c:v>0.70599999999999996</c:v>
                </c:pt>
                <c:pt idx="19">
                  <c:v>0.251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0-4D62-B79F-C6B6324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NaiveBayes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0.49399999999999999</c:v>
                </c:pt>
                <c:pt idx="7">
                  <c:v>9.7000000000000003E-2</c:v>
                </c:pt>
                <c:pt idx="12">
                  <c:v>0.67700000000000005</c:v>
                </c:pt>
                <c:pt idx="17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F-45C9-9D9B-770E1F0A9473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0.65500000000000003</c:v>
                </c:pt>
                <c:pt idx="9">
                  <c:v>0.14599999999999999</c:v>
                </c:pt>
                <c:pt idx="14">
                  <c:v>0.69199999999999995</c:v>
                </c:pt>
                <c:pt idx="19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4F-45C9-9D9B-770E1F0A9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i="0"/>
              <a:t>Ibk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Foglio1!$U$45</c:f>
              <c:strCache>
                <c:ptCount val="1"/>
                <c:pt idx="0">
                  <c:v>No Feature Selection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Foglio1!$U$45:$U$64</c:f>
              <c:numCache>
                <c:formatCode>General</c:formatCode>
                <c:ptCount val="20"/>
                <c:pt idx="0">
                  <c:v>0</c:v>
                </c:pt>
                <c:pt idx="2">
                  <c:v>0.40400000000000003</c:v>
                </c:pt>
                <c:pt idx="7">
                  <c:v>0.36799999999999999</c:v>
                </c:pt>
                <c:pt idx="12">
                  <c:v>0.67500000000000004</c:v>
                </c:pt>
                <c:pt idx="17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9-4CBB-925C-4FB94F3D34FA}"/>
            </c:ext>
          </c:extLst>
        </c:ser>
        <c:ser>
          <c:idx val="1"/>
          <c:order val="1"/>
          <c:tx>
            <c:v>Best First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Foglio1!$T$45:$T$64</c:f>
              <c:strCache>
                <c:ptCount val="19"/>
                <c:pt idx="3">
                  <c:v>Precision</c:v>
                </c:pt>
                <c:pt idx="8">
                  <c:v>Recall</c:v>
                </c:pt>
                <c:pt idx="13">
                  <c:v>AUC</c:v>
                </c:pt>
                <c:pt idx="18">
                  <c:v>Kappa</c:v>
                </c:pt>
              </c:strCache>
            </c:strRef>
          </c:cat>
          <c:val>
            <c:numRef>
              <c:f>Foglio1!$V$45:$V$64</c:f>
              <c:numCache>
                <c:formatCode>General</c:formatCode>
                <c:ptCount val="20"/>
                <c:pt idx="0">
                  <c:v>0</c:v>
                </c:pt>
                <c:pt idx="4">
                  <c:v>0.58499999999999996</c:v>
                </c:pt>
                <c:pt idx="9">
                  <c:v>0.38800000000000001</c:v>
                </c:pt>
                <c:pt idx="14">
                  <c:v>0.68400000000000005</c:v>
                </c:pt>
                <c:pt idx="19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9-4CBB-925C-4FB94F3D3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41286687"/>
        <c:axId val="1641287103"/>
      </c:barChart>
      <c:catAx>
        <c:axId val="16412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7103"/>
        <c:crosses val="autoZero"/>
        <c:auto val="1"/>
        <c:lblAlgn val="ctr"/>
        <c:lblOffset val="100"/>
        <c:noMultiLvlLbl val="0"/>
      </c:catAx>
      <c:valAx>
        <c:axId val="16412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12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21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05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401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616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47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02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939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9746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470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8204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8891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9597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7707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427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00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0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72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41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0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CC12572-A062-4203-8802-61222DE54430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E5798-49C2-4723-80E2-53E33EB0055D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D8179-F27A-4708-9321-EB68D3D8DDB2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A4FC4-4266-4FB0-B2FA-7BE71C80D0AF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6E145-317E-4C71-BDC9-B6092275F068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8D56-D782-424A-B552-BC41C7033609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21B46-0B4B-4F8E-B367-CE9C56BC047A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5CE1E32-5F19-4B62-94C6-0B55C76D7D26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A0975-1491-4BA1-9C96-F378B5DDE446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852C5-29EE-4E76-AF8C-15F84FA74647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4BDE2-1225-4BB7-B487-8473A6E4C0C7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6CF239-6CC3-46D4-85DE-BC69F2D29FB0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ckGiammy/Deliverable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ShockGiammy_Deliverable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2223049"/>
            <a:ext cx="11277600" cy="1470025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/>
              <a:t>Deliverable 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Gian Marco Falcone - 0300251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Considerazioni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209798"/>
            <a:ext cx="10567975" cy="3760077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base a tale </a:t>
            </a:r>
            <a:r>
              <a:rPr lang="it-IT" sz="2400" dirty="0">
                <a:solidFill>
                  <a:schemeClr val="tx1"/>
                </a:solidFill>
              </a:rPr>
              <a:t>analisi</a:t>
            </a:r>
            <a:r>
              <a:rPr lang="en-US" sz="2400" dirty="0">
                <a:solidFill>
                  <a:schemeClr val="tx1"/>
                </a:solidFill>
              </a:rPr>
              <a:t> è </a:t>
            </a:r>
            <a:r>
              <a:rPr lang="it-IT" sz="2400" dirty="0">
                <a:solidFill>
                  <a:schemeClr val="tx1"/>
                </a:solidFill>
              </a:rPr>
              <a:t>risultato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che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Avro: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648 ticket </a:t>
            </a:r>
            <a:r>
              <a:rPr lang="it-IT" sz="2400" dirty="0">
                <a:solidFill>
                  <a:schemeClr val="tx1"/>
                </a:solidFill>
              </a:rPr>
              <a:t>su</a:t>
            </a:r>
            <a:r>
              <a:rPr lang="en-US" sz="2400" dirty="0">
                <a:solidFill>
                  <a:schemeClr val="tx1"/>
                </a:solidFill>
              </a:rPr>
              <a:t> 827 </a:t>
            </a:r>
            <a:r>
              <a:rPr lang="it-IT" sz="2400" dirty="0">
                <a:solidFill>
                  <a:schemeClr val="tx1"/>
                </a:solidFill>
              </a:rPr>
              <a:t>presentano</a:t>
            </a:r>
            <a:r>
              <a:rPr lang="en-US" sz="2400" dirty="0">
                <a:solidFill>
                  <a:schemeClr val="tx1"/>
                </a:solidFill>
              </a:rPr>
              <a:t> un campo </a:t>
            </a:r>
            <a:r>
              <a:rPr lang="en-US" sz="2400" i="1" dirty="0">
                <a:solidFill>
                  <a:schemeClr val="tx1"/>
                </a:solidFill>
              </a:rPr>
              <a:t>versions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valido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pari</a:t>
            </a:r>
            <a:r>
              <a:rPr lang="en-US" sz="2400" dirty="0">
                <a:solidFill>
                  <a:schemeClr val="tx1"/>
                </a:solidFill>
              </a:rPr>
              <a:t> al 78%;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Considerando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tutte</a:t>
            </a:r>
            <a:r>
              <a:rPr lang="en-US" sz="2400" dirty="0">
                <a:solidFill>
                  <a:schemeClr val="tx1"/>
                </a:solidFill>
              </a:rPr>
              <a:t> le release, 613 </a:t>
            </a:r>
            <a:r>
              <a:rPr lang="en-US" sz="2400" dirty="0" err="1">
                <a:solidFill>
                  <a:schemeClr val="tx1"/>
                </a:solidFill>
              </a:rPr>
              <a:t>classi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risultano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essere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difettose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sulle</a:t>
            </a:r>
            <a:r>
              <a:rPr lang="en-US" sz="2400" dirty="0">
                <a:solidFill>
                  <a:schemeClr val="tx1"/>
                </a:solidFill>
              </a:rPr>
              <a:t> 13313 </a:t>
            </a:r>
            <a:r>
              <a:rPr lang="en-US" sz="2400" dirty="0" err="1">
                <a:solidFill>
                  <a:schemeClr val="tx1"/>
                </a:solidFill>
              </a:rPr>
              <a:t>totali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Bookkepper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197 ticket </a:t>
            </a:r>
            <a:r>
              <a:rPr lang="en-US" sz="2400" dirty="0" err="1">
                <a:solidFill>
                  <a:schemeClr val="tx1"/>
                </a:solidFill>
              </a:rPr>
              <a:t>su</a:t>
            </a:r>
            <a:r>
              <a:rPr lang="en-US" sz="2400" dirty="0">
                <a:solidFill>
                  <a:schemeClr val="tx1"/>
                </a:solidFill>
              </a:rPr>
              <a:t> 435 </a:t>
            </a:r>
            <a:r>
              <a:rPr lang="en-US" sz="2400" dirty="0" err="1">
                <a:solidFill>
                  <a:schemeClr val="tx1"/>
                </a:solidFill>
              </a:rPr>
              <a:t>presentano</a:t>
            </a:r>
            <a:r>
              <a:rPr lang="en-US" sz="2400" dirty="0">
                <a:solidFill>
                  <a:schemeClr val="tx1"/>
                </a:solidFill>
              </a:rPr>
              <a:t> un campo </a:t>
            </a:r>
            <a:r>
              <a:rPr lang="en-US" sz="2400" i="1" dirty="0">
                <a:solidFill>
                  <a:schemeClr val="tx1"/>
                </a:solidFill>
              </a:rPr>
              <a:t>versions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valido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pari</a:t>
            </a:r>
            <a:r>
              <a:rPr lang="en-US" sz="2400" dirty="0">
                <a:solidFill>
                  <a:schemeClr val="tx1"/>
                </a:solidFill>
              </a:rPr>
              <a:t> al 45%;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Considerando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tutte</a:t>
            </a:r>
            <a:r>
              <a:rPr lang="en-US" sz="2400" dirty="0">
                <a:solidFill>
                  <a:schemeClr val="tx1"/>
                </a:solidFill>
              </a:rPr>
              <a:t> le release, 428 </a:t>
            </a:r>
            <a:r>
              <a:rPr lang="en-US" sz="2400" dirty="0" err="1">
                <a:solidFill>
                  <a:schemeClr val="tx1"/>
                </a:solidFill>
              </a:rPr>
              <a:t>classi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risultano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essere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difettose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sulle</a:t>
            </a:r>
            <a:r>
              <a:rPr lang="en-US" sz="2400" dirty="0">
                <a:solidFill>
                  <a:schemeClr val="tx1"/>
                </a:solidFill>
              </a:rPr>
              <a:t> 12112 </a:t>
            </a:r>
            <a:r>
              <a:rPr lang="en-US" sz="2400" dirty="0" err="1">
                <a:solidFill>
                  <a:schemeClr val="tx1"/>
                </a:solidFill>
              </a:rPr>
              <a:t>totali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err="1">
                <a:solidFill>
                  <a:schemeClr val="tx1"/>
                </a:solidFill>
              </a:rPr>
              <a:t>dati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così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ottenuti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necessitano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ancora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alcuni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miglioramenti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/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Proportion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609600" y="2138768"/>
            <a:ext cx="10972800" cy="4325112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sz="2200" dirty="0">
                <a:solidFill>
                  <a:schemeClr val="tx1"/>
                </a:solidFill>
              </a:rPr>
              <a:t>Per </a:t>
            </a:r>
            <a:r>
              <a:rPr lang="en-US" sz="2200" dirty="0" err="1">
                <a:solidFill>
                  <a:schemeClr val="tx1"/>
                </a:solidFill>
              </a:rPr>
              <a:t>perfezionare</a:t>
            </a:r>
            <a:r>
              <a:rPr lang="en-US" sz="2200" dirty="0">
                <a:solidFill>
                  <a:schemeClr val="tx1"/>
                </a:solidFill>
              </a:rPr>
              <a:t> il dataset, in </a:t>
            </a:r>
            <a:r>
              <a:rPr lang="en-US" sz="2200" dirty="0" err="1">
                <a:solidFill>
                  <a:schemeClr val="tx1"/>
                </a:solidFill>
              </a:rPr>
              <a:t>quei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casi</a:t>
            </a:r>
            <a:r>
              <a:rPr lang="en-US" sz="2200" dirty="0">
                <a:solidFill>
                  <a:schemeClr val="tx1"/>
                </a:solidFill>
              </a:rPr>
              <a:t> in cui le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non </a:t>
            </a:r>
            <a:r>
              <a:rPr lang="en-US" sz="2200" dirty="0" err="1">
                <a:solidFill>
                  <a:schemeClr val="tx1"/>
                </a:solidFill>
              </a:rPr>
              <a:t>possano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correttamente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calcolate</a:t>
            </a:r>
            <a:r>
              <a:rPr lang="en-US" sz="2200" dirty="0">
                <a:solidFill>
                  <a:schemeClr val="tx1"/>
                </a:solidFill>
              </a:rPr>
              <a:t> per una </a:t>
            </a:r>
            <a:r>
              <a:rPr lang="en-US" sz="2200" dirty="0" err="1">
                <a:solidFill>
                  <a:schemeClr val="tx1"/>
                </a:solidFill>
              </a:rPr>
              <a:t>mancanza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informazioni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necessarie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può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ricorrere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alla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tecnica</a:t>
            </a:r>
            <a:r>
              <a:rPr lang="en-US" sz="2200" dirty="0">
                <a:solidFill>
                  <a:schemeClr val="tx1"/>
                </a:solidFill>
              </a:rPr>
              <a:t> di proportion.</a:t>
            </a:r>
          </a:p>
          <a:p>
            <a:pPr marL="109728" indent="0" rtl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Affinchè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utilizzabile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devono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presenti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openingVersion</a:t>
            </a:r>
            <a:r>
              <a:rPr lang="en-US" sz="2200" dirty="0">
                <a:solidFill>
                  <a:schemeClr val="tx1"/>
                </a:solidFill>
              </a:rPr>
              <a:t> e </a:t>
            </a:r>
            <a:r>
              <a:rPr lang="en-US" sz="2200" i="1" dirty="0" err="1">
                <a:solidFill>
                  <a:schemeClr val="tx1"/>
                </a:solidFill>
              </a:rPr>
              <a:t>FixedVersion</a:t>
            </a:r>
            <a:r>
              <a:rPr lang="en-US" sz="2200" i="1" dirty="0">
                <a:solidFill>
                  <a:schemeClr val="tx1"/>
                </a:solidFill>
              </a:rPr>
              <a:t>.</a:t>
            </a:r>
          </a:p>
          <a:p>
            <a:pPr marL="109728" indent="0" rtl="0">
              <a:buNone/>
            </a:pPr>
            <a:r>
              <a:rPr lang="en-US" sz="2200" i="1" dirty="0">
                <a:solidFill>
                  <a:schemeClr val="tx1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</a:rPr>
              <a:t>i </a:t>
            </a:r>
            <a:r>
              <a:rPr lang="en-US" sz="2200" dirty="0" err="1">
                <a:solidFill>
                  <a:schemeClr val="tx1"/>
                </a:solidFill>
              </a:rPr>
              <a:t>procede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quindi</a:t>
            </a:r>
            <a:r>
              <a:rPr lang="en-US" sz="2200" dirty="0">
                <a:solidFill>
                  <a:schemeClr val="tx1"/>
                </a:solidFill>
              </a:rPr>
              <a:t> con lo </a:t>
            </a:r>
            <a:r>
              <a:rPr lang="en-US" sz="2200" dirty="0" err="1">
                <a:solidFill>
                  <a:schemeClr val="tx1"/>
                </a:solidFill>
              </a:rPr>
              <a:t>stimare</a:t>
            </a:r>
            <a:r>
              <a:rPr lang="en-US" sz="2200" dirty="0">
                <a:solidFill>
                  <a:schemeClr val="tx1"/>
                </a:solidFill>
              </a:rPr>
              <a:t> la </a:t>
            </a:r>
            <a:r>
              <a:rPr lang="en-US" sz="2200" dirty="0" err="1">
                <a:solidFill>
                  <a:schemeClr val="tx1"/>
                </a:solidFill>
              </a:rPr>
              <a:t>presenza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dirty="0" err="1">
                <a:solidFill>
                  <a:schemeClr val="tx1"/>
                </a:solidFill>
              </a:rPr>
              <a:t>ulteriori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in base </a:t>
            </a:r>
            <a:r>
              <a:rPr lang="en-US" sz="2200" dirty="0" err="1">
                <a:solidFill>
                  <a:schemeClr val="tx1"/>
                </a:solidFill>
              </a:rPr>
              <a:t>alla</a:t>
            </a:r>
            <a:r>
              <a:rPr lang="en-US" sz="2200" dirty="0">
                <a:solidFill>
                  <a:schemeClr val="tx1"/>
                </a:solidFill>
              </a:rPr>
              <a:t> formula:</a:t>
            </a:r>
          </a:p>
          <a:p>
            <a:pPr marL="109728" indent="0" rtl="0">
              <a:buNone/>
            </a:pPr>
            <a:r>
              <a:rPr lang="en-US" sz="2200" i="1" dirty="0">
                <a:solidFill>
                  <a:schemeClr val="tx1"/>
                </a:solidFill>
              </a:rPr>
              <a:t>Predicted IV = FV -(FV -OV) * P</a:t>
            </a:r>
            <a:endParaRPr lang="en-US" sz="220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en-US" sz="2200" dirty="0">
                <a:solidFill>
                  <a:schemeClr val="tx1"/>
                </a:solidFill>
              </a:rPr>
              <a:t>Per </a:t>
            </a:r>
            <a:r>
              <a:rPr lang="en-US" sz="2200" dirty="0" err="1">
                <a:solidFill>
                  <a:schemeClr val="tx1"/>
                </a:solidFill>
              </a:rPr>
              <a:t>entrambi</a:t>
            </a:r>
            <a:r>
              <a:rPr lang="en-US" sz="2200" dirty="0">
                <a:solidFill>
                  <a:schemeClr val="tx1"/>
                </a:solidFill>
              </a:rPr>
              <a:t> i </a:t>
            </a:r>
            <a:r>
              <a:rPr lang="en-US" sz="2200" dirty="0" err="1">
                <a:solidFill>
                  <a:schemeClr val="tx1"/>
                </a:solidFill>
              </a:rPr>
              <a:t>progetti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è </a:t>
            </a:r>
            <a:r>
              <a:rPr lang="en-US" sz="2200" dirty="0" err="1">
                <a:solidFill>
                  <a:schemeClr val="tx1"/>
                </a:solidFill>
              </a:rPr>
              <a:t>proceduto</a:t>
            </a:r>
            <a:r>
              <a:rPr lang="en-US" sz="2200" dirty="0">
                <a:solidFill>
                  <a:schemeClr val="tx1"/>
                </a:solidFill>
              </a:rPr>
              <a:t> con il </a:t>
            </a:r>
            <a:r>
              <a:rPr lang="en-US" sz="2200" dirty="0" err="1">
                <a:solidFill>
                  <a:schemeClr val="tx1"/>
                </a:solidFill>
              </a:rPr>
              <a:t>calcolo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maniera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incrementale</a:t>
            </a:r>
            <a:r>
              <a:rPr lang="en-US" sz="2200" dirty="0">
                <a:solidFill>
                  <a:schemeClr val="tx1"/>
                </a:solidFill>
              </a:rPr>
              <a:t>, in base ai </a:t>
            </a:r>
            <a:r>
              <a:rPr lang="en-US" sz="2200" dirty="0" err="1">
                <a:solidFill>
                  <a:schemeClr val="tx1"/>
                </a:solidFill>
              </a:rPr>
              <a:t>difetti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valutati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versioni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precedenti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it-IT" sz="2200" b="0" i="0" u="none" strike="noStrike" baseline="0" dirty="0"/>
          </a:p>
          <a:p>
            <a:pPr marL="109728" indent="0" rtl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Ciò</a:t>
            </a:r>
            <a:r>
              <a:rPr lang="en-US" sz="2200" dirty="0">
                <a:solidFill>
                  <a:schemeClr val="tx1"/>
                </a:solidFill>
              </a:rPr>
              <a:t> ha </a:t>
            </a:r>
            <a:r>
              <a:rPr lang="en-US" sz="2200" dirty="0" err="1">
                <a:solidFill>
                  <a:schemeClr val="tx1"/>
                </a:solidFill>
              </a:rPr>
              <a:t>permesso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dirty="0" err="1">
                <a:solidFill>
                  <a:schemeClr val="tx1"/>
                </a:solidFill>
              </a:rPr>
              <a:t>aumentare</a:t>
            </a:r>
            <a:r>
              <a:rPr lang="en-US" sz="2200" dirty="0">
                <a:solidFill>
                  <a:schemeClr val="tx1"/>
                </a:solidFill>
              </a:rPr>
              <a:t> il </a:t>
            </a:r>
            <a:r>
              <a:rPr lang="en-US" sz="2200" dirty="0" err="1">
                <a:solidFill>
                  <a:schemeClr val="tx1"/>
                </a:solidFill>
              </a:rPr>
              <a:t>numero</a:t>
            </a:r>
            <a:r>
              <a:rPr lang="en-US" sz="2200" dirty="0">
                <a:solidFill>
                  <a:schemeClr val="tx1"/>
                </a:solidFill>
              </a:rPr>
              <a:t> di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totali</a:t>
            </a:r>
            <a:r>
              <a:rPr lang="en-US" sz="2200" dirty="0">
                <a:solidFill>
                  <a:schemeClr val="tx1"/>
                </a:solidFill>
              </a:rPr>
              <a:t> a:</a:t>
            </a:r>
          </a:p>
          <a:p>
            <a:r>
              <a:rPr lang="en-US" sz="2200" dirty="0">
                <a:solidFill>
                  <a:schemeClr val="tx1"/>
                </a:solidFill>
              </a:rPr>
              <a:t>1326 per Avro, </a:t>
            </a:r>
            <a:r>
              <a:rPr lang="en-US" sz="2200" dirty="0" err="1">
                <a:solidFill>
                  <a:schemeClr val="tx1"/>
                </a:solidFill>
              </a:rPr>
              <a:t>pari</a:t>
            </a:r>
            <a:r>
              <a:rPr lang="en-US" sz="2200" dirty="0">
                <a:solidFill>
                  <a:schemeClr val="tx1"/>
                </a:solidFill>
              </a:rPr>
              <a:t> al 10% circa.</a:t>
            </a:r>
          </a:p>
          <a:p>
            <a:r>
              <a:rPr lang="en-US" sz="2200" dirty="0">
                <a:solidFill>
                  <a:schemeClr val="tx1"/>
                </a:solidFill>
              </a:rPr>
              <a:t>2556 per </a:t>
            </a:r>
            <a:r>
              <a:rPr lang="en-US" sz="2200" dirty="0" err="1">
                <a:solidFill>
                  <a:schemeClr val="tx1"/>
                </a:solidFill>
              </a:rPr>
              <a:t>Bookkepper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pari</a:t>
            </a:r>
            <a:r>
              <a:rPr lang="en-US" sz="2200" dirty="0">
                <a:solidFill>
                  <a:schemeClr val="tx1"/>
                </a:solidFill>
              </a:rPr>
              <a:t> al 21%.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3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Ultime Considerazioni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002862"/>
            <a:ext cx="10836166" cy="1066800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Il lavoro fin qui eseguito ha permesso di creare, per ogni progetto sotto osservazione, un dataset utilizzabile da </a:t>
            </a:r>
            <a:r>
              <a:rPr lang="it-IT" sz="2200" i="1" dirty="0" err="1">
                <a:solidFill>
                  <a:schemeClr val="tx1"/>
                </a:solidFill>
              </a:rPr>
              <a:t>weka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I dataset presentano la seguente struttura, da cui è possibile osservare le metriche utilizzate: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4F57F90-B7F2-4123-B28E-3A0481B7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1" y="3165261"/>
            <a:ext cx="10449692" cy="30579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9B3FFB-E071-4E8C-B5F3-A50174669ED4}"/>
              </a:ext>
            </a:extLst>
          </p:cNvPr>
          <p:cNvSpPr txBox="1"/>
          <p:nvPr/>
        </p:nvSpPr>
        <p:spPr>
          <a:xfrm>
            <a:off x="939472" y="3566659"/>
            <a:ext cx="103591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chemeClr val="tx1"/>
                </a:solidFill>
              </a:rPr>
              <a:t>C</a:t>
            </a:r>
            <a:r>
              <a:rPr lang="it-IT" sz="2200" dirty="0"/>
              <a:t>’è </a:t>
            </a:r>
            <a:r>
              <a:rPr lang="it-IT" sz="2200" dirty="0">
                <a:solidFill>
                  <a:schemeClr val="tx1"/>
                </a:solidFill>
              </a:rPr>
              <a:t>però ancora bisogno di un’ultima modifica. Poiché si è visto che molti difetti vengono scoperti solo molto tempo dopo la loro introduzione, l’andamento delle classi difettose sarà sicuramente </a:t>
            </a:r>
            <a:r>
              <a:rPr lang="it-IT" sz="2200" dirty="0" err="1">
                <a:solidFill>
                  <a:schemeClr val="tx1"/>
                </a:solidFill>
              </a:rPr>
              <a:t>descrescente</a:t>
            </a:r>
            <a:r>
              <a:rPr lang="it-IT" sz="2200" dirty="0">
                <a:solidFill>
                  <a:schemeClr val="tx1"/>
                </a:solidFill>
              </a:rPr>
              <a:t> nel tempo e il dataset </a:t>
            </a:r>
            <a:r>
              <a:rPr lang="it-IT" sz="2200" dirty="0" err="1">
                <a:solidFill>
                  <a:schemeClr val="tx1"/>
                </a:solidFill>
              </a:rPr>
              <a:t>biased</a:t>
            </a:r>
            <a:r>
              <a:rPr lang="it-IT" sz="2200" dirty="0">
                <a:solidFill>
                  <a:schemeClr val="tx1"/>
                </a:solidFill>
              </a:rPr>
              <a:t>, come è possibile notare dalle precedenti slides.</a:t>
            </a:r>
          </a:p>
          <a:p>
            <a:r>
              <a:rPr lang="it-IT" sz="2200" dirty="0">
                <a:solidFill>
                  <a:schemeClr val="tx1"/>
                </a:solidFill>
              </a:rPr>
              <a:t>Per ovviare a questo problema e ridurre il numero di classi </a:t>
            </a:r>
            <a:r>
              <a:rPr lang="it-IT" sz="2200" i="1" dirty="0" err="1">
                <a:solidFill>
                  <a:schemeClr val="tx1"/>
                </a:solidFill>
              </a:rPr>
              <a:t>snoring</a:t>
            </a:r>
            <a:r>
              <a:rPr lang="it-IT" sz="2200" dirty="0">
                <a:solidFill>
                  <a:schemeClr val="tx1"/>
                </a:solidFill>
              </a:rPr>
              <a:t>, ossia quelle classi che presentano al loro interno dei difetti ma che ancora non sono stati rivelati, si procede scartando la seconda meta (50%) delle release </a:t>
            </a:r>
            <a:r>
              <a:rPr lang="it-IT" sz="2200" dirty="0"/>
              <a:t>n</a:t>
            </a:r>
            <a:r>
              <a:rPr lang="it-IT" sz="2200" dirty="0">
                <a:solidFill>
                  <a:schemeClr val="tx1"/>
                </a:solidFill>
              </a:rPr>
              <a:t>el dataset.</a:t>
            </a:r>
          </a:p>
          <a:p>
            <a:r>
              <a:rPr lang="it-IT" sz="2200" dirty="0"/>
              <a:t>Si può ora procedere ad usare le </a:t>
            </a:r>
            <a:r>
              <a:rPr lang="it-IT" sz="2200" dirty="0" err="1"/>
              <a:t>Weka</a:t>
            </a:r>
            <a:r>
              <a:rPr lang="it-IT" sz="2200" dirty="0"/>
              <a:t> API sui dataset così costruiti.</a:t>
            </a:r>
          </a:p>
        </p:txBody>
      </p:sp>
    </p:spTree>
    <p:extLst>
      <p:ext uri="{BB962C8B-B14F-4D97-AF65-F5344CB8AC3E}">
        <p14:creationId xmlns:p14="http://schemas.microsoft.com/office/powerpoint/2010/main" val="17257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Contesto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091559"/>
            <a:ext cx="10836166" cy="4256689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L’analisi tramite </a:t>
            </a:r>
            <a:r>
              <a:rPr lang="it-IT" sz="2200" i="1" dirty="0" err="1">
                <a:solidFill>
                  <a:schemeClr val="tx1"/>
                </a:solidFill>
              </a:rPr>
              <a:t>weka</a:t>
            </a:r>
            <a:r>
              <a:rPr lang="it-IT" sz="2200" dirty="0">
                <a:solidFill>
                  <a:schemeClr val="tx1"/>
                </a:solidFill>
              </a:rPr>
              <a:t> consiste nel valutare quale configurazione permette di aumentare l’accuratezza dei classificatori utilizzati, usando come tecnica di valutazione </a:t>
            </a:r>
            <a:r>
              <a:rPr lang="it-IT" sz="2200" i="1" dirty="0" err="1">
                <a:solidFill>
                  <a:schemeClr val="tx1"/>
                </a:solidFill>
              </a:rPr>
              <a:t>walk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i="1" dirty="0" err="1">
                <a:solidFill>
                  <a:schemeClr val="tx1"/>
                </a:solidFill>
              </a:rPr>
              <a:t>forward</a:t>
            </a:r>
            <a:r>
              <a:rPr lang="it-IT" sz="2200" i="1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I classificatori da utilizzare sono: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solidFill>
                  <a:schemeClr val="tx1"/>
                </a:solidFill>
              </a:rPr>
              <a:t>RandomForest</a:t>
            </a:r>
            <a:endParaRPr lang="it-IT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solidFill>
                  <a:schemeClr val="tx1"/>
                </a:solidFill>
              </a:rPr>
              <a:t>NaiveBayes</a:t>
            </a:r>
            <a:endParaRPr lang="it-IT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solidFill>
                  <a:schemeClr val="tx1"/>
                </a:solidFill>
              </a:rPr>
              <a:t>Ibk</a:t>
            </a:r>
            <a:endParaRPr lang="it-IT" sz="2200" i="1" dirty="0">
              <a:solidFill>
                <a:schemeClr val="tx1"/>
              </a:solidFill>
            </a:endParaRPr>
          </a:p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Per ciascun classificatore si applicano come le seguenti configurazioni: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Feature </a:t>
            </a:r>
            <a:r>
              <a:rPr lang="it-IT" sz="2200" dirty="0" err="1">
                <a:solidFill>
                  <a:schemeClr val="tx1"/>
                </a:solidFill>
              </a:rPr>
              <a:t>selection</a:t>
            </a:r>
            <a:r>
              <a:rPr lang="it-IT" sz="2200" dirty="0">
                <a:solidFill>
                  <a:schemeClr val="tx1"/>
                </a:solidFill>
              </a:rPr>
              <a:t>: No </a:t>
            </a:r>
            <a:r>
              <a:rPr lang="it-IT" sz="2200" dirty="0" err="1">
                <a:solidFill>
                  <a:schemeClr val="tx1"/>
                </a:solidFill>
              </a:rPr>
              <a:t>selection</a:t>
            </a:r>
            <a:r>
              <a:rPr lang="it-IT" sz="2200" dirty="0">
                <a:solidFill>
                  <a:schemeClr val="tx1"/>
                </a:solidFill>
              </a:rPr>
              <a:t> / Best First;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Tecnica di sampling: No sampling / </a:t>
            </a:r>
            <a:r>
              <a:rPr lang="it-IT" sz="2200" dirty="0" err="1">
                <a:solidFill>
                  <a:schemeClr val="tx1"/>
                </a:solidFill>
              </a:rPr>
              <a:t>Oversampling</a:t>
            </a:r>
            <a:r>
              <a:rPr lang="it-IT" sz="2200" dirty="0">
                <a:solidFill>
                  <a:schemeClr val="tx1"/>
                </a:solidFill>
              </a:rPr>
              <a:t> / </a:t>
            </a:r>
            <a:r>
              <a:rPr lang="it-IT" sz="2200" dirty="0" err="1">
                <a:solidFill>
                  <a:schemeClr val="tx1"/>
                </a:solidFill>
              </a:rPr>
              <a:t>Undersampling</a:t>
            </a:r>
            <a:r>
              <a:rPr lang="it-IT" sz="2200" dirty="0">
                <a:solidFill>
                  <a:schemeClr val="tx1"/>
                </a:solidFill>
              </a:rPr>
              <a:t> / SMOTE;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</a:rPr>
              <a:t>Cost sensitive </a:t>
            </a:r>
            <a:r>
              <a:rPr lang="it-IT" sz="2200" dirty="0" err="1">
                <a:solidFill>
                  <a:schemeClr val="tx1"/>
                </a:solidFill>
              </a:rPr>
              <a:t>classifier</a:t>
            </a:r>
            <a:r>
              <a:rPr lang="it-IT" sz="2200" dirty="0">
                <a:solidFill>
                  <a:schemeClr val="tx1"/>
                </a:solidFill>
              </a:rPr>
              <a:t>: No cost sensitive / Sensitive </a:t>
            </a:r>
            <a:r>
              <a:rPr lang="it-IT" sz="2200" dirty="0" err="1">
                <a:solidFill>
                  <a:schemeClr val="tx1"/>
                </a:solidFill>
              </a:rPr>
              <a:t>Threshold</a:t>
            </a:r>
            <a:r>
              <a:rPr lang="it-IT" sz="2200" dirty="0">
                <a:solidFill>
                  <a:schemeClr val="tx1"/>
                </a:solidFill>
              </a:rPr>
              <a:t> / Sensitive Learning.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Sono in totale richieste 72 </a:t>
            </a:r>
            <a:r>
              <a:rPr lang="it-IT" sz="2200" dirty="0" err="1">
                <a:solidFill>
                  <a:schemeClr val="tx1"/>
                </a:solidFill>
              </a:rPr>
              <a:t>run</a:t>
            </a:r>
            <a:r>
              <a:rPr lang="it-IT" sz="2200" dirty="0">
                <a:solidFill>
                  <a:schemeClr val="tx1"/>
                </a:solidFill>
              </a:rPr>
              <a:t> della tecnica </a:t>
            </a:r>
            <a:r>
              <a:rPr lang="it-IT" sz="2200" i="1" dirty="0" err="1">
                <a:solidFill>
                  <a:schemeClr val="tx1"/>
                </a:solidFill>
              </a:rPr>
              <a:t>walk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i="1" dirty="0" err="1">
                <a:solidFill>
                  <a:schemeClr val="tx1"/>
                </a:solidFill>
              </a:rPr>
              <a:t>forward</a:t>
            </a:r>
            <a:r>
              <a:rPr lang="it-IT" sz="22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vert="horz" rtlCol="0" anchor="ctr">
            <a:normAutofit/>
          </a:bodyPr>
          <a:lstStyle/>
          <a:p>
            <a:r>
              <a:rPr kumimoji="0" lang="it-IT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Weka</a:t>
            </a:r>
            <a:r>
              <a:rPr kumimoji="0" lang="it-IT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Prime </a:t>
            </a:r>
            <a:r>
              <a:rPr lang="it-IT" sz="3600" dirty="0">
                <a:solidFill>
                  <a:schemeClr val="tx1"/>
                </a:solidFill>
              </a:rPr>
              <a:t>O</a:t>
            </a:r>
            <a:r>
              <a:rPr kumimoji="0" lang="it-IT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sservazioni</a:t>
            </a:r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609599" y="2138767"/>
            <a:ext cx="10668001" cy="424101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9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Le singole iterazioni necessarie all’applicazione della tecnica </a:t>
            </a:r>
            <a:r>
              <a:rPr lang="it-IT" sz="2200" i="1" dirty="0" err="1">
                <a:solidFill>
                  <a:schemeClr val="tx1"/>
                </a:solidFill>
              </a:rPr>
              <a:t>walk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i="1" dirty="0" err="1">
                <a:solidFill>
                  <a:schemeClr val="tx1"/>
                </a:solidFill>
              </a:rPr>
              <a:t>forward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dirty="0">
                <a:solidFill>
                  <a:schemeClr val="tx1"/>
                </a:solidFill>
              </a:rPr>
              <a:t>sono salvate nei file csv contenenti i risultati ottenuti per ogni progetto.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Da notare che:</a:t>
            </a:r>
          </a:p>
          <a:p>
            <a:pPr>
              <a:lnSpc>
                <a:spcPct val="90000"/>
              </a:lnSpc>
            </a:pPr>
            <a:r>
              <a:rPr lang="it-IT" sz="2200" dirty="0">
                <a:solidFill>
                  <a:schemeClr val="tx1"/>
                </a:solidFill>
              </a:rPr>
              <a:t>i valori ottenuti per le metriche </a:t>
            </a:r>
            <a:r>
              <a:rPr lang="it-IT" sz="2200" i="1" dirty="0" err="1">
                <a:solidFill>
                  <a:schemeClr val="tx1"/>
                </a:solidFill>
              </a:rPr>
              <a:t>precision</a:t>
            </a:r>
            <a:r>
              <a:rPr lang="it-IT" sz="2200" dirty="0">
                <a:solidFill>
                  <a:schemeClr val="tx1"/>
                </a:solidFill>
              </a:rPr>
              <a:t> e </a:t>
            </a:r>
            <a:r>
              <a:rPr lang="it-IT" sz="2200" i="1" dirty="0">
                <a:solidFill>
                  <a:schemeClr val="tx1"/>
                </a:solidFill>
              </a:rPr>
              <a:t>recall</a:t>
            </a:r>
            <a:r>
              <a:rPr lang="it-IT" sz="2200" dirty="0">
                <a:solidFill>
                  <a:schemeClr val="tx1"/>
                </a:solidFill>
              </a:rPr>
              <a:t> dipendono fortemente dalla classe sotto analisi;</a:t>
            </a:r>
          </a:p>
          <a:p>
            <a:pPr>
              <a:lnSpc>
                <a:spcPct val="90000"/>
              </a:lnSpc>
            </a:pPr>
            <a:r>
              <a:rPr lang="it-IT" sz="2200" dirty="0">
                <a:solidFill>
                  <a:schemeClr val="tx1"/>
                </a:solidFill>
              </a:rPr>
              <a:t>i valori di </a:t>
            </a:r>
            <a:r>
              <a:rPr lang="it-IT" sz="2200" i="1" dirty="0">
                <a:solidFill>
                  <a:schemeClr val="tx1"/>
                </a:solidFill>
              </a:rPr>
              <a:t>AUC</a:t>
            </a:r>
            <a:r>
              <a:rPr lang="it-IT" sz="2200" dirty="0">
                <a:solidFill>
                  <a:schemeClr val="tx1"/>
                </a:solidFill>
              </a:rPr>
              <a:t> e </a:t>
            </a:r>
            <a:r>
              <a:rPr lang="it-IT" sz="2200" i="1" dirty="0">
                <a:solidFill>
                  <a:schemeClr val="tx1"/>
                </a:solidFill>
              </a:rPr>
              <a:t>Kappa</a:t>
            </a:r>
            <a:r>
              <a:rPr lang="it-IT" sz="2200" dirty="0">
                <a:solidFill>
                  <a:schemeClr val="tx1"/>
                </a:solidFill>
              </a:rPr>
              <a:t> sono indipendenti dalla scelta. 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Ciò comporta che se le istanze da valutare sono quelle appartenenti alla classe prioritaria, il dataset risulta essere facile da stimare e presenta valori per le metriche molto alti.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Al contrario un dataset con poche classi positive è un dataset difficile da valutare.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Dalle successive analisi si potrà osservare come </a:t>
            </a:r>
            <a:r>
              <a:rPr lang="it-IT" sz="2200" dirty="0" err="1">
                <a:solidFill>
                  <a:schemeClr val="tx1"/>
                </a:solidFill>
              </a:rPr>
              <a:t>Bookkeepper</a:t>
            </a:r>
            <a:r>
              <a:rPr lang="it-IT" sz="2200" dirty="0">
                <a:solidFill>
                  <a:schemeClr val="tx1"/>
                </a:solidFill>
              </a:rPr>
              <a:t>, presentando una percentuale maggiore di classi positive, presenterà delle metriche generalmente migliori di </a:t>
            </a: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vert="horz" rtlCol="0" anchor="b">
            <a:normAutofit/>
          </a:bodyPr>
          <a:lstStyle/>
          <a:p>
            <a:pPr>
              <a:spcAft>
                <a:spcPts val="600"/>
              </a:spcAft>
            </a:pPr>
            <a:fld id="{401CF334-2D5C-4859-84A6-CA7E6E43FAEB}" type="slidenum">
              <a:rPr lang="it-IT" smtClean="0"/>
              <a:pPr>
                <a:spcAft>
                  <a:spcPts val="600"/>
                </a:spcAft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9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vert="horz" rtlCol="0" anchor="ctr">
            <a:normAutofit/>
          </a:bodyPr>
          <a:lstStyle/>
          <a:p>
            <a:r>
              <a:rPr kumimoji="0" lang="it-IT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Weka</a:t>
            </a:r>
            <a:r>
              <a:rPr kumimoji="0" lang="it-IT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Prime Osservazioni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AF41AD-C230-4006-A9EF-97D0BD793BC1}"/>
              </a:ext>
            </a:extLst>
          </p:cNvPr>
          <p:cNvSpPr txBox="1"/>
          <p:nvPr/>
        </p:nvSpPr>
        <p:spPr>
          <a:xfrm>
            <a:off x="6705599" y="2249425"/>
            <a:ext cx="4960883" cy="4341875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>
              <a:spcBef>
                <a:spcPts val="300"/>
              </a:spcBef>
            </a:pPr>
            <a:r>
              <a:rPr lang="it-IT" sz="2200" dirty="0"/>
              <a:t>L’immagine mette a confronto i risultati ottenuti nel processo di </a:t>
            </a:r>
            <a:r>
              <a:rPr lang="it-IT" sz="2200" i="1" dirty="0" err="1"/>
              <a:t>walk</a:t>
            </a:r>
            <a:r>
              <a:rPr lang="it-IT" sz="2200" i="1" dirty="0"/>
              <a:t> </a:t>
            </a:r>
            <a:r>
              <a:rPr lang="it-IT" sz="2200" i="1" dirty="0" err="1"/>
              <a:t>forward</a:t>
            </a:r>
            <a:r>
              <a:rPr lang="it-IT" sz="2200" i="1" dirty="0"/>
              <a:t> </a:t>
            </a:r>
            <a:r>
              <a:rPr lang="it-IT" sz="2200" dirty="0"/>
              <a:t>per </a:t>
            </a:r>
            <a:r>
              <a:rPr lang="it-IT" sz="2200" dirty="0" err="1"/>
              <a:t>Avro</a:t>
            </a:r>
            <a:r>
              <a:rPr lang="it-IT" sz="2200" dirty="0"/>
              <a:t>, con la stessa scelta nelle tecniche applicate ma per due release di testing diverse e quindi diversa percentuale di classi positive in esse.</a:t>
            </a:r>
          </a:p>
          <a:p>
            <a:pPr>
              <a:spcBef>
                <a:spcPts val="300"/>
              </a:spcBef>
            </a:pPr>
            <a:r>
              <a:rPr lang="it-IT" sz="2200" dirty="0"/>
              <a:t>La release con più positivi presenta valori di </a:t>
            </a:r>
            <a:r>
              <a:rPr lang="it-IT" sz="2200" i="1" dirty="0"/>
              <a:t>recall</a:t>
            </a:r>
            <a:r>
              <a:rPr lang="it-IT" sz="2200" dirty="0"/>
              <a:t> e </a:t>
            </a:r>
            <a:r>
              <a:rPr lang="it-IT" sz="2200" i="1" dirty="0" err="1"/>
              <a:t>precision</a:t>
            </a:r>
            <a:r>
              <a:rPr lang="it-IT" sz="2200" dirty="0"/>
              <a:t> nettamente superiori, eppure, secondo la metrica </a:t>
            </a:r>
            <a:r>
              <a:rPr lang="it-IT" sz="2200" i="1" dirty="0"/>
              <a:t>AUC</a:t>
            </a:r>
            <a:r>
              <a:rPr lang="it-IT" sz="2200" dirty="0"/>
              <a:t>, non è lei quella ad essere stata stimata in maniera migliore.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vert="horz" rtlCol="0" anchor="b">
            <a:normAutofit/>
          </a:bodyPr>
          <a:lstStyle/>
          <a:p>
            <a:pPr>
              <a:spcAft>
                <a:spcPts val="600"/>
              </a:spcAft>
            </a:pPr>
            <a:fld id="{401CF334-2D5C-4859-84A6-CA7E6E43FAEB}" type="slidenum">
              <a:rPr lang="it-IT" smtClean="0"/>
              <a:pPr>
                <a:spcAft>
                  <a:spcPts val="600"/>
                </a:spcAft>
              </a:pPr>
              <a:t>15</a:t>
            </a:fld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758025"/>
              </p:ext>
            </p:extLst>
          </p:nvPr>
        </p:nvGraphicFramePr>
        <p:xfrm>
          <a:off x="609600" y="1786801"/>
          <a:ext cx="6096000" cy="480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7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3783724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16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9" y="2086305"/>
            <a:ext cx="4042558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Di seguit</a:t>
            </a:r>
            <a:r>
              <a:rPr lang="it-IT" sz="2200" dirty="0">
                <a:solidFill>
                  <a:schemeClr val="tx1"/>
                </a:solidFill>
              </a:rPr>
              <a:t>o si analizza il comportamento dei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classificatori selezionati.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Nei grafici si mostrano le medie delle metriche di accuratezza 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recall,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precision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, AUC e Kapp</a:t>
            </a:r>
            <a:r>
              <a:rPr lang="it-IT" sz="2200" i="1" dirty="0">
                <a:solidFill>
                  <a:schemeClr val="tx1"/>
                </a:solidFill>
              </a:rPr>
              <a:t>a</a:t>
            </a:r>
            <a:r>
              <a:rPr lang="it-IT" sz="2200" dirty="0">
                <a:solidFill>
                  <a:schemeClr val="tx1"/>
                </a:solidFill>
              </a:rPr>
              <a:t>,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riportate da ogni classificatore, supponendo:</a:t>
            </a:r>
          </a:p>
          <a:p>
            <a:r>
              <a:rPr lang="en-US" sz="2200" b="0" i="0" u="none" strike="noStrike" baseline="0" dirty="0">
                <a:solidFill>
                  <a:schemeClr val="tx1"/>
                </a:solidFill>
              </a:rPr>
              <a:t>No Feature Selection</a:t>
            </a:r>
          </a:p>
          <a:p>
            <a:r>
              <a:rPr lang="en-US" sz="2200" b="0" i="0" u="none" strike="noStrike" baseline="0" dirty="0">
                <a:solidFill>
                  <a:schemeClr val="tx1"/>
                </a:solidFill>
              </a:rPr>
              <a:t>No sampling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0" i="0" u="none" strike="noStrike" baseline="0" dirty="0">
                <a:solidFill>
                  <a:schemeClr val="tx1"/>
                </a:solidFill>
              </a:rPr>
              <a:t>No cost sensitive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479832"/>
              </p:ext>
            </p:extLst>
          </p:nvPr>
        </p:nvGraphicFramePr>
        <p:xfrm>
          <a:off x="4755929" y="3857296"/>
          <a:ext cx="6826470" cy="271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106166"/>
              </p:ext>
            </p:extLst>
          </p:nvPr>
        </p:nvGraphicFramePr>
        <p:xfrm>
          <a:off x="4755928" y="1137745"/>
          <a:ext cx="6826470" cy="271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87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Analisi dei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17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2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Dai risultati ottenuti nessun classificatore sembra essere, in assoluto, migliore degli altri, anch</a:t>
            </a:r>
            <a:r>
              <a:rPr lang="it-IT" sz="2200" dirty="0">
                <a:solidFill>
                  <a:schemeClr val="tx1"/>
                </a:solidFill>
              </a:rPr>
              <a:t>e se </a:t>
            </a:r>
            <a:r>
              <a:rPr lang="it-IT" sz="2200" dirty="0" err="1">
                <a:solidFill>
                  <a:schemeClr val="tx1"/>
                </a:solidFill>
              </a:rPr>
              <a:t>NaiveBayes</a:t>
            </a:r>
            <a:r>
              <a:rPr lang="it-IT" sz="2200" dirty="0">
                <a:solidFill>
                  <a:schemeClr val="tx1"/>
                </a:solidFill>
              </a:rPr>
              <a:t> presenta dei valori veramente bassi di </a:t>
            </a:r>
            <a:r>
              <a:rPr lang="it-IT" sz="2200" i="1" dirty="0" err="1">
                <a:solidFill>
                  <a:schemeClr val="tx1"/>
                </a:solidFill>
              </a:rPr>
              <a:t>precision</a:t>
            </a:r>
            <a:r>
              <a:rPr lang="it-IT" sz="2200" dirty="0">
                <a:solidFill>
                  <a:schemeClr val="tx1"/>
                </a:solidFill>
              </a:rPr>
              <a:t> e </a:t>
            </a:r>
            <a:r>
              <a:rPr lang="it-IT" sz="2200" i="1" dirty="0">
                <a:solidFill>
                  <a:schemeClr val="tx1"/>
                </a:solidFill>
              </a:rPr>
              <a:t>Kappa</a:t>
            </a:r>
            <a:r>
              <a:rPr lang="it-IT" sz="2200" dirty="0">
                <a:solidFill>
                  <a:schemeClr val="tx1"/>
                </a:solidFill>
              </a:rPr>
              <a:t> per entrambi i progetti considerati.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Per tutti </a:t>
            </a:r>
            <a:r>
              <a:rPr lang="it-IT" sz="2200" dirty="0">
                <a:solidFill>
                  <a:schemeClr val="tx1"/>
                </a:solidFill>
              </a:rPr>
              <a:t>i classificatori e su entrambi i progetti la metrica 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AUC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risulta sempre abbondantemente maggiore di 0.5 e la 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Kappa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sempre positiva.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Questo dimostra che:</a:t>
            </a:r>
          </a:p>
          <a:p>
            <a:r>
              <a:rPr lang="it-IT" sz="2200" b="0" i="0" u="none" strike="noStrike" baseline="0" dirty="0">
                <a:solidFill>
                  <a:schemeClr val="tx1"/>
                </a:solidFill>
              </a:rPr>
              <a:t>i classificatori considerati riescano ad analizzare i dati meglio di un classificatore randomico;</a:t>
            </a:r>
          </a:p>
          <a:p>
            <a:r>
              <a:rPr lang="it-IT" sz="2200" b="0" i="0" u="none" strike="noStrike" baseline="0" dirty="0">
                <a:solidFill>
                  <a:schemeClr val="tx1"/>
                </a:solidFill>
              </a:rPr>
              <a:t>le metriche calcolate siano effettivamente in qualche modo correlate con la difettosità delle classi.</a:t>
            </a:r>
            <a:endParaRPr lang="it-IT" sz="220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it-IT" sz="2200" dirty="0">
                <a:solidFill>
                  <a:schemeClr val="tx1"/>
                </a:solidFill>
              </a:rPr>
              <a:t>Di seguito proviamo a variare la combinazione delle tecniche applicate sul dataset per valutare come cambino le metriche di accuratezza per ogni classificatore.</a:t>
            </a:r>
          </a:p>
        </p:txBody>
      </p:sp>
    </p:spTree>
    <p:extLst>
      <p:ext uri="{BB962C8B-B14F-4D97-AF65-F5344CB8AC3E}">
        <p14:creationId xmlns:p14="http://schemas.microsoft.com/office/powerpoint/2010/main" val="39834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3706227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Weka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Feature </a:t>
            </a:r>
            <a:r>
              <a:rPr lang="it-IT" dirty="0" err="1">
                <a:solidFill>
                  <a:schemeClr val="tx1"/>
                </a:solidFill>
              </a:rPr>
              <a:t>Selection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18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9" y="2375338"/>
            <a:ext cx="3990007" cy="384941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rgbClr val="262626"/>
                </a:solidFill>
              </a:rPr>
              <a:t>Si </a:t>
            </a:r>
            <a:r>
              <a:rPr lang="it-IT" sz="2200" dirty="0">
                <a:solidFill>
                  <a:srgbClr val="262626"/>
                </a:solidFill>
              </a:rPr>
              <a:t>analizza il comportamento dei </a:t>
            </a:r>
            <a:r>
              <a:rPr lang="it-IT" sz="2200" b="0" i="0" u="none" strike="noStrike" baseline="0" dirty="0">
                <a:solidFill>
                  <a:srgbClr val="262626"/>
                </a:solidFill>
              </a:rPr>
              <a:t>classificatori selezionati al variare della tecnica di feature </a:t>
            </a:r>
            <a:r>
              <a:rPr lang="it-IT" sz="2200" b="0" i="0" u="none" strike="noStrike" baseline="0" dirty="0" err="1">
                <a:solidFill>
                  <a:srgbClr val="262626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rgbClr val="262626"/>
                </a:solidFill>
              </a:rPr>
              <a:t>:</a:t>
            </a:r>
          </a:p>
          <a:p>
            <a:r>
              <a:rPr lang="en-US" sz="2200" b="0" i="0" u="none" strike="noStrike" baseline="0" dirty="0">
                <a:solidFill>
                  <a:srgbClr val="262626"/>
                </a:solidFill>
              </a:rPr>
              <a:t>No Feature Selection</a:t>
            </a:r>
          </a:p>
          <a:p>
            <a:r>
              <a:rPr lang="en-US" sz="2200" b="0" i="0" u="none" strike="noStrike" baseline="0" dirty="0">
                <a:solidFill>
                  <a:srgbClr val="262626"/>
                </a:solidFill>
              </a:rPr>
              <a:t>Best First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93094"/>
              </p:ext>
            </p:extLst>
          </p:nvPr>
        </p:nvGraphicFramePr>
        <p:xfrm>
          <a:off x="4571962" y="739945"/>
          <a:ext cx="2520521" cy="2704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81784"/>
              </p:ext>
            </p:extLst>
          </p:nvPr>
        </p:nvGraphicFramePr>
        <p:xfrm>
          <a:off x="6955888" y="745160"/>
          <a:ext cx="2439241" cy="269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746268"/>
              </p:ext>
            </p:extLst>
          </p:nvPr>
        </p:nvGraphicFramePr>
        <p:xfrm>
          <a:off x="9373925" y="685800"/>
          <a:ext cx="2442994" cy="275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968754-20AC-45FF-BEFB-3034D102E798}"/>
              </a:ext>
            </a:extLst>
          </p:cNvPr>
          <p:cNvSpPr txBox="1"/>
          <p:nvPr/>
        </p:nvSpPr>
        <p:spPr>
          <a:xfrm flipH="1">
            <a:off x="6853404" y="586258"/>
            <a:ext cx="67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Avro</a:t>
            </a:r>
            <a:endParaRPr lang="it-IT" dirty="0"/>
          </a:p>
        </p:txBody>
      </p:sp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36093"/>
              </p:ext>
            </p:extLst>
          </p:nvPr>
        </p:nvGraphicFramePr>
        <p:xfrm>
          <a:off x="4588609" y="3847315"/>
          <a:ext cx="25038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19ABF7D-44B0-4BF3-9B12-130E1BD59EE5}"/>
              </a:ext>
            </a:extLst>
          </p:cNvPr>
          <p:cNvSpPr txBox="1"/>
          <p:nvPr/>
        </p:nvSpPr>
        <p:spPr>
          <a:xfrm flipH="1">
            <a:off x="6354168" y="3488359"/>
            <a:ext cx="167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Bookkeeper</a:t>
            </a:r>
            <a:endParaRPr lang="it-IT" dirty="0"/>
          </a:p>
        </p:txBody>
      </p:sp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40801"/>
              </p:ext>
            </p:extLst>
          </p:nvPr>
        </p:nvGraphicFramePr>
        <p:xfrm>
          <a:off x="7092483" y="3867892"/>
          <a:ext cx="2383920" cy="27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B5A4DF77-6461-4744-A880-62F17E887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570459"/>
              </p:ext>
            </p:extLst>
          </p:nvPr>
        </p:nvGraphicFramePr>
        <p:xfrm>
          <a:off x="9395129" y="3847315"/>
          <a:ext cx="2520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383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Analisi Dell’Applicazione di Best First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19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1891862"/>
            <a:ext cx="11284187" cy="442485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Gli attributi che vengono mantenuti applicando Best </a:t>
            </a:r>
            <a:r>
              <a:rPr lang="it-IT" sz="2200" dirty="0">
                <a:solidFill>
                  <a:schemeClr val="tx1"/>
                </a:solidFill>
              </a:rPr>
              <a:t>First sono:</a:t>
            </a:r>
          </a:p>
          <a:p>
            <a:r>
              <a:rPr lang="it-IT" sz="22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NR,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LOCAdded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dirty="0">
                <a:solidFill>
                  <a:schemeClr val="tx1"/>
                </a:solidFill>
              </a:rPr>
              <a:t>e</a:t>
            </a:r>
            <a:r>
              <a:rPr lang="it-IT" sz="2200" i="1" dirty="0">
                <a:solidFill>
                  <a:schemeClr val="tx1"/>
                </a:solidFill>
              </a:rPr>
              <a:t>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Churn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Avro</a:t>
            </a:r>
            <a:endParaRPr lang="it-IT" sz="2200" b="0" i="0" u="none" strike="noStrike" baseline="0" dirty="0">
              <a:solidFill>
                <a:schemeClr val="tx1"/>
              </a:solidFill>
            </a:endParaRPr>
          </a:p>
          <a:p>
            <a:r>
              <a:rPr lang="it-IT" sz="2200" b="0" i="1" u="none" strike="noStrike" baseline="0" dirty="0">
                <a:solidFill>
                  <a:schemeClr val="tx1"/>
                </a:solidFill>
              </a:rPr>
              <a:t>Size, NR </a:t>
            </a:r>
            <a:r>
              <a:rPr lang="it-IT" sz="2200" b="0" u="none" strike="noStrike" baseline="0" dirty="0">
                <a:solidFill>
                  <a:schemeClr val="tx1"/>
                </a:solidFill>
              </a:rPr>
              <a:t>e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AVG_Churn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Bookkeeper</a:t>
            </a:r>
            <a:endParaRPr lang="it-IT" sz="2200" b="0" i="0" u="none" strike="noStrike" baseline="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In generale l’applicazione della tecnica di feature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Best First ha portato dei miglioramenti per la </a:t>
            </a:r>
            <a:r>
              <a:rPr lang="it-IT" sz="2200" b="0" i="1" u="none" strike="noStrike" baseline="0" dirty="0" err="1">
                <a:solidFill>
                  <a:schemeClr val="tx1"/>
                </a:solidFill>
              </a:rPr>
              <a:t>precision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, notevole nel caso di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Bookkeeper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, e dei peggioramenti per la </a:t>
            </a:r>
            <a:r>
              <a:rPr lang="it-IT" sz="2200" b="0" i="1" u="none" strike="noStrike" baseline="0" dirty="0">
                <a:solidFill>
                  <a:schemeClr val="tx1"/>
                </a:solidFill>
              </a:rPr>
              <a:t>recall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nella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predizio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-ne delle classi difettose da parte dei classificatori.</a:t>
            </a:r>
          </a:p>
          <a:p>
            <a:pPr marL="109728" indent="0" algn="l">
              <a:buNone/>
            </a:pPr>
            <a:r>
              <a:rPr lang="it-IT" sz="2200" dirty="0">
                <a:solidFill>
                  <a:schemeClr val="tx1"/>
                </a:solidFill>
              </a:rPr>
              <a:t>I valori di </a:t>
            </a:r>
            <a:r>
              <a:rPr lang="it-IT" sz="2200" i="1" dirty="0">
                <a:solidFill>
                  <a:schemeClr val="tx1"/>
                </a:solidFill>
              </a:rPr>
              <a:t>AUC</a:t>
            </a:r>
            <a:r>
              <a:rPr lang="it-IT" sz="2200" dirty="0">
                <a:solidFill>
                  <a:schemeClr val="tx1"/>
                </a:solidFill>
              </a:rPr>
              <a:t> e </a:t>
            </a:r>
            <a:r>
              <a:rPr lang="it-IT" sz="2200" i="1" dirty="0">
                <a:solidFill>
                  <a:schemeClr val="tx1"/>
                </a:solidFill>
              </a:rPr>
              <a:t>Kappa</a:t>
            </a:r>
            <a:r>
              <a:rPr lang="it-IT" sz="2200" dirty="0">
                <a:solidFill>
                  <a:schemeClr val="tx1"/>
                </a:solidFill>
              </a:rPr>
              <a:t> risultano rimanere </a:t>
            </a:r>
            <a:r>
              <a:rPr lang="it-IT" sz="2200" dirty="0" err="1">
                <a:solidFill>
                  <a:schemeClr val="tx1"/>
                </a:solidFill>
              </a:rPr>
              <a:t>abbasanza</a:t>
            </a:r>
            <a:r>
              <a:rPr lang="it-IT" sz="2200" dirty="0">
                <a:solidFill>
                  <a:schemeClr val="tx1"/>
                </a:solidFill>
              </a:rPr>
              <a:t> stabili, eccetto per </a:t>
            </a:r>
            <a:r>
              <a:rPr lang="it-IT" sz="2200" dirty="0" err="1">
                <a:solidFill>
                  <a:schemeClr val="tx1"/>
                </a:solidFill>
              </a:rPr>
              <a:t>Ibk</a:t>
            </a:r>
            <a:r>
              <a:rPr lang="it-IT" sz="2200" dirty="0">
                <a:solidFill>
                  <a:schemeClr val="tx1"/>
                </a:solidFill>
              </a:rPr>
              <a:t> che vede peggiorare di molto i valori delle due metriche sul progetto </a:t>
            </a: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</a:p>
          <a:p>
            <a:pPr marL="109728" indent="0" algn="l">
              <a:buNone/>
            </a:pP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 in generale ha visto un peggioramento delle predizioni dopo l’applicazione di Best First, al contrario di </a:t>
            </a:r>
            <a:r>
              <a:rPr lang="it-IT" sz="2200" dirty="0" err="1">
                <a:solidFill>
                  <a:schemeClr val="tx1"/>
                </a:solidFill>
              </a:rPr>
              <a:t>Bookkeeper</a:t>
            </a:r>
            <a:r>
              <a:rPr lang="it-IT" sz="2200" dirty="0">
                <a:solidFill>
                  <a:schemeClr val="tx1"/>
                </a:solidFill>
              </a:rPr>
              <a:t> che invece ne ha beneficiato, anche se leggermente.</a:t>
            </a:r>
          </a:p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L’unico classificatore che sembra aver migliorato le sue analisi, su entrambi i progetti e per quasi tutte </a:t>
            </a:r>
            <a:r>
              <a:rPr lang="it-IT" sz="2200" dirty="0">
                <a:solidFill>
                  <a:schemeClr val="tx1"/>
                </a:solidFill>
              </a:rPr>
              <a:t>le metriche,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è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NaiveBayes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.</a:t>
            </a:r>
            <a:endParaRPr lang="it-I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060238"/>
            <a:ext cx="10972800" cy="4325112"/>
          </a:xfrm>
        </p:spPr>
        <p:txBody>
          <a:bodyPr rtlCol="0">
            <a:normAutofit lnSpcReduction="10000"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Introduzione: Scopo e Strumenti utilizzati</a:t>
            </a:r>
          </a:p>
          <a:p>
            <a:r>
              <a:rPr lang="it-IT" sz="2400" dirty="0">
                <a:solidFill>
                  <a:schemeClr val="tx1"/>
                </a:solidFill>
              </a:rPr>
              <a:t>Dataset: </a:t>
            </a:r>
            <a:r>
              <a:rPr lang="it-IT" sz="2400" dirty="0" err="1">
                <a:solidFill>
                  <a:schemeClr val="tx1"/>
                </a:solidFill>
              </a:rPr>
              <a:t>Jira</a:t>
            </a:r>
            <a:r>
              <a:rPr lang="it-IT" sz="2400" dirty="0">
                <a:solidFill>
                  <a:schemeClr val="tx1"/>
                </a:solidFill>
              </a:rPr>
              <a:t> e </a:t>
            </a:r>
            <a:r>
              <a:rPr lang="it-IT" sz="2400" dirty="0" err="1">
                <a:solidFill>
                  <a:schemeClr val="tx1"/>
                </a:solidFill>
              </a:rPr>
              <a:t>Git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</a:rPr>
              <a:t>Dataset: </a:t>
            </a:r>
            <a:r>
              <a:rPr lang="it-IT" sz="2400" dirty="0" err="1">
                <a:solidFill>
                  <a:schemeClr val="tx1"/>
                </a:solidFill>
              </a:rPr>
              <a:t>Proportion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</a:rPr>
              <a:t>Dataset: Ultime considerazioni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Weka</a:t>
            </a:r>
            <a:r>
              <a:rPr lang="it-IT" sz="2400" dirty="0">
                <a:solidFill>
                  <a:schemeClr val="tx1"/>
                </a:solidFill>
              </a:rPr>
              <a:t>: Contesto e Osservazioni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Weka</a:t>
            </a:r>
            <a:r>
              <a:rPr lang="it-IT" sz="2400" dirty="0">
                <a:solidFill>
                  <a:schemeClr val="tx1"/>
                </a:solidFill>
              </a:rPr>
              <a:t>: Risultati e Analisi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Weka</a:t>
            </a:r>
            <a:r>
              <a:rPr lang="it-IT" sz="2400" dirty="0">
                <a:solidFill>
                  <a:schemeClr val="tx1"/>
                </a:solidFill>
              </a:rPr>
              <a:t>: Feature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 err="1">
                <a:solidFill>
                  <a:schemeClr val="tx1"/>
                </a:solidFill>
              </a:rPr>
              <a:t>Weka</a:t>
            </a:r>
            <a:r>
              <a:rPr lang="it-IT" sz="2400" dirty="0">
                <a:solidFill>
                  <a:schemeClr val="tx1"/>
                </a:solidFill>
              </a:rPr>
              <a:t>: Sampling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Weka</a:t>
            </a:r>
            <a:r>
              <a:rPr lang="it-IT" sz="2400" dirty="0">
                <a:solidFill>
                  <a:schemeClr val="tx1"/>
                </a:solidFill>
              </a:rPr>
              <a:t>: Cost sensitive </a:t>
            </a:r>
            <a:r>
              <a:rPr lang="it-IT" sz="2400" dirty="0" err="1">
                <a:solidFill>
                  <a:schemeClr val="tx1"/>
                </a:solidFill>
              </a:rPr>
              <a:t>classifier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</a:rPr>
              <a:t>Conclusioni</a:t>
            </a:r>
          </a:p>
          <a:p>
            <a:r>
              <a:rPr lang="it-IT" sz="2400" dirty="0">
                <a:solidFill>
                  <a:schemeClr val="tx1"/>
                </a:solidFill>
              </a:rPr>
              <a:t>Links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4AA44F-B241-4DA3-A1B0-BFE1FF13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36576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20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3420030" cy="413844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Si vogliono analizzare i benefici dati dal sampling al variare del classificatore.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Avro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si continuerà senza feature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Bookeepper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si continuerà l’analisi utilizzando Best First, dati i miglioramenti ottenuti in precedenza.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42532"/>
              </p:ext>
            </p:extLst>
          </p:nvPr>
        </p:nvGraphicFramePr>
        <p:xfrm>
          <a:off x="4359162" y="1016876"/>
          <a:ext cx="2685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015886"/>
              </p:ext>
            </p:extLst>
          </p:nvPr>
        </p:nvGraphicFramePr>
        <p:xfrm>
          <a:off x="6958057" y="1016876"/>
          <a:ext cx="2685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943D5B-E6FA-41BD-9804-944908EBEA6D}"/>
              </a:ext>
            </a:extLst>
          </p:cNvPr>
          <p:cNvSpPr txBox="1"/>
          <p:nvPr/>
        </p:nvSpPr>
        <p:spPr>
          <a:xfrm flipH="1">
            <a:off x="6667708" y="665135"/>
            <a:ext cx="406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Avro</a:t>
            </a:r>
            <a:r>
              <a:rPr lang="it-IT" sz="2000" dirty="0"/>
              <a:t>:</a:t>
            </a:r>
            <a:r>
              <a:rPr lang="it-IT" dirty="0"/>
              <a:t> no feature </a:t>
            </a:r>
            <a:r>
              <a:rPr lang="it-IT" dirty="0" err="1"/>
              <a:t>selection</a:t>
            </a:r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E7852E-4C1A-4423-B50F-497A90D45DAA}"/>
              </a:ext>
            </a:extLst>
          </p:cNvPr>
          <p:cNvSpPr txBox="1"/>
          <p:nvPr/>
        </p:nvSpPr>
        <p:spPr>
          <a:xfrm flipH="1">
            <a:off x="6216196" y="3711707"/>
            <a:ext cx="371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Bookkeeper</a:t>
            </a:r>
            <a:r>
              <a:rPr lang="it-IT" sz="2000" dirty="0"/>
              <a:t>:</a:t>
            </a:r>
            <a:r>
              <a:rPr lang="it-IT" dirty="0"/>
              <a:t> Best First</a:t>
            </a: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589933"/>
              </p:ext>
            </p:extLst>
          </p:nvPr>
        </p:nvGraphicFramePr>
        <p:xfrm>
          <a:off x="4271120" y="3950817"/>
          <a:ext cx="27734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080252"/>
              </p:ext>
            </p:extLst>
          </p:nvPr>
        </p:nvGraphicFramePr>
        <p:xfrm>
          <a:off x="6958057" y="3960131"/>
          <a:ext cx="2685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96913"/>
              </p:ext>
            </p:extLst>
          </p:nvPr>
        </p:nvGraphicFramePr>
        <p:xfrm>
          <a:off x="9556951" y="3950817"/>
          <a:ext cx="2598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Grafico 25">
            <a:extLst>
              <a:ext uri="{FF2B5EF4-FFF2-40B4-BE49-F238E27FC236}">
                <a16:creationId xmlns:a16="http://schemas.microsoft.com/office/drawing/2014/main" id="{4CA5BF2E-9A60-4A8F-9A04-1D2010312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527195"/>
              </p:ext>
            </p:extLst>
          </p:nvPr>
        </p:nvGraphicFramePr>
        <p:xfrm>
          <a:off x="9479448" y="1026190"/>
          <a:ext cx="2598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260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Analisi Dell’utilizzo Del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1786800"/>
            <a:ext cx="11137041" cy="4698083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L’applicazione di una qualsiasi tecnica di sampling, in generale, migliora la </a:t>
            </a:r>
            <a:r>
              <a:rPr lang="it-IT" b="0" i="1" u="none" strike="noStrike" baseline="0" dirty="0">
                <a:solidFill>
                  <a:srgbClr val="262626"/>
                </a:solidFill>
              </a:rPr>
              <a:t>recall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ma ha effetti negativi sulla </a:t>
            </a:r>
            <a:r>
              <a:rPr lang="it-IT" b="0" i="1" u="none" strike="noStrike" baseline="0" dirty="0" err="1">
                <a:solidFill>
                  <a:srgbClr val="262626"/>
                </a:solidFill>
              </a:rPr>
              <a:t>precision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. Ciò accade poiché le istanze che siamo interessati a stimare (le classi difettive) </a:t>
            </a:r>
            <a:r>
              <a:rPr lang="it-IT" dirty="0">
                <a:solidFill>
                  <a:srgbClr val="262626"/>
                </a:solidFill>
              </a:rPr>
              <a:t>e cui si riferiscono 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le metriche riportate sono il campione minoritario.</a:t>
            </a:r>
          </a:p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In sintesi, quando le due classi (positive e negative) vengono portate, nel dataset di training, ad uno stesso numero di istanze, che sia per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oversampling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,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undersampling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o SMOTE, vi è un incremento nel numero di stime positive nel dataset di testing. </a:t>
            </a:r>
            <a:r>
              <a:rPr lang="it-IT" dirty="0">
                <a:solidFill>
                  <a:srgbClr val="262626"/>
                </a:solidFill>
              </a:rPr>
              <a:t>Ciò comporta 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sia la presenza di un maggior numero di </a:t>
            </a:r>
            <a:r>
              <a:rPr lang="it-IT" dirty="0">
                <a:solidFill>
                  <a:srgbClr val="262626"/>
                </a:solidFill>
              </a:rPr>
              <a:t>istanze correttamente valutate come positive (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TP) ma anche un incremento degli errori commessi, ossia delle istanze FP.</a:t>
            </a:r>
          </a:p>
          <a:p>
            <a:pPr marL="109728" indent="0" algn="l">
              <a:buNone/>
            </a:pPr>
            <a:r>
              <a:rPr lang="it-IT" b="0" i="0" u="none" strike="noStrike" baseline="0" dirty="0" err="1">
                <a:solidFill>
                  <a:srgbClr val="262626"/>
                </a:solidFill>
              </a:rPr>
              <a:t>Undersampling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è la tecnica che dove questo fenomeno è più visibile.</a:t>
            </a:r>
          </a:p>
          <a:p>
            <a:pPr marL="109728" indent="0" algn="l">
              <a:buNone/>
            </a:pPr>
            <a:r>
              <a:rPr lang="it-IT" b="0" i="1" u="none" strike="noStrike" baseline="0" dirty="0">
                <a:solidFill>
                  <a:srgbClr val="262626"/>
                </a:solidFill>
              </a:rPr>
              <a:t>AUC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e </a:t>
            </a:r>
            <a:r>
              <a:rPr lang="it-IT" b="0" i="1" u="none" strike="noStrike" baseline="0" dirty="0">
                <a:solidFill>
                  <a:srgbClr val="262626"/>
                </a:solidFill>
              </a:rPr>
              <a:t>Kappa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 </a:t>
            </a:r>
            <a:r>
              <a:rPr lang="it-IT" dirty="0">
                <a:solidFill>
                  <a:srgbClr val="262626"/>
                </a:solidFill>
              </a:rPr>
              <a:t>invece hanno un lieve peggioramento dopo l’utilizzo del sampling, pur non mostrando variazioni significative.</a:t>
            </a:r>
          </a:p>
          <a:p>
            <a:pPr marL="109728" indent="0" algn="l">
              <a:buNone/>
            </a:pPr>
            <a:r>
              <a:rPr lang="it-IT" b="0" i="0" u="none" strike="noStrike" baseline="0" dirty="0">
                <a:solidFill>
                  <a:srgbClr val="262626"/>
                </a:solidFill>
              </a:rPr>
              <a:t>Dal confronto non risulta esserci una tecnica di sampling migliore. </a:t>
            </a:r>
            <a:r>
              <a:rPr lang="it-IT" dirty="0">
                <a:solidFill>
                  <a:srgbClr val="262626"/>
                </a:solidFill>
              </a:rPr>
              <a:t>L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a scelta tra esse dipende solamente dall’obiettivo della classificazione, ossia quale metrica si vuole massimizzare. SMOTE sembra essere quella più bilanciata, useremo questa tecnica per il resto della trattazione su </a:t>
            </a:r>
            <a:r>
              <a:rPr lang="it-IT" b="0" i="0" u="none" strike="noStrike" baseline="0" dirty="0" err="1">
                <a:solidFill>
                  <a:srgbClr val="262626"/>
                </a:solidFill>
              </a:rPr>
              <a:t>Bookkeeper</a:t>
            </a:r>
            <a:r>
              <a:rPr lang="it-IT" b="0" i="0" u="none" strike="noStrike" baseline="0" dirty="0">
                <a:solidFill>
                  <a:srgbClr val="262626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3657600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>
                <a:solidFill>
                  <a:schemeClr val="tx1"/>
                </a:solidFill>
              </a:rPr>
              <a:t>Weka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3100" dirty="0">
                <a:solidFill>
                  <a:schemeClr val="tx1"/>
                </a:solidFill>
              </a:rPr>
              <a:t>Cost Sensitive </a:t>
            </a:r>
            <a:r>
              <a:rPr lang="it-IT" sz="3100" dirty="0" err="1">
                <a:solidFill>
                  <a:schemeClr val="tx1"/>
                </a:solidFill>
              </a:rPr>
              <a:t>Classifier</a:t>
            </a:r>
            <a:endParaRPr lang="it-IT" sz="31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22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252248" y="2165131"/>
            <a:ext cx="4014952" cy="405962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Si vuole analizzare il comportamento dei diversi classificatori al variare dei pesi assegnati ad ogni errore. In particolare:</a:t>
            </a:r>
          </a:p>
          <a:p>
            <a:r>
              <a:rPr lang="it-IT" sz="2200" dirty="0">
                <a:solidFill>
                  <a:schemeClr val="tx1"/>
                </a:solidFill>
              </a:rPr>
              <a:t>CFN = 10 * CFP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Avro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: no feature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selection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 e no sampling.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it-IT" sz="2200" b="0" i="0" u="none" strike="noStrike" baseline="0" dirty="0">
                <a:solidFill>
                  <a:schemeClr val="tx1"/>
                </a:solidFill>
              </a:rPr>
              <a:t>Per </a:t>
            </a:r>
            <a:r>
              <a:rPr lang="it-IT" sz="2200" b="0" i="0" u="none" strike="noStrike" baseline="0" dirty="0" err="1">
                <a:solidFill>
                  <a:schemeClr val="tx1"/>
                </a:solidFill>
              </a:rPr>
              <a:t>Bookeepper</a:t>
            </a:r>
            <a:r>
              <a:rPr lang="it-IT" sz="2200" dirty="0">
                <a:solidFill>
                  <a:schemeClr val="tx1"/>
                </a:solidFill>
              </a:rPr>
              <a:t>: </a:t>
            </a:r>
            <a:r>
              <a:rPr lang="it-IT" sz="2200" b="0" i="0" u="none" strike="noStrike" baseline="0" dirty="0">
                <a:solidFill>
                  <a:schemeClr val="tx1"/>
                </a:solidFill>
              </a:rPr>
              <a:t>Best First  e SMOTE.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943D5B-E6FA-41BD-9804-944908EBEA6D}"/>
              </a:ext>
            </a:extLst>
          </p:cNvPr>
          <p:cNvSpPr txBox="1"/>
          <p:nvPr/>
        </p:nvSpPr>
        <p:spPr>
          <a:xfrm flipH="1">
            <a:off x="6667708" y="665135"/>
            <a:ext cx="406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Avro</a:t>
            </a:r>
            <a:r>
              <a:rPr lang="it-IT" sz="2000" dirty="0"/>
              <a:t>:</a:t>
            </a:r>
            <a:r>
              <a:rPr lang="it-IT" dirty="0"/>
              <a:t> no feature </a:t>
            </a:r>
            <a:r>
              <a:rPr lang="it-IT" dirty="0" err="1"/>
              <a:t>selection</a:t>
            </a:r>
            <a:r>
              <a:rPr lang="it-IT" dirty="0"/>
              <a:t>, no sampling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E7852E-4C1A-4423-B50F-497A90D45DAA}"/>
              </a:ext>
            </a:extLst>
          </p:cNvPr>
          <p:cNvSpPr txBox="1"/>
          <p:nvPr/>
        </p:nvSpPr>
        <p:spPr>
          <a:xfrm flipH="1">
            <a:off x="6226706" y="3711707"/>
            <a:ext cx="3716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Bookkeeper</a:t>
            </a:r>
            <a:r>
              <a:rPr lang="it-IT" dirty="0"/>
              <a:t>, Best First, SMOTE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951135"/>
              </p:ext>
            </p:extLst>
          </p:nvPr>
        </p:nvGraphicFramePr>
        <p:xfrm>
          <a:off x="4381707" y="951185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890F93A2-2F98-4D52-A49E-D2CB5495D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036585"/>
              </p:ext>
            </p:extLst>
          </p:nvPr>
        </p:nvGraphicFramePr>
        <p:xfrm>
          <a:off x="6944091" y="959846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36276"/>
              </p:ext>
            </p:extLst>
          </p:nvPr>
        </p:nvGraphicFramePr>
        <p:xfrm>
          <a:off x="9506475" y="1008215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Grafico 23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709685"/>
              </p:ext>
            </p:extLst>
          </p:nvPr>
        </p:nvGraphicFramePr>
        <p:xfrm>
          <a:off x="4267200" y="3980435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690782"/>
              </p:ext>
            </p:extLst>
          </p:nvPr>
        </p:nvGraphicFramePr>
        <p:xfrm>
          <a:off x="6944090" y="3983191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BCC73139-AFEA-48AF-8933-F03C6ABBC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445836"/>
              </p:ext>
            </p:extLst>
          </p:nvPr>
        </p:nvGraphicFramePr>
        <p:xfrm>
          <a:off x="9506475" y="3934822"/>
          <a:ext cx="26350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06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 err="1">
                <a:solidFill>
                  <a:schemeClr val="tx1"/>
                </a:solidFill>
              </a:rPr>
              <a:t>Weka</a:t>
            </a:r>
            <a:r>
              <a:rPr lang="it-IT" sz="3600" dirty="0">
                <a:solidFill>
                  <a:schemeClr val="tx1"/>
                </a:solidFill>
              </a:rPr>
              <a:t>: Cost Sensitive </a:t>
            </a:r>
            <a:r>
              <a:rPr lang="it-IT" sz="3600" dirty="0" err="1">
                <a:solidFill>
                  <a:schemeClr val="tx1"/>
                </a:solidFill>
              </a:rPr>
              <a:t>Classifier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23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9" y="1907588"/>
            <a:ext cx="11137041" cy="423041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dirty="0">
                <a:solidFill>
                  <a:schemeClr val="tx1"/>
                </a:solidFill>
              </a:rPr>
              <a:t>Alcune volte potrebbe accadere che un tipo di errore sia più importante dell’altro. In questo contesto, l’applicazione di classificatori attenti ai costi, che sia tramite la tecnica di Sensitive Learning o di Sensitive </a:t>
            </a:r>
            <a:r>
              <a:rPr lang="it-IT" dirty="0" err="1">
                <a:solidFill>
                  <a:schemeClr val="tx1"/>
                </a:solidFill>
              </a:rPr>
              <a:t>Threshold</a:t>
            </a:r>
            <a:r>
              <a:rPr lang="it-IT" dirty="0">
                <a:solidFill>
                  <a:schemeClr val="tx1"/>
                </a:solidFill>
              </a:rPr>
              <a:t>, imposta costi maggiori ad eventuali errori di classificazione di istanze FN piuttosto che FP.</a:t>
            </a:r>
          </a:p>
          <a:p>
            <a:pPr marL="109728" indent="0" algn="l">
              <a:buNone/>
            </a:pPr>
            <a:r>
              <a:rPr lang="it-IT" dirty="0">
                <a:solidFill>
                  <a:schemeClr val="tx1"/>
                </a:solidFill>
              </a:rPr>
              <a:t>Ciò avviene in base ai valori assegnati alla matrice dei costi:</a:t>
            </a:r>
          </a:p>
          <a:p>
            <a:pPr marL="109728" indent="0" algn="l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r>
              <a:rPr lang="it-IT" dirty="0">
                <a:solidFill>
                  <a:schemeClr val="tx1"/>
                </a:solidFill>
              </a:rPr>
              <a:t>Come è possibile notare dai risultati ottenuti, applicare un cost sensitive </a:t>
            </a:r>
            <a:r>
              <a:rPr lang="it-IT" dirty="0" err="1">
                <a:solidFill>
                  <a:schemeClr val="tx1"/>
                </a:solidFill>
              </a:rPr>
              <a:t>classifier</a:t>
            </a:r>
            <a:r>
              <a:rPr lang="it-IT" dirty="0">
                <a:solidFill>
                  <a:schemeClr val="tx1"/>
                </a:solidFill>
              </a:rPr>
              <a:t> comporta un incremento nella </a:t>
            </a:r>
            <a:r>
              <a:rPr lang="it-IT" i="1" dirty="0">
                <a:solidFill>
                  <a:schemeClr val="tx1"/>
                </a:solidFill>
              </a:rPr>
              <a:t>recall</a:t>
            </a:r>
            <a:r>
              <a:rPr lang="it-IT" dirty="0">
                <a:solidFill>
                  <a:schemeClr val="tx1"/>
                </a:solidFill>
              </a:rPr>
              <a:t> a discapito del valore di </a:t>
            </a:r>
            <a:r>
              <a:rPr lang="it-IT" i="1" dirty="0" err="1">
                <a:solidFill>
                  <a:schemeClr val="tx1"/>
                </a:solidFill>
              </a:rPr>
              <a:t>precision</a:t>
            </a:r>
            <a:r>
              <a:rPr lang="it-IT" dirty="0">
                <a:solidFill>
                  <a:schemeClr val="tx1"/>
                </a:solidFill>
              </a:rPr>
              <a:t>. In generale anche i valori di </a:t>
            </a:r>
            <a:r>
              <a:rPr lang="it-IT" i="1" dirty="0">
                <a:solidFill>
                  <a:schemeClr val="tx1"/>
                </a:solidFill>
              </a:rPr>
              <a:t>AUC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i="1" dirty="0">
                <a:solidFill>
                  <a:schemeClr val="tx1"/>
                </a:solidFill>
              </a:rPr>
              <a:t>Kappa</a:t>
            </a:r>
            <a:r>
              <a:rPr lang="it-IT" dirty="0">
                <a:solidFill>
                  <a:schemeClr val="tx1"/>
                </a:solidFill>
              </a:rPr>
              <a:t> tendono a diminuire: si fanno a fare più errori ma sono meno quelli che hanno un costo maggiore.</a:t>
            </a:r>
          </a:p>
          <a:p>
            <a:pPr marL="109728" indent="0" algn="l">
              <a:buNone/>
            </a:pPr>
            <a:r>
              <a:rPr lang="it-IT" dirty="0">
                <a:solidFill>
                  <a:schemeClr val="tx1"/>
                </a:solidFill>
              </a:rPr>
              <a:t>Tra le due tecniche quella che riesce a dare risultati migliori è sensitive learning, per la quale i valori di AUC rimangono perlopiù inalterati rispetto al caso in cui essa non venga applicata.</a:t>
            </a:r>
          </a:p>
          <a:p>
            <a:pPr marL="109728" indent="0" algn="l">
              <a:buNone/>
            </a:pPr>
            <a:r>
              <a:rPr lang="it-IT" dirty="0">
                <a:solidFill>
                  <a:schemeClr val="tx1"/>
                </a:solidFill>
              </a:rPr>
              <a:t>Sensitive </a:t>
            </a:r>
            <a:r>
              <a:rPr lang="it-IT" dirty="0" err="1">
                <a:solidFill>
                  <a:schemeClr val="tx1"/>
                </a:solidFill>
              </a:rPr>
              <a:t>Threshold</a:t>
            </a:r>
            <a:r>
              <a:rPr lang="it-IT" dirty="0">
                <a:solidFill>
                  <a:schemeClr val="tx1"/>
                </a:solidFill>
              </a:rPr>
              <a:t> invece peggiora il comportamento dei classificatori. Ciò è evidente per </a:t>
            </a:r>
            <a:r>
              <a:rPr lang="it-IT" dirty="0" err="1">
                <a:solidFill>
                  <a:schemeClr val="tx1"/>
                </a:solidFill>
              </a:rPr>
              <a:t>NaiveBayes</a:t>
            </a:r>
            <a:r>
              <a:rPr lang="it-IT" dirty="0">
                <a:solidFill>
                  <a:schemeClr val="tx1"/>
                </a:solidFill>
              </a:rPr>
              <a:t> applicato sul dataset di </a:t>
            </a:r>
            <a:r>
              <a:rPr lang="it-IT" dirty="0" err="1">
                <a:solidFill>
                  <a:schemeClr val="tx1"/>
                </a:solidFill>
              </a:rPr>
              <a:t>Avro</a:t>
            </a:r>
            <a:r>
              <a:rPr lang="it-IT" dirty="0">
                <a:solidFill>
                  <a:schemeClr val="tx1"/>
                </a:solidFill>
              </a:rPr>
              <a:t>: il valore di AUC raggiunge in questo caso un valore di poco superiore a 0,5, a significare che il classificatore si è comportato in maniera praticamente simile ad uno randomico.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F12DB78F-E5AE-4A73-BFCF-B4B75F03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21" y="2869283"/>
            <a:ext cx="2362200" cy="762000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73859C34-3499-459F-8B37-F873A7D18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85" y="2869283"/>
            <a:ext cx="2186152" cy="762000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3" name="Uguale a 2">
            <a:extLst>
              <a:ext uri="{FF2B5EF4-FFF2-40B4-BE49-F238E27FC236}">
                <a16:creationId xmlns:a16="http://schemas.microsoft.com/office/drawing/2014/main" id="{9752B8CD-A058-40CB-8665-78118E93B39F}"/>
              </a:ext>
            </a:extLst>
          </p:cNvPr>
          <p:cNvSpPr/>
          <p:nvPr/>
        </p:nvSpPr>
        <p:spPr>
          <a:xfrm>
            <a:off x="8937737" y="3103138"/>
            <a:ext cx="303484" cy="2601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24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ED6F83A-CA96-4488-854B-C768CDB9D78A}"/>
              </a:ext>
            </a:extLst>
          </p:cNvPr>
          <p:cNvSpPr txBox="1">
            <a:spLocks/>
          </p:cNvSpPr>
          <p:nvPr/>
        </p:nvSpPr>
        <p:spPr>
          <a:xfrm>
            <a:off x="445358" y="2086305"/>
            <a:ext cx="11137041" cy="423041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EE129C42-58FC-42C3-A967-782755E078EF}"/>
              </a:ext>
            </a:extLst>
          </p:cNvPr>
          <p:cNvSpPr txBox="1">
            <a:spLocks/>
          </p:cNvSpPr>
          <p:nvPr/>
        </p:nvSpPr>
        <p:spPr>
          <a:xfrm>
            <a:off x="597758" y="2086305"/>
            <a:ext cx="11137041" cy="4382812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it-IT" sz="2200" dirty="0">
                <a:solidFill>
                  <a:schemeClr val="tx1"/>
                </a:solidFill>
              </a:rPr>
              <a:t>Dalle osservazioni effettuate possiamo concludere che: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I tre classificatori sotto osservazione presentano comportamenti diversi a seconda del dataset cui sono applicati. Non si ha quasi mai un vincitore assoluto;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La scelta di un classificatore piuttosto che di un altro dipende dall’obiettivo dello studio;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Le metriche applicate di volta in volta, anche se presentando risultati diversi, modificano l’analisi dei classificatori in modo coerente (se una metrica migliora per un classificatore è molto probabile che migliori anche per un altro);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Per i due dataset i valori di </a:t>
            </a:r>
            <a:r>
              <a:rPr lang="it-IT" sz="2200" i="1" dirty="0">
                <a:solidFill>
                  <a:schemeClr val="tx1"/>
                </a:solidFill>
              </a:rPr>
              <a:t>AUC</a:t>
            </a:r>
            <a:r>
              <a:rPr lang="it-IT" sz="2200" dirty="0">
                <a:solidFill>
                  <a:schemeClr val="tx1"/>
                </a:solidFill>
              </a:rPr>
              <a:t> e </a:t>
            </a:r>
            <a:r>
              <a:rPr lang="it-IT" sz="2200" i="1" dirty="0">
                <a:solidFill>
                  <a:schemeClr val="tx1"/>
                </a:solidFill>
              </a:rPr>
              <a:t>Kappa</a:t>
            </a:r>
            <a:r>
              <a:rPr lang="it-IT" sz="2200" dirty="0">
                <a:solidFill>
                  <a:schemeClr val="tx1"/>
                </a:solidFill>
              </a:rPr>
              <a:t> sono generalmente allineati per ogni classificatore, ad eccezione di </a:t>
            </a:r>
            <a:r>
              <a:rPr lang="it-IT" sz="2200" dirty="0" err="1">
                <a:solidFill>
                  <a:schemeClr val="tx1"/>
                </a:solidFill>
              </a:rPr>
              <a:t>NaiveBayes</a:t>
            </a:r>
            <a:r>
              <a:rPr lang="it-IT" sz="2200" dirty="0">
                <a:solidFill>
                  <a:schemeClr val="tx1"/>
                </a:solidFill>
              </a:rPr>
              <a:t> che su </a:t>
            </a: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 ha un comportamento peggiore;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1"/>
                </a:solidFill>
              </a:rPr>
              <a:t>Il dataset di </a:t>
            </a:r>
            <a:r>
              <a:rPr lang="it-IT" sz="2200" dirty="0" err="1">
                <a:solidFill>
                  <a:schemeClr val="tx1"/>
                </a:solidFill>
              </a:rPr>
              <a:t>Bookkeeper</a:t>
            </a:r>
            <a:r>
              <a:rPr lang="it-IT" sz="2200" dirty="0">
                <a:solidFill>
                  <a:schemeClr val="tx1"/>
                </a:solidFill>
              </a:rPr>
              <a:t> risulta avere in percentuale molte più classi positive e ciò è dimostrato dai valori in genere maggiori di </a:t>
            </a:r>
            <a:r>
              <a:rPr lang="it-IT" sz="2200" i="1" dirty="0" err="1">
                <a:solidFill>
                  <a:schemeClr val="tx1"/>
                </a:solidFill>
              </a:rPr>
              <a:t>precision</a:t>
            </a:r>
            <a:r>
              <a:rPr lang="it-IT" sz="2200" dirty="0">
                <a:solidFill>
                  <a:schemeClr val="tx1"/>
                </a:solidFill>
              </a:rPr>
              <a:t> e </a:t>
            </a:r>
            <a:r>
              <a:rPr lang="it-IT" sz="2200" i="1" dirty="0">
                <a:solidFill>
                  <a:schemeClr val="tx1"/>
                </a:solidFill>
              </a:rPr>
              <a:t>recall</a:t>
            </a:r>
            <a:r>
              <a:rPr lang="it-IT" sz="2200" dirty="0">
                <a:solidFill>
                  <a:schemeClr val="tx1"/>
                </a:solidFill>
              </a:rPr>
              <a:t> rispetto al dataset di </a:t>
            </a:r>
            <a:r>
              <a:rPr lang="it-IT" sz="2200" dirty="0" err="1">
                <a:solidFill>
                  <a:schemeClr val="tx1"/>
                </a:solidFill>
              </a:rPr>
              <a:t>Avro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/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Links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396359"/>
            <a:ext cx="10972800" cy="3870877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Github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3"/>
              </a:rPr>
              <a:t>https://github.com/ShockGiammy/Deliverable2</a:t>
            </a:r>
            <a:r>
              <a:rPr lang="it-IT" sz="2400" dirty="0">
                <a:solidFill>
                  <a:schemeClr val="tx1"/>
                </a:solidFill>
              </a:rPr>
              <a:t>  </a:t>
            </a:r>
          </a:p>
          <a:p>
            <a:pPr marL="109728" indent="0" rtl="0">
              <a:buNone/>
            </a:pPr>
            <a:r>
              <a:rPr lang="it-IT" dirty="0" err="1">
                <a:solidFill>
                  <a:schemeClr val="tx1"/>
                </a:solidFill>
              </a:rPr>
              <a:t>SonarCloud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4"/>
              </a:rPr>
              <a:t>https://sonarcloud.io/dashboard?id=ShockGiammy_Deliverable2</a:t>
            </a:r>
            <a:r>
              <a:rPr lang="it-IT" sz="24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70AED-E30E-47B3-87D5-23F71094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Introduzione: Scopo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138768"/>
            <a:ext cx="10972800" cy="4561543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Si vuole eseguire uno studio empirico finalizzato a misurare l’effetto di tecniche di sampling, classificazioni sensibili al costo e feature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r>
              <a:rPr lang="it-IT" sz="2400" dirty="0">
                <a:solidFill>
                  <a:schemeClr val="tx1"/>
                </a:solidFill>
              </a:rPr>
              <a:t>, sull’accuratezza di modelli predittivi di localizzazione di bug nel codice. 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Scopo del deliverable è quello di valutare come l’applicazione di diverse tecniche di feature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r>
              <a:rPr lang="it-IT" sz="2400" dirty="0">
                <a:solidFill>
                  <a:schemeClr val="tx1"/>
                </a:solidFill>
              </a:rPr>
              <a:t>, balancing o </a:t>
            </a:r>
            <a:r>
              <a:rPr lang="it-IT" sz="2400" dirty="0" err="1">
                <a:solidFill>
                  <a:schemeClr val="tx1"/>
                </a:solidFill>
              </a:rPr>
              <a:t>sensitivity</a:t>
            </a:r>
            <a:r>
              <a:rPr lang="it-IT" sz="2400" dirty="0">
                <a:solidFill>
                  <a:schemeClr val="tx1"/>
                </a:solidFill>
              </a:rPr>
              <a:t> aumenti o meno l’accuratezza dei classificatori in esame nel predire la difettosità di una certa classe in una release futura.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A tal fine le sperimentazioni hanno riguardato due progetti open-source di Apache: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BookKeeper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 err="1">
                <a:solidFill>
                  <a:schemeClr val="tx1"/>
                </a:solidFill>
              </a:rPr>
              <a:t>Avro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EF9805-3E62-48E8-8769-E82E332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Introduzione: Strumenti utilizzati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3761043"/>
          </a:xfrm>
        </p:spPr>
        <p:txBody>
          <a:bodyPr rtlCol="0"/>
          <a:lstStyle/>
          <a:p>
            <a:pPr marL="109728" indent="0" rtl="0">
              <a:buNone/>
            </a:pPr>
            <a:r>
              <a:rPr lang="it-IT" dirty="0">
                <a:solidFill>
                  <a:schemeClr val="tx1"/>
                </a:solidFill>
              </a:rPr>
              <a:t>Per lo sviluppo dell’applicativo si è fatto uso di:</a:t>
            </a:r>
          </a:p>
          <a:p>
            <a:r>
              <a:rPr lang="it-IT" dirty="0">
                <a:solidFill>
                  <a:schemeClr val="tx1"/>
                </a:solidFill>
              </a:rPr>
              <a:t>Linguaggio Java e Eclipse, per lo sviluppo del codice;</a:t>
            </a:r>
          </a:p>
          <a:p>
            <a:r>
              <a:rPr lang="it-IT" dirty="0" err="1">
                <a:solidFill>
                  <a:schemeClr val="tx1"/>
                </a:solidFill>
              </a:rPr>
              <a:t>Git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, per il recupero delle informazioni necessarie nella costruzione del dataset;</a:t>
            </a:r>
          </a:p>
          <a:p>
            <a:r>
              <a:rPr lang="it-IT" dirty="0" err="1">
                <a:solidFill>
                  <a:schemeClr val="tx1"/>
                </a:solidFill>
              </a:rPr>
              <a:t>Weka</a:t>
            </a:r>
            <a:r>
              <a:rPr lang="it-IT" dirty="0">
                <a:solidFill>
                  <a:schemeClr val="tx1"/>
                </a:solidFill>
              </a:rPr>
              <a:t>, per l’utilizzo degli algoritmi di Machine Learning;</a:t>
            </a:r>
          </a:p>
          <a:p>
            <a:r>
              <a:rPr lang="it-IT" dirty="0" err="1">
                <a:solidFill>
                  <a:schemeClr val="tx1"/>
                </a:solidFill>
              </a:rPr>
              <a:t>SonarCloud</a:t>
            </a:r>
            <a:r>
              <a:rPr lang="it-IT" dirty="0">
                <a:solidFill>
                  <a:schemeClr val="tx1"/>
                </a:solidFill>
              </a:rPr>
              <a:t>, per l’analisi di qualità sul codice prodotto.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D3E0-A3EB-4DBA-B51A-C302A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Jira</a:t>
            </a:r>
            <a:r>
              <a:rPr lang="it-IT" sz="3600" dirty="0">
                <a:solidFill>
                  <a:schemeClr val="tx1"/>
                </a:solidFill>
              </a:rPr>
              <a:t> e Releases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Il primo passo è quello di costruire il dataset.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Si utilizzano le </a:t>
            </a:r>
            <a:r>
              <a:rPr lang="it-IT" sz="2400" dirty="0" err="1">
                <a:solidFill>
                  <a:schemeClr val="tx1"/>
                </a:solidFill>
              </a:rPr>
              <a:t>Jira</a:t>
            </a:r>
            <a:r>
              <a:rPr lang="it-IT" sz="2400" dirty="0">
                <a:solidFill>
                  <a:schemeClr val="tx1"/>
                </a:solidFill>
              </a:rPr>
              <a:t> REST API per ottenere le informazioni sulle release del progetto sotto sperimentazione, come mostrato in figura.</a:t>
            </a: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Si usano queste informazioni per creare una lista ordinata di classi contenente ognuna l’Id, il nome e la data di rilascio di una certa release.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841869-03C0-43B7-9878-9593D87E9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531871"/>
            <a:ext cx="5384800" cy="1776983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01CF334-2D5C-4859-84A6-CA7E6E43FAEB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Git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19216" y="2138768"/>
            <a:ext cx="10216055" cy="3465574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Si usa </a:t>
            </a:r>
            <a:r>
              <a:rPr lang="it-IT" sz="2200" dirty="0" err="1">
                <a:solidFill>
                  <a:schemeClr val="tx1"/>
                </a:solidFill>
              </a:rPr>
              <a:t>Git</a:t>
            </a:r>
            <a:r>
              <a:rPr lang="it-IT" sz="2200" dirty="0">
                <a:solidFill>
                  <a:schemeClr val="tx1"/>
                </a:solidFill>
              </a:rPr>
              <a:t> per creare una copia locale (</a:t>
            </a:r>
            <a:r>
              <a:rPr lang="it-IT" sz="2200" i="1" dirty="0">
                <a:solidFill>
                  <a:schemeClr val="tx1"/>
                </a:solidFill>
              </a:rPr>
              <a:t>clone</a:t>
            </a:r>
            <a:r>
              <a:rPr lang="it-IT" sz="2200" dirty="0">
                <a:solidFill>
                  <a:schemeClr val="tx1"/>
                </a:solidFill>
              </a:rPr>
              <a:t>) della repository remota di Apache.</a:t>
            </a:r>
          </a:p>
          <a:p>
            <a:pPr marL="109728" indent="0">
              <a:buNone/>
            </a:pPr>
            <a:r>
              <a:rPr lang="it-IT" sz="2200" dirty="0">
                <a:solidFill>
                  <a:schemeClr val="tx1"/>
                </a:solidFill>
              </a:rPr>
              <a:t>Con l’uso del comando </a:t>
            </a:r>
            <a:r>
              <a:rPr lang="it-IT" sz="2200" i="1" dirty="0">
                <a:solidFill>
                  <a:schemeClr val="tx1"/>
                </a:solidFill>
              </a:rPr>
              <a:t>log</a:t>
            </a:r>
            <a:r>
              <a:rPr lang="it-IT" sz="2200" dirty="0">
                <a:solidFill>
                  <a:schemeClr val="tx1"/>
                </a:solidFill>
              </a:rPr>
              <a:t> di </a:t>
            </a:r>
            <a:r>
              <a:rPr lang="it-IT" sz="2200" dirty="0" err="1">
                <a:solidFill>
                  <a:schemeClr val="tx1"/>
                </a:solidFill>
              </a:rPr>
              <a:t>Git</a:t>
            </a:r>
            <a:r>
              <a:rPr lang="it-IT" sz="2200" dirty="0">
                <a:solidFill>
                  <a:schemeClr val="tx1"/>
                </a:solidFill>
              </a:rPr>
              <a:t> si mostrano tutti i </a:t>
            </a:r>
            <a:r>
              <a:rPr lang="it-IT" sz="2200" dirty="0" err="1">
                <a:solidFill>
                  <a:schemeClr val="tx1"/>
                </a:solidFill>
              </a:rPr>
              <a:t>commit</a:t>
            </a:r>
            <a:r>
              <a:rPr lang="it-IT" sz="2200" dirty="0">
                <a:solidFill>
                  <a:schemeClr val="tx1"/>
                </a:solidFill>
              </a:rPr>
              <a:t> in ordine cronologico. Analizzando il risultato è possibile ottenere, per ogni release, le informazioni necessarie su ogni classe, tra cui:</a:t>
            </a:r>
          </a:p>
          <a:p>
            <a:r>
              <a:rPr lang="it-IT" sz="2200" dirty="0">
                <a:solidFill>
                  <a:schemeClr val="tx1"/>
                </a:solidFill>
              </a:rPr>
              <a:t>LOC </a:t>
            </a:r>
            <a:r>
              <a:rPr lang="it-IT" sz="2200" dirty="0" err="1">
                <a:solidFill>
                  <a:schemeClr val="tx1"/>
                </a:solidFill>
              </a:rPr>
              <a:t>touched</a:t>
            </a:r>
            <a:endParaRPr lang="it-IT" sz="2200" dirty="0">
              <a:solidFill>
                <a:schemeClr val="tx1"/>
              </a:solidFill>
            </a:endParaRPr>
          </a:p>
          <a:p>
            <a:r>
              <a:rPr lang="it-IT" sz="2200" dirty="0">
                <a:solidFill>
                  <a:schemeClr val="tx1"/>
                </a:solidFill>
              </a:rPr>
              <a:t>LOC </a:t>
            </a:r>
            <a:r>
              <a:rPr lang="it-IT" sz="2200" dirty="0" err="1">
                <a:solidFill>
                  <a:schemeClr val="tx1"/>
                </a:solidFill>
              </a:rPr>
              <a:t>added</a:t>
            </a:r>
            <a:endParaRPr lang="it-IT" sz="2200" dirty="0">
              <a:solidFill>
                <a:schemeClr val="tx1"/>
              </a:solidFill>
            </a:endParaRPr>
          </a:p>
          <a:p>
            <a:r>
              <a:rPr lang="it-IT" sz="2200" dirty="0">
                <a:solidFill>
                  <a:schemeClr val="tx1"/>
                </a:solidFill>
              </a:rPr>
              <a:t>Size</a:t>
            </a:r>
          </a:p>
          <a:p>
            <a:r>
              <a:rPr lang="it-IT" sz="2200" dirty="0" err="1">
                <a:solidFill>
                  <a:schemeClr val="tx1"/>
                </a:solidFill>
              </a:rPr>
              <a:t>Authors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6</a:t>
            </a:fld>
            <a:endParaRPr lang="it-IT" dirty="0"/>
          </a:p>
        </p:txBody>
      </p:sp>
      <p:pic>
        <p:nvPicPr>
          <p:cNvPr id="11" name="Segnaposto contenuto 10" descr="Immagine che contiene testo, screenshot, schermo, vicino&#10;&#10;Descrizione generata automaticamente">
            <a:extLst>
              <a:ext uri="{FF2B5EF4-FFF2-40B4-BE49-F238E27FC236}">
                <a16:creationId xmlns:a16="http://schemas.microsoft.com/office/drawing/2014/main" id="{FEB53B45-6B87-4376-962C-9D07A733D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85" y="4084691"/>
            <a:ext cx="8171356" cy="2042839"/>
          </a:xfrm>
        </p:spPr>
      </p:pic>
    </p:spTree>
    <p:extLst>
      <p:ext uri="{BB962C8B-B14F-4D97-AF65-F5344CB8AC3E}">
        <p14:creationId xmlns:p14="http://schemas.microsoft.com/office/powerpoint/2010/main" val="24505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Gestione del </a:t>
            </a:r>
            <a:r>
              <a:rPr lang="it-IT" sz="3600" dirty="0" err="1">
                <a:solidFill>
                  <a:schemeClr val="tx1"/>
                </a:solidFill>
              </a:rPr>
              <a:t>Refactor</a:t>
            </a:r>
            <a:r>
              <a:rPr lang="it-IT" sz="3600" dirty="0">
                <a:solidFill>
                  <a:schemeClr val="tx1"/>
                </a:solidFill>
              </a:rPr>
              <a:t> del Codice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5A3F9643-DEFD-4309-819F-301CB75AFA9E}"/>
              </a:ext>
            </a:extLst>
          </p:cNvPr>
          <p:cNvSpPr txBox="1">
            <a:spLocks/>
          </p:cNvSpPr>
          <p:nvPr/>
        </p:nvSpPr>
        <p:spPr>
          <a:xfrm>
            <a:off x="746234" y="2209798"/>
            <a:ext cx="10567975" cy="257240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Si è notato che alcune classi hanno cambiato nome o </a:t>
            </a:r>
            <a:r>
              <a:rPr lang="it-IT" sz="2200" dirty="0" err="1">
                <a:solidFill>
                  <a:schemeClr val="tx1"/>
                </a:solidFill>
              </a:rPr>
              <a:t>path</a:t>
            </a:r>
            <a:r>
              <a:rPr lang="it-IT" sz="2200" dirty="0">
                <a:solidFill>
                  <a:schemeClr val="tx1"/>
                </a:solidFill>
              </a:rPr>
              <a:t> durante lo sviluppo dei progetti software, come è naturale aspettarsi. Questi cambiamenti però, presentando una struttura ben riconoscibile all’interno del log, sono stati gestiti in maniera corretta. Un esempio in cui ciò avviene è quello mostrato in figura.</a:t>
            </a:r>
          </a:p>
          <a:p>
            <a:pPr marL="109728" indent="0">
              <a:buFont typeface="Georgia"/>
              <a:buNone/>
            </a:pPr>
            <a:r>
              <a:rPr lang="it-IT" sz="2200" dirty="0">
                <a:solidFill>
                  <a:schemeClr val="tx1"/>
                </a:solidFill>
              </a:rPr>
              <a:t>Da notare che il cambiamento è racchiuso tra parentesi graffe e la presenza del simbolo </a:t>
            </a:r>
            <a:r>
              <a:rPr lang="it-IT" sz="2200" i="1" dirty="0">
                <a:solidFill>
                  <a:schemeClr val="tx1"/>
                </a:solidFill>
              </a:rPr>
              <a:t>‘=&gt;’ </a:t>
            </a:r>
            <a:r>
              <a:rPr lang="it-IT" sz="2200" dirty="0">
                <a:solidFill>
                  <a:schemeClr val="tx1"/>
                </a:solidFill>
              </a:rPr>
              <a:t>tra il nome vecchio e quello nuovo della classe.</a:t>
            </a:r>
            <a:endParaRPr lang="it-IT" sz="2200" i="1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8E5AEE-4530-44CB-B0BE-FAB89FBAE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6" r="28466"/>
          <a:stretch/>
        </p:blipFill>
        <p:spPr>
          <a:xfrm>
            <a:off x="1059407" y="4553608"/>
            <a:ext cx="9840241" cy="11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</a:t>
            </a:r>
            <a:r>
              <a:rPr lang="it-IT" sz="3600" dirty="0" err="1">
                <a:solidFill>
                  <a:schemeClr val="tx1"/>
                </a:solidFill>
              </a:rPr>
              <a:t>Jira</a:t>
            </a:r>
            <a:r>
              <a:rPr lang="it-IT" sz="3600" dirty="0">
                <a:solidFill>
                  <a:schemeClr val="tx1"/>
                </a:solidFill>
              </a:rPr>
              <a:t> e i Ticket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sz="half" idx="1"/>
          </p:nvPr>
        </p:nvSpPr>
        <p:spPr>
          <a:xfrm>
            <a:off x="609600" y="1786800"/>
            <a:ext cx="5591503" cy="4929311"/>
          </a:xfrm>
        </p:spPr>
        <p:txBody>
          <a:bodyPr rtlCol="0">
            <a:normAutofit/>
          </a:bodyPr>
          <a:lstStyle/>
          <a:p>
            <a:pPr marL="109728" indent="0" rtl="0">
              <a:lnSpc>
                <a:spcPct val="90000"/>
              </a:lnSpc>
              <a:buNone/>
            </a:pPr>
            <a:r>
              <a:rPr lang="it-IT" dirty="0">
                <a:solidFill>
                  <a:schemeClr val="tx1"/>
                </a:solidFill>
              </a:rPr>
              <a:t>Sempre grazie all’utilizzo di </a:t>
            </a:r>
            <a:r>
              <a:rPr lang="it-IT" dirty="0" err="1">
                <a:solidFill>
                  <a:schemeClr val="tx1"/>
                </a:solidFill>
              </a:rPr>
              <a:t>Jira</a:t>
            </a:r>
            <a:r>
              <a:rPr lang="it-IT" dirty="0">
                <a:solidFill>
                  <a:schemeClr val="tx1"/>
                </a:solidFill>
              </a:rPr>
              <a:t> si ottengono i bug </a:t>
            </a:r>
            <a:r>
              <a:rPr lang="it-IT" dirty="0" err="1">
                <a:solidFill>
                  <a:schemeClr val="tx1"/>
                </a:solidFill>
              </a:rPr>
              <a:t>fixed</a:t>
            </a:r>
            <a:r>
              <a:rPr lang="it-IT" dirty="0">
                <a:solidFill>
                  <a:schemeClr val="tx1"/>
                </a:solidFill>
              </a:rPr>
              <a:t> per il progetto sotto osservazione, ossia quei ticket con valori: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= “</a:t>
            </a:r>
            <a:r>
              <a:rPr lang="en-US" dirty="0" err="1">
                <a:solidFill>
                  <a:schemeClr val="tx1"/>
                </a:solidFill>
              </a:rPr>
              <a:t>nome_del_progetto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solidFill>
                  <a:schemeClr val="tx1"/>
                </a:solidFill>
              </a:rPr>
              <a:t>issueType</a:t>
            </a:r>
            <a:r>
              <a:rPr lang="en-US" dirty="0">
                <a:solidFill>
                  <a:schemeClr val="tx1"/>
                </a:solidFill>
              </a:rPr>
              <a:t> = Bug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status </a:t>
            </a:r>
            <a:r>
              <a:rPr lang="en-US" dirty="0">
                <a:solidFill>
                  <a:schemeClr val="tx1"/>
                </a:solidFill>
              </a:rPr>
              <a:t>= closed OR resolved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1"/>
                </a:solidFill>
              </a:rPr>
              <a:t>resolution</a:t>
            </a:r>
            <a:r>
              <a:rPr lang="en-US" dirty="0">
                <a:solidFill>
                  <a:schemeClr val="tx1"/>
                </a:solidFill>
              </a:rPr>
              <a:t> = fixed 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Per </a:t>
            </a:r>
            <a:r>
              <a:rPr lang="it-IT" dirty="0">
                <a:solidFill>
                  <a:schemeClr val="tx1"/>
                </a:solidFill>
              </a:rPr>
              <a:t>ogni</a:t>
            </a:r>
            <a:r>
              <a:rPr lang="en-US" dirty="0">
                <a:solidFill>
                  <a:schemeClr val="tx1"/>
                </a:solidFill>
              </a:rPr>
              <a:t> ticket </a:t>
            </a:r>
            <a:r>
              <a:rPr lang="en-US" dirty="0" err="1">
                <a:solidFill>
                  <a:schemeClr val="tx1"/>
                </a:solidFill>
              </a:rPr>
              <a:t>ottenuto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ricava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it-IT" i="1" dirty="0">
                <a:solidFill>
                  <a:schemeClr val="tx1"/>
                </a:solidFill>
              </a:rPr>
              <a:t>chiave</a:t>
            </a:r>
            <a:r>
              <a:rPr lang="en-US" dirty="0">
                <a:solidFill>
                  <a:schemeClr val="tx1"/>
                </a:solidFill>
              </a:rPr>
              <a:t>, la data di </a:t>
            </a:r>
            <a:r>
              <a:rPr lang="en-US" dirty="0" err="1">
                <a:solidFill>
                  <a:schemeClr val="tx1"/>
                </a:solidFill>
              </a:rPr>
              <a:t>apertura</a:t>
            </a:r>
            <a:r>
              <a:rPr lang="en-US" dirty="0">
                <a:solidFill>
                  <a:schemeClr val="tx1"/>
                </a:solidFill>
              </a:rPr>
              <a:t> del ticket (</a:t>
            </a:r>
            <a:r>
              <a:rPr lang="en-US" i="1" dirty="0">
                <a:solidFill>
                  <a:schemeClr val="tx1"/>
                </a:solidFill>
              </a:rPr>
              <a:t>created</a:t>
            </a:r>
            <a:r>
              <a:rPr lang="en-US" dirty="0">
                <a:solidFill>
                  <a:schemeClr val="tx1"/>
                </a:solidFill>
              </a:rPr>
              <a:t>) e, se </a:t>
            </a:r>
            <a:r>
              <a:rPr lang="en-US" dirty="0" err="1">
                <a:solidFill>
                  <a:schemeClr val="tx1"/>
                </a:solidFill>
              </a:rPr>
              <a:t>presenti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fixVersions</a:t>
            </a:r>
            <a:r>
              <a:rPr lang="en-US" i="1" dirty="0">
                <a:solidFill>
                  <a:schemeClr val="tx1"/>
                </a:solidFill>
              </a:rPr>
              <a:t> e versions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Si assume come </a:t>
            </a:r>
            <a:r>
              <a:rPr lang="en-US" i="1" dirty="0">
                <a:solidFill>
                  <a:schemeClr val="tx1"/>
                </a:solidFill>
              </a:rPr>
              <a:t>Injected Version </a:t>
            </a:r>
            <a:r>
              <a:rPr lang="en-US" dirty="0">
                <a:solidFill>
                  <a:schemeClr val="tx1"/>
                </a:solidFill>
              </a:rPr>
              <a:t>la prima in </a:t>
            </a:r>
            <a:r>
              <a:rPr lang="en-US" dirty="0" err="1">
                <a:solidFill>
                  <a:schemeClr val="tx1"/>
                </a:solidFill>
              </a:rPr>
              <a:t>ordine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cronologico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i="1" dirty="0">
                <a:solidFill>
                  <a:schemeClr val="tx1"/>
                </a:solidFill>
              </a:rPr>
              <a:t>versions  e come Fixed Version </a:t>
            </a:r>
            <a:r>
              <a:rPr lang="en-US" i="1" dirty="0" err="1">
                <a:solidFill>
                  <a:schemeClr val="tx1"/>
                </a:solidFill>
              </a:rPr>
              <a:t>l’ultima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tra</a:t>
            </a:r>
            <a:r>
              <a:rPr lang="en-US" i="1" dirty="0">
                <a:solidFill>
                  <a:schemeClr val="tx1"/>
                </a:solidFill>
              </a:rPr>
              <a:t> le </a:t>
            </a:r>
            <a:r>
              <a:rPr lang="en-US" i="1" dirty="0" err="1">
                <a:solidFill>
                  <a:schemeClr val="tx1"/>
                </a:solidFill>
              </a:rPr>
              <a:t>fixVersions</a:t>
            </a:r>
            <a:r>
              <a:rPr lang="en-US" dirty="0">
                <a:solidFill>
                  <a:schemeClr val="tx1"/>
                </a:solidFill>
              </a:rPr>
              <a:t>, se ne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di una.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 </a:t>
            </a:r>
            <a:r>
              <a:rPr lang="en-US" dirty="0" err="1">
                <a:solidFill>
                  <a:schemeClr val="tx1"/>
                </a:solidFill>
              </a:rPr>
              <a:t>restanti</a:t>
            </a:r>
            <a:r>
              <a:rPr lang="en-US" dirty="0">
                <a:solidFill>
                  <a:schemeClr val="tx1"/>
                </a:solidFill>
              </a:rPr>
              <a:t> release in </a:t>
            </a:r>
            <a:r>
              <a:rPr lang="en-US" i="1" dirty="0">
                <a:solidFill>
                  <a:schemeClr val="tx1"/>
                </a:solidFill>
              </a:rPr>
              <a:t>versions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considerate </a:t>
            </a:r>
            <a:r>
              <a:rPr lang="en-US" i="1" dirty="0">
                <a:solidFill>
                  <a:schemeClr val="tx1"/>
                </a:solidFill>
              </a:rPr>
              <a:t>Affected Versions.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900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AFA5DFF-5878-4A2F-B9D9-5FC1D034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2" y="2249425"/>
            <a:ext cx="5168898" cy="4341875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01CF334-2D5C-4859-84A6-CA7E6E43FAEB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2000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Dataset: Integrazione tra </a:t>
            </a:r>
            <a:r>
              <a:rPr lang="it-IT" sz="3600" dirty="0" err="1">
                <a:solidFill>
                  <a:schemeClr val="tx1"/>
                </a:solidFill>
              </a:rPr>
              <a:t>Jira</a:t>
            </a:r>
            <a:r>
              <a:rPr lang="it-IT" sz="3600" dirty="0">
                <a:solidFill>
                  <a:schemeClr val="tx1"/>
                </a:solidFill>
              </a:rPr>
              <a:t> e </a:t>
            </a:r>
            <a:r>
              <a:rPr lang="it-IT" sz="3600" dirty="0" err="1">
                <a:solidFill>
                  <a:schemeClr val="tx1"/>
                </a:solidFill>
              </a:rPr>
              <a:t>Git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Effettuando</a:t>
            </a:r>
            <a:r>
              <a:rPr lang="en-US" sz="2200" dirty="0">
                <a:solidFill>
                  <a:schemeClr val="tx1"/>
                </a:solidFill>
              </a:rPr>
              <a:t> un </a:t>
            </a:r>
            <a:r>
              <a:rPr lang="en-US" sz="2200" dirty="0" err="1">
                <a:solidFill>
                  <a:schemeClr val="tx1"/>
                </a:solidFill>
              </a:rPr>
              <a:t>confronto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incrociato</a:t>
            </a:r>
            <a:r>
              <a:rPr lang="en-US" sz="2200" dirty="0">
                <a:solidFill>
                  <a:schemeClr val="tx1"/>
                </a:solidFill>
              </a:rPr>
              <a:t> con le </a:t>
            </a:r>
            <a:r>
              <a:rPr lang="en-US" sz="2200" dirty="0" err="1">
                <a:solidFill>
                  <a:schemeClr val="tx1"/>
                </a:solidFill>
              </a:rPr>
              <a:t>informazioni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sulle</a:t>
            </a:r>
            <a:r>
              <a:rPr lang="en-US" sz="2200" dirty="0">
                <a:solidFill>
                  <a:schemeClr val="tx1"/>
                </a:solidFill>
              </a:rPr>
              <a:t> release </a:t>
            </a:r>
            <a:r>
              <a:rPr lang="en-US" sz="2200" dirty="0" err="1">
                <a:solidFill>
                  <a:schemeClr val="tx1"/>
                </a:solidFill>
              </a:rPr>
              <a:t>ottenute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precedenza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può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valutare</a:t>
            </a:r>
            <a:r>
              <a:rPr lang="en-US" sz="2200" dirty="0">
                <a:solidFill>
                  <a:schemeClr val="tx1"/>
                </a:solidFill>
              </a:rPr>
              <a:t> la </a:t>
            </a:r>
            <a:r>
              <a:rPr lang="en-US" sz="2200" i="1" dirty="0">
                <a:solidFill>
                  <a:schemeClr val="tx1"/>
                </a:solidFill>
              </a:rPr>
              <a:t>Opening Version </a:t>
            </a:r>
            <a:r>
              <a:rPr lang="en-US" sz="2200" dirty="0" err="1">
                <a:solidFill>
                  <a:schemeClr val="tx1"/>
                </a:solidFill>
              </a:rPr>
              <a:t>relativa</a:t>
            </a:r>
            <a:r>
              <a:rPr lang="en-US" sz="2200" dirty="0">
                <a:solidFill>
                  <a:schemeClr val="tx1"/>
                </a:solidFill>
              </a:rPr>
              <a:t> ad </a:t>
            </a:r>
            <a:r>
              <a:rPr lang="en-US" sz="2200" dirty="0" err="1">
                <a:solidFill>
                  <a:schemeClr val="tx1"/>
                </a:solidFill>
              </a:rPr>
              <a:t>ogni</a:t>
            </a:r>
            <a:r>
              <a:rPr lang="en-US" sz="2200" dirty="0">
                <a:solidFill>
                  <a:schemeClr val="tx1"/>
                </a:solidFill>
              </a:rPr>
              <a:t> ticket</a:t>
            </a:r>
            <a:r>
              <a:rPr lang="en-US" sz="2200" i="1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Infine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usa</a:t>
            </a:r>
            <a:r>
              <a:rPr lang="en-US" sz="2200" dirty="0">
                <a:solidFill>
                  <a:schemeClr val="tx1"/>
                </a:solidFill>
              </a:rPr>
              <a:t> Git per </a:t>
            </a:r>
            <a:r>
              <a:rPr lang="en-US" sz="2200" dirty="0" err="1">
                <a:solidFill>
                  <a:schemeClr val="tx1"/>
                </a:solidFill>
              </a:rPr>
              <a:t>esaminare</a:t>
            </a:r>
            <a:r>
              <a:rPr lang="en-US" sz="2200" dirty="0">
                <a:solidFill>
                  <a:schemeClr val="tx1"/>
                </a:solidFill>
              </a:rPr>
              <a:t> le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modificate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quei</a:t>
            </a:r>
            <a:r>
              <a:rPr lang="en-US" sz="2200" dirty="0">
                <a:solidFill>
                  <a:schemeClr val="tx1"/>
                </a:solidFill>
              </a:rPr>
              <a:t> commit </a:t>
            </a:r>
            <a:r>
              <a:rPr lang="en-US" sz="2200" dirty="0" err="1">
                <a:solidFill>
                  <a:schemeClr val="tx1"/>
                </a:solidFill>
              </a:rPr>
              <a:t>che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hanno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nel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commento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l’Id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relativo</a:t>
            </a:r>
            <a:r>
              <a:rPr lang="en-US" sz="2200" dirty="0">
                <a:solidFill>
                  <a:schemeClr val="tx1"/>
                </a:solidFill>
              </a:rPr>
              <a:t> ad uno </a:t>
            </a:r>
            <a:r>
              <a:rPr lang="en-US" sz="2200" dirty="0" err="1">
                <a:solidFill>
                  <a:schemeClr val="tx1"/>
                </a:solidFill>
              </a:rPr>
              <a:t>dei</a:t>
            </a:r>
            <a:r>
              <a:rPr lang="en-US" sz="2200" dirty="0">
                <a:solidFill>
                  <a:schemeClr val="tx1"/>
                </a:solidFill>
              </a:rPr>
              <a:t> ticket bug fixed </a:t>
            </a:r>
            <a:r>
              <a:rPr lang="en-US" sz="2200" dirty="0" err="1">
                <a:solidFill>
                  <a:schemeClr val="tx1"/>
                </a:solidFill>
              </a:rPr>
              <a:t>ottenuti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precedenza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it-IT" sz="2200" dirty="0">
              <a:solidFill>
                <a:schemeClr val="tx1"/>
              </a:solidFill>
            </a:endParaRPr>
          </a:p>
          <a:p>
            <a:pPr marL="109728" indent="0" rtl="0">
              <a:buNone/>
            </a:pPr>
            <a:r>
              <a:rPr lang="en-US" sz="2200" dirty="0">
                <a:solidFill>
                  <a:schemeClr val="tx1"/>
                </a:solidFill>
              </a:rPr>
              <a:t>Per le </a:t>
            </a:r>
            <a:r>
              <a:rPr lang="en-US" sz="2200" dirty="0" err="1">
                <a:solidFill>
                  <a:schemeClr val="tx1"/>
                </a:solidFill>
              </a:rPr>
              <a:t>classi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così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ottenute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valuta se </a:t>
            </a:r>
            <a:r>
              <a:rPr lang="en-US" sz="2200" dirty="0" err="1">
                <a:solidFill>
                  <a:schemeClr val="tx1"/>
                </a:solidFill>
              </a:rPr>
              <a:t>queste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debbano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essere</a:t>
            </a:r>
            <a:r>
              <a:rPr lang="en-US" sz="2200" dirty="0">
                <a:solidFill>
                  <a:schemeClr val="tx1"/>
                </a:solidFill>
              </a:rPr>
              <a:t> considerate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o </a:t>
            </a:r>
            <a:r>
              <a:rPr lang="en-US" sz="2200" dirty="0" err="1">
                <a:solidFill>
                  <a:schemeClr val="tx1"/>
                </a:solidFill>
              </a:rPr>
              <a:t>meno</a:t>
            </a:r>
            <a:r>
              <a:rPr lang="en-US" sz="2200" dirty="0">
                <a:solidFill>
                  <a:schemeClr val="tx1"/>
                </a:solidFill>
              </a:rPr>
              <a:t>, e, in </a:t>
            </a:r>
            <a:r>
              <a:rPr lang="en-US" sz="2200" dirty="0" err="1">
                <a:solidFill>
                  <a:schemeClr val="tx1"/>
                </a:solidFill>
              </a:rPr>
              <a:t>caso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affermativo</a:t>
            </a:r>
            <a:r>
              <a:rPr lang="en-US" sz="2200" dirty="0">
                <a:solidFill>
                  <a:schemeClr val="tx1"/>
                </a:solidFill>
              </a:rPr>
              <a:t>, in quale release.</a:t>
            </a:r>
          </a:p>
          <a:p>
            <a:pPr marL="109728" indent="0" rtl="0">
              <a:buNone/>
            </a:pPr>
            <a:r>
              <a:rPr lang="en-US" sz="2200" dirty="0">
                <a:solidFill>
                  <a:schemeClr val="tx1"/>
                </a:solidFill>
              </a:rPr>
              <a:t>In </a:t>
            </a:r>
            <a:r>
              <a:rPr lang="en-US" sz="2200" dirty="0" err="1">
                <a:solidFill>
                  <a:schemeClr val="tx1"/>
                </a:solidFill>
              </a:rPr>
              <a:t>particolare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sono</a:t>
            </a:r>
            <a:r>
              <a:rPr lang="en-US" sz="2200" dirty="0">
                <a:solidFill>
                  <a:schemeClr val="tx1"/>
                </a:solidFill>
              </a:rPr>
              <a:t> considerate </a:t>
            </a:r>
            <a:r>
              <a:rPr lang="en-US" sz="2200" dirty="0" err="1">
                <a:solidFill>
                  <a:schemeClr val="tx1"/>
                </a:solidFill>
              </a:rPr>
              <a:t>difettose</a:t>
            </a:r>
            <a:r>
              <a:rPr lang="en-US" sz="2200" dirty="0">
                <a:solidFill>
                  <a:schemeClr val="tx1"/>
                </a:solidFill>
              </a:rPr>
              <a:t> in una determinate release se: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sono</a:t>
            </a:r>
            <a:r>
              <a:rPr lang="en-US" sz="2200" dirty="0">
                <a:solidFill>
                  <a:schemeClr val="tx1"/>
                </a:solidFill>
              </a:rPr>
              <a:t> relative ad un ticket il cui campo </a:t>
            </a:r>
            <a:r>
              <a:rPr lang="en-US" sz="2200" i="1" dirty="0" err="1">
                <a:solidFill>
                  <a:schemeClr val="tx1"/>
                </a:solidFill>
              </a:rPr>
              <a:t>affectedVersions</a:t>
            </a:r>
            <a:r>
              <a:rPr lang="en-US" sz="2200" dirty="0">
                <a:solidFill>
                  <a:schemeClr val="tx1"/>
                </a:solidFill>
              </a:rPr>
              <a:t> non è </a:t>
            </a:r>
            <a:r>
              <a:rPr lang="en-US" sz="2200" dirty="0" err="1">
                <a:solidFill>
                  <a:schemeClr val="tx1"/>
                </a:solidFill>
              </a:rPr>
              <a:t>vuoto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una </a:t>
            </a:r>
            <a:r>
              <a:rPr lang="en-US" sz="2200" dirty="0" err="1">
                <a:solidFill>
                  <a:schemeClr val="tx1"/>
                </a:solidFill>
              </a:rPr>
              <a:t>delle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versioni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i="1" dirty="0" err="1">
                <a:solidFill>
                  <a:schemeClr val="tx1"/>
                </a:solidFill>
              </a:rPr>
              <a:t>affectedVersions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corrisponde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alla</a:t>
            </a:r>
            <a:r>
              <a:rPr lang="en-US" sz="2200" dirty="0">
                <a:solidFill>
                  <a:schemeClr val="tx1"/>
                </a:solidFill>
              </a:rPr>
              <a:t> release sotto </a:t>
            </a:r>
            <a:r>
              <a:rPr lang="en-US" sz="2200" dirty="0" err="1">
                <a:solidFill>
                  <a:schemeClr val="tx1"/>
                </a:solidFill>
              </a:rPr>
              <a:t>osservazione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tale </a:t>
            </a:r>
            <a:r>
              <a:rPr lang="en-US" sz="2200" dirty="0" err="1">
                <a:solidFill>
                  <a:schemeClr val="tx1"/>
                </a:solidFill>
              </a:rPr>
              <a:t>versione</a:t>
            </a:r>
            <a:r>
              <a:rPr lang="en-US" sz="2200" dirty="0">
                <a:solidFill>
                  <a:schemeClr val="tx1"/>
                </a:solidFill>
              </a:rPr>
              <a:t> è </a:t>
            </a:r>
            <a:r>
              <a:rPr lang="en-US" sz="2200" dirty="0" err="1">
                <a:solidFill>
                  <a:schemeClr val="tx1"/>
                </a:solidFill>
              </a:rPr>
              <a:t>diversa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dalla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Fixed Version.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56850C-74F3-4135-A0BA-D310B77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0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1191</TotalTime>
  <Words>2451</Words>
  <Application>Microsoft Office PowerPoint</Application>
  <PresentationFormat>Widescreen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Wingdings 2</vt:lpstr>
      <vt:lpstr>Presentazione corso di formazione</vt:lpstr>
      <vt:lpstr>Deliverable 2</vt:lpstr>
      <vt:lpstr>Indice</vt:lpstr>
      <vt:lpstr>Introduzione: Scopo</vt:lpstr>
      <vt:lpstr>Introduzione: Strumenti utilizzati</vt:lpstr>
      <vt:lpstr>Dataset: Jira e Releases</vt:lpstr>
      <vt:lpstr>Dataset: Git</vt:lpstr>
      <vt:lpstr>Dataset: Gestione del Refactor del Codice</vt:lpstr>
      <vt:lpstr>Dataset: Jira e i Ticket</vt:lpstr>
      <vt:lpstr>Dataset: Integrazione tra Jira e Git</vt:lpstr>
      <vt:lpstr>Dataset: Considerazioni</vt:lpstr>
      <vt:lpstr>Dataset: Proportion</vt:lpstr>
      <vt:lpstr>Dataset: Ultime Considerazioni</vt:lpstr>
      <vt:lpstr>Weka: Contesto</vt:lpstr>
      <vt:lpstr>Weka: Prime Osservazioni</vt:lpstr>
      <vt:lpstr>Weka: Prime Osservazioni</vt:lpstr>
      <vt:lpstr>Weka: Risultati</vt:lpstr>
      <vt:lpstr>Weka: Analisi dei Risultati</vt:lpstr>
      <vt:lpstr>Weka: Feature Selection</vt:lpstr>
      <vt:lpstr>Weka: Analisi Dell’Applicazione di Best First</vt:lpstr>
      <vt:lpstr>Weka: Sampling</vt:lpstr>
      <vt:lpstr>Weka: Analisi Dell’utilizzo Del Sampling</vt:lpstr>
      <vt:lpstr>Weka: Cost Sensitive Classifier</vt:lpstr>
      <vt:lpstr>Weka: Cost Sensitive Classifier</vt:lpstr>
      <vt:lpstr>Conclusioni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2</dc:title>
  <dc:creator>gian marco falcone</dc:creator>
  <cp:lastModifiedBy>gian marco falcone</cp:lastModifiedBy>
  <cp:revision>144</cp:revision>
  <dcterms:created xsi:type="dcterms:W3CDTF">2021-07-12T21:36:06Z</dcterms:created>
  <dcterms:modified xsi:type="dcterms:W3CDTF">2021-07-16T10:25:54Z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