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1" r:id="rId5"/>
    <p:sldId id="260" r:id="rId6"/>
    <p:sldId id="274" r:id="rId7"/>
    <p:sldId id="272" r:id="rId8"/>
    <p:sldId id="275" r:id="rId9"/>
    <p:sldId id="276" r:id="rId10"/>
    <p:sldId id="277" r:id="rId11"/>
    <p:sldId id="263" r:id="rId12"/>
    <p:sldId id="273" r:id="rId13"/>
    <p:sldId id="264" r:id="rId14"/>
    <p:sldId id="271" r:id="rId15"/>
    <p:sldId id="266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68" y="56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3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60F3C6-F72F-4CD2-88BE-3E8F02716FC4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933E6-EF01-477A-9F16-F7DB22DF32A9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0160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1677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331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26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00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801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447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972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133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27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3" name="Rettango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4" name="Rettango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5" name="Rettango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6" name="Rettango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7" name="Rettango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0" name="Rettangolo arrotondat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1" name="Rettangolo arrotondat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7" name="Rettango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0" name="Rettango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11" name="Rettango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7CC12572-A062-4203-8802-61222DE54430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FE5798-49C2-4723-80E2-53E33EB0055D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it-IT" dirty="0"/>
              <a:t>Fare clic per modificare gli stili del testo dello schema</a:t>
            </a:r>
          </a:p>
          <a:p>
            <a:pPr lvl="1" rtl="0" eaLnBrk="1" latinLnBrk="0" hangingPunct="1"/>
            <a:r>
              <a:rPr lang="it-IT" dirty="0"/>
              <a:t>Secondo livello</a:t>
            </a:r>
          </a:p>
          <a:p>
            <a:pPr lvl="2" rtl="0" eaLnBrk="1" latinLnBrk="0" hangingPunct="1"/>
            <a:r>
              <a:rPr lang="it-IT" dirty="0"/>
              <a:t>Terzo livello</a:t>
            </a:r>
          </a:p>
          <a:p>
            <a:pPr lvl="3" rtl="0" eaLnBrk="1" latinLnBrk="0" hangingPunct="1"/>
            <a:r>
              <a:rPr lang="it-IT" dirty="0"/>
              <a:t>Quarto livello</a:t>
            </a:r>
          </a:p>
          <a:p>
            <a:pPr lvl="4" rtl="0" eaLnBrk="1" latinLnBrk="0" hangingPunct="1"/>
            <a:r>
              <a:rPr lang="it-IT" dirty="0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4D8179-F27A-4708-9321-EB68D3D8DDB2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A4FC4-4266-4FB0-B2FA-7BE71C80D0AF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6E145-317E-4C71-BDC9-B6092275F068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18D56-D782-424A-B552-BC41C7033609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6" name="Segnaposto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21B46-0B4B-4F8E-B367-CE9C56BC047A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C5CE1E32-5F19-4B62-94C6-0B55C76D7D26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9A0975-1491-4BA1-9C96-F378B5DDE446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  <a:p>
            <a:pPr lvl="1" rtl="0" eaLnBrk="1" latinLnBrk="0" hangingPunct="1"/>
            <a:r>
              <a:rPr lang="it-IT"/>
              <a:t>Secondo livello</a:t>
            </a:r>
          </a:p>
          <a:p>
            <a:pPr lvl="2" rtl="0" eaLnBrk="1" latinLnBrk="0" hangingPunct="1"/>
            <a:r>
              <a:rPr lang="it-IT"/>
              <a:t>Terzo livello</a:t>
            </a:r>
          </a:p>
          <a:p>
            <a:pPr lvl="3" rtl="0" eaLnBrk="1" latinLnBrk="0" hangingPunct="1"/>
            <a:r>
              <a:rPr lang="it-IT"/>
              <a:t>Quarto livello</a:t>
            </a:r>
          </a:p>
          <a:p>
            <a:pPr lvl="4" rtl="0" eaLnBrk="1" latinLnBrk="0" hangingPunct="1"/>
            <a:r>
              <a:rPr lang="it-IT"/>
              <a:t>Quinto livello</a:t>
            </a:r>
            <a:endParaRPr kumimoji="0"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852C5-29EE-4E76-AF8C-15F84FA74647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it-IT"/>
              <a:t>Fare clic sull'icona per inserire un'immagine</a:t>
            </a:r>
            <a:endParaRPr kumimoji="0"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94BDE2-1225-4BB7-B487-8473A6E4C0C7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9" name="Rettango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0" name="Rettango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1" name="Rettango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2" name="Rettango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3" name="Rettangolo arrotondat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 useBgFill="1">
        <p:nvSpPr>
          <p:cNvPr id="34" name="Rettangolo arrotondat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5" name="Rettango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6" name="Rettango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7" name="Rettango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8" name="Rettango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39" name="Rettango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40" name="Rettango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t-IT" sz="1800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6CF239-6CC3-46D4-85DE-BC69F2D29FB0}" type="datetime1">
              <a:rPr lang="it-IT" smtClean="0"/>
              <a:t>16/07/2021</a:t>
            </a:fld>
            <a:endParaRPr lang="it-IT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9600" y="2223049"/>
            <a:ext cx="11277600" cy="1470025"/>
          </a:xfrm>
        </p:spPr>
        <p:txBody>
          <a:bodyPr rtlCol="0">
            <a:normAutofit/>
          </a:bodyPr>
          <a:lstStyle/>
          <a:p>
            <a:pPr rtl="0"/>
            <a:r>
              <a:rPr lang="it-IT" sz="5300" dirty="0"/>
              <a:t>CBAM</a:t>
            </a:r>
            <a:r>
              <a:rPr lang="it-IT" sz="4800" dirty="0"/>
              <a:t> – </a:t>
            </a:r>
            <a:r>
              <a:rPr lang="it-IT" dirty="0"/>
              <a:t>Meccanismo di Persistenza dei Dati</a:t>
            </a:r>
            <a:endParaRPr lang="it-IT" sz="4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it-IT" dirty="0">
              <a:solidFill>
                <a:schemeClr val="tx1"/>
              </a:solidFill>
            </a:endParaRPr>
          </a:p>
          <a:p>
            <a:pPr rtl="0"/>
            <a:r>
              <a:rPr lang="it-IT" dirty="0">
                <a:solidFill>
                  <a:schemeClr val="tx1"/>
                </a:solidFill>
              </a:rPr>
              <a:t>Gian Marco Falcone - 0300251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3: Valutazione delle alternative (4)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972799" cy="4028085"/>
          </a:xfrm>
        </p:spPr>
        <p:txBody>
          <a:bodyPr rtlCol="0">
            <a:normAutofit fontScale="77500" lnSpcReduction="20000"/>
          </a:bodyPr>
          <a:lstStyle/>
          <a:p>
            <a:pPr algn="l"/>
            <a:endParaRPr lang="it-IT" sz="12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109728" indent="0">
              <a:buNone/>
            </a:pPr>
            <a:r>
              <a:rPr lang="it-IT" sz="3600" dirty="0">
                <a:solidFill>
                  <a:schemeClr val="tx1"/>
                </a:solidFill>
              </a:rPr>
              <a:t>Database SQL non open-source</a:t>
            </a:r>
          </a:p>
          <a:p>
            <a:pPr marL="109728" indent="0">
              <a:buNone/>
            </a:pPr>
            <a:endParaRPr lang="it-IT" sz="3100" b="0" i="0" u="none" strike="noStrike" baseline="0" dirty="0">
              <a:solidFill>
                <a:schemeClr val="tx1"/>
              </a:solidFill>
            </a:endParaRP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Performance			0.6</a:t>
            </a:r>
            <a:endParaRPr lang="it-IT" sz="3100" dirty="0">
              <a:solidFill>
                <a:schemeClr val="tx1"/>
              </a:solidFill>
            </a:endParaRP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Sicurezza				0.7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dirty="0">
                <a:solidFill>
                  <a:schemeClr val="tx1"/>
                </a:solidFill>
              </a:rPr>
              <a:t>Competenza nell’utilizzo		0.8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Semplicità di configurazione	0.5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Affidabilità			0.8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Disponibilità			0.9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Tolleranza ai guasti		0.7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dirty="0">
                <a:solidFill>
                  <a:schemeClr val="tx1"/>
                </a:solidFill>
              </a:rPr>
              <a:t>Facilità di integrazione		0.8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C</a:t>
            </a:r>
            <a:r>
              <a:rPr lang="it-IT" sz="3100" dirty="0">
                <a:solidFill>
                  <a:schemeClr val="tx1"/>
                </a:solidFill>
              </a:rPr>
              <a:t>oerenza tra i dati		1</a:t>
            </a:r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L="109728" indent="0">
              <a:buNone/>
            </a:pP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28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4: Calcolo del rischio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File system				0.3</a:t>
            </a:r>
          </a:p>
          <a:p>
            <a:r>
              <a:rPr lang="it-IT" dirty="0">
                <a:solidFill>
                  <a:schemeClr val="tx1"/>
                </a:solidFill>
              </a:rPr>
              <a:t>Database MySQL				0</a:t>
            </a:r>
          </a:p>
          <a:p>
            <a:r>
              <a:rPr lang="it-IT" dirty="0">
                <a:solidFill>
                  <a:schemeClr val="tx1"/>
                </a:solidFill>
              </a:rPr>
              <a:t>Database </a:t>
            </a:r>
            <a:r>
              <a:rPr lang="it-IT" dirty="0" err="1">
                <a:solidFill>
                  <a:schemeClr val="tx1"/>
                </a:solidFill>
              </a:rPr>
              <a:t>NoSQL</a:t>
            </a:r>
            <a:r>
              <a:rPr lang="it-IT" dirty="0">
                <a:solidFill>
                  <a:schemeClr val="tx1"/>
                </a:solidFill>
              </a:rPr>
              <a:t> open-source		0.4</a:t>
            </a:r>
          </a:p>
          <a:p>
            <a:r>
              <a:rPr lang="it-IT" dirty="0">
                <a:solidFill>
                  <a:schemeClr val="tx1"/>
                </a:solidFill>
              </a:rPr>
              <a:t>Database SQL non open-source		0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it-IT" sz="2600" dirty="0">
                <a:solidFill>
                  <a:schemeClr val="tx1"/>
                </a:solidFill>
              </a:rPr>
              <a:t>Avendo già familiarità nell’utilizzo di database relazionali, non c’è alcun rischio nell’adottare questa soluzione nel progetto.</a:t>
            </a:r>
          </a:p>
          <a:p>
            <a:pPr marL="109728" indent="0">
              <a:buNone/>
            </a:pPr>
            <a:r>
              <a:rPr lang="it-IT" sz="2600" dirty="0">
                <a:solidFill>
                  <a:schemeClr val="tx1"/>
                </a:solidFill>
              </a:rPr>
              <a:t>Il rischio sul file system è stato calcolato in base alla possibilità che la mole di dati da gestire cresca notevolmente nel tempo e renda l’utilizzo di tale alternativa non più adeguato.</a:t>
            </a:r>
          </a:p>
          <a:p>
            <a:pPr marL="109728" indent="0">
              <a:buNone/>
            </a:pPr>
            <a:r>
              <a:rPr lang="it-IT" sz="2600" dirty="0">
                <a:solidFill>
                  <a:schemeClr val="tx1"/>
                </a:solidFill>
              </a:rPr>
              <a:t>Riguardo il database </a:t>
            </a:r>
            <a:r>
              <a:rPr lang="it-IT" sz="2600" dirty="0" err="1">
                <a:solidFill>
                  <a:schemeClr val="tx1"/>
                </a:solidFill>
              </a:rPr>
              <a:t>NoSQL</a:t>
            </a:r>
            <a:r>
              <a:rPr lang="it-IT" sz="2600" dirty="0">
                <a:solidFill>
                  <a:schemeClr val="tx1"/>
                </a:solidFill>
              </a:rPr>
              <a:t>, il rischio è riferito al fatto che non si è mai fatto uso di tale strumento; l’alternativa potrebbe portare con sé diverse problematiche non considerate.</a:t>
            </a:r>
          </a:p>
          <a:p>
            <a:pPr marL="109728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5: Calcolo dei benefici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09728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In base ai </a:t>
            </a:r>
            <a:r>
              <a:rPr lang="en-US" sz="2400" dirty="0" err="1">
                <a:solidFill>
                  <a:srgbClr val="000000"/>
                </a:solidFill>
              </a:rPr>
              <a:t>valori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assegnati</a:t>
            </a:r>
            <a:r>
              <a:rPr lang="en-US" sz="2400" dirty="0">
                <a:solidFill>
                  <a:srgbClr val="000000"/>
                </a:solidFill>
              </a:rPr>
              <a:t> in </a:t>
            </a:r>
            <a:r>
              <a:rPr lang="en-US" sz="2400" dirty="0" err="1">
                <a:solidFill>
                  <a:srgbClr val="000000"/>
                </a:solidFill>
              </a:rPr>
              <a:t>precedenza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risulta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che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109728" indent="0" algn="l">
              <a:buNone/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Benefit(File system) 				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42.6 * ( 1 – 0.3) 	= 29.8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Benefit(Database MySQL) 			=</a:t>
            </a:r>
            <a:r>
              <a:rPr lang="en-US" dirty="0">
                <a:solidFill>
                  <a:srgbClr val="000000"/>
                </a:solidFill>
              </a:rPr>
              <a:t> 59.2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* ( 1 – 0)	= 59.2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Benefit(Database NoSQL open-source) 	= 27.7 * ( 1 – 0.4)	= 16.6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</a:rPr>
              <a:t>Benefit(Database SQL no open-source) 	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76.7 * ( 1 – 0)    	= 76.7</a:t>
            </a:r>
          </a:p>
          <a:p>
            <a:pPr marL="109728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149BC-321B-4F22-AAD0-67FA25B0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40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6: Valutazione dei costi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sz="half" idx="1"/>
          </p:nvPr>
        </p:nvSpPr>
        <p:spPr>
          <a:xfrm>
            <a:off x="609600" y="2453064"/>
            <a:ext cx="10743344" cy="4060751"/>
          </a:xfrm>
        </p:spPr>
        <p:txBody>
          <a:bodyPr rtlCol="0">
            <a:normAutofit fontScale="92500"/>
          </a:bodyPr>
          <a:lstStyle/>
          <a:p>
            <a:pPr marL="109728" indent="0" algn="l">
              <a:buNone/>
            </a:pPr>
            <a:r>
              <a:rPr lang="it-IT" sz="2400" dirty="0">
                <a:solidFill>
                  <a:schemeClr val="tx1"/>
                </a:solidFill>
              </a:rPr>
              <a:t>Per semplicità di ragionamento associamo ai costi valori indicativi.</a:t>
            </a:r>
          </a:p>
          <a:p>
            <a:pPr marL="109728" indent="0" algn="l">
              <a:buNone/>
            </a:pPr>
            <a:r>
              <a:rPr lang="it-IT" sz="2400" dirty="0">
                <a:solidFill>
                  <a:schemeClr val="tx1"/>
                </a:solidFill>
              </a:rPr>
              <a:t>Tutte le alternative hanno bisogno di manutenzione nel tempo. Supponiamo che la necessità di controllarne periodicamente il corretto funzionamento abbia un costo pari a 10.</a:t>
            </a:r>
          </a:p>
          <a:p>
            <a:pPr marL="109728" indent="0" algn="l">
              <a:buNone/>
            </a:pPr>
            <a:r>
              <a:rPr lang="it-IT" sz="2400" dirty="0">
                <a:solidFill>
                  <a:schemeClr val="tx1"/>
                </a:solidFill>
              </a:rPr>
              <a:t>Le alternative File System, 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Database MySQL e Database NoSQL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sono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tutte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open-source: per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queste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ad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esse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non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viene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associato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nessun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costo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ulteriore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109728" indent="0" algn="l">
              <a:buNone/>
            </a:pPr>
            <a:r>
              <a:rPr lang="en-US" sz="2400" b="0" i="0" u="none" strike="noStrike" baseline="0" dirty="0">
                <a:solidFill>
                  <a:schemeClr val="tx1"/>
                </a:solidFill>
              </a:rPr>
              <a:t>Il Database SQL no open-source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richiede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invece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l’acquisto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di una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licenza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mensile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per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essere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utilizzato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all’interno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del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progetto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: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assumiamo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che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tale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costo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pari</a:t>
            </a:r>
            <a:r>
              <a:rPr lang="en-US" sz="2400" dirty="0">
                <a:solidFill>
                  <a:schemeClr val="tx1"/>
                </a:solidFill>
              </a:rPr>
              <a:t> a 5.</a:t>
            </a:r>
          </a:p>
          <a:p>
            <a:pPr marL="109728" indent="0" algn="l">
              <a:buNone/>
            </a:pP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Quindi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abbiamo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:</a:t>
            </a:r>
          </a:p>
          <a:p>
            <a:pPr marL="109728" indent="0" algn="l">
              <a:buNone/>
            </a:pPr>
            <a:r>
              <a:rPr lang="en-US" sz="2400" dirty="0" err="1">
                <a:solidFill>
                  <a:schemeClr val="tx1"/>
                </a:solidFill>
              </a:rPr>
              <a:t>Costo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it-IT" sz="2400" dirty="0">
                <a:solidFill>
                  <a:schemeClr val="tx1"/>
                </a:solidFill>
              </a:rPr>
              <a:t>File System) = </a:t>
            </a:r>
            <a:r>
              <a:rPr lang="en-US" sz="2400" dirty="0" err="1">
                <a:solidFill>
                  <a:schemeClr val="tx1"/>
                </a:solidFill>
              </a:rPr>
              <a:t>Costo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Database MySQL) = </a:t>
            </a:r>
            <a:r>
              <a:rPr lang="en-US" sz="2400" dirty="0" err="1">
                <a:solidFill>
                  <a:schemeClr val="tx1"/>
                </a:solidFill>
              </a:rPr>
              <a:t>Costo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Database NoSQL open-source) = 10</a:t>
            </a:r>
          </a:p>
          <a:p>
            <a:pPr marL="109728" indent="0" algn="l">
              <a:buNone/>
            </a:pPr>
            <a:r>
              <a:rPr lang="en-US" sz="2400" dirty="0" err="1">
                <a:solidFill>
                  <a:schemeClr val="tx1"/>
                </a:solidFill>
              </a:rPr>
              <a:t>Costo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Database SQL no open-source) = 15</a:t>
            </a:r>
            <a:endParaRPr lang="en-US" sz="2400" dirty="0">
              <a:solidFill>
                <a:schemeClr val="tx1"/>
              </a:solidFill>
            </a:endParaRPr>
          </a:p>
          <a:p>
            <a:pPr marL="109728" indent="0" algn="l">
              <a:buNone/>
            </a:pPr>
            <a:endParaRPr lang="it-IT" sz="2400" b="0" i="0" u="none" strike="noStrike" baseline="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A9C7C7-8B31-4F59-BD3B-7FA7852F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7: calcolo della desiderabilità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sz="half" idx="1"/>
          </p:nvPr>
        </p:nvSpPr>
        <p:spPr>
          <a:xfrm>
            <a:off x="609600" y="2393263"/>
            <a:ext cx="10610850" cy="4341875"/>
          </a:xfrm>
        </p:spPr>
        <p:txBody>
          <a:bodyPr rtlCol="0">
            <a:normAutofit/>
          </a:bodyPr>
          <a:lstStyle/>
          <a:p>
            <a:pPr marL="109728" indent="0" algn="l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</a:rPr>
              <a:t>Calcoliam</a:t>
            </a:r>
            <a:r>
              <a:rPr lang="it-IT" sz="2400" dirty="0">
                <a:solidFill>
                  <a:srgbClr val="000000"/>
                </a:solidFill>
              </a:rPr>
              <a:t>o la desiderabilità di ogni alternativa secondo la formula:</a:t>
            </a:r>
            <a:endParaRPr lang="it-IT" sz="2400" b="0" i="0" u="none" strike="noStrike" baseline="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>
                <a:solidFill>
                  <a:schemeClr val="tx1"/>
                </a:solidFill>
              </a:rPr>
              <a:t>Desiderabilità(</a:t>
            </a:r>
            <a:r>
              <a:rPr lang="it-IT" sz="2400" i="1" dirty="0">
                <a:solidFill>
                  <a:schemeClr val="tx1"/>
                </a:solidFill>
              </a:rPr>
              <a:t>alternativa</a:t>
            </a:r>
            <a:r>
              <a:rPr lang="it-IT" sz="2400" dirty="0">
                <a:solidFill>
                  <a:schemeClr val="tx1"/>
                </a:solidFill>
              </a:rPr>
              <a:t>) = Beneficio(</a:t>
            </a:r>
            <a:r>
              <a:rPr lang="it-IT" sz="2400" i="1" dirty="0">
                <a:solidFill>
                  <a:schemeClr val="tx1"/>
                </a:solidFill>
              </a:rPr>
              <a:t>alternativa</a:t>
            </a:r>
            <a:r>
              <a:rPr lang="it-IT" sz="2400" dirty="0">
                <a:solidFill>
                  <a:schemeClr val="tx1"/>
                </a:solidFill>
              </a:rPr>
              <a:t>) / Costo(</a:t>
            </a:r>
            <a:r>
              <a:rPr lang="it-IT" sz="2400" i="1" dirty="0">
                <a:solidFill>
                  <a:schemeClr val="tx1"/>
                </a:solidFill>
              </a:rPr>
              <a:t>alternativa</a:t>
            </a:r>
            <a:r>
              <a:rPr lang="it-IT" sz="2400" dirty="0">
                <a:solidFill>
                  <a:schemeClr val="tx1"/>
                </a:solidFill>
              </a:rPr>
              <a:t>)</a:t>
            </a:r>
          </a:p>
          <a:p>
            <a:pPr marL="109728" indent="0">
              <a:buNone/>
            </a:pPr>
            <a:endParaRPr lang="it-IT" sz="24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Dai risultati precedenti otteniamo che:</a:t>
            </a:r>
          </a:p>
          <a:p>
            <a:pPr marL="109728" indent="0">
              <a:buNone/>
            </a:pP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>
                <a:solidFill>
                  <a:schemeClr val="tx1"/>
                </a:solidFill>
              </a:rPr>
              <a:t>Desiderabilità(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File system</a:t>
            </a:r>
            <a:r>
              <a:rPr lang="it-IT" sz="2800" dirty="0">
                <a:solidFill>
                  <a:schemeClr val="tx1"/>
                </a:solidFill>
              </a:rPr>
              <a:t>)				=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29.8 / 10 = 2.98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>
                <a:solidFill>
                  <a:schemeClr val="tx1"/>
                </a:solidFill>
              </a:rPr>
              <a:t>Desiderabilità(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Database MySQL</a:t>
            </a:r>
            <a:r>
              <a:rPr lang="it-IT" sz="2800" dirty="0">
                <a:solidFill>
                  <a:schemeClr val="tx1"/>
                </a:solidFill>
              </a:rPr>
              <a:t>)			=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59.2 / 10 = 5.92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>
                <a:solidFill>
                  <a:schemeClr val="tx1"/>
                </a:solidFill>
              </a:rPr>
              <a:t>Desiderabilità(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Database NoSQL open-source</a:t>
            </a:r>
            <a:r>
              <a:rPr lang="it-IT" sz="2800" dirty="0">
                <a:solidFill>
                  <a:schemeClr val="tx1"/>
                </a:solidFill>
              </a:rPr>
              <a:t>)	=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16.6 / 10 = 1.66</a:t>
            </a:r>
            <a:endParaRPr lang="it-IT" sz="2800" dirty="0">
              <a:solidFill>
                <a:schemeClr val="tx1"/>
              </a:solidFill>
            </a:endParaRPr>
          </a:p>
          <a:p>
            <a:r>
              <a:rPr lang="it-IT" sz="2800" dirty="0">
                <a:solidFill>
                  <a:schemeClr val="tx1"/>
                </a:solidFill>
              </a:rPr>
              <a:t>Desiderabilità(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Database SQL no open-source</a:t>
            </a:r>
            <a:r>
              <a:rPr lang="it-IT" sz="2800" dirty="0">
                <a:solidFill>
                  <a:schemeClr val="tx1"/>
                </a:solidFill>
              </a:rPr>
              <a:t>)	=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76.7 / 15 = 5.11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A9C7C7-8B31-4F59-BD3B-7FA7852F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6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8: Classifica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321960"/>
            <a:ext cx="10972800" cy="3945276"/>
          </a:xfrm>
        </p:spPr>
        <p:txBody>
          <a:bodyPr rtlCol="0">
            <a:normAutofit/>
          </a:bodyPr>
          <a:lstStyle/>
          <a:p>
            <a:pPr marL="411480" marR="0" lvl="1" indent="0" algn="l">
              <a:buNone/>
            </a:pPr>
            <a:r>
              <a:rPr lang="it-IT" sz="2400" b="0" i="0" u="none" strike="noStrike" baseline="0" dirty="0">
                <a:solidFill>
                  <a:schemeClr val="tx1"/>
                </a:solidFill>
              </a:rPr>
              <a:t>Possiamo così ordinare le nostre alternative, in ordine decrescente, in base alla</a:t>
            </a:r>
          </a:p>
          <a:p>
            <a:pPr marL="411480" marR="0" lvl="1" indent="0" algn="l">
              <a:buNone/>
            </a:pPr>
            <a:r>
              <a:rPr lang="it-IT" sz="2400" b="0" i="0" u="none" strike="noStrike" baseline="0" dirty="0">
                <a:solidFill>
                  <a:schemeClr val="tx1"/>
                </a:solidFill>
              </a:rPr>
              <a:t>desiderabilità:</a:t>
            </a:r>
          </a:p>
          <a:p>
            <a:pPr marL="411480" marR="0" lvl="1" indent="0" algn="l">
              <a:buNone/>
            </a:pPr>
            <a:endParaRPr lang="it-IT" sz="2800" b="0" i="0" u="none" strike="noStrike" baseline="0" dirty="0">
              <a:solidFill>
                <a:schemeClr val="tx1"/>
              </a:solidFill>
            </a:endParaRPr>
          </a:p>
          <a:p>
            <a:pPr marL="925830" marR="0" lvl="1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Database MySQL</a:t>
            </a:r>
          </a:p>
          <a:p>
            <a:pPr marL="925830" marR="0" lvl="1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Database SQL no open-source</a:t>
            </a:r>
            <a:endParaRPr lang="it-IT" sz="2800" dirty="0">
              <a:solidFill>
                <a:schemeClr val="tx1"/>
              </a:solidFill>
            </a:endParaRPr>
          </a:p>
          <a:p>
            <a:pPr marL="925830" marR="0" lvl="1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File system</a:t>
            </a:r>
            <a:endParaRPr lang="it-IT" sz="2800" dirty="0">
              <a:solidFill>
                <a:schemeClr val="tx1"/>
              </a:solidFill>
            </a:endParaRPr>
          </a:p>
          <a:p>
            <a:pPr marL="925830" marR="0" lvl="1" indent="-514350" algn="l">
              <a:buFont typeface="+mj-lt"/>
              <a:buAutoNum type="arabicPeriod"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Database NoSQL open-source</a:t>
            </a:r>
            <a:endParaRPr lang="it-IT" sz="2800" b="0" i="0" u="none" strike="noStrike" baseline="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370AED-E30E-47B3-87D5-23F71094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it-IT" sz="2800" dirty="0">
                <a:solidFill>
                  <a:schemeClr val="tx1"/>
                </a:solidFill>
              </a:rPr>
              <a:t>Introduzione</a:t>
            </a:r>
            <a:r>
              <a:rPr lang="it-IT" dirty="0">
                <a:solidFill>
                  <a:schemeClr val="tx1"/>
                </a:solidFill>
              </a:rPr>
              <a:t>: CBAM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Step 1: Definizione della decisione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Step 1: Le alternative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Step 2: Gli attributi di qualità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Step 3: Valutazione delle alternative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Step 4: Calcolo del rischio 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Step 5: Calcolo dei benefici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Step 6: Valutazione dei costi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Step 7: Calcolo della desiderabilità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Step 8: Classifica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4AA44F-B241-4DA3-A1B0-BFE1FF13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Introduzione</a:t>
            </a:r>
            <a:r>
              <a:rPr lang="it-IT" dirty="0">
                <a:solidFill>
                  <a:schemeClr val="tx1"/>
                </a:solidFill>
              </a:rPr>
              <a:t>: CBAM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it-IT" sz="2600" dirty="0">
                <a:solidFill>
                  <a:schemeClr val="tx1"/>
                </a:solidFill>
              </a:rPr>
              <a:t>CBAM è l’acronimo di Cost-Benefit Analysis Method.</a:t>
            </a:r>
          </a:p>
          <a:p>
            <a:pPr marL="109728" indent="0">
              <a:buNone/>
            </a:pPr>
            <a:r>
              <a:rPr lang="it-IT" sz="2600" dirty="0">
                <a:solidFill>
                  <a:schemeClr val="tx1"/>
                </a:solidFill>
              </a:rPr>
              <a:t>Si tratta di una tecnica decisionale che le aziende, e non solo, utilizzano per analizzare quali decisioni prendere e a quali rinunciare.</a:t>
            </a:r>
          </a:p>
          <a:p>
            <a:pPr marL="109728" indent="0">
              <a:buNone/>
            </a:pPr>
            <a:r>
              <a:rPr lang="it-IT" sz="2600" dirty="0">
                <a:solidFill>
                  <a:schemeClr val="tx1"/>
                </a:solidFill>
              </a:rPr>
              <a:t>L'analisi costi-benefici somma i potenziali benefici attesi da un’alternativa (o scelta) e quindi sottrae i costi totali associati al suo utilizzo.</a:t>
            </a:r>
          </a:p>
          <a:p>
            <a:pPr marL="109728" indent="0" algn="l">
              <a:buNone/>
            </a:pPr>
            <a:r>
              <a:rPr lang="it-IT" sz="2600" dirty="0">
                <a:solidFill>
                  <a:schemeClr val="tx1"/>
                </a:solidFill>
              </a:rPr>
              <a:t>Spesso i costi vengono calcolati in dollari (</a:t>
            </a:r>
            <a:r>
              <a:rPr lang="it-IT" sz="2600" b="0" i="0" u="none" strike="noStrike" baseline="0" dirty="0">
                <a:solidFill>
                  <a:schemeClr val="tx1"/>
                </a:solidFill>
                <a:latin typeface="Century Schoolbook" panose="02040604050505020304" pitchFamily="18" charset="0"/>
              </a:rPr>
              <a:t>$).</a:t>
            </a:r>
          </a:p>
          <a:p>
            <a:pPr marL="109728" indent="0" algn="l">
              <a:buNone/>
            </a:pPr>
            <a:r>
              <a:rPr lang="it-IT" sz="2600" b="0" i="0" u="none" strike="noStrike" baseline="0" dirty="0">
                <a:solidFill>
                  <a:schemeClr val="tx1"/>
                </a:solidFill>
              </a:rPr>
              <a:t>L’utilità di condurre un’analisi di questo tipo, prima di intraprendere un nuovo progetto o prima di effettuare una certa scelta, è data dalla possibilità di valutare i potenziali costi e ricavi che si potrebbero generare dal progetto o dalla scelta in questione.</a:t>
            </a:r>
          </a:p>
          <a:p>
            <a:pPr marL="109728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EF9805-3E62-48E8-8769-E82E332A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1: Definizione della decisione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4</a:t>
            </a:fld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C63FBA1-E6C3-456D-A677-59FF5911B391}"/>
              </a:ext>
            </a:extLst>
          </p:cNvPr>
          <p:cNvSpPr txBox="1">
            <a:spLocks/>
          </p:cNvSpPr>
          <p:nvPr/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l">
              <a:buNone/>
            </a:pPr>
            <a:r>
              <a:rPr lang="en-US" sz="2400" b="0" i="0" u="none" strike="noStrike" baseline="0" dirty="0">
                <a:solidFill>
                  <a:schemeClr val="tx1"/>
                </a:solidFill>
              </a:rPr>
              <a:t>Si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vuole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applicare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la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tecnica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CBAM per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decidere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quale </a:t>
            </a:r>
            <a:r>
              <a:rPr lang="en-US" sz="2400" dirty="0" err="1">
                <a:solidFill>
                  <a:schemeClr val="tx1"/>
                </a:solidFill>
              </a:rPr>
              <a:t>meccanismo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persistenza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preferibile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utilizzare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progetto</a:t>
            </a:r>
            <a:r>
              <a:rPr lang="en-US" sz="2400" dirty="0">
                <a:solidFill>
                  <a:schemeClr val="tx1"/>
                </a:solidFill>
              </a:rPr>
              <a:t> software sotto </a:t>
            </a:r>
            <a:r>
              <a:rPr lang="en-US" sz="2400" dirty="0" err="1">
                <a:solidFill>
                  <a:schemeClr val="tx1"/>
                </a:solidFill>
              </a:rPr>
              <a:t>sviluppo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109728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I </a:t>
            </a:r>
            <a:r>
              <a:rPr lang="en-US" sz="2400" dirty="0" err="1">
                <a:solidFill>
                  <a:schemeClr val="tx1"/>
                </a:solidFill>
              </a:rPr>
              <a:t>fattori</a:t>
            </a:r>
            <a:r>
              <a:rPr lang="en-US" sz="2400" dirty="0">
                <a:solidFill>
                  <a:schemeClr val="tx1"/>
                </a:solidFill>
              </a:rPr>
              <a:t> da </a:t>
            </a:r>
            <a:r>
              <a:rPr lang="en-US" sz="2400" dirty="0" err="1">
                <a:solidFill>
                  <a:schemeClr val="tx1"/>
                </a:solidFill>
              </a:rPr>
              <a:t>valutare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sono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b="0" i="0" u="none" strike="noStrike" baseline="0" dirty="0">
                <a:solidFill>
                  <a:schemeClr val="tx1"/>
                </a:solidFill>
              </a:rPr>
              <a:t>La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quantità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di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dati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da </a:t>
            </a:r>
            <a:r>
              <a:rPr lang="en-US" sz="2400" dirty="0" err="1">
                <a:solidFill>
                  <a:schemeClr val="tx1"/>
                </a:solidFill>
              </a:rPr>
              <a:t>gestire</a:t>
            </a:r>
            <a:r>
              <a:rPr lang="en-US" sz="2400" dirty="0">
                <a:solidFill>
                  <a:schemeClr val="tx1"/>
                </a:solidFill>
              </a:rPr>
              <a:t> non è molto </a:t>
            </a:r>
            <a:r>
              <a:rPr lang="en-US" sz="2400" dirty="0" err="1">
                <a:solidFill>
                  <a:schemeClr val="tx1"/>
                </a:solidFill>
              </a:rPr>
              <a:t>grande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i="0" u="none" strike="noStrike" baseline="0" dirty="0">
                <a:solidFill>
                  <a:schemeClr val="tx1"/>
                </a:solidFill>
              </a:rPr>
              <a:t>É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necessario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considerare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che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più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utenti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possano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accedere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in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contemporanea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agli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stessi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dati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i="0" u="none" strike="noStrike" baseline="0" dirty="0">
                <a:solidFill>
                  <a:schemeClr val="tx1"/>
                </a:solidFill>
              </a:rPr>
              <a:t>I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dati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devono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rimanere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sempre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coerenti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e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aggiornati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Non è </a:t>
            </a:r>
            <a:r>
              <a:rPr lang="en-US" sz="2400" dirty="0" err="1">
                <a:solidFill>
                  <a:schemeClr val="tx1"/>
                </a:solidFill>
              </a:rPr>
              <a:t>ammessa</a:t>
            </a:r>
            <a:r>
              <a:rPr lang="en-US" sz="2400" dirty="0">
                <a:solidFill>
                  <a:schemeClr val="tx1"/>
                </a:solidFill>
              </a:rPr>
              <a:t> la </a:t>
            </a:r>
            <a:r>
              <a:rPr lang="en-US" sz="2400" dirty="0" err="1">
                <a:solidFill>
                  <a:schemeClr val="tx1"/>
                </a:solidFill>
              </a:rPr>
              <a:t>presenza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guasti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inficiano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corretto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utilizzo</a:t>
            </a:r>
            <a:r>
              <a:rPr lang="en-US" sz="2400" dirty="0">
                <a:solidFill>
                  <a:schemeClr val="tx1"/>
                </a:solidFill>
              </a:rPr>
              <a:t> del software.</a:t>
            </a:r>
          </a:p>
          <a:p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Sono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richieste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delle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 performance </a:t>
            </a:r>
            <a:r>
              <a:rPr lang="en-US" sz="2400" b="0" i="0" u="none" strike="noStrike" baseline="0" dirty="0" err="1">
                <a:solidFill>
                  <a:schemeClr val="tx1"/>
                </a:solidFill>
              </a:rPr>
              <a:t>adeguate</a:t>
            </a:r>
            <a:r>
              <a:rPr lang="en-US" sz="2400" b="0" i="0" u="none" strike="noStrike" baseline="0" dirty="0">
                <a:solidFill>
                  <a:schemeClr val="tx1"/>
                </a:solidFill>
              </a:rPr>
              <a:t>.</a:t>
            </a:r>
          </a:p>
          <a:p>
            <a:pPr marL="109728" indent="0">
              <a:buFont typeface="Georgia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1: Le alternative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485645"/>
            <a:ext cx="10972800" cy="3802139"/>
          </a:xfrm>
        </p:spPr>
        <p:txBody>
          <a:bodyPr rtlCol="0">
            <a:normAutofit/>
          </a:bodyPr>
          <a:lstStyle/>
          <a:p>
            <a:pPr marL="109728" indent="0" algn="l">
              <a:buNone/>
            </a:pPr>
            <a:r>
              <a:rPr lang="it-IT" dirty="0">
                <a:solidFill>
                  <a:schemeClr val="tx1"/>
                </a:solidFill>
              </a:rPr>
              <a:t>In base alle considerazioni fatte in precedenza, le alternative tra cui scegliere sono:</a:t>
            </a:r>
          </a:p>
          <a:p>
            <a:r>
              <a:rPr lang="it-IT" dirty="0">
                <a:solidFill>
                  <a:schemeClr val="tx1"/>
                </a:solidFill>
              </a:rPr>
              <a:t>File system</a:t>
            </a:r>
          </a:p>
          <a:p>
            <a:r>
              <a:rPr lang="it-IT" dirty="0">
                <a:solidFill>
                  <a:schemeClr val="tx1"/>
                </a:solidFill>
              </a:rPr>
              <a:t>Database MySQL</a:t>
            </a:r>
          </a:p>
          <a:p>
            <a:r>
              <a:rPr lang="it-IT" dirty="0">
                <a:solidFill>
                  <a:schemeClr val="tx1"/>
                </a:solidFill>
              </a:rPr>
              <a:t>Database </a:t>
            </a:r>
            <a:r>
              <a:rPr lang="it-IT" dirty="0" err="1">
                <a:solidFill>
                  <a:schemeClr val="tx1"/>
                </a:solidFill>
              </a:rPr>
              <a:t>NoSQL</a:t>
            </a:r>
            <a:r>
              <a:rPr lang="it-IT" dirty="0">
                <a:solidFill>
                  <a:schemeClr val="tx1"/>
                </a:solidFill>
              </a:rPr>
              <a:t> open-source</a:t>
            </a:r>
          </a:p>
          <a:p>
            <a:r>
              <a:rPr lang="it-IT" dirty="0">
                <a:solidFill>
                  <a:schemeClr val="tx1"/>
                </a:solidFill>
              </a:rPr>
              <a:t>Database SQL non open-source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F9D3E0-A3EB-4DBA-B51A-C302A5A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2: Gli attributi di qualità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2485645"/>
            <a:ext cx="10972800" cy="3802139"/>
          </a:xfrm>
        </p:spPr>
        <p:txBody>
          <a:bodyPr rtlCol="0">
            <a:normAutofit/>
          </a:bodyPr>
          <a:lstStyle/>
          <a:p>
            <a:pPr marL="566928" marR="0" indent="-457200" algn="l">
              <a:buFont typeface="+mj-lt"/>
              <a:buAutoNum type="arabicPeriod"/>
            </a:pPr>
            <a:r>
              <a:rPr lang="it-IT" sz="2400" b="0" i="0" u="none" strike="noStrike" baseline="0" dirty="0">
                <a:solidFill>
                  <a:schemeClr val="tx1"/>
                </a:solidFill>
              </a:rPr>
              <a:t>Performance			6</a:t>
            </a:r>
            <a:endParaRPr lang="it-IT" sz="2400" dirty="0">
              <a:solidFill>
                <a:schemeClr val="tx1"/>
              </a:solidFill>
            </a:endParaRPr>
          </a:p>
          <a:p>
            <a:pPr marL="566928" marR="0" indent="-457200" algn="l">
              <a:buFont typeface="+mj-lt"/>
              <a:buAutoNum type="arabicPeriod"/>
            </a:pPr>
            <a:r>
              <a:rPr lang="it-IT" sz="2400" b="0" i="0" u="none" strike="noStrike" baseline="0" dirty="0">
                <a:solidFill>
                  <a:schemeClr val="tx1"/>
                </a:solidFill>
              </a:rPr>
              <a:t>Sicurezza				10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2400" dirty="0">
                <a:solidFill>
                  <a:schemeClr val="tx1"/>
                </a:solidFill>
              </a:rPr>
              <a:t>Competenza nell’utilizzo		17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2400" b="0" i="0" u="none" strike="noStrike" baseline="0" dirty="0">
                <a:solidFill>
                  <a:schemeClr val="tx1"/>
                </a:solidFill>
              </a:rPr>
              <a:t>Semplicità di configurazione	13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2400" b="0" i="0" u="none" strike="noStrike" baseline="0" dirty="0">
                <a:solidFill>
                  <a:schemeClr val="tx1"/>
                </a:solidFill>
              </a:rPr>
              <a:t>Affidabilità			11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2400" b="0" i="0" u="none" strike="noStrike" baseline="0" dirty="0">
                <a:solidFill>
                  <a:schemeClr val="tx1"/>
                </a:solidFill>
              </a:rPr>
              <a:t>Disponibilità			7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2400" b="0" i="0" u="none" strike="noStrike" baseline="0" dirty="0">
                <a:solidFill>
                  <a:schemeClr val="tx1"/>
                </a:solidFill>
              </a:rPr>
              <a:t>Tolleranza ai guasti		9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2400" dirty="0">
                <a:solidFill>
                  <a:schemeClr val="tx1"/>
                </a:solidFill>
              </a:rPr>
              <a:t>Facilità di integrazione		12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2400" b="0" i="0" u="none" strike="noStrike" baseline="0" dirty="0">
                <a:solidFill>
                  <a:schemeClr val="tx1"/>
                </a:solidFill>
              </a:rPr>
              <a:t>C</a:t>
            </a:r>
            <a:r>
              <a:rPr lang="it-IT" sz="2400" dirty="0">
                <a:solidFill>
                  <a:schemeClr val="tx1"/>
                </a:solidFill>
              </a:rPr>
              <a:t>oerenza tra i dati		15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F9D3E0-A3EB-4DBA-B51A-C302A5A4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28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3: Valutazione delle alternative (1)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972799" cy="4028085"/>
          </a:xfrm>
        </p:spPr>
        <p:txBody>
          <a:bodyPr rtlCol="0">
            <a:normAutofit fontScale="77500" lnSpcReduction="20000"/>
          </a:bodyPr>
          <a:lstStyle/>
          <a:p>
            <a:pPr algn="l"/>
            <a:endParaRPr lang="it-IT" sz="12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109728" indent="0">
              <a:buNone/>
            </a:pPr>
            <a:r>
              <a:rPr lang="it-IT" sz="3600" dirty="0">
                <a:solidFill>
                  <a:schemeClr val="tx1"/>
                </a:solidFill>
              </a:rPr>
              <a:t>File system</a:t>
            </a:r>
          </a:p>
          <a:p>
            <a:pPr marL="109728" indent="0">
              <a:buNone/>
            </a:pPr>
            <a:endParaRPr lang="it-IT" sz="3100" b="0" i="0" u="none" strike="noStrike" baseline="0" dirty="0">
              <a:solidFill>
                <a:schemeClr val="tx1"/>
              </a:solidFill>
            </a:endParaRP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Performance			0.4	</a:t>
            </a:r>
            <a:endParaRPr lang="it-IT" sz="3100" dirty="0">
              <a:solidFill>
                <a:schemeClr val="tx1"/>
              </a:solidFill>
            </a:endParaRP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Sicurezza				0.2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dirty="0">
                <a:solidFill>
                  <a:schemeClr val="tx1"/>
                </a:solidFill>
              </a:rPr>
              <a:t>Competenza nell’utilizzo		1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Semplicità di configurazione	1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Affidabilità			-0.2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Disponibilità			0.5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Tolleranza ai guasti		-0.4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dirty="0">
                <a:solidFill>
                  <a:schemeClr val="tx1"/>
                </a:solidFill>
              </a:rPr>
              <a:t>Facilità di integrazione		1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C</a:t>
            </a:r>
            <a:r>
              <a:rPr lang="it-IT" sz="3100" dirty="0">
                <a:solidFill>
                  <a:schemeClr val="tx1"/>
                </a:solidFill>
              </a:rPr>
              <a:t>oerenza tra i dati		-0.1</a:t>
            </a:r>
            <a:endParaRPr lang="it-IT" sz="3100" b="0" i="0" u="none" strike="noStrike" baseline="0" dirty="0">
              <a:solidFill>
                <a:schemeClr val="tx1"/>
              </a:solidFill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L="109728" indent="0">
              <a:buNone/>
            </a:pP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053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3: Valutazione delle alternative (2)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972799" cy="4028085"/>
          </a:xfrm>
        </p:spPr>
        <p:txBody>
          <a:bodyPr rtlCol="0">
            <a:normAutofit fontScale="77500" lnSpcReduction="20000"/>
          </a:bodyPr>
          <a:lstStyle/>
          <a:p>
            <a:pPr algn="l"/>
            <a:endParaRPr lang="it-IT" sz="12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109728" indent="0">
              <a:buNone/>
            </a:pPr>
            <a:r>
              <a:rPr lang="it-IT" sz="3600" dirty="0">
                <a:solidFill>
                  <a:schemeClr val="tx1"/>
                </a:solidFill>
              </a:rPr>
              <a:t>Database MySQL</a:t>
            </a:r>
          </a:p>
          <a:p>
            <a:pPr marL="109728" indent="0">
              <a:buNone/>
            </a:pPr>
            <a:endParaRPr lang="it-IT" sz="3100" b="0" i="0" u="none" strike="noStrike" baseline="0" dirty="0">
              <a:solidFill>
                <a:schemeClr val="tx1"/>
              </a:solidFill>
            </a:endParaRP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Performance			0.5</a:t>
            </a:r>
            <a:endParaRPr lang="it-IT" sz="3100" dirty="0">
              <a:solidFill>
                <a:schemeClr val="tx1"/>
              </a:solidFill>
            </a:endParaRP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Sicurezza				0.4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dirty="0">
                <a:solidFill>
                  <a:schemeClr val="tx1"/>
                </a:solidFill>
              </a:rPr>
              <a:t>Competenza nell’utilizzo		0.9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Semplicità di configurazione	0.2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Affidabilità			0.6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Disponibilità			0.4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Tolleranza ai guasti		0.3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dirty="0">
                <a:solidFill>
                  <a:schemeClr val="tx1"/>
                </a:solidFill>
              </a:rPr>
              <a:t>Facilità di integrazione		0.6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C</a:t>
            </a:r>
            <a:r>
              <a:rPr lang="it-IT" sz="3100" dirty="0">
                <a:solidFill>
                  <a:schemeClr val="tx1"/>
                </a:solidFill>
              </a:rPr>
              <a:t>oerenza tra i dati		1</a:t>
            </a:r>
            <a:endParaRPr lang="it-IT" sz="3100" b="0" i="0" u="none" strike="noStrike" baseline="0" dirty="0">
              <a:solidFill>
                <a:schemeClr val="tx1"/>
              </a:solidFill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L="109728" indent="0">
              <a:buNone/>
            </a:pP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70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olidFill>
                  <a:schemeClr val="tx1"/>
                </a:solidFill>
              </a:rPr>
              <a:t>Step 3: Valutazione delle alternative (3)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972799" cy="4028085"/>
          </a:xfrm>
        </p:spPr>
        <p:txBody>
          <a:bodyPr rtlCol="0">
            <a:normAutofit fontScale="77500" lnSpcReduction="20000"/>
          </a:bodyPr>
          <a:lstStyle/>
          <a:p>
            <a:pPr algn="l"/>
            <a:endParaRPr lang="it-IT" sz="12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109728" indent="0">
              <a:buNone/>
            </a:pPr>
            <a:r>
              <a:rPr lang="it-IT" sz="3600" dirty="0">
                <a:solidFill>
                  <a:schemeClr val="tx1"/>
                </a:solidFill>
              </a:rPr>
              <a:t>Database </a:t>
            </a:r>
            <a:r>
              <a:rPr lang="it-IT" sz="3600" dirty="0" err="1">
                <a:solidFill>
                  <a:schemeClr val="tx1"/>
                </a:solidFill>
              </a:rPr>
              <a:t>NoSQL</a:t>
            </a:r>
            <a:r>
              <a:rPr lang="it-IT" sz="3600" dirty="0">
                <a:solidFill>
                  <a:schemeClr val="tx1"/>
                </a:solidFill>
              </a:rPr>
              <a:t> open-source</a:t>
            </a:r>
          </a:p>
          <a:p>
            <a:pPr marL="109728" indent="0">
              <a:buNone/>
            </a:pPr>
            <a:endParaRPr lang="it-IT" sz="3100" b="0" i="0" u="none" strike="noStrike" baseline="0" dirty="0">
              <a:solidFill>
                <a:schemeClr val="tx1"/>
              </a:solidFill>
            </a:endParaRP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Performance			0.7</a:t>
            </a:r>
            <a:endParaRPr lang="it-IT" sz="3100" dirty="0">
              <a:solidFill>
                <a:schemeClr val="tx1"/>
              </a:solidFill>
            </a:endParaRP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Sicurezza				0.4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dirty="0">
                <a:solidFill>
                  <a:schemeClr val="tx1"/>
                </a:solidFill>
              </a:rPr>
              <a:t>Competenza nell’utilizzo		-0.1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Semplicità di configurazione	-0.3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Affidabilità			0.6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Disponibilità			0.5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Tolleranza ai guasti		0.6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dirty="0">
                <a:solidFill>
                  <a:schemeClr val="tx1"/>
                </a:solidFill>
              </a:rPr>
              <a:t>Facilità di integrazione		0.3</a:t>
            </a:r>
          </a:p>
          <a:p>
            <a:pPr marL="566928" marR="0" indent="-457200" algn="l">
              <a:buFont typeface="+mj-lt"/>
              <a:buAutoNum type="arabicPeriod"/>
            </a:pPr>
            <a:r>
              <a:rPr lang="it-IT" sz="3100" b="0" i="0" u="none" strike="noStrike" baseline="0" dirty="0">
                <a:solidFill>
                  <a:schemeClr val="tx1"/>
                </a:solidFill>
              </a:rPr>
              <a:t>C</a:t>
            </a:r>
            <a:r>
              <a:rPr lang="it-IT" sz="3100" dirty="0">
                <a:solidFill>
                  <a:schemeClr val="tx1"/>
                </a:solidFill>
              </a:rPr>
              <a:t>oerenza tra i dati		0.4</a:t>
            </a:r>
            <a:endParaRPr lang="it-IT" sz="3100" b="0" i="0" u="none" strike="noStrike" baseline="0" dirty="0">
              <a:solidFill>
                <a:schemeClr val="tx1"/>
              </a:solidFill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R="0" lvl="3" algn="l"/>
            <a:endParaRPr lang="it-IT" sz="1800" b="0" i="0" u="none" strike="noStrike" baseline="0" dirty="0">
              <a:latin typeface="Century Schoolbook" panose="02040604050505020304" pitchFamily="18" charset="0"/>
            </a:endParaRPr>
          </a:p>
          <a:p>
            <a:pPr marL="109728" indent="0">
              <a:buNone/>
            </a:pP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CA646-1EBE-47CF-9470-DDA753D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82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corso di formazion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3_TF03460604" id="{0A3C80E5-82BA-4D2E-A97D-67647DD79327}" vid="{DD5ADC5B-0BA5-4943-8E7D-1ECB610ACD9B}"/>
    </a:ext>
  </a:extLst>
</a:theme>
</file>

<file path=ppt/theme/theme2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di formazione</Template>
  <TotalTime>468</TotalTime>
  <Words>1100</Words>
  <Application>Microsoft Office PowerPoint</Application>
  <PresentationFormat>Widescreen</PresentationFormat>
  <Paragraphs>178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Georgia</vt:lpstr>
      <vt:lpstr>Wingdings</vt:lpstr>
      <vt:lpstr>Wingdings 2</vt:lpstr>
      <vt:lpstr>Presentazione corso di formazione</vt:lpstr>
      <vt:lpstr>CBAM – Meccanismo di Persistenza dei Dati</vt:lpstr>
      <vt:lpstr>Indice</vt:lpstr>
      <vt:lpstr>Introduzione: CBAM</vt:lpstr>
      <vt:lpstr>Step 1: Definizione della decisione</vt:lpstr>
      <vt:lpstr>Step 1: Le alternative</vt:lpstr>
      <vt:lpstr>Step 2: Gli attributi di qualità</vt:lpstr>
      <vt:lpstr>Step 3: Valutazione delle alternative (1)</vt:lpstr>
      <vt:lpstr>Step 3: Valutazione delle alternative (2)</vt:lpstr>
      <vt:lpstr>Step 3: Valutazione delle alternative (3)</vt:lpstr>
      <vt:lpstr>Step 3: Valutazione delle alternative (4)</vt:lpstr>
      <vt:lpstr>Step 4: Calcolo del rischio </vt:lpstr>
      <vt:lpstr>Step 5: Calcolo dei benefici</vt:lpstr>
      <vt:lpstr>Step 6: Valutazione dei costi</vt:lpstr>
      <vt:lpstr>Step 7: calcolo della desiderabilità</vt:lpstr>
      <vt:lpstr>Step 8: Classifica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3</dc:title>
  <dc:creator>gian marco falcone</dc:creator>
  <cp:lastModifiedBy>gian marco falcone</cp:lastModifiedBy>
  <cp:revision>67</cp:revision>
  <dcterms:created xsi:type="dcterms:W3CDTF">2021-07-12T21:36:06Z</dcterms:created>
  <dcterms:modified xsi:type="dcterms:W3CDTF">2021-07-16T10:26:17Z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