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ton"/>
      <p:regular r:id="rId15"/>
    </p:embeddedFont>
    <p:embeddedFont>
      <p:font typeface="Barlow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ton-regular.fntdata"/><Relationship Id="rId14" Type="http://schemas.openxmlformats.org/officeDocument/2006/relationships/slide" Target="slides/slide10.xml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19" Type="http://schemas.openxmlformats.org/officeDocument/2006/relationships/font" Target="fonts/Barlow-boldItalic.fntdata"/><Relationship Id="rId18" Type="http://schemas.openxmlformats.org/officeDocument/2006/relationships/font" Target="fonts/Barl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be00dc3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be00dc3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dab33caf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dab33caf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shit (Petz et al. 2023)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f9fb292e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f9fb292e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from the Solar Spectrum Archive, we focus around the 5896 Angstrom sodium doublet absorption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derive the equivalent width and use it to calculate the log of EW over lambda, where lambda is our 5896 line.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fa06c4f94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fa06c4f94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general growth curve from Aller 1971, we match ~-4 value to the x axis, through which we can solve for the number of ground state sodium atoms,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yields a total of approximately 5.19 times 10^14 atoms.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fa06c4f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fa06c4f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ratio of excited state to </a:t>
            </a:r>
            <a:r>
              <a:rPr lang="en">
                <a:solidFill>
                  <a:schemeClr val="dk1"/>
                </a:solidFill>
              </a:rPr>
              <a:t>ground state atoms</a:t>
            </a:r>
            <a:r>
              <a:rPr lang="en"/>
              <a:t>. Use Lande g-factors Arimondo et al. 1977. Roughly approximate the temperature of the sun by 5800K and the energy difference between the first excited state and ground state.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fa06c4f9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fa06c4f9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 of neutral sodium atoms to ionized sodium atoms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Kb - Boltzmann constant, Teff - effective temp of sun (5800K), Z - partition function, Pe - electron pressure (1 N/m^2), h - planck constant, X - ionization energy (5.4ev)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fa06c4f94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fa06c4f94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Solve for column density using results from Boltzmann and Saha equations (1.38x10^18 cm</a:t>
            </a:r>
            <a:r>
              <a:rPr lang="en"/>
              <a:t>-</a:t>
            </a:r>
            <a:r>
              <a:rPr lang="en"/>
              <a:t>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Assume hydrogen column density of 6.6x10^23 cm</a:t>
            </a:r>
            <a:r>
              <a:rPr lang="en"/>
              <a:t>-</a:t>
            </a: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dab33caf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dab33caf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processes or variations of them can be used to predict abundances on planets outside of our solar system using absorption, emission, and transmission spectra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Generally, this is much easier for hot planets with short orbits - UHJs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predict abundances and then go and try to detect them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9.xml"/><Relationship Id="rId3" Type="http://schemas.openxmlformats.org/officeDocument/2006/relationships/slide" Target="/ppt/slides/slide9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11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3">
            <a:hlinkClick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>
            <a:hlinkClick action="ppaction://hlinksldjump" r:id="rId2"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action="ppaction://hlinksldjump" r:id="rId3"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14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15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15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16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16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8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7" name="Google Shape;537;p18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8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8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1" name="Google Shape;541;p18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8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18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8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8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6" name="Google Shape;546;p18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8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9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0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5" name="Google Shape;645;p22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3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3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3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3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3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3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1" name="Google Shape;691;p2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25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9" name="Google Shape;709;p25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8" name="Google Shape;728;p26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9" name="Google Shape;729;p26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7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7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7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1" name="Google Shape;781;p28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28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3" name="Google Shape;783;p28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8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9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9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9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9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9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30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0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0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0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0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1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31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1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31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1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31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31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31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31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1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4" name="Google Shape;874;p31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1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32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2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2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2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2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2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32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32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32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32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3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3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3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3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4" name="Google Shape;964;p33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7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8"/>
          <p:cNvSpPr txBox="1"/>
          <p:nvPr>
            <p:ph type="ctrTitle"/>
          </p:nvPr>
        </p:nvSpPr>
        <p:spPr>
          <a:xfrm>
            <a:off x="3843150" y="1733338"/>
            <a:ext cx="5235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Salty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Stellar Sodium Abundance</a:t>
            </a:r>
            <a:endParaRPr sz="3200"/>
          </a:p>
        </p:txBody>
      </p:sp>
      <p:sp>
        <p:nvSpPr>
          <p:cNvPr id="1102" name="Google Shape;1102;p38"/>
          <p:cNvSpPr txBox="1"/>
          <p:nvPr>
            <p:ph idx="1" type="subTitle"/>
          </p:nvPr>
        </p:nvSpPr>
        <p:spPr>
          <a:xfrm>
            <a:off x="3909725" y="3067225"/>
            <a:ext cx="4573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 Petz, </a:t>
            </a:r>
            <a:r>
              <a:rPr lang="en"/>
              <a:t>Aiden Zelakiewicz, </a:t>
            </a:r>
            <a:r>
              <a:rPr lang="en"/>
              <a:t>Justin Anderson</a:t>
            </a:r>
            <a:endParaRPr/>
          </a:p>
        </p:txBody>
      </p:sp>
      <p:grpSp>
        <p:nvGrpSpPr>
          <p:cNvPr id="1103" name="Google Shape;1103;p38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04" name="Google Shape;1104;p38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8"/>
          <p:cNvSpPr/>
          <p:nvPr/>
        </p:nvSpPr>
        <p:spPr>
          <a:xfrm>
            <a:off x="2768875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8"/>
          <p:cNvSpPr/>
          <p:nvPr/>
        </p:nvSpPr>
        <p:spPr>
          <a:xfrm>
            <a:off x="699130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8"/>
          <p:cNvSpPr/>
          <p:nvPr/>
        </p:nvSpPr>
        <p:spPr>
          <a:xfrm>
            <a:off x="1683850" y="6064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8"/>
          <p:cNvSpPr/>
          <p:nvPr/>
        </p:nvSpPr>
        <p:spPr>
          <a:xfrm>
            <a:off x="8279200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8"/>
          <p:cNvSpPr/>
          <p:nvPr/>
        </p:nvSpPr>
        <p:spPr>
          <a:xfrm>
            <a:off x="2085475" y="1832325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8"/>
          <p:cNvSpPr/>
          <p:nvPr/>
        </p:nvSpPr>
        <p:spPr>
          <a:xfrm>
            <a:off x="250075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8"/>
          <p:cNvSpPr/>
          <p:nvPr/>
        </p:nvSpPr>
        <p:spPr>
          <a:xfrm>
            <a:off x="3073325" y="16750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8"/>
          <p:cNvSpPr/>
          <p:nvPr/>
        </p:nvSpPr>
        <p:spPr>
          <a:xfrm>
            <a:off x="1007400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1958100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2753888" y="4593825"/>
            <a:ext cx="220713" cy="294030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561413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8"/>
          <p:cNvSpPr/>
          <p:nvPr/>
        </p:nvSpPr>
        <p:spPr>
          <a:xfrm>
            <a:off x="4785800" y="2829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8483525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8825650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2579100" y="3486930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4048400" y="46955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5181325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" name="Google Shape;1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49" y="646400"/>
            <a:ext cx="7356175" cy="4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47"/>
          <p:cNvSpPr txBox="1"/>
          <p:nvPr>
            <p:ph type="title"/>
          </p:nvPr>
        </p:nvSpPr>
        <p:spPr>
          <a:xfrm rot="5400000">
            <a:off x="6320450" y="243437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Total Predicted Abundance</a:t>
            </a:r>
            <a:endParaRPr sz="2000"/>
          </a:p>
        </p:txBody>
      </p:sp>
      <p:sp>
        <p:nvSpPr>
          <p:cNvPr id="1283" name="Google Shape;1283;p47"/>
          <p:cNvSpPr txBox="1"/>
          <p:nvPr>
            <p:ph type="title"/>
          </p:nvPr>
        </p:nvSpPr>
        <p:spPr>
          <a:xfrm>
            <a:off x="1042949" y="186325"/>
            <a:ext cx="70581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Neutral atomic species detectability in KELT-20b</a:t>
            </a:r>
            <a:endParaRPr sz="2400"/>
          </a:p>
        </p:txBody>
      </p:sp>
      <p:sp>
        <p:nvSpPr>
          <p:cNvPr id="1284" name="Google Shape;1284;p47"/>
          <p:cNvSpPr txBox="1"/>
          <p:nvPr>
            <p:ph type="title"/>
          </p:nvPr>
        </p:nvSpPr>
        <p:spPr>
          <a:xfrm>
            <a:off x="4696175" y="47433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Petz et al. in prep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39"/>
          <p:cNvGrpSpPr/>
          <p:nvPr/>
        </p:nvGrpSpPr>
        <p:grpSpPr>
          <a:xfrm>
            <a:off x="642900" y="729450"/>
            <a:ext cx="3684600" cy="3684600"/>
            <a:chOff x="642900" y="729450"/>
            <a:chExt cx="3684600" cy="3684600"/>
          </a:xfrm>
        </p:grpSpPr>
        <p:sp>
          <p:nvSpPr>
            <p:cNvPr id="1138" name="Google Shape;1138;p39"/>
            <p:cNvSpPr/>
            <p:nvPr/>
          </p:nvSpPr>
          <p:spPr>
            <a:xfrm>
              <a:off x="882450" y="969000"/>
              <a:ext cx="3205500" cy="3205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42900" y="729450"/>
              <a:ext cx="3684600" cy="36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39"/>
          <p:cNvSpPr txBox="1"/>
          <p:nvPr>
            <p:ph type="title"/>
          </p:nvPr>
        </p:nvSpPr>
        <p:spPr>
          <a:xfrm>
            <a:off x="4519650" y="888675"/>
            <a:ext cx="42285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Stellar Spectra</a:t>
            </a:r>
            <a:endParaRPr/>
          </a:p>
        </p:txBody>
      </p:sp>
      <p:pic>
        <p:nvPicPr>
          <p:cNvPr id="1141" name="Google Shape;1141;p39"/>
          <p:cNvPicPr preferRelativeResize="0"/>
          <p:nvPr/>
        </p:nvPicPr>
        <p:blipFill rotWithShape="1">
          <a:blip r:embed="rId3">
            <a:alphaModFix/>
          </a:blip>
          <a:srcRect b="18208" l="19753" r="55123" t="50283"/>
          <a:stretch/>
        </p:blipFill>
        <p:spPr>
          <a:xfrm>
            <a:off x="1078800" y="1165350"/>
            <a:ext cx="2812800" cy="28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2" name="Google Shape;1142;p39"/>
          <p:cNvSpPr/>
          <p:nvPr/>
        </p:nvSpPr>
        <p:spPr>
          <a:xfrm>
            <a:off x="642900" y="30684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9"/>
          <p:cNvSpPr/>
          <p:nvPr/>
        </p:nvSpPr>
        <p:spPr>
          <a:xfrm>
            <a:off x="3428061" y="7294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39"/>
          <p:cNvPicPr preferRelativeResize="0"/>
          <p:nvPr/>
        </p:nvPicPr>
        <p:blipFill rotWithShape="1">
          <a:blip r:embed="rId4">
            <a:alphaModFix amt="19000"/>
          </a:blip>
          <a:srcRect b="18208" l="19753" r="55123" t="50283"/>
          <a:stretch/>
        </p:blipFill>
        <p:spPr>
          <a:xfrm>
            <a:off x="1078800" y="1165350"/>
            <a:ext cx="2812800" cy="28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5" name="Google Shape;1145;p39"/>
          <p:cNvSpPr/>
          <p:nvPr/>
        </p:nvSpPr>
        <p:spPr>
          <a:xfrm>
            <a:off x="3547586" y="41679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9"/>
          <p:cNvSpPr txBox="1"/>
          <p:nvPr/>
        </p:nvSpPr>
        <p:spPr>
          <a:xfrm>
            <a:off x="4629950" y="1614400"/>
            <a:ext cx="43557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Search for life and habitable worlds</a:t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Need to understand planetary atmosphere to constrain habitabilit</a:t>
            </a: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y</a:t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Can approximate certain chemical species in planet from their host star</a:t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0"/>
          <p:cNvSpPr txBox="1"/>
          <p:nvPr>
            <p:ph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1152" name="Google Shape;1152;p40"/>
          <p:cNvSpPr txBox="1"/>
          <p:nvPr>
            <p:ph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03</a:t>
            </a:r>
            <a:endParaRPr/>
          </a:p>
        </p:txBody>
      </p:sp>
      <p:sp>
        <p:nvSpPr>
          <p:cNvPr id="1153" name="Google Shape;1153;p40"/>
          <p:cNvSpPr txBox="1"/>
          <p:nvPr>
            <p:ph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3"/>
              </a:rPr>
              <a:t>02</a:t>
            </a:r>
            <a:endParaRPr/>
          </a:p>
        </p:txBody>
      </p:sp>
      <p:sp>
        <p:nvSpPr>
          <p:cNvPr id="1154" name="Google Shape;1154;p40"/>
          <p:cNvSpPr txBox="1"/>
          <p:nvPr>
            <p:ph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04</a:t>
            </a:r>
            <a:endParaRPr/>
          </a:p>
        </p:txBody>
      </p:sp>
      <p:sp>
        <p:nvSpPr>
          <p:cNvPr id="1155" name="Google Shape;1155;p40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56" name="Google Shape;1156;p40"/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State Na</a:t>
            </a:r>
            <a:endParaRPr/>
          </a:p>
        </p:txBody>
      </p:sp>
      <p:sp>
        <p:nvSpPr>
          <p:cNvPr id="1157" name="Google Shape;1157;p40"/>
          <p:cNvSpPr txBox="1"/>
          <p:nvPr>
            <p:ph idx="3" type="subTitle"/>
          </p:nvPr>
        </p:nvSpPr>
        <p:spPr>
          <a:xfrm>
            <a:off x="1580225" y="2101400"/>
            <a:ext cx="25881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number of sodium atoms in the ground state</a:t>
            </a:r>
            <a:endParaRPr/>
          </a:p>
        </p:txBody>
      </p:sp>
      <p:sp>
        <p:nvSpPr>
          <p:cNvPr id="1158" name="Google Shape;1158;p40"/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 Equation</a:t>
            </a:r>
            <a:endParaRPr/>
          </a:p>
        </p:txBody>
      </p:sp>
      <p:sp>
        <p:nvSpPr>
          <p:cNvPr id="1159" name="Google Shape;1159;p40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</a:t>
            </a:r>
            <a:r>
              <a:rPr lang="en"/>
              <a:t>neutral</a:t>
            </a:r>
            <a:r>
              <a:rPr lang="en"/>
              <a:t> to ionized sodium atoms</a:t>
            </a:r>
            <a:endParaRPr/>
          </a:p>
        </p:txBody>
      </p:sp>
      <p:sp>
        <p:nvSpPr>
          <p:cNvPr id="1160" name="Google Shape;1160;p40"/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Equation</a:t>
            </a:r>
            <a:endParaRPr/>
          </a:p>
        </p:txBody>
      </p:sp>
      <p:sp>
        <p:nvSpPr>
          <p:cNvPr id="1161" name="Google Shape;1161;p40"/>
          <p:cNvSpPr txBox="1"/>
          <p:nvPr>
            <p:ph idx="9" type="subTitle"/>
          </p:nvPr>
        </p:nvSpPr>
        <p:spPr>
          <a:xfrm>
            <a:off x="5031125" y="2108150"/>
            <a:ext cx="24777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sodium atoms in excited versus ground state</a:t>
            </a:r>
            <a:endParaRPr/>
          </a:p>
        </p:txBody>
      </p:sp>
      <p:sp>
        <p:nvSpPr>
          <p:cNvPr id="1162" name="Google Shape;1162;p40"/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Abundance</a:t>
            </a:r>
            <a:endParaRPr/>
          </a:p>
        </p:txBody>
      </p:sp>
      <p:sp>
        <p:nvSpPr>
          <p:cNvPr id="1163" name="Google Shape;1163;p40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sodium abundance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1"/>
          <p:cNvSpPr txBox="1"/>
          <p:nvPr>
            <p:ph type="title"/>
          </p:nvPr>
        </p:nvSpPr>
        <p:spPr>
          <a:xfrm>
            <a:off x="716850" y="3278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Ground State Na</a:t>
            </a:r>
            <a:endParaRPr/>
          </a:p>
        </p:txBody>
      </p:sp>
      <p:pic>
        <p:nvPicPr>
          <p:cNvPr id="1169" name="Google Shape;1169;p41"/>
          <p:cNvPicPr preferRelativeResize="0"/>
          <p:nvPr/>
        </p:nvPicPr>
        <p:blipFill rotWithShape="1">
          <a:blip r:embed="rId3">
            <a:alphaModFix/>
          </a:blip>
          <a:srcRect b="-8038" l="-4019" r="-4019" t="0"/>
          <a:stretch/>
        </p:blipFill>
        <p:spPr>
          <a:xfrm>
            <a:off x="216550" y="1123525"/>
            <a:ext cx="5713089" cy="38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41"/>
          <p:cNvSpPr txBox="1"/>
          <p:nvPr/>
        </p:nvSpPr>
        <p:spPr>
          <a:xfrm>
            <a:off x="5859025" y="1459475"/>
            <a:ext cx="31686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Use 5896Å sodium line</a:t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Evaluate equivalent width</a:t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Solve for log(EW/</a:t>
            </a: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𝛌</a:t>
            </a: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) </a:t>
            </a:r>
            <a:endParaRPr sz="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1" name="Google Shape;1171;p41"/>
          <p:cNvSpPr txBox="1"/>
          <p:nvPr/>
        </p:nvSpPr>
        <p:spPr>
          <a:xfrm>
            <a:off x="5766175" y="3051525"/>
            <a:ext cx="3354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3121"/>
                </a:solidFill>
                <a:latin typeface="Anton"/>
                <a:ea typeface="Anton"/>
                <a:cs typeface="Anton"/>
                <a:sym typeface="Anton"/>
              </a:rPr>
              <a:t>log(EW/𝞴) = -3.96</a:t>
            </a:r>
            <a:endParaRPr sz="2400">
              <a:solidFill>
                <a:srgbClr val="FF31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2" name="Google Shape;1172;p41"/>
          <p:cNvSpPr/>
          <p:nvPr/>
        </p:nvSpPr>
        <p:spPr>
          <a:xfrm>
            <a:off x="6193975" y="2992675"/>
            <a:ext cx="24987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1" y="964838"/>
            <a:ext cx="4406925" cy="321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42"/>
          <p:cNvSpPr txBox="1"/>
          <p:nvPr/>
        </p:nvSpPr>
        <p:spPr>
          <a:xfrm>
            <a:off x="5461350" y="3557650"/>
            <a:ext cx="3354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3121"/>
                </a:solidFill>
                <a:latin typeface="Anton"/>
                <a:ea typeface="Anton"/>
                <a:cs typeface="Anton"/>
                <a:sym typeface="Anton"/>
              </a:rPr>
              <a:t>N = 5.19x10</a:t>
            </a:r>
            <a:r>
              <a:rPr baseline="30000"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14</a:t>
            </a:r>
            <a:r>
              <a:rPr lang="en" sz="2400">
                <a:solidFill>
                  <a:srgbClr val="FF3121"/>
                </a:solidFill>
                <a:latin typeface="Anton"/>
                <a:ea typeface="Anton"/>
                <a:cs typeface="Anton"/>
                <a:sym typeface="Anton"/>
              </a:rPr>
              <a:t> atoms</a:t>
            </a:r>
            <a:endParaRPr sz="2400">
              <a:solidFill>
                <a:srgbClr val="FF31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9" name="Google Shape;1179;p42"/>
          <p:cNvSpPr/>
          <p:nvPr/>
        </p:nvSpPr>
        <p:spPr>
          <a:xfrm>
            <a:off x="5889150" y="3495350"/>
            <a:ext cx="24987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2"/>
          <p:cNvSpPr txBox="1"/>
          <p:nvPr/>
        </p:nvSpPr>
        <p:spPr>
          <a:xfrm>
            <a:off x="5461350" y="964851"/>
            <a:ext cx="31686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Match </a:t>
            </a:r>
            <a:r>
              <a:rPr lang="en" sz="1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log(EW/𝛌) value to logNf(𝛌/5000Å) value</a:t>
            </a:r>
            <a:endParaRPr sz="19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nton"/>
              <a:buChar char="-"/>
            </a:pPr>
            <a:r>
              <a:rPr lang="en" sz="1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Solve for the number of sodium atoms in the ground state</a:t>
            </a:r>
            <a:endParaRPr sz="19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81" name="Google Shape;1181;p42"/>
          <p:cNvSpPr txBox="1"/>
          <p:nvPr/>
        </p:nvSpPr>
        <p:spPr>
          <a:xfrm>
            <a:off x="1155713" y="4248073"/>
            <a:ext cx="31686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Aller &amp; Goldberg 1971</a:t>
            </a:r>
            <a:endParaRPr sz="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3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Boltzmann Equation</a:t>
            </a:r>
            <a:endParaRPr/>
          </a:p>
        </p:txBody>
      </p:sp>
      <p:sp>
        <p:nvSpPr>
          <p:cNvPr id="1187" name="Google Shape;1187;p43"/>
          <p:cNvSpPr txBox="1"/>
          <p:nvPr/>
        </p:nvSpPr>
        <p:spPr>
          <a:xfrm>
            <a:off x="765125" y="1482750"/>
            <a:ext cx="80034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88" name="Google Shape;11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88" y="1605700"/>
            <a:ext cx="7303624" cy="13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43"/>
          <p:cNvSpPr txBox="1"/>
          <p:nvPr/>
        </p:nvSpPr>
        <p:spPr>
          <a:xfrm>
            <a:off x="3572250" y="3767025"/>
            <a:ext cx="3354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3121"/>
                </a:solidFill>
                <a:latin typeface="Anton"/>
                <a:ea typeface="Anton"/>
                <a:cs typeface="Anton"/>
                <a:sym typeface="Anton"/>
              </a:rPr>
              <a:t>= 0.005</a:t>
            </a:r>
            <a:endParaRPr sz="2400">
              <a:solidFill>
                <a:srgbClr val="FF31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90" name="Google Shape;1190;p43"/>
          <p:cNvSpPr/>
          <p:nvPr/>
        </p:nvSpPr>
        <p:spPr>
          <a:xfrm>
            <a:off x="3648725" y="3224475"/>
            <a:ext cx="2271600" cy="161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1" name="Google Shape;11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675" y="3613388"/>
            <a:ext cx="701250" cy="9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4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Saha Equation</a:t>
            </a:r>
            <a:endParaRPr/>
          </a:p>
        </p:txBody>
      </p:sp>
      <p:pic>
        <p:nvPicPr>
          <p:cNvPr id="1197" name="Google Shape;11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350" y="3377975"/>
            <a:ext cx="926625" cy="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44"/>
          <p:cNvSpPr txBox="1"/>
          <p:nvPr/>
        </p:nvSpPr>
        <p:spPr>
          <a:xfrm>
            <a:off x="3582500" y="3509075"/>
            <a:ext cx="3354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3121"/>
                </a:solidFill>
                <a:latin typeface="Anton"/>
                <a:ea typeface="Anton"/>
                <a:cs typeface="Anton"/>
                <a:sym typeface="Anton"/>
              </a:rPr>
              <a:t>= 2365</a:t>
            </a:r>
            <a:endParaRPr sz="2400">
              <a:solidFill>
                <a:srgbClr val="FF31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99" name="Google Shape;1199;p44"/>
          <p:cNvSpPr/>
          <p:nvPr/>
        </p:nvSpPr>
        <p:spPr>
          <a:xfrm>
            <a:off x="3572950" y="3177875"/>
            <a:ext cx="2220000" cy="128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5" y="1310250"/>
            <a:ext cx="8284848" cy="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5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 Na Abundance</a:t>
            </a:r>
            <a:endParaRPr/>
          </a:p>
        </p:txBody>
      </p:sp>
      <p:sp>
        <p:nvSpPr>
          <p:cNvPr id="1206" name="Google Shape;1206;p45"/>
          <p:cNvSpPr txBox="1"/>
          <p:nvPr/>
        </p:nvSpPr>
        <p:spPr>
          <a:xfrm>
            <a:off x="3990000" y="3704075"/>
            <a:ext cx="19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= 6.3</a:t>
            </a:r>
            <a:endParaRPr/>
          </a:p>
        </p:txBody>
      </p:sp>
      <p:sp>
        <p:nvSpPr>
          <p:cNvPr id="1207" name="Google Shape;1207;p45"/>
          <p:cNvSpPr/>
          <p:nvPr/>
        </p:nvSpPr>
        <p:spPr>
          <a:xfrm>
            <a:off x="3394063" y="3607025"/>
            <a:ext cx="2271900" cy="74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5"/>
          <p:cNvSpPr txBox="1"/>
          <p:nvPr/>
        </p:nvSpPr>
        <p:spPr>
          <a:xfrm>
            <a:off x="1654200" y="4447000"/>
            <a:ext cx="58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Consistent with 6.21 from Scott et al. 2015!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9" name="Google Shape;12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75" y="1029974"/>
            <a:ext cx="7749082" cy="1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500" y="3816474"/>
            <a:ext cx="826700" cy="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45"/>
          <p:cNvSpPr txBox="1"/>
          <p:nvPr/>
        </p:nvSpPr>
        <p:spPr>
          <a:xfrm>
            <a:off x="3312175" y="2624900"/>
            <a:ext cx="243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N</a:t>
            </a:r>
            <a:r>
              <a:rPr baseline="-25000"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Na</a:t>
            </a:r>
            <a:r>
              <a:rPr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/N</a:t>
            </a:r>
            <a:r>
              <a:rPr baseline="-25000"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H</a:t>
            </a:r>
            <a:r>
              <a:rPr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= 2.08x10</a:t>
            </a:r>
            <a:r>
              <a:rPr baseline="30000" lang="en" sz="24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rPr>
              <a:t>-6</a:t>
            </a:r>
            <a:endParaRPr baseline="30000"/>
          </a:p>
        </p:txBody>
      </p:sp>
      <p:sp>
        <p:nvSpPr>
          <p:cNvPr id="1212" name="Google Shape;1212;p45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5"/>
          <p:cNvSpPr/>
          <p:nvPr/>
        </p:nvSpPr>
        <p:spPr>
          <a:xfrm>
            <a:off x="3394063" y="2527850"/>
            <a:ext cx="2271900" cy="74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3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6"/>
          <p:cNvSpPr txBox="1"/>
          <p:nvPr>
            <p:ph type="title"/>
          </p:nvPr>
        </p:nvSpPr>
        <p:spPr>
          <a:xfrm>
            <a:off x="483100" y="2306400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result important?</a:t>
            </a:r>
            <a:endParaRPr/>
          </a:p>
        </p:txBody>
      </p:sp>
      <p:grpSp>
        <p:nvGrpSpPr>
          <p:cNvPr id="1219" name="Google Shape;1219;p46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220" name="Google Shape;1220;p46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rect b="b" l="l" r="r" t="t"/>
              <a:pathLst>
                <a:path extrusionOk="0" h="39583" w="39696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rect b="b" l="l" r="r" t="t"/>
              <a:pathLst>
                <a:path extrusionOk="0" h="39447" w="3589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rect b="b" l="l" r="r" t="t"/>
              <a:pathLst>
                <a:path extrusionOk="0" h="39375" w="35682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rect b="b" l="l" r="r" t="t"/>
              <a:pathLst>
                <a:path extrusionOk="0" h="13075" w="1117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rect b="b" l="l" r="r" t="t"/>
              <a:pathLst>
                <a:path extrusionOk="0" h="30569" w="19436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rect b="b" l="l" r="r" t="t"/>
              <a:pathLst>
                <a:path extrusionOk="0" h="30557" w="2554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rect b="b" l="l" r="r" t="t"/>
              <a:pathLst>
                <a:path extrusionOk="0" h="31508" w="26045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rect b="b" l="l" r="r" t="t"/>
              <a:pathLst>
                <a:path extrusionOk="0" h="11461" w="4959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rect b="b" l="l" r="r" t="t"/>
              <a:pathLst>
                <a:path extrusionOk="0" h="6180" w="25351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46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230" name="Google Shape;1230;p46"/>
            <p:cNvSpPr/>
            <p:nvPr/>
          </p:nvSpPr>
          <p:spPr>
            <a:xfrm>
              <a:off x="-116310" y="-1765900"/>
              <a:ext cx="1135744" cy="1382387"/>
            </a:xfrm>
            <a:custGeom>
              <a:rect b="b" l="l" r="r" t="t"/>
              <a:pathLst>
                <a:path extrusionOk="0" h="33853" w="27813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1" name="Google Shape;1231;p46"/>
            <p:cNvSpPr/>
            <p:nvPr/>
          </p:nvSpPr>
          <p:spPr>
            <a:xfrm>
              <a:off x="868396" y="-1641434"/>
              <a:ext cx="390913" cy="116706"/>
            </a:xfrm>
            <a:custGeom>
              <a:rect b="b" l="l" r="r" t="t"/>
              <a:pathLst>
                <a:path extrusionOk="0" h="2858" w="9573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2" name="Google Shape;1232;p46"/>
            <p:cNvSpPr/>
            <p:nvPr/>
          </p:nvSpPr>
          <p:spPr>
            <a:xfrm>
              <a:off x="6688325" y="1821850"/>
              <a:ext cx="338750" cy="80375"/>
            </a:xfrm>
            <a:custGeom>
              <a:rect b="b" l="l" r="r" t="t"/>
              <a:pathLst>
                <a:path extrusionOk="0" h="3215" w="1355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3" name="Google Shape;1233;p46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-1337994" y="-3256227"/>
              <a:ext cx="1964086" cy="1984433"/>
            </a:xfrm>
            <a:custGeom>
              <a:rect b="b" l="l" r="r" t="t"/>
              <a:pathLst>
                <a:path extrusionOk="0" h="20579" w="20368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-455663" y="-1825021"/>
              <a:ext cx="1716165" cy="2185104"/>
            </a:xfrm>
            <a:custGeom>
              <a:rect b="b" l="l" r="r" t="t"/>
              <a:pathLst>
                <a:path extrusionOk="0" h="22660" w="17797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-109867" y="-1614901"/>
              <a:ext cx="1595145" cy="2033130"/>
            </a:xfrm>
            <a:custGeom>
              <a:rect b="b" l="l" r="r" t="t"/>
              <a:pathLst>
                <a:path extrusionOk="0" h="21084" w="16542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96300" y="-1421945"/>
              <a:ext cx="3624032" cy="3101671"/>
            </a:xfrm>
            <a:custGeom>
              <a:rect b="b" l="l" r="r" t="t"/>
              <a:pathLst>
                <a:path extrusionOk="0" h="32165" w="37582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47311" y="-1250108"/>
              <a:ext cx="2756548" cy="2118085"/>
            </a:xfrm>
            <a:custGeom>
              <a:rect b="b" l="l" r="r" t="t"/>
              <a:pathLst>
                <a:path extrusionOk="0" h="21965" w="28586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7806809" y="642224"/>
              <a:ext cx="1787716" cy="1159667"/>
            </a:xfrm>
            <a:custGeom>
              <a:rect b="b" l="l" r="r" t="t"/>
              <a:pathLst>
                <a:path extrusionOk="0" h="12026" w="18539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4403906" y="-283017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4404484" y="-1321755"/>
              <a:ext cx="5190055" cy="3002830"/>
            </a:xfrm>
            <a:custGeom>
              <a:rect b="b" l="l" r="r" t="t"/>
              <a:pathLst>
                <a:path extrusionOk="0" h="31140" w="53822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4528203" y="-1259847"/>
              <a:ext cx="4976463" cy="2873325"/>
            </a:xfrm>
            <a:custGeom>
              <a:rect b="b" l="l" r="r" t="t"/>
              <a:pathLst>
                <a:path extrusionOk="0" h="29797" w="51607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4923275" y="-1031984"/>
              <a:ext cx="4188051" cy="2418175"/>
            </a:xfrm>
            <a:custGeom>
              <a:rect b="b" l="l" r="r" t="t"/>
              <a:pathLst>
                <a:path extrusionOk="0" h="25077" w="43431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6440595" y="1353392"/>
              <a:ext cx="816087" cy="550615"/>
            </a:xfrm>
            <a:custGeom>
              <a:rect b="b" l="l" r="r" t="t"/>
              <a:pathLst>
                <a:path extrusionOk="0" h="5710" w="8463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4204104" y="58826"/>
              <a:ext cx="815991" cy="550519"/>
            </a:xfrm>
            <a:custGeom>
              <a:rect b="b" l="l" r="r" t="t"/>
              <a:pathLst>
                <a:path extrusionOk="0" h="5709" w="8462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206276" y="-334028"/>
              <a:ext cx="4710316" cy="4027881"/>
            </a:xfrm>
            <a:custGeom>
              <a:rect b="b" l="l" r="r" t="t"/>
              <a:pathLst>
                <a:path extrusionOk="0" h="41770" w="48847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5278811" y="1596201"/>
              <a:ext cx="1736222" cy="2173725"/>
            </a:xfrm>
            <a:custGeom>
              <a:rect b="b" l="l" r="r" t="t"/>
              <a:pathLst>
                <a:path extrusionOk="0" h="22542" w="18005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5679775" y="1838725"/>
              <a:ext cx="1559175" cy="1990229"/>
            </a:xfrm>
            <a:custGeom>
              <a:rect b="b" l="l" r="r" t="t"/>
              <a:pathLst>
                <a:path extrusionOk="0" h="20622" w="16156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5793070" y="1990791"/>
              <a:ext cx="1332470" cy="1686946"/>
            </a:xfrm>
            <a:custGeom>
              <a:rect b="b" l="l" r="r" t="t"/>
              <a:pathLst>
                <a:path extrusionOk="0" h="17494" w="13818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874893" y="-2587585"/>
              <a:ext cx="112823" cy="2777088"/>
            </a:xfrm>
            <a:custGeom>
              <a:rect b="b" l="l" r="r" t="t"/>
              <a:pathLst>
                <a:path extrusionOk="0" h="28799" w="117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776920" y="-2709665"/>
              <a:ext cx="307612" cy="308094"/>
            </a:xfrm>
            <a:custGeom>
              <a:rect b="b" l="l" r="r" t="t"/>
              <a:pathLst>
                <a:path extrusionOk="0" h="3195" w="319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931497" y="2767145"/>
              <a:ext cx="814930" cy="550615"/>
            </a:xfrm>
            <a:custGeom>
              <a:rect b="b" l="l" r="r" t="t"/>
              <a:pathLst>
                <a:path extrusionOk="0" h="5710" w="8451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1695584" y="1473061"/>
              <a:ext cx="814833" cy="550519"/>
            </a:xfrm>
            <a:custGeom>
              <a:rect b="b" l="l" r="r" t="t"/>
              <a:pathLst>
                <a:path extrusionOk="0" h="5709" w="845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816096" y="3508109"/>
              <a:ext cx="1786655" cy="1159571"/>
            </a:xfrm>
            <a:custGeom>
              <a:rect b="b" l="l" r="r" t="t"/>
              <a:pathLst>
                <a:path extrusionOk="0" h="12025" w="18528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-587964" y="2582772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-587386" y="1544130"/>
              <a:ext cx="5190152" cy="3003312"/>
            </a:xfrm>
            <a:custGeom>
              <a:rect b="b" l="l" r="r" t="t"/>
              <a:pathLst>
                <a:path extrusionOk="0" h="31145" w="53823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-463088" y="1606519"/>
              <a:ext cx="4976463" cy="2872843"/>
            </a:xfrm>
            <a:custGeom>
              <a:rect b="b" l="l" r="r" t="t"/>
              <a:pathLst>
                <a:path extrusionOk="0" h="29792" w="51607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-68595" y="1834961"/>
              <a:ext cx="4188051" cy="2417597"/>
            </a:xfrm>
            <a:custGeom>
              <a:rect b="b" l="l" r="r" t="t"/>
              <a:pathLst>
                <a:path extrusionOk="0" h="25071" w="43431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198805" y="1701020"/>
              <a:ext cx="2016737" cy="487357"/>
            </a:xfrm>
            <a:custGeom>
              <a:rect b="b" l="l" r="r" t="t"/>
              <a:pathLst>
                <a:path extrusionOk="0" h="5054" w="20914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-456820" y="2574768"/>
              <a:ext cx="4861422" cy="877899"/>
            </a:xfrm>
            <a:custGeom>
              <a:rect b="b" l="l" r="r" t="t"/>
              <a:pathLst>
                <a:path extrusionOk="0" h="9104" w="50414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4826460" y="-955227"/>
              <a:ext cx="2744012" cy="487357"/>
            </a:xfrm>
            <a:custGeom>
              <a:rect b="b" l="l" r="r" t="t"/>
              <a:pathLst>
                <a:path extrusionOk="0" h="5054" w="28456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4897529" y="-82057"/>
              <a:ext cx="4607136" cy="877899"/>
            </a:xfrm>
            <a:custGeom>
              <a:rect b="b" l="l" r="r" t="t"/>
              <a:pathLst>
                <a:path extrusionOk="0" h="9104" w="47777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2268007" y="-103408"/>
              <a:ext cx="3582278" cy="2753077"/>
            </a:xfrm>
            <a:custGeom>
              <a:rect b="b" l="l" r="r" t="t"/>
              <a:pathLst>
                <a:path extrusionOk="0" h="28550" w="37149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4786442" y="325068"/>
              <a:ext cx="698635" cy="407802"/>
            </a:xfrm>
            <a:custGeom>
              <a:rect b="b" l="l" r="r" t="t"/>
              <a:pathLst>
                <a:path extrusionOk="0" h="4229" w="7245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7788675" y="1681550"/>
              <a:ext cx="35725" cy="120850"/>
            </a:xfrm>
            <a:custGeom>
              <a:rect b="b" l="l" r="r" t="t"/>
              <a:pathLst>
                <a:path extrusionOk="0" h="4834" w="1429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267" name="Google Shape;1267;p46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268" name="Google Shape;1268;p46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6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6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6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2" name="Google Shape;1272;p46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273" name="Google Shape;1273;p46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6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6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6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