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layfair Displ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bold.fntdata"/><Relationship Id="rId14" Type="http://schemas.openxmlformats.org/officeDocument/2006/relationships/font" Target="fonts/PlayfairDisplay-regular.fntdata"/><Relationship Id="rId17" Type="http://schemas.openxmlformats.org/officeDocument/2006/relationships/font" Target="fonts/PlayfairDisplay-boldItalic.fntdata"/><Relationship Id="rId16" Type="http://schemas.openxmlformats.org/officeDocument/2006/relationships/font" Target="fonts/PlayfairDispl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81b15a2e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1b15a2e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81b15a2e6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1b15a2e6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1b15a2e6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1b15a2e6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81b15a2e6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1b15a2e6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1b15a2e6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1b15a2e6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1b15a2e6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1b15a2e6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1b15a2e6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1b15a2e6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youtube.com/watch?v=7Q2LAGNhXl8"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iD4eh8RkBzA" TargetMode="Externa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s://www.shepscenter.unc.edu/programs-projects/rural-health/rural-hospital-closures/" TargetMode="External"/><Relationship Id="rId4" Type="http://schemas.openxmlformats.org/officeDocument/2006/relationships/hyperlink" Target="https://data.world/niccolley/us-zipcode-to-county-state" TargetMode="External"/><Relationship Id="rId5" Type="http://schemas.openxmlformats.org/officeDocument/2006/relationships/hyperlink" Target="http://ghdx.healthdata.org/us-data"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t>Study Of Life Expectancy and </a:t>
            </a:r>
            <a:r>
              <a:rPr lang="en"/>
              <a:t>Hospital</a:t>
            </a:r>
            <a:r>
              <a:rPr lang="en"/>
              <a:t> Closures</a:t>
            </a:r>
            <a:endParaRPr/>
          </a:p>
        </p:txBody>
      </p:sp>
      <p:sp>
        <p:nvSpPr>
          <p:cNvPr id="69" name="Google Shape;69;p13"/>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t>By: Ben, Robert And </a:t>
            </a:r>
            <a:r>
              <a:rPr lang="en"/>
              <a:t>John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a:t>
            </a:r>
            <a:r>
              <a:rPr lang="en"/>
              <a:t>summary</a:t>
            </a:r>
            <a:endParaRPr/>
          </a:p>
        </p:txBody>
      </p:sp>
      <p:sp>
        <p:nvSpPr>
          <p:cNvPr id="75" name="Google Shape;75;p1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wanted to see the effect of </a:t>
            </a:r>
            <a:r>
              <a:rPr lang="en"/>
              <a:t>hospital</a:t>
            </a:r>
            <a:r>
              <a:rPr lang="en"/>
              <a:t> closures on life </a:t>
            </a:r>
            <a:r>
              <a:rPr lang="en"/>
              <a:t>expectancy. We expected that if a hospital closes, then the life expectancy in a country would decrease. We were able to find data from the Global Health data exchange on life expectancy in the US from 1980 to 2014 and hospital closures from 2006 to the 2014. We were able to clean the data and use Geopandas to visualise the data.</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Hospital Closings</a:t>
            </a:r>
            <a:endParaRPr/>
          </a:p>
        </p:txBody>
      </p:sp>
      <p:sp>
        <p:nvSpPr>
          <p:cNvPr id="81" name="Google Shape;81;p15"/>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2" name="Google Shape;82;p15"/>
          <p:cNvPicPr preferRelativeResize="0"/>
          <p:nvPr/>
        </p:nvPicPr>
        <p:blipFill>
          <a:blip r:embed="rId3">
            <a:alphaModFix/>
          </a:blip>
          <a:stretch>
            <a:fillRect/>
          </a:stretch>
        </p:blipFill>
        <p:spPr>
          <a:xfrm>
            <a:off x="200025" y="1060850"/>
            <a:ext cx="8572500" cy="4082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1980 - 2014 Data Map</a:t>
            </a:r>
            <a:endParaRPr/>
          </a:p>
        </p:txBody>
      </p:sp>
      <p:sp>
        <p:nvSpPr>
          <p:cNvPr id="88" name="Google Shape;88;p16"/>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Video:</a:t>
            </a:r>
            <a:endParaRPr/>
          </a:p>
        </p:txBody>
      </p:sp>
      <p:pic>
        <p:nvPicPr>
          <p:cNvPr descr="For Washington University Data Science class project 2020." id="89" name="Google Shape;89;p16" title="Life Expectancy 1980-2014">
            <a:hlinkClick r:id="rId3"/>
          </p:cNvPr>
          <p:cNvPicPr preferRelativeResize="0"/>
          <p:nvPr/>
        </p:nvPicPr>
        <p:blipFill>
          <a:blip r:embed="rId4">
            <a:alphaModFix/>
          </a:blip>
          <a:stretch>
            <a:fillRect/>
          </a:stretch>
        </p:blipFill>
        <p:spPr>
          <a:xfrm>
            <a:off x="395600" y="0"/>
            <a:ext cx="6858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Closure counties only</a:t>
            </a:r>
            <a:endParaRPr/>
          </a:p>
        </p:txBody>
      </p:sp>
      <p:sp>
        <p:nvSpPr>
          <p:cNvPr id="95" name="Google Shape;95;p17"/>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For Washington University Data Science class, spring 2020." id="96" name="Google Shape;96;p17" title="Hospital Closures w Life Expectancy">
            <a:hlinkClick r:id="rId3"/>
          </p:cNvPr>
          <p:cNvPicPr preferRelativeResize="0"/>
          <p:nvPr/>
        </p:nvPicPr>
        <p:blipFill>
          <a:blip r:embed="rId4">
            <a:alphaModFix/>
          </a:blip>
          <a:stretch>
            <a:fillRect/>
          </a:stretch>
        </p:blipFill>
        <p:spPr>
          <a:xfrm>
            <a:off x="225025" y="0"/>
            <a:ext cx="685801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the data tell us?</a:t>
            </a:r>
            <a:endParaRPr/>
          </a:p>
        </p:txBody>
      </p:sp>
      <p:sp>
        <p:nvSpPr>
          <p:cNvPr id="102" name="Google Shape;102;p18"/>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Drum roll…  not much!  There does not appear to be a strong visual correlation between hospital closures and decrease in life expectancy.</a:t>
            </a:r>
            <a:br>
              <a:rPr lang="en"/>
            </a:br>
            <a:endParaRPr/>
          </a:p>
          <a:p>
            <a:pPr indent="-342900" lvl="0" marL="457200" rtl="0" algn="l">
              <a:spcBef>
                <a:spcPts val="0"/>
              </a:spcBef>
              <a:spcAft>
                <a:spcPts val="0"/>
              </a:spcAft>
              <a:buSzPts val="1800"/>
              <a:buChar char="●"/>
            </a:pPr>
            <a:r>
              <a:rPr lang="en"/>
              <a:t>However - decrease in life expectancy for Southern States as a region</a:t>
            </a:r>
            <a:br>
              <a:rPr lang="en"/>
            </a:br>
            <a:endParaRPr/>
          </a:p>
          <a:p>
            <a:pPr indent="-342900" lvl="0" marL="457200" rtl="0" algn="l">
              <a:spcBef>
                <a:spcPts val="0"/>
              </a:spcBef>
              <a:spcAft>
                <a:spcPts val="0"/>
              </a:spcAft>
              <a:buSzPts val="1800"/>
              <a:buChar char="●"/>
            </a:pPr>
            <a:r>
              <a:rPr lang="en"/>
              <a:t>Limitations:</a:t>
            </a:r>
            <a:endParaRPr/>
          </a:p>
          <a:p>
            <a:pPr indent="-317500" lvl="1" marL="914400" rtl="0" algn="l">
              <a:spcBef>
                <a:spcPts val="0"/>
              </a:spcBef>
              <a:spcAft>
                <a:spcPts val="0"/>
              </a:spcAft>
              <a:buSzPts val="1400"/>
              <a:buChar char="○"/>
            </a:pPr>
            <a:r>
              <a:rPr lang="en"/>
              <a:t>Source methodology</a:t>
            </a:r>
            <a:endParaRPr/>
          </a:p>
          <a:p>
            <a:pPr indent="-317500" lvl="1" marL="914400" rtl="0" algn="l">
              <a:spcBef>
                <a:spcPts val="0"/>
              </a:spcBef>
              <a:spcAft>
                <a:spcPts val="0"/>
              </a:spcAft>
              <a:buSzPts val="1400"/>
              <a:buChar char="○"/>
            </a:pPr>
            <a:r>
              <a:rPr lang="en"/>
              <a:t>Factors not taken into account</a:t>
            </a:r>
            <a:endParaRPr/>
          </a:p>
          <a:p>
            <a:pPr indent="-317500" lvl="1" marL="914400" rtl="0" algn="l">
              <a:spcBef>
                <a:spcPts val="0"/>
              </a:spcBef>
              <a:spcAft>
                <a:spcPts val="0"/>
              </a:spcAft>
              <a:buSzPts val="1400"/>
              <a:buChar char="○"/>
            </a:pPr>
            <a:r>
              <a:rPr lang="en"/>
              <a:t>Possible avenues to explore further</a:t>
            </a:r>
            <a:endParaRPr/>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Programs</a:t>
            </a:r>
            <a:r>
              <a:rPr lang="en"/>
              <a:t> used</a:t>
            </a:r>
            <a:endParaRPr/>
          </a:p>
        </p:txBody>
      </p:sp>
      <p:sp>
        <p:nvSpPr>
          <p:cNvPr id="108" name="Google Shape;108;p19"/>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GeoPandas</a:t>
            </a:r>
            <a:endParaRPr/>
          </a:p>
          <a:p>
            <a:pPr indent="0" lvl="0" marL="0" rtl="0" algn="l">
              <a:spcBef>
                <a:spcPts val="1600"/>
              </a:spcBef>
              <a:spcAft>
                <a:spcPts val="0"/>
              </a:spcAft>
              <a:buNone/>
            </a:pPr>
            <a:r>
              <a:rPr lang="en"/>
              <a:t>Plot.ly</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09" name="Google Shape;109;p19"/>
          <p:cNvPicPr preferRelativeResize="0"/>
          <p:nvPr/>
        </p:nvPicPr>
        <p:blipFill rotWithShape="1">
          <a:blip r:embed="rId3">
            <a:alphaModFix/>
          </a:blip>
          <a:srcRect b="31228" l="1516" r="0" t="0"/>
          <a:stretch/>
        </p:blipFill>
        <p:spPr>
          <a:xfrm>
            <a:off x="3107525" y="1727100"/>
            <a:ext cx="6036476" cy="3416400"/>
          </a:xfrm>
          <a:prstGeom prst="rect">
            <a:avLst/>
          </a:prstGeom>
          <a:noFill/>
          <a:ln>
            <a:noFill/>
          </a:ln>
        </p:spPr>
      </p:pic>
      <p:pic>
        <p:nvPicPr>
          <p:cNvPr id="110" name="Google Shape;110;p19"/>
          <p:cNvPicPr preferRelativeResize="0"/>
          <p:nvPr/>
        </p:nvPicPr>
        <p:blipFill>
          <a:blip r:embed="rId4">
            <a:alphaModFix/>
          </a:blip>
          <a:stretch>
            <a:fillRect/>
          </a:stretch>
        </p:blipFill>
        <p:spPr>
          <a:xfrm>
            <a:off x="5163101" y="0"/>
            <a:ext cx="3980900" cy="2261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Citations</a:t>
            </a:r>
            <a:endParaRPr sz="2400"/>
          </a:p>
        </p:txBody>
      </p:sp>
      <p:sp>
        <p:nvSpPr>
          <p:cNvPr id="116" name="Google Shape;116;p20"/>
          <p:cNvSpPr txBox="1"/>
          <p:nvPr>
            <p:ph idx="1" type="body"/>
          </p:nvPr>
        </p:nvSpPr>
        <p:spPr>
          <a:xfrm>
            <a:off x="312150" y="1510950"/>
            <a:ext cx="8519700" cy="292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University of North Carolina - Cecil G. Sheps Center for Health Services Research</a:t>
            </a:r>
            <a:endParaRPr/>
          </a:p>
          <a:p>
            <a:pPr indent="-304800" lvl="0" marL="457200" rtl="0" algn="l">
              <a:lnSpc>
                <a:spcPct val="100000"/>
              </a:lnSpc>
              <a:spcBef>
                <a:spcPts val="1600"/>
              </a:spcBef>
              <a:spcAft>
                <a:spcPts val="0"/>
              </a:spcAft>
              <a:buSzPts val="1200"/>
              <a:buChar char="●"/>
            </a:pPr>
            <a:r>
              <a:rPr lang="en"/>
              <a:t>Hospital Closure data</a:t>
            </a:r>
            <a:endParaRPr/>
          </a:p>
          <a:p>
            <a:pPr indent="-304800" lvl="0" marL="457200" rtl="0" algn="l">
              <a:lnSpc>
                <a:spcPct val="100000"/>
              </a:lnSpc>
              <a:spcBef>
                <a:spcPts val="0"/>
              </a:spcBef>
              <a:spcAft>
                <a:spcPts val="0"/>
              </a:spcAft>
              <a:buSzPts val="1200"/>
              <a:buChar char="●"/>
            </a:pPr>
            <a:r>
              <a:rPr lang="en" sz="1100" u="sng">
                <a:solidFill>
                  <a:schemeClr val="hlink"/>
                </a:solidFill>
                <a:hlinkClick r:id="rId3"/>
              </a:rPr>
              <a:t>https://www.shepscenter.unc.edu/programs-projects/rural-health/rural-hospital-closures/</a:t>
            </a:r>
            <a:endParaRPr/>
          </a:p>
          <a:p>
            <a:pPr indent="0" lvl="0" marL="0" rtl="0" algn="l">
              <a:lnSpc>
                <a:spcPct val="100000"/>
              </a:lnSpc>
              <a:spcBef>
                <a:spcPts val="1600"/>
              </a:spcBef>
              <a:spcAft>
                <a:spcPts val="0"/>
              </a:spcAft>
              <a:buNone/>
            </a:pPr>
            <a:r>
              <a:rPr lang="en"/>
              <a:t>Nic Colley - data.world contributor</a:t>
            </a:r>
            <a:endParaRPr/>
          </a:p>
          <a:p>
            <a:pPr indent="-304800" lvl="0" marL="457200" rtl="0" algn="l">
              <a:lnSpc>
                <a:spcPct val="100000"/>
              </a:lnSpc>
              <a:spcBef>
                <a:spcPts val="1600"/>
              </a:spcBef>
              <a:spcAft>
                <a:spcPts val="0"/>
              </a:spcAft>
              <a:buSzPts val="1200"/>
              <a:buChar char="●"/>
            </a:pPr>
            <a:r>
              <a:rPr lang="en"/>
              <a:t>US Zipcode to County State to FIPS Look Up</a:t>
            </a:r>
            <a:endParaRPr/>
          </a:p>
          <a:p>
            <a:pPr indent="-304800" lvl="0" marL="457200" rtl="0" algn="l">
              <a:lnSpc>
                <a:spcPct val="100000"/>
              </a:lnSpc>
              <a:spcBef>
                <a:spcPts val="0"/>
              </a:spcBef>
              <a:spcAft>
                <a:spcPts val="0"/>
              </a:spcAft>
              <a:buSzPts val="1200"/>
              <a:buChar char="●"/>
            </a:pPr>
            <a:r>
              <a:rPr lang="en" sz="1100" u="sng">
                <a:solidFill>
                  <a:schemeClr val="hlink"/>
                </a:solidFill>
                <a:hlinkClick r:id="rId4"/>
              </a:rPr>
              <a:t>https://data.world/niccolley/us-zipcode-to-county-state</a:t>
            </a:r>
            <a:endParaRPr/>
          </a:p>
          <a:p>
            <a:pPr indent="0" lvl="0" marL="0" rtl="0" algn="l">
              <a:lnSpc>
                <a:spcPct val="100000"/>
              </a:lnSpc>
              <a:spcBef>
                <a:spcPts val="1600"/>
              </a:spcBef>
              <a:spcAft>
                <a:spcPts val="0"/>
              </a:spcAft>
              <a:buNone/>
            </a:pPr>
            <a:r>
              <a:rPr lang="en" sz="1100"/>
              <a:t>The Institute for Health Metrics and Evaluation</a:t>
            </a:r>
            <a:endParaRPr sz="1100"/>
          </a:p>
          <a:p>
            <a:pPr indent="-298450" lvl="0" marL="457200" rtl="0" algn="l">
              <a:lnSpc>
                <a:spcPct val="100000"/>
              </a:lnSpc>
              <a:spcBef>
                <a:spcPts val="1600"/>
              </a:spcBef>
              <a:spcAft>
                <a:spcPts val="0"/>
              </a:spcAft>
              <a:buSzPts val="1100"/>
              <a:buChar char="●"/>
            </a:pPr>
            <a:r>
              <a:rPr lang="en" sz="1100" u="sng">
                <a:solidFill>
                  <a:schemeClr val="accent5"/>
                </a:solidFill>
                <a:hlinkClick r:id="rId5"/>
              </a:rPr>
              <a:t>http://ghdx.healthdata.org/us-data</a:t>
            </a:r>
            <a:endParaRPr sz="1100"/>
          </a:p>
          <a:p>
            <a:pPr indent="0" lvl="0" marL="0" rtl="0" algn="l">
              <a:lnSpc>
                <a:spcPct val="100000"/>
              </a:lnSpc>
              <a:spcBef>
                <a:spcPts val="1600"/>
              </a:spcBef>
              <a:spcAft>
                <a:spcPts val="0"/>
              </a:spcAft>
              <a:buNone/>
            </a:pPr>
            <a:br>
              <a:rPr lang="en" sz="1100"/>
            </a:br>
            <a:endParaRPr sz="1100"/>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